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A6BED-DA46-4067-BB47-2BED88849D29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4EF7F-FCB9-47D7-84E0-1CE093720C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420888"/>
            <a:ext cx="8229600" cy="3168352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Типы сказуемого</a:t>
            </a:r>
            <a:b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Повторение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34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48680"/>
            <a:ext cx="2220838" cy="2232248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4813"/>
            <a:ext cx="7772400" cy="5364162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                   Определить </a:t>
            </a:r>
            <a:r>
              <a:rPr lang="ru-RU" sz="3200" dirty="0" smtClean="0">
                <a:solidFill>
                  <a:srgbClr val="C00000"/>
                </a:solidFill>
              </a:rPr>
              <a:t>тип сказуемого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5843" name="Текст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41044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             Лидия </a:t>
            </a:r>
            <a:r>
              <a:rPr lang="ru-RU" sz="3200" b="1" dirty="0" smtClean="0">
                <a:solidFill>
                  <a:srgbClr val="002060"/>
                </a:solidFill>
              </a:rPr>
              <a:t>Васильевна добра.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Он </a:t>
            </a:r>
            <a:r>
              <a:rPr lang="ru-RU" sz="3200" b="1" dirty="0" smtClean="0">
                <a:solidFill>
                  <a:srgbClr val="002060"/>
                </a:solidFill>
              </a:rPr>
              <a:t>показался мне неестественно </a:t>
            </a:r>
            <a:r>
              <a:rPr lang="ru-RU" sz="3200" b="1" dirty="0" smtClean="0">
                <a:solidFill>
                  <a:srgbClr val="002060"/>
                </a:solidFill>
              </a:rPr>
              <a:t>громадным</a:t>
            </a:r>
            <a:r>
              <a:rPr lang="ru-RU" sz="3200" b="1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Походка </a:t>
            </a:r>
            <a:r>
              <a:rPr lang="ru-RU" sz="3200" b="1" dirty="0" smtClean="0">
                <a:solidFill>
                  <a:srgbClr val="002060"/>
                </a:solidFill>
              </a:rPr>
              <a:t>у него была добрая, молодецкая. </a:t>
            </a:r>
            <a:r>
              <a:rPr lang="ru-RU" sz="3200" b="1" dirty="0" smtClean="0">
                <a:solidFill>
                  <a:srgbClr val="002060"/>
                </a:solidFill>
              </a:rPr>
              <a:t>Он </a:t>
            </a:r>
            <a:r>
              <a:rPr lang="ru-RU" sz="3200" b="1" dirty="0" smtClean="0">
                <a:solidFill>
                  <a:srgbClr val="002060"/>
                </a:solidFill>
              </a:rPr>
              <a:t>казался молодым человеком.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Богатство языка есть богатство мысли. Задача книги – ускорить познание жизни. Трава после дождя стала сочной, мягкой.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Простое глагольное сказуемое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Ночевала тучка золотая на груди утёса-великана.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Майора сопровождали несколько командиров.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Семеро одного не ждут.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Вечером мы с братом будем заливать каток.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</a:rPr>
              <a:t>Составное глагольное сказуемое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313"/>
            <a:ext cx="8748464" cy="4383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5D215A"/>
                </a:solidFill>
              </a:rPr>
              <a:t>Вспомогательная</a:t>
            </a:r>
            <a:r>
              <a:rPr lang="ru-RU" b="1" dirty="0" smtClean="0"/>
              <a:t>         часть  </a:t>
            </a:r>
            <a:r>
              <a:rPr lang="ru-RU" b="1" dirty="0" smtClean="0"/>
              <a:t>+  </a:t>
            </a:r>
            <a:r>
              <a:rPr lang="ru-RU" b="1" dirty="0" smtClean="0">
                <a:solidFill>
                  <a:srgbClr val="FF3300"/>
                </a:solidFill>
              </a:rPr>
              <a:t>основная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грамматическое </a:t>
            </a:r>
            <a:r>
              <a:rPr lang="ru-RU" b="1" dirty="0" smtClean="0"/>
              <a:t> </a:t>
            </a:r>
            <a:r>
              <a:rPr lang="ru-RU" b="1" smtClean="0"/>
              <a:t>+  </a:t>
            </a:r>
            <a:r>
              <a:rPr lang="ru-RU" b="1" smtClean="0"/>
              <a:t>   значение  </a:t>
            </a:r>
            <a:r>
              <a:rPr lang="ru-RU" b="1" dirty="0" smtClean="0"/>
              <a:t>+ </a:t>
            </a:r>
            <a:r>
              <a:rPr lang="ru-RU" b="1" dirty="0" smtClean="0">
                <a:solidFill>
                  <a:srgbClr val="002060"/>
                </a:solidFill>
              </a:rPr>
              <a:t>лексическое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5D215A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оттенки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(либо в роли связки)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692275" y="2636838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164388" y="26368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140200" y="2133600"/>
            <a:ext cx="1295400" cy="574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924300" y="3213100"/>
            <a:ext cx="2087563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7164388" y="3789363"/>
            <a:ext cx="0" cy="935037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1979613" y="4724400"/>
            <a:ext cx="51847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4"/>
          <p:cNvSpPr>
            <a:spLocks noChangeShapeType="1"/>
          </p:cNvSpPr>
          <p:nvPr/>
        </p:nvSpPr>
        <p:spPr bwMode="auto">
          <a:xfrm>
            <a:off x="1692275" y="37893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19" y="404813"/>
            <a:ext cx="6646193" cy="955675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</a:rPr>
              <a:t>В роли связки в составном глагольном сказуемом выступают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1438"/>
            <a:ext cx="8676456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</a:t>
            </a:r>
            <a:r>
              <a:rPr lang="ru-RU" sz="2400" b="1" dirty="0" smtClean="0">
                <a:solidFill>
                  <a:srgbClr val="FF3300"/>
                </a:solidFill>
              </a:rPr>
              <a:t>глагол</a:t>
            </a:r>
            <a:r>
              <a:rPr lang="ru-RU" sz="2400" dirty="0" smtClean="0">
                <a:solidFill>
                  <a:schemeClr val="bg2"/>
                </a:solidFill>
              </a:rPr>
              <a:t>	</a:t>
            </a:r>
            <a:r>
              <a:rPr lang="ru-RU" sz="2400" dirty="0" smtClean="0"/>
              <a:t>	           </a:t>
            </a:r>
            <a:r>
              <a:rPr lang="ru-RU" sz="1600" b="1" dirty="0" smtClean="0">
                <a:solidFill>
                  <a:srgbClr val="FF3300"/>
                </a:solidFill>
              </a:rPr>
              <a:t>КРАТКИЕ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FF3300"/>
                </a:solidFill>
              </a:rPr>
              <a:t>				       ПРИЛАГАТЕЛЬНЫЕ</a:t>
            </a:r>
            <a:r>
              <a:rPr lang="ru-RU" sz="1600" b="1" dirty="0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ru-RU" sz="1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1600" b="1" i="1" dirty="0" smtClean="0"/>
              <a:t>ГЛАГОЛЫ 			ДОЛЖЕН,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i="1" dirty="0" smtClean="0"/>
              <a:t>НАЧАЛА, 			РАД, ГОТОВ,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i="1" dirty="0" smtClean="0"/>
              <a:t>ПРОДОЛЖЕНИЯ, 			ОБЯЗАН, СПОСОБЕН,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i="1" dirty="0" smtClean="0"/>
              <a:t>ЗАВЕРШЕНИЯ ДЕЙСТВИЯ</a:t>
            </a:r>
            <a:r>
              <a:rPr lang="ru-RU" sz="1400" b="1" i="1" dirty="0" smtClean="0"/>
              <a:t>   	</a:t>
            </a:r>
            <a:r>
              <a:rPr lang="ru-RU" sz="1600" b="1" i="1" dirty="0" smtClean="0"/>
              <a:t>НАМЕРЕН, ГОРАЗД,	</a:t>
            </a:r>
            <a:r>
              <a:rPr lang="ru-RU" sz="1400" b="1" i="1" dirty="0" smtClean="0"/>
              <a:t>	</a:t>
            </a:r>
            <a:r>
              <a:rPr lang="ru-RU" sz="1600" b="1" dirty="0" smtClean="0">
                <a:solidFill>
                  <a:srgbClr val="FF3300"/>
                </a:solidFill>
              </a:rPr>
              <a:t>СЛОВА	</a:t>
            </a:r>
            <a:r>
              <a:rPr lang="ru-RU" sz="1400" b="1" i="1" dirty="0" smtClean="0">
                <a:solidFill>
                  <a:srgbClr val="FF3300"/>
                </a:solidFill>
              </a:rPr>
              <a:t>	</a:t>
            </a:r>
            <a:r>
              <a:rPr lang="ru-RU" sz="1600" b="1" dirty="0" smtClean="0">
                <a:solidFill>
                  <a:srgbClr val="FF3300"/>
                </a:solidFill>
              </a:rPr>
              <a:t>		                </a:t>
            </a:r>
            <a:r>
              <a:rPr lang="ru-RU" sz="1600" b="1" i="1" dirty="0" smtClean="0"/>
              <a:t>ВЫНУЖДЕН</a:t>
            </a:r>
            <a:r>
              <a:rPr lang="ru-RU" sz="1400" b="1" i="1" dirty="0" smtClean="0"/>
              <a:t>	</a:t>
            </a:r>
            <a:r>
              <a:rPr lang="ru-RU" sz="1400" b="1" i="1" dirty="0" smtClean="0">
                <a:solidFill>
                  <a:srgbClr val="FF3300"/>
                </a:solidFill>
              </a:rPr>
              <a:t>		</a:t>
            </a:r>
            <a:r>
              <a:rPr lang="ru-RU" sz="1600" b="1" dirty="0" smtClean="0">
                <a:solidFill>
                  <a:srgbClr val="FF3300"/>
                </a:solidFill>
              </a:rPr>
              <a:t>СОСТОЯНИЯ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dirty="0" smtClean="0"/>
              <a:t>			</a:t>
            </a:r>
            <a:r>
              <a:rPr lang="ru-RU" sz="1400" b="1" i="1" dirty="0" smtClean="0"/>
              <a:t>               </a:t>
            </a:r>
            <a:r>
              <a:rPr lang="ru-RU" sz="1600" b="1" dirty="0" smtClean="0"/>
              <a:t>		</a:t>
            </a:r>
            <a:r>
              <a:rPr lang="ru-RU" sz="1200" b="1" dirty="0" smtClean="0"/>
              <a:t>(</a:t>
            </a:r>
            <a:r>
              <a:rPr lang="ru-RU" sz="1200" b="1" i="1" dirty="0" smtClean="0"/>
              <a:t>В ПОЛНОЙ ФОРМЕ НЕ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dirty="0" smtClean="0"/>
              <a:t>			    ЭМОЦИИ,</a:t>
            </a:r>
            <a:r>
              <a:rPr lang="ru-RU" sz="1400" b="1" dirty="0" smtClean="0"/>
              <a:t> 	</a:t>
            </a:r>
            <a:r>
              <a:rPr lang="ru-RU" sz="1200" b="1" i="1" dirty="0" smtClean="0"/>
              <a:t>УПОТРЕБЛЯЮТСЯ)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b="1" dirty="0" smtClean="0"/>
              <a:t>			    </a:t>
            </a:r>
            <a:r>
              <a:rPr lang="ru-RU" sz="1600" b="1" dirty="0" smtClean="0"/>
              <a:t>ЧУВСТВА</a:t>
            </a:r>
            <a:r>
              <a:rPr lang="ru-RU" sz="1400" b="1" dirty="0" smtClean="0"/>
              <a:t>					</a:t>
            </a:r>
          </a:p>
          <a:p>
            <a:pPr eaLnBrk="1" hangingPunct="1">
              <a:buFont typeface="Wingdings" pitchFamily="2" charset="2"/>
              <a:buNone/>
            </a:pPr>
            <a:endParaRPr lang="ru-RU" sz="1400" b="1" dirty="0" smtClean="0"/>
          </a:p>
          <a:p>
            <a:pPr eaLnBrk="1" hangingPunct="1">
              <a:buFont typeface="Wingdings" pitchFamily="2" charset="2"/>
              <a:buNone/>
            </a:pPr>
            <a:endParaRPr lang="ru-RU" sz="1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1600" b="1" dirty="0" smtClean="0"/>
              <a:t>ГЛАГОЛЫ, ВЫРАЖАЮЩИЕ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b="1" dirty="0" smtClean="0"/>
              <a:t>НАМЕРЕНИЕ, ЖЕЛАТЕЛЬНОСТЬ,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b="1" dirty="0" smtClean="0"/>
              <a:t>ВОЗМОЖНОСТЬ, НЕОБХОДИМОСТЬ					МОЖНО, НЕЛЬЗЯ,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b="1" dirty="0" smtClean="0"/>
              <a:t>									НАДО, НУЖНО,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400" b="1" dirty="0" smtClean="0"/>
              <a:t>									НЕОБХОДИМО</a:t>
            </a:r>
          </a:p>
          <a:p>
            <a:pPr eaLnBrk="1" hangingPunct="1">
              <a:buFont typeface="Wingdings" pitchFamily="2" charset="2"/>
              <a:buNone/>
            </a:pPr>
            <a:endParaRPr lang="ru-RU" sz="1600" b="1" dirty="0" smtClean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900113" y="1412875"/>
            <a:ext cx="72009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900113" y="1412875"/>
            <a:ext cx="0" cy="1444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284663" y="1412875"/>
            <a:ext cx="0" cy="1444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101013" y="1412875"/>
            <a:ext cx="0" cy="18716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395288" y="1844675"/>
            <a:ext cx="2160587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395288" y="1844675"/>
            <a:ext cx="0" cy="720725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1331913" y="1844675"/>
            <a:ext cx="0" cy="338455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>
            <a:off x="2555875" y="1844675"/>
            <a:ext cx="0" cy="2160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0" name="Line 15"/>
          <p:cNvSpPr>
            <a:spLocks noChangeShapeType="1"/>
          </p:cNvSpPr>
          <p:nvPr/>
        </p:nvSpPr>
        <p:spPr bwMode="auto">
          <a:xfrm>
            <a:off x="4284663" y="2205038"/>
            <a:ext cx="0" cy="28733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>
            <a:off x="3419475" y="6021388"/>
            <a:ext cx="3816350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>
            <a:off x="8101013" y="3933825"/>
            <a:ext cx="0" cy="16557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88640"/>
            <a:ext cx="7772400" cy="7200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Найдите составное глагольное сказуемое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>
          <a:xfrm>
            <a:off x="722313" y="836712"/>
            <a:ext cx="7772400" cy="518467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                      Брат </a:t>
            </a:r>
            <a:r>
              <a:rPr lang="ru-RU" sz="2800" b="1" dirty="0" smtClean="0">
                <a:solidFill>
                  <a:srgbClr val="002060"/>
                </a:solidFill>
              </a:rPr>
              <a:t>стал учиться в институте.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По рекам и кустам начинает шуметь редкий тёплый дождь.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Он хотел дышать чистым воздухом будущих городов.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Всем хотелось принять участие в будущем вечере.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Никто не сможет нас согнуть в бараний рог.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Мы должны были прийти первыми.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Надо учиться всему, надо расширять свой кругозор.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600" b="1" dirty="0" smtClean="0"/>
              <a:t>Составное именное сказуемое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вспомогательная        +      </a:t>
            </a:r>
            <a:r>
              <a:rPr lang="ru-RU" b="1" dirty="0" smtClean="0">
                <a:solidFill>
                  <a:srgbClr val="FF3300"/>
                </a:solidFill>
              </a:rPr>
              <a:t>основная часть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		часть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   глагол - связка			</a:t>
            </a:r>
            <a:r>
              <a:rPr lang="ru-RU" b="1" dirty="0" smtClean="0">
                <a:solidFill>
                  <a:srgbClr val="FF3300"/>
                </a:solidFill>
              </a:rPr>
              <a:t>именная часть</a:t>
            </a: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1692275" y="4149725"/>
            <a:ext cx="0" cy="574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7164388" y="3644900"/>
            <a:ext cx="0" cy="10080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 flipH="1">
            <a:off x="827088" y="1916113"/>
            <a:ext cx="144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8"/>
          <p:cNvSpPr>
            <a:spLocks noChangeShapeType="1"/>
          </p:cNvSpPr>
          <p:nvPr/>
        </p:nvSpPr>
        <p:spPr bwMode="auto">
          <a:xfrm>
            <a:off x="827088" y="1916113"/>
            <a:ext cx="0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>
            <a:off x="8101013" y="19891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>
            <a:off x="8316913" y="1989138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46405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600" smtClean="0"/>
          </a:p>
          <a:p>
            <a:pPr algn="ctr" eaLnBrk="1" hangingPunct="1">
              <a:buFont typeface="Wingdings" pitchFamily="2" charset="2"/>
              <a:buNone/>
            </a:pPr>
            <a:endParaRPr lang="ru-RU" sz="260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3300"/>
                </a:solidFill>
              </a:rPr>
              <a:t>Именная часть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составного именного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сказуемого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12875"/>
            <a:ext cx="4316413" cy="4718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		   </a:t>
            </a:r>
            <a:r>
              <a:rPr lang="ru-RU" sz="2600" b="1" smtClean="0"/>
              <a:t>существительное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b="1" smtClean="0"/>
              <a:t>имя      прилагательное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b="1" smtClean="0"/>
              <a:t>		   числительное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b="1" smtClean="0"/>
              <a:t>		   местоимение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b="1" smtClean="0"/>
              <a:t>		   причастие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b="1" smtClean="0"/>
              <a:t>		   наречие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b="1" smtClean="0"/>
              <a:t>		   цельное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b="1" smtClean="0"/>
              <a:t>		   словосочетание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b="1" smtClean="0"/>
              <a:t>		   фразеологизм</a:t>
            </a:r>
          </a:p>
        </p:txBody>
      </p:sp>
      <p:sp>
        <p:nvSpPr>
          <p:cNvPr id="19460" name="Line 7"/>
          <p:cNvSpPr>
            <a:spLocks noChangeShapeType="1"/>
          </p:cNvSpPr>
          <p:nvPr/>
        </p:nvSpPr>
        <p:spPr bwMode="auto">
          <a:xfrm>
            <a:off x="4140200" y="2133600"/>
            <a:ext cx="0" cy="3382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8"/>
          <p:cNvSpPr>
            <a:spLocks noChangeShapeType="1"/>
          </p:cNvSpPr>
          <p:nvPr/>
        </p:nvSpPr>
        <p:spPr bwMode="auto">
          <a:xfrm>
            <a:off x="4140200" y="2133600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5435600" y="1700213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Line 10"/>
          <p:cNvSpPr>
            <a:spLocks noChangeShapeType="1"/>
          </p:cNvSpPr>
          <p:nvPr/>
        </p:nvSpPr>
        <p:spPr bwMode="auto">
          <a:xfrm>
            <a:off x="5435600" y="1700213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Line 11"/>
          <p:cNvSpPr>
            <a:spLocks noChangeShapeType="1"/>
          </p:cNvSpPr>
          <p:nvPr/>
        </p:nvSpPr>
        <p:spPr bwMode="auto">
          <a:xfrm>
            <a:off x="5435600" y="2133600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Line 12"/>
          <p:cNvSpPr>
            <a:spLocks noChangeShapeType="1"/>
          </p:cNvSpPr>
          <p:nvPr/>
        </p:nvSpPr>
        <p:spPr bwMode="auto">
          <a:xfrm>
            <a:off x="5435600" y="2636838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13"/>
          <p:cNvSpPr>
            <a:spLocks noChangeShapeType="1"/>
          </p:cNvSpPr>
          <p:nvPr/>
        </p:nvSpPr>
        <p:spPr bwMode="auto">
          <a:xfrm>
            <a:off x="4140200" y="3141663"/>
            <a:ext cx="1655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Line 14"/>
          <p:cNvSpPr>
            <a:spLocks noChangeShapeType="1"/>
          </p:cNvSpPr>
          <p:nvPr/>
        </p:nvSpPr>
        <p:spPr bwMode="auto">
          <a:xfrm>
            <a:off x="4140200" y="3573463"/>
            <a:ext cx="16557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Line 15"/>
          <p:cNvSpPr>
            <a:spLocks noChangeShapeType="1"/>
          </p:cNvSpPr>
          <p:nvPr/>
        </p:nvSpPr>
        <p:spPr bwMode="auto">
          <a:xfrm>
            <a:off x="4140200" y="4076700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Line 16"/>
          <p:cNvSpPr>
            <a:spLocks noChangeShapeType="1"/>
          </p:cNvSpPr>
          <p:nvPr/>
        </p:nvSpPr>
        <p:spPr bwMode="auto">
          <a:xfrm>
            <a:off x="4140200" y="4581525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Line 17"/>
          <p:cNvSpPr>
            <a:spLocks noChangeShapeType="1"/>
          </p:cNvSpPr>
          <p:nvPr/>
        </p:nvSpPr>
        <p:spPr bwMode="auto">
          <a:xfrm>
            <a:off x="4140200" y="5516563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/>
              <a:t>Вспомогательная часть выражается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глаголом-связкой </a:t>
            </a:r>
            <a:r>
              <a:rPr lang="ru-RU" b="1" i="1" dirty="0" smtClean="0">
                <a:solidFill>
                  <a:srgbClr val="FF3300"/>
                </a:solidFill>
              </a:rPr>
              <a:t>быть</a:t>
            </a:r>
            <a:r>
              <a:rPr lang="ru-RU" b="1" i="1" dirty="0" smtClean="0"/>
              <a:t>, </a:t>
            </a:r>
            <a:r>
              <a:rPr lang="ru-RU" b="1" dirty="0" smtClean="0"/>
              <a:t>который не имеет яркого лексического значения и в настоящем времени обычно отсутствует (нулевая связка) </a:t>
            </a:r>
          </a:p>
          <a:p>
            <a:pPr eaLnBrk="1" hangingPunct="1"/>
            <a:endParaRPr lang="ru-RU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/>
              <a:t>  Наша судьба – труд и сраженье.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dirty="0" smtClean="0"/>
              <a:t>  Вода у берегов была чистая.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419873" y="4797152"/>
            <a:ext cx="331236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491880" y="4725144"/>
            <a:ext cx="32416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491880" y="5301208"/>
            <a:ext cx="244827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3491880" y="5373216"/>
            <a:ext cx="2449339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3568" y="5373216"/>
            <a:ext cx="1008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907704" y="4725144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188640"/>
            <a:ext cx="7092280" cy="122899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/>
              <a:t>Глаголы-связки в составном именном сказуемом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Быть		 стать, становиться,            глаголы движения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			 делаться, являться,	     и состояния: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			 казаться, называться,       прийти, стоять,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			 считаться,    		     приехать, сидеть,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			 представляться,		     вернуться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			 представлять собой   	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грамматическое значение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+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оттенки лексического значения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611188" y="1268413"/>
            <a:ext cx="698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611188" y="126841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492500" y="126841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7596188" y="1268413"/>
            <a:ext cx="0" cy="360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611188" y="4652963"/>
            <a:ext cx="194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6659563" y="4652963"/>
            <a:ext cx="1081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611188" y="2349500"/>
            <a:ext cx="0" cy="2303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7740650" y="3789363"/>
            <a:ext cx="0" cy="86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1619250" y="5445125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1619250" y="46529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7092950" y="5445125"/>
            <a:ext cx="28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7380288" y="4652963"/>
            <a:ext cx="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226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Типы сказуемого  Повторение</vt:lpstr>
      <vt:lpstr>Простое глагольное сказуемое</vt:lpstr>
      <vt:lpstr>Составное глагольное сказуемое</vt:lpstr>
      <vt:lpstr>В роли связки в составном глагольном сказуемом выступают</vt:lpstr>
      <vt:lpstr>Найдите составное глагольное сказуемое</vt:lpstr>
      <vt:lpstr>Слайд 6</vt:lpstr>
      <vt:lpstr>Слайд 7</vt:lpstr>
      <vt:lpstr>Вспомогательная часть выражается</vt:lpstr>
      <vt:lpstr>Глаголы-связки в составном именном сказуемом</vt:lpstr>
      <vt:lpstr>                   Определить тип сказуемого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сказуемого</dc:title>
  <dc:creator>Людмила</dc:creator>
  <cp:lastModifiedBy>Людмила</cp:lastModifiedBy>
  <cp:revision>8</cp:revision>
  <dcterms:created xsi:type="dcterms:W3CDTF">2013-11-10T10:52:46Z</dcterms:created>
  <dcterms:modified xsi:type="dcterms:W3CDTF">2013-11-10T12:10:23Z</dcterms:modified>
</cp:coreProperties>
</file>