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8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7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0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2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2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3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0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50138-A7AD-482B-AAA1-DA88256B638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DA2D-00D7-4C11-93FC-5DB41A9E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ginnerschool.ru/wp-content/uploads/2012/01/sklon2.jpg" TargetMode="External"/><Relationship Id="rId2" Type="http://schemas.openxmlformats.org/officeDocument/2006/relationships/hyperlink" Target="http://beginnerschool.ru/gen_rules/gen_russ/tri-skloneniya-imen-sushhestvitelnyi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836712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4B5457"/>
                </a:solidFill>
                <a:effectLst/>
                <a:latin typeface="Helvetica"/>
                <a:ea typeface="Times New Roman"/>
                <a:cs typeface="Times New Roman"/>
                <a:hlinkClick r:id="rId2" tooltip="Постоянная ссылка: Три склонения имен существительных"/>
              </a:rPr>
              <a:t>Три склонения имен существительных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373216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ru-RU" dirty="0">
                <a:solidFill>
                  <a:prstClr val="black"/>
                </a:solidFill>
              </a:rPr>
              <a:t>мирнова С.И.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ИСТОЧНИК:</a:t>
            </a: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http://beginnerschool.ru/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" name="Рисунок 6" descr="три склонения имен существительных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4378151" cy="2341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4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484784"/>
            <a:ext cx="6408712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</a:rPr>
              <a:t>Первое склонение:</a:t>
            </a:r>
            <a:endParaRPr lang="en-US" sz="3200" b="1" dirty="0" smtClean="0">
              <a:solidFill>
                <a:srgbClr val="0000FF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Существительные женского и мужского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рода с окончаниями 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–а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–я</a:t>
            </a:r>
            <a:endParaRPr lang="en-US" dirty="0" smtClean="0">
              <a:solidFill>
                <a:srgbClr val="FF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endParaRPr lang="en-US" dirty="0" smtClean="0">
              <a:solidFill>
                <a:srgbClr val="FF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в именительном падеже.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Пример: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весточк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яблон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юнош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199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340768"/>
            <a:ext cx="5670376" cy="2426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</a:rPr>
              <a:t>Второе склонение:</a:t>
            </a:r>
            <a:endParaRPr lang="en-US" sz="3200" b="1" dirty="0" smtClean="0">
              <a:solidFill>
                <a:srgbClr val="0000FF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существительные мужского рода с нулевым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окончанием и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среднего рода с окончаниями 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–о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 и 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–е</a:t>
            </a:r>
            <a:endParaRPr lang="en-US" dirty="0" smtClean="0">
              <a:solidFill>
                <a:srgbClr val="FF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 в именительном падеже. </a:t>
            </a:r>
            <a:endParaRPr lang="en-US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endParaRPr lang="en-US" dirty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Пример: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ученик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герой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звен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008000"/>
                </a:solidFill>
                <a:effectLst/>
                <a:latin typeface="Helvetica"/>
                <a:ea typeface="Times New Roman"/>
                <a:cs typeface="Times New Roman"/>
              </a:rPr>
              <a:t>сердц</a:t>
            </a:r>
            <a:r>
              <a:rPr lang="ru-RU" dirty="0" smtClean="0">
                <a:solidFill>
                  <a:srgbClr val="FF0000"/>
                </a:solidFill>
                <a:effectLst/>
                <a:latin typeface="Helvetica"/>
                <a:ea typeface="Times New Roman"/>
                <a:cs typeface="Times New Roman"/>
              </a:rPr>
              <a:t>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199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052736"/>
            <a:ext cx="803473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99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586439"/>
            <a:ext cx="6102424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>
                <a:solidFill>
                  <a:srgbClr val="008000"/>
                </a:solidFill>
                <a:latin typeface="Helvetica"/>
                <a:ea typeface="Times New Roman"/>
                <a:cs typeface="Times New Roman"/>
              </a:rPr>
              <a:t>Яблок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  <a:cs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 – оно, мое – существительное среднего рода </a:t>
            </a:r>
            <a:r>
              <a:rPr lang="ru-RU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с</a:t>
            </a:r>
            <a:endParaRPr lang="en-US" dirty="0" smtClean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окончанием 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  <a:cs typeface="Times New Roman"/>
              </a:rPr>
              <a:t>–о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 в именительном падеже </a:t>
            </a:r>
            <a:endParaRPr lang="en-US" dirty="0" smtClean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единственного 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числа. Следовательно</a:t>
            </a:r>
            <a:r>
              <a:rPr lang="ru-RU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,</a:t>
            </a:r>
            <a:endParaRPr lang="en-US" dirty="0" smtClean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существительное яблоко </a:t>
            </a:r>
            <a:r>
              <a:rPr lang="ru-RU" dirty="0">
                <a:solidFill>
                  <a:srgbClr val="0000FF"/>
                </a:solidFill>
                <a:latin typeface="Helvetica"/>
                <a:ea typeface="Times New Roman"/>
                <a:cs typeface="Times New Roman"/>
              </a:rPr>
              <a:t>2-го склонения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7974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Helvetica"/>
                <a:ea typeface="Times New Roman"/>
              </a:rPr>
              <a:t>Суббот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</a:rPr>
              <a:t> – она, моя – существительное женского рода с окончанием 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</a:rPr>
              <a:t>–а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</a:rPr>
              <a:t> в именительном падеже единственного числа. Следовательно, существительное суббота </a:t>
            </a:r>
            <a:r>
              <a:rPr lang="ru-RU" dirty="0">
                <a:solidFill>
                  <a:srgbClr val="0000FF"/>
                </a:solidFill>
                <a:latin typeface="Helvetica"/>
                <a:ea typeface="Times New Roman"/>
              </a:rPr>
              <a:t>1-го склонения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8568" y="4413011"/>
            <a:ext cx="7974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Helvetica"/>
                <a:ea typeface="Times New Roman"/>
              </a:rPr>
              <a:t>Радост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</a:rPr>
              <a:t>ь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</a:rPr>
              <a:t> – она, моя – существительное женского рода с </a:t>
            </a:r>
            <a:r>
              <a:rPr lang="ru-RU" dirty="0">
                <a:solidFill>
                  <a:srgbClr val="FF0000"/>
                </a:solidFill>
                <a:latin typeface="Helvetica"/>
                <a:ea typeface="Times New Roman"/>
              </a:rPr>
              <a:t>мягким знаком</a:t>
            </a:r>
            <a:r>
              <a:rPr lang="ru-RU" dirty="0">
                <a:solidFill>
                  <a:srgbClr val="000000"/>
                </a:solidFill>
                <a:latin typeface="Helvetica"/>
                <a:ea typeface="Times New Roman"/>
              </a:rPr>
              <a:t> на конце, в именительном падеже единственного числа, окончание нулевое. Следовательно, существительное радость </a:t>
            </a:r>
            <a:r>
              <a:rPr lang="ru-RU" dirty="0">
                <a:solidFill>
                  <a:srgbClr val="0000FF"/>
                </a:solidFill>
                <a:latin typeface="Helvetica"/>
                <a:ea typeface="Times New Roman"/>
              </a:rPr>
              <a:t>3-го склонения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475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44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2014-06-06T07:06:38Z</dcterms:created>
  <dcterms:modified xsi:type="dcterms:W3CDTF">2014-06-06T11:42:04Z</dcterms:modified>
</cp:coreProperties>
</file>