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62" r:id="rId11"/>
    <p:sldId id="261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64" r:id="rId22"/>
    <p:sldId id="273" r:id="rId23"/>
    <p:sldId id="274" r:id="rId24"/>
    <p:sldId id="275" r:id="rId25"/>
    <p:sldId id="276" r:id="rId26"/>
    <p:sldId id="292" r:id="rId27"/>
    <p:sldId id="293" r:id="rId28"/>
    <p:sldId id="294" r:id="rId29"/>
    <p:sldId id="277" r:id="rId30"/>
    <p:sldId id="278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FF"/>
    <a:srgbClr val="F89D52"/>
    <a:srgbClr val="F68222"/>
    <a:srgbClr val="CDA961"/>
    <a:srgbClr val="99CCFF"/>
    <a:srgbClr val="FF9999"/>
    <a:srgbClr val="99FFCC"/>
    <a:srgbClr val="FFCC66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2" autoAdjust="0"/>
    <p:restoredTop sz="94591" autoAdjust="0"/>
  </p:normalViewPr>
  <p:slideViewPr>
    <p:cSldViewPr>
      <p:cViewPr>
        <p:scale>
          <a:sx n="75" d="100"/>
          <a:sy n="75" d="100"/>
        </p:scale>
        <p:origin x="-11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1ECCA-F9CE-4231-BFE5-43E227328C24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6EC70-F1D5-4BD5-88F6-C7010FE8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87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EC70-F1D5-4BD5-88F6-C7010FE8C6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DACF1D-6961-4AA1-9B41-1074CAC93E26}" type="datetimeFigureOut">
              <a:rPr lang="ru-RU" smtClean="0"/>
              <a:pPr/>
              <a:t>09.09.2011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34C89A-1D07-4AF3-8CEF-073328D08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0%B0%D1%82%D0%B8%D1%81%D1%82%D0%B8%D1%87%D0%B5%D1%81%D0%BA%D0%B8%D0%B5_%D0%BC%D0%B5%D1%82%D0%BE%D0%B4%D1%8B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D%D0%B5%D0%B7%D0%B0%D0%B2%D0%B8%D1%81%D0%B8%D0%BC%D0%B0%D1%8F_%D0%B8_%D0%B7%D0%B0%D0%B2%D0%B8%D1%81%D0%B8%D0%BC%D0%B0%D1%8F_%D0%BF%D0%B5%D1%80%D0%B5%D0%BC%D0%B5%D0%BD%D0%BD%D1%8B%D0%B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5%D1%82%D0%B5%D1%80%D0%BC%D0%B8%D0%BD%D0%B8%D1%80%D0%BE%D0%B2%D0%B0%D0%BD%D0%BD%D0%BE%D1%81%D1%82%D1%8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F%D1%80%D0%B5%D0%B4%D0%B8%D0%BA%D1%82%D0%BE%D1%80" TargetMode="External"/><Relationship Id="rId4" Type="http://schemas.openxmlformats.org/officeDocument/2006/relationships/hyperlink" Target="http://ru.wikipedia.org/wiki/%D0%92%D0%B0%D1%80%D0%B8%D0%B0%D1%86%D0%B8%D1%8F_(%D1%81%D1%82%D0%B0%D1%82%D0%B8%D1%81%D1%82%D0%B8%D0%BA%D0%B0)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1%81%D0%BB%D0%BE%D0%B2%D0%BD%D0%BE%D0%B5_%D0%BC%D0%B0%D1%82%D0%B5%D0%BC%D0%B0%D1%82%D0%B8%D1%87%D0%B5%D1%81%D0%BA%D0%BE%D0%B5_%D0%BE%D0%B6%D0%B8%D0%B4%D0%B0%D0%BD%D0%B8%D0%B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3%D1%80%D0%B0%D1%84%D0%B8%D0%B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&#1082;&#1085;&#1080;&#1075;&#1080;/&#1051;&#1086;&#1087;&#1072;&#1090;&#1085;&#1080;&#1082;&#1086;&#1074;/&#1052;&#1072;&#1090;&#1077;&#1084;&#1072;&#1090;&#1080;&#1095;&#1077;&#1089;&#1082;&#1086;&#1077;%20&#1087;&#1088;&#1086;&#1075;&#1088;&#1072;&#1084;&#1084;&#1080;&#1088;&#1086;&#1074;&#1072;&#1085;&#1080;&#1077;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ovari.yandex.ru/~&#1082;&#1085;&#1080;&#1075;&#1080;/&#1051;&#1086;&#1087;&#1072;&#1090;&#1085;&#1080;&#1082;&#1086;&#1074;/&#1055;&#1077;&#1088;&#1077;&#1084;&#1077;&#1085;&#1085;&#1072;&#1103;%20&#1084;&#1086;&#1076;&#1077;&#1083;&#1080;/" TargetMode="External"/><Relationship Id="rId5" Type="http://schemas.openxmlformats.org/officeDocument/2006/relationships/hyperlink" Target="http://slovari.yandex.ru/~&#1082;&#1085;&#1080;&#1075;&#1080;/&#1051;&#1086;&#1087;&#1072;&#1090;&#1085;&#1080;&#1082;&#1086;&#1074;/&#1051;&#1080;&#1085;&#1077;&#1081;&#1085;&#1072;&#1103;%20&#1079;&#1072;&#1074;&#1080;&#1089;&#1080;&#1084;&#1086;&#1089;&#1090;&#1100;/" TargetMode="External"/><Relationship Id="rId4" Type="http://schemas.openxmlformats.org/officeDocument/2006/relationships/hyperlink" Target="http://slovari.yandex.ru/~&#1082;&#1085;&#1080;&#1075;&#1080;/&#1051;&#1086;&#1087;&#1072;&#1090;&#1085;&#1080;&#1082;&#1086;&#1074;/&#1069;&#1082;&#1089;&#1090;&#1088;&#1077;&#1084;&#1072;&#1083;&#1100;&#1085;&#1099;&#1077;%20&#1079;&#1072;&#1076;&#1072;&#1095;&#1080;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93701" y="814214"/>
            <a:ext cx="38022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3701" y="764704"/>
            <a:ext cx="380223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6093296"/>
            <a:ext cx="424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с) Ткаченко Е.А</a:t>
            </a:r>
            <a:r>
              <a:rPr lang="ru-RU" sz="1600" dirty="0" smtClean="0">
                <a:solidFill>
                  <a:srgbClr val="002060"/>
                </a:solidFill>
              </a:rPr>
              <a:t>., 2011, 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96780"/>
            <a:ext cx="3220447" cy="23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2.</a:t>
            </a:r>
            <a:r>
              <a:rPr lang="ru-RU" b="1" dirty="0" smtClean="0"/>
              <a:t> Условия принятия управленческих решений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условия определенности, риск и неопределенность при принятии управленческих решений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458200" cy="914400"/>
          </a:xfrm>
        </p:spPr>
        <p:txBody>
          <a:bodyPr/>
          <a:lstStyle/>
          <a:p>
            <a:r>
              <a:rPr lang="ru-RU" dirty="0" smtClean="0"/>
              <a:t>Управленческая экономика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0904" y="1268760"/>
            <a:ext cx="875963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Неопределенность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– это несоответствие между количеством информации, необходимым для выполнения задачи, и количеством информации, которым обладает организация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6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		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Дж.Гэлбрейт)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Риск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- это определенная вероятность (угроза) потери предпринимателем части своих ресурсов, недополучения доходов или появления дополнительных расходов в результате определенных действий; возможность возникновения благоприятных ситуаций в ходе реализации планов, что способствует извлечению дополнительной прибыли или улучшению общего экономического окружения.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Понятия неопределенности и риска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66940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A2BD0A9-FFE7-4C73-8460-A3D55581E244}" type="slidenum"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pPr algn="ctr"/>
              <a:t>11</a:t>
            </a:fld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0904" y="1268760"/>
            <a:ext cx="8759632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наличие неопределенности, т.е. недостаток информации о сегодняшнем состоянии или будущем развитии ситуации;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необходимость выбора решения из имеющегося набора альтернативных вариантов;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возможность оценить вероятность осуществления каждого из имеющихся вариантов.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Признаки ситуации риска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5DE3588-71C7-4E3E-BCFC-896AAB5D8E78}" type="slidenum"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pPr algn="ctr"/>
              <a:t>12</a:t>
            </a:fld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0904" y="1700808"/>
            <a:ext cx="8759632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Риск рассматривается как общесоциологическая характеристика любого вида целесообразной деятельности человека, осуществляемой в условиях ресурсных ограничений и наличия возможности выбора оптимального способа достижения целей в условиях информационной неопределенности.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Исследуются следующие свойства риска: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всеобщность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(риск - не случайный результат сознательной деятельности, а необходимое условие существования творческого человека, постоянно совершенствующего условия своей жизни)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системность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динамическая вероятность.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 smtClean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US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Подходы к определению основных характеристик риска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05799" y="1124744"/>
            <a:ext cx="6598449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Теория оптимального управления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4" y="5363807"/>
            <a:ext cx="873496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Рассматрвиает риски как свойство, присущее любым видам целенаправленной деятельности. Оно проявляется как вероятная неопределенность реализации целевых функций, характер, содержание, направленность и условия достижения которых до конца не ясны субъекту, принимающему решения.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79512" y="4797152"/>
            <a:ext cx="6598449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Теория оптимального управления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9253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  <p:bldP spid="10" grpId="0" animBg="1"/>
      <p:bldP spid="2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489151-F434-4CEA-A734-CDE91C7E0D0D}" type="slidenum"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pPr algn="ctr"/>
              <a:t>13</a:t>
            </a:fld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0904" y="1700808"/>
            <a:ext cx="87596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Позволяет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прогнозировать риски в условиях асимметричного, неравномерного распределения информационных ресурсов, исследовать их как постоянно меняющиеся во времени. Равновесие локальных рынков в значительной мере обусловлено изменениями в системах боде высокого порядка, цели которых могут противоречить экономическим интересам конкретных подсистем. Поэтому вероятность наступления и уровень большинства рисков находятся в зависимости от полисистемных эффектов, которые абсолютно не поддаются контролю со стороны лиц, принимающих решения по выбору инструментов экономической политики.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 smtClean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US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Подходы к определению основных характеристик риска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05799" y="1124744"/>
            <a:ext cx="6598449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Теория социально-экономической динамики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24716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353B14-6983-4BD7-A4E4-111E9C1F53EB}" type="slidenum"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pPr algn="ctr"/>
              <a:t>14</a:t>
            </a:fld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0904" y="1700808"/>
            <a:ext cx="875963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Основное внимание было сосредоточено на исследовании таких характеристик деструктивных рисков, как: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невосполнимость утраты свойств, качеств, материальных и духовных ценностей, бывших полезными в прошлом, но исчезающих в настоящем;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появление новых свойств, качеств, материальных и иных ценностей, масштаб угроз и регрессивный потенциал которых в будущем не ясен и не определен;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снижение уровня пороговой безопасности по мере создания новых производств, технологий и распространения новых видов оружия;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1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возрастание экологических угроз и вызовов по мере роста промышленного потенциала.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 smtClean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US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Подходы к определению основных характеристик риска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05799" y="1124744"/>
            <a:ext cx="6598449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Теории регрессионного потенциала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8282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2AACA07-A224-44D0-9760-BC4270647287}" type="slidenum"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pPr algn="ctr"/>
              <a:t>15</a:t>
            </a:fld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0904" y="1700808"/>
            <a:ext cx="87596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равновесных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системах риски – это отклонение от первоначального состояния, которое для всех элементов системы имеет одинаковую вероятность и равно сумме рисков подсистем. В энтропийных системах риски проявляются и описываются иначе, так как различные элементы имеют разную вероятность, которая есть величина положительная и описывается системой квадратических уравнений.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 smtClean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en-US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Подходы к определению основных характеристик риска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05799" y="1124744"/>
            <a:ext cx="6814473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Теория неравновесных (энтропийных) процессов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1863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84365EA-F1B6-403E-AAF6-A21BA5C0990C}" type="slidenum"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pPr algn="ctr"/>
              <a:t>16</a:t>
            </a:fld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Функции риска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205799" y="1124744"/>
            <a:ext cx="6814473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Инновационная функция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51520" y="1808820"/>
            <a:ext cx="6814473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Стимулирующая функция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2420888"/>
            <a:ext cx="525658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конструктивная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3688" y="2996952"/>
            <a:ext cx="525658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деструктивная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" name="Elbow Connector 3"/>
          <p:cNvCxnSpPr>
            <a:endCxn id="2" idx="1"/>
          </p:cNvCxnSpPr>
          <p:nvPr/>
        </p:nvCxnSpPr>
        <p:spPr>
          <a:xfrm rot="16200000" flipH="1">
            <a:off x="1403648" y="2312875"/>
            <a:ext cx="396045" cy="324036"/>
          </a:xfrm>
          <a:prstGeom prst="bentConnector2">
            <a:avLst/>
          </a:prstGeom>
          <a:ln w="19050">
            <a:solidFill>
              <a:schemeClr val="accent4">
                <a:lumMod val="7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endCxn id="15" idx="1"/>
          </p:cNvCxnSpPr>
          <p:nvPr/>
        </p:nvCxnSpPr>
        <p:spPr>
          <a:xfrm rot="16200000" flipH="1">
            <a:off x="1115616" y="2600908"/>
            <a:ext cx="972108" cy="324036"/>
          </a:xfrm>
          <a:prstGeom prst="bentConnector2">
            <a:avLst/>
          </a:prstGeom>
          <a:ln w="19050">
            <a:solidFill>
              <a:schemeClr val="accent4">
                <a:lumMod val="7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exagon 20"/>
          <p:cNvSpPr/>
          <p:nvPr/>
        </p:nvSpPr>
        <p:spPr>
          <a:xfrm>
            <a:off x="251520" y="3681028"/>
            <a:ext cx="6814473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Защитная функция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3688" y="4293096"/>
            <a:ext cx="525658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историко-генетический аспект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3688" y="4869160"/>
            <a:ext cx="525658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оциально-праввовой аспект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Elbow Connector 23"/>
          <p:cNvCxnSpPr>
            <a:endCxn id="22" idx="1"/>
          </p:cNvCxnSpPr>
          <p:nvPr/>
        </p:nvCxnSpPr>
        <p:spPr>
          <a:xfrm rot="16200000" flipH="1">
            <a:off x="1403648" y="4185083"/>
            <a:ext cx="396045" cy="324036"/>
          </a:xfrm>
          <a:prstGeom prst="bentConnector2">
            <a:avLst/>
          </a:prstGeom>
          <a:ln w="19050">
            <a:solidFill>
              <a:schemeClr val="accent4">
                <a:lumMod val="7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23" idx="1"/>
          </p:cNvCxnSpPr>
          <p:nvPr/>
        </p:nvCxnSpPr>
        <p:spPr>
          <a:xfrm rot="16200000" flipH="1">
            <a:off x="1115616" y="4473116"/>
            <a:ext cx="972108" cy="324036"/>
          </a:xfrm>
          <a:prstGeom prst="bentConnector2">
            <a:avLst/>
          </a:prstGeom>
          <a:ln w="19050">
            <a:solidFill>
              <a:schemeClr val="accent4">
                <a:lumMod val="7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exagon 25"/>
          <p:cNvSpPr/>
          <p:nvPr/>
        </p:nvSpPr>
        <p:spPr>
          <a:xfrm>
            <a:off x="251520" y="5553236"/>
            <a:ext cx="6814473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Аналитическая функция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3861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15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031CA90-E64B-413C-803B-FEF888097548}" type="slidenum"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pPr algn="ctr"/>
              <a:t>17</a:t>
            </a:fld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рисков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420" y="1772816"/>
            <a:ext cx="8759632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етроспективные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екущие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перспективные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155575" y="1196752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времени возникновения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57" y="3501008"/>
            <a:ext cx="87596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природно-естественные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экологические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олитические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ранспортные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экономические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179512" y="2924944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факторам возникновения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357" y="5733256"/>
            <a:ext cx="87596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кратковременные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постоянные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179512" y="5157192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длительности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6640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8" grpId="0" animBg="1"/>
      <p:bldP spid="29" grpId="0" uiExpand="1" build="p"/>
      <p:bldP spid="34" grpId="0" animBg="1"/>
      <p:bldP spid="35" grpId="0" uiExpand="1" build="p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9782425-BA6C-4B21-9703-E412B13EF218}" type="slidenum">
              <a:rPr lang="ru-RU" sz="1900" b="1" smtClean="0">
                <a:solidFill>
                  <a:schemeClr val="tx2">
                    <a:lumMod val="75000"/>
                  </a:schemeClr>
                </a:solidFill>
              </a:rPr>
              <a:pPr algn="ctr"/>
              <a:t>18</a:t>
            </a:fld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рисков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420" y="1885181"/>
            <a:ext cx="8759632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нешние 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риски, непосредственно не связанные с деятельностью предприятия или его контактной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категории (непредвиденные изменения законодательства, неустойчивость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политического режима в стране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деятельности, введения эмбарго, др.)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внутренние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риски, связане с технико-организационной сферой деятельности фирмы, то есть источником внутренних рисков является сама предпринимательская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фирма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155575" y="1196752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характеру учета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57" y="4981525"/>
            <a:ext cx="87596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производственные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коммерческие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финансовые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страховые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инвестиционные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179512" y="4329100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сфере возникновения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5814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8" grpId="0" animBg="1"/>
      <p:bldP spid="29" grpId="0" uiExpand="1" build="p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рисков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420" y="1885181"/>
            <a:ext cx="87596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убъективные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объективные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155575" y="1196752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природе возникновения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57" y="3469357"/>
            <a:ext cx="87596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локальные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отраслевые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региональные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национальные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международные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179512" y="2816932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масштабам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57" y="5873438"/>
            <a:ext cx="87596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страхуемые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нестрахуемые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79512" y="5185009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возможности страхования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56354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8" grpId="0" animBg="1"/>
      <p:bldP spid="29" grpId="0" uiExpand="1" build="p"/>
      <p:bldP spid="34" grpId="0" animBg="1"/>
      <p:bldP spid="13" grpId="0" uiExpand="1" build="p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Принятие управленческих решений в условиях определенности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Предельный анализ прибыли и затрат</a:t>
            </a:r>
          </a:p>
          <a:p>
            <a:r>
              <a:rPr lang="ru-RU" dirty="0" smtClean="0"/>
              <a:t>Линейное программирование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Классификация рисков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0420" y="1885181"/>
            <a:ext cx="87596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систематические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специфические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155575" y="1196752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возможности диверсификации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357" y="3469357"/>
            <a:ext cx="875963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минимальные – возможные потери 0-25% от размера ожидаемой прибыли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овышенные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возможные потери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25-50%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 размера ожидаемой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прибыли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критические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 возможные потери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50-70%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 размера ожидаемой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прибыли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недопустимые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 возможные потери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70-100%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 размера ожидаемой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прибыли</a:t>
            </a:r>
          </a:p>
        </p:txBody>
      </p:sp>
      <p:sp>
        <p:nvSpPr>
          <p:cNvPr id="34" name="Hexagon 33"/>
          <p:cNvSpPr/>
          <p:nvPr/>
        </p:nvSpPr>
        <p:spPr>
          <a:xfrm>
            <a:off x="179512" y="2816932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степени допустимости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57" y="5873438"/>
            <a:ext cx="87596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чистые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спекулятивные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79512" y="5185009"/>
            <a:ext cx="5280521" cy="46805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характеру последствий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9784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28" grpId="0" animBg="1"/>
      <p:bldP spid="29" grpId="0" uiExpand="1" build="p"/>
      <p:bldP spid="34" grpId="0" animBg="1"/>
      <p:bldP spid="13" grpId="0" uiExpand="1" build="p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30904" y="1268760"/>
            <a:ext cx="875963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Абсолютный размер финансовых потерь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связанных с инвестиционным риском - сумма убытка (ущерба), причиненного инвестору или потенциально возможного в связи с наступлением неблагоприятных обстоятельств, характерных для данного вида риска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Относительный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размер финансовых потерь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 отношение суммы убытка (ущерба) к избранному базовому показателю (сумме ожидаемого дохода, размеру инвестируемого капитала и т.д.).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Измерение инвестиционного риска риска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4925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Математическое ожидание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451992" y="2228671"/>
            <a:ext cx="1959768" cy="93610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5896" y="2084655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где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математическое ожидание величины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значение величины в случае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 сценария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вероятность наступления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 сценария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8665836"/>
              </p:ext>
            </p:extLst>
          </p:nvPr>
        </p:nvGraphicFramePr>
        <p:xfrm>
          <a:off x="728663" y="2228850"/>
          <a:ext cx="1412875" cy="874713"/>
        </p:xfrm>
        <a:graphic>
          <a:graphicData uri="http://schemas.openxmlformats.org/presentationml/2006/ole">
            <p:oleObj spid="_x0000_s52257" name="Equation" r:id="rId4" imgW="698400" imgH="431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0904" y="1268760"/>
            <a:ext cx="87596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Математическое ожидание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 величина среднего значения случайно величины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9478"/>
            <a:ext cx="2657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44620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Среднеквадратическое отклонение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251520" y="2420888"/>
            <a:ext cx="2899752" cy="10081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5896" y="2084655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где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среднеквадратическое отлонение величины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значение величины в случае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 сценария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математическое ожидание величины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вероятность наступления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 сценария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904" y="1268760"/>
            <a:ext cx="87596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Среднеквадратическое отклонение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показатель рассевания (разброса) значений случайной величины около ее математического ожидания.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8535296"/>
              </p:ext>
            </p:extLst>
          </p:nvPr>
        </p:nvGraphicFramePr>
        <p:xfrm>
          <a:off x="325076" y="2362276"/>
          <a:ext cx="2826196" cy="1053906"/>
        </p:xfrm>
        <a:graphic>
          <a:graphicData uri="http://schemas.openxmlformats.org/presentationml/2006/ole">
            <p:oleObj spid="_x0000_s53281" name="Equation" r:id="rId4" imgW="1384200" imgH="507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808721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Коэффициент вариации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971600" y="3573016"/>
            <a:ext cx="1656184" cy="10081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5896" y="3330858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где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коэффициент вариации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среднеквадратическое отлонение величины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математическое ожидание величины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904" y="1268760"/>
            <a:ext cx="87596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Позволяет определить уровень риска, если  показатели средних ожидаемых доходов по проектам различны. Показывает, какую долю среднего значения этой величины составляет ее средний разброс. 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отличие от среднеквадратического отклонения отражает не абсолютную, а относительную меру разброса значений.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2251153"/>
              </p:ext>
            </p:extLst>
          </p:nvPr>
        </p:nvGraphicFramePr>
        <p:xfrm>
          <a:off x="1043608" y="3550949"/>
          <a:ext cx="1470344" cy="985143"/>
        </p:xfrm>
        <a:graphic>
          <a:graphicData uri="http://schemas.openxmlformats.org/presentationml/2006/ole">
            <p:oleObj spid="_x0000_s54304" name="Equation" r:id="rId4" imgW="596880" imgH="444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036827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/>
          <p:cNvSpPr/>
          <p:nvPr/>
        </p:nvSpPr>
        <p:spPr>
          <a:xfrm>
            <a:off x="179512" y="4653136"/>
            <a:ext cx="3031399" cy="61251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160078" y="3734470"/>
            <a:ext cx="6428145" cy="8455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Бета-коэффициент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205799" y="5356244"/>
            <a:ext cx="3005112" cy="8455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5896" y="4687976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где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бета-коэффициента актива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доходность актива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доходность рынка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ковариация переменных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среднеквадратическое отлонение величины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904" y="1052736"/>
            <a:ext cx="8759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Позволяет оценить риск индивидуального инвестиционного проекта по отношению к уровню риска инвестиционного рынка в целом. 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Является мерой рыночного риска, отражая изменчивость доходности ценной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бумаги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отношению к доходности портфеля в среднем (среднерыночного портфеля).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Вместо ценной бумаги и портфеля могут быть использованы портфель и рынок в целом. 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Определяется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как соотношение между исторической доходностью отдельной акции и историческим доходом фондового рынка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3581962"/>
              </p:ext>
            </p:extLst>
          </p:nvPr>
        </p:nvGraphicFramePr>
        <p:xfrm>
          <a:off x="251520" y="5364653"/>
          <a:ext cx="3041650" cy="854075"/>
        </p:xfrm>
        <a:graphic>
          <a:graphicData uri="http://schemas.openxmlformats.org/presentationml/2006/ole">
            <p:oleObj spid="_x0000_s55379" name="Equation" r:id="rId4" imgW="1028520" imgH="4316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4002047"/>
              </p:ext>
            </p:extLst>
          </p:nvPr>
        </p:nvGraphicFramePr>
        <p:xfrm>
          <a:off x="179512" y="3727053"/>
          <a:ext cx="6519296" cy="854075"/>
        </p:xfrm>
        <a:graphic>
          <a:graphicData uri="http://schemas.openxmlformats.org/presentationml/2006/ole">
            <p:oleObj spid="_x0000_s55380" name="Equation" r:id="rId5" imgW="2184120" imgH="431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5608705"/>
              </p:ext>
            </p:extLst>
          </p:nvPr>
        </p:nvGraphicFramePr>
        <p:xfrm>
          <a:off x="971600" y="4765664"/>
          <a:ext cx="1243013" cy="420687"/>
        </p:xfrm>
        <a:graphic>
          <a:graphicData uri="http://schemas.openxmlformats.org/presentationml/2006/ole">
            <p:oleObj spid="_x0000_s55381" name="Equation" r:id="rId6" imgW="60948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243457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Регрессионный анализ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Регрессио́нный</a:t>
            </a:r>
            <a:r>
              <a:rPr lang="ru-RU" dirty="0" smtClean="0"/>
              <a:t> (</a:t>
            </a:r>
            <a:r>
              <a:rPr lang="ru-RU" b="1" dirty="0" smtClean="0"/>
              <a:t>линейный</a:t>
            </a:r>
            <a:r>
              <a:rPr lang="ru-RU" dirty="0" smtClean="0"/>
              <a:t>) </a:t>
            </a:r>
            <a:r>
              <a:rPr lang="ru-RU" b="1" dirty="0" smtClean="0"/>
              <a:t>анализ</a:t>
            </a:r>
            <a:r>
              <a:rPr lang="ru-RU" dirty="0" smtClean="0"/>
              <a:t> — </a:t>
            </a:r>
            <a:r>
              <a:rPr lang="ru-RU" dirty="0" smtClean="0">
                <a:hlinkClick r:id="rId3" action="ppaction://hlinkfile" tooltip="Статистические методы"/>
              </a:rPr>
              <a:t>статистический метод</a:t>
            </a:r>
            <a:r>
              <a:rPr lang="ru-RU" dirty="0" smtClean="0"/>
              <a:t> исследования зависимости между </a:t>
            </a:r>
            <a:r>
              <a:rPr lang="ru-RU" dirty="0" smtClean="0">
                <a:hlinkClick r:id="rId4" action="ppaction://hlinkfile" tooltip="Независимая и зависимая переменные"/>
              </a:rPr>
              <a:t>зависимой переменной</a:t>
            </a:r>
            <a:r>
              <a:rPr lang="ru-RU" dirty="0" smtClean="0"/>
              <a:t> </a:t>
            </a:r>
            <a:r>
              <a:rPr lang="ru-RU" i="1" dirty="0" smtClean="0"/>
              <a:t>Y</a:t>
            </a:r>
            <a:r>
              <a:rPr lang="ru-RU" dirty="0" smtClean="0"/>
              <a:t> и одной или несколькими </a:t>
            </a:r>
            <a:r>
              <a:rPr lang="ru-RU" dirty="0" smtClean="0">
                <a:hlinkClick r:id="rId4" action="ppaction://hlinkfile" tooltip="Независимая и зависимая переменные"/>
              </a:rPr>
              <a:t>независимыми переменными</a:t>
            </a:r>
            <a:r>
              <a:rPr lang="ru-RU" dirty="0" smtClean="0"/>
              <a:t>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,...,</a:t>
            </a:r>
            <a:r>
              <a:rPr lang="ru-RU" i="1" dirty="0" smtClean="0"/>
              <a:t>X</a:t>
            </a:r>
            <a:r>
              <a:rPr lang="ru-RU" i="1" baseline="-25000" dirty="0" smtClean="0"/>
              <a:t>p</a:t>
            </a:r>
            <a:r>
              <a:rPr lang="ru-RU" dirty="0" smtClean="0"/>
              <a:t>. Независимые переменные иначе называют регрессорами или предикторами, а зависимые переменные — </a:t>
            </a:r>
            <a:r>
              <a:rPr lang="ru-RU" dirty="0" err="1" smtClean="0"/>
              <a:t>критериальными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Регрессионный анализ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Цели регрессионного анализа</a:t>
            </a:r>
          </a:p>
          <a:p>
            <a:r>
              <a:rPr lang="ru-RU" dirty="0" smtClean="0"/>
              <a:t>Определение степени </a:t>
            </a:r>
            <a:r>
              <a:rPr lang="ru-RU" dirty="0" smtClean="0">
                <a:hlinkClick r:id="rId3" action="ppaction://hlinkfile" tooltip="Детерминированность"/>
              </a:rPr>
              <a:t>детерминированности</a:t>
            </a:r>
            <a:r>
              <a:rPr lang="ru-RU" dirty="0" smtClean="0"/>
              <a:t> </a:t>
            </a:r>
            <a:r>
              <a:rPr lang="ru-RU" dirty="0" smtClean="0">
                <a:hlinkClick r:id="rId4" action="ppaction://hlinkfile" tooltip="Вариация (статистика)"/>
              </a:rPr>
              <a:t>вариации</a:t>
            </a:r>
            <a:r>
              <a:rPr lang="ru-RU" dirty="0" smtClean="0"/>
              <a:t> </a:t>
            </a:r>
            <a:r>
              <a:rPr lang="ru-RU" dirty="0" err="1" smtClean="0"/>
              <a:t>критериальной</a:t>
            </a:r>
            <a:r>
              <a:rPr lang="ru-RU" dirty="0" smtClean="0"/>
              <a:t> (зависимой) переменной </a:t>
            </a:r>
            <a:r>
              <a:rPr lang="ru-RU" dirty="0" smtClean="0">
                <a:hlinkClick r:id="rId5" action="ppaction://hlinkfile" tooltip="Предиктор"/>
              </a:rPr>
              <a:t>предикторами</a:t>
            </a:r>
            <a:r>
              <a:rPr lang="ru-RU" dirty="0" smtClean="0"/>
              <a:t> (независимыми переменными)</a:t>
            </a:r>
          </a:p>
          <a:p>
            <a:r>
              <a:rPr lang="ru-RU" dirty="0" smtClean="0"/>
              <a:t>Предсказание значения зависимой переменной с помощью независимой(-</a:t>
            </a:r>
            <a:r>
              <a:rPr lang="ru-RU" dirty="0" err="1" smtClean="0"/>
              <a:t>ых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Определение вклада отдельных независимых переменных в вариацию зависимой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Регрессионный анализ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Строго регрессионную зависимость можно определить следующим образом. Пусть </a:t>
            </a:r>
            <a:r>
              <a:rPr lang="ru-RU" i="1" dirty="0" smtClean="0"/>
              <a:t>Y</a:t>
            </a:r>
            <a:r>
              <a:rPr lang="ru-RU" dirty="0" smtClean="0"/>
              <a:t>,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,...,</a:t>
            </a:r>
            <a:r>
              <a:rPr lang="ru-RU" i="1" dirty="0" smtClean="0"/>
              <a:t>X</a:t>
            </a:r>
            <a:r>
              <a:rPr lang="ru-RU" i="1" baseline="-25000" dirty="0" smtClean="0"/>
              <a:t>p</a:t>
            </a:r>
            <a:r>
              <a:rPr lang="ru-RU" dirty="0" smtClean="0"/>
              <a:t> — случайные величины с заданным совместным распределением вероятностей. Если для каждого набора значений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 =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 = 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,...,</a:t>
            </a:r>
            <a:r>
              <a:rPr lang="ru-RU" i="1" dirty="0" smtClean="0"/>
              <a:t>X</a:t>
            </a:r>
            <a:r>
              <a:rPr lang="ru-RU" i="1" baseline="-25000" dirty="0" smtClean="0"/>
              <a:t>p</a:t>
            </a:r>
            <a:r>
              <a:rPr lang="ru-RU" dirty="0" smtClean="0"/>
              <a:t> = </a:t>
            </a:r>
            <a:r>
              <a:rPr lang="ru-RU" i="1" dirty="0" err="1" smtClean="0"/>
              <a:t>x</a:t>
            </a:r>
            <a:r>
              <a:rPr lang="ru-RU" i="1" baseline="-25000" dirty="0" err="1" smtClean="0"/>
              <a:t>p</a:t>
            </a:r>
            <a:r>
              <a:rPr lang="ru-RU" dirty="0" smtClean="0"/>
              <a:t> определено </a:t>
            </a:r>
            <a:r>
              <a:rPr lang="ru-RU" dirty="0" smtClean="0">
                <a:hlinkClick r:id="rId3" action="ppaction://hlinkfile" tooltip="Условное математическое ожидание"/>
              </a:rPr>
              <a:t>условное математическое </a:t>
            </a:r>
            <a:r>
              <a:rPr lang="ru-RU" dirty="0" smtClean="0">
                <a:hlinkClick r:id="rId3" action="ppaction://hlinkfile" tooltip="Условное математическое ожидание"/>
              </a:rPr>
              <a:t>ожидание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i="1" dirty="0" smtClean="0"/>
              <a:t>	</a:t>
            </a:r>
            <a:r>
              <a:rPr lang="ru-RU" i="1" dirty="0" err="1" smtClean="0"/>
              <a:t>y</a:t>
            </a:r>
            <a:r>
              <a:rPr lang="ru-RU" dirty="0" smtClean="0"/>
              <a:t>(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,...,</a:t>
            </a:r>
            <a:r>
              <a:rPr lang="ru-RU" i="1" dirty="0" smtClean="0"/>
              <a:t>x</a:t>
            </a:r>
            <a:r>
              <a:rPr lang="ru-RU" i="1" baseline="-25000" dirty="0" smtClean="0"/>
              <a:t>p</a:t>
            </a:r>
            <a:r>
              <a:rPr lang="ru-RU" dirty="0" smtClean="0"/>
              <a:t>) = </a:t>
            </a:r>
            <a:r>
              <a:rPr lang="ru-RU" i="1" dirty="0" smtClean="0"/>
              <a:t>E</a:t>
            </a:r>
            <a:r>
              <a:rPr lang="ru-RU" dirty="0" smtClean="0"/>
              <a:t>(</a:t>
            </a:r>
            <a:r>
              <a:rPr lang="ru-RU" i="1" dirty="0" smtClean="0"/>
              <a:t>Y</a:t>
            </a:r>
            <a:r>
              <a:rPr lang="ru-RU" dirty="0" smtClean="0"/>
              <a:t> |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 =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 = 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,...,</a:t>
            </a:r>
            <a:r>
              <a:rPr lang="ru-RU" i="1" dirty="0" smtClean="0"/>
              <a:t>X</a:t>
            </a:r>
            <a:r>
              <a:rPr lang="ru-RU" i="1" baseline="-25000" dirty="0" smtClean="0"/>
              <a:t>p</a:t>
            </a:r>
            <a:r>
              <a:rPr lang="ru-RU" dirty="0" smtClean="0"/>
              <a:t> = </a:t>
            </a:r>
            <a:r>
              <a:rPr lang="ru-RU" i="1" dirty="0" err="1" smtClean="0"/>
              <a:t>x</a:t>
            </a:r>
            <a:r>
              <a:rPr lang="ru-RU" i="1" baseline="-25000" dirty="0" err="1" smtClean="0"/>
              <a:t>p</a:t>
            </a:r>
            <a:r>
              <a:rPr lang="ru-RU" dirty="0" smtClean="0"/>
              <a:t>) (уравнение линейной регрессии в общем виде), то функция </a:t>
            </a:r>
            <a:r>
              <a:rPr lang="ru-RU" i="1" dirty="0" err="1" smtClean="0"/>
              <a:t>y</a:t>
            </a:r>
            <a:r>
              <a:rPr lang="ru-RU" dirty="0" smtClean="0"/>
              <a:t>(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,...,</a:t>
            </a:r>
            <a:r>
              <a:rPr lang="ru-RU" i="1" dirty="0" smtClean="0"/>
              <a:t>x</a:t>
            </a:r>
            <a:r>
              <a:rPr lang="ru-RU" i="1" baseline="-25000" dirty="0" smtClean="0"/>
              <a:t>p</a:t>
            </a:r>
            <a:r>
              <a:rPr lang="ru-RU" dirty="0" smtClean="0"/>
              <a:t>) называется </a:t>
            </a:r>
            <a:r>
              <a:rPr lang="ru-RU" b="1" dirty="0" smtClean="0"/>
              <a:t>регрессией</a:t>
            </a:r>
            <a:r>
              <a:rPr lang="ru-RU" dirty="0" smtClean="0"/>
              <a:t> величины Y по величинам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,...,</a:t>
            </a:r>
            <a:r>
              <a:rPr lang="ru-RU" i="1" dirty="0" smtClean="0"/>
              <a:t>X</a:t>
            </a:r>
            <a:r>
              <a:rPr lang="ru-RU" i="1" baseline="-25000" dirty="0" smtClean="0"/>
              <a:t>p</a:t>
            </a:r>
            <a:r>
              <a:rPr lang="ru-RU" dirty="0" smtClean="0"/>
              <a:t>, а её </a:t>
            </a:r>
            <a:r>
              <a:rPr lang="ru-RU" dirty="0" smtClean="0">
                <a:hlinkClick r:id="rId4" action="ppaction://hlinkfile" tooltip="График"/>
              </a:rPr>
              <a:t>график</a:t>
            </a:r>
            <a:r>
              <a:rPr lang="ru-RU" dirty="0" smtClean="0"/>
              <a:t> — </a:t>
            </a:r>
            <a:r>
              <a:rPr lang="ru-RU" b="1" dirty="0" smtClean="0"/>
              <a:t>линией регрессии</a:t>
            </a:r>
            <a:r>
              <a:rPr lang="ru-RU" dirty="0" smtClean="0"/>
              <a:t> </a:t>
            </a:r>
            <a:r>
              <a:rPr lang="ru-RU" i="1" dirty="0" smtClean="0"/>
              <a:t>Y</a:t>
            </a:r>
            <a:r>
              <a:rPr lang="ru-RU" dirty="0" smtClean="0"/>
              <a:t> по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,...,</a:t>
            </a:r>
            <a:r>
              <a:rPr lang="ru-RU" i="1" dirty="0" smtClean="0"/>
              <a:t>X</a:t>
            </a:r>
            <a:r>
              <a:rPr lang="ru-RU" i="1" baseline="-25000" dirty="0" smtClean="0"/>
              <a:t>p</a:t>
            </a:r>
            <a:r>
              <a:rPr lang="ru-RU" dirty="0" smtClean="0"/>
              <a:t>, или </a:t>
            </a:r>
            <a:r>
              <a:rPr lang="ru-RU" b="1" dirty="0" smtClean="0"/>
              <a:t>уравнением регрессии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18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Анализ чувствительности проекта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904" y="1268760"/>
            <a:ext cx="8759632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Позволяет оценить чувствительность проекта к изменениям внешних и внутренних условий реализации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проекта.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Выявляет степень влияния варьируемых факторов на результирующие показатели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проекта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Основан на сценарном алгоритме.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2880578" cy="33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41671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Предельный доход предприятия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44824"/>
            <a:ext cx="8686800" cy="108274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Под </a:t>
            </a:r>
            <a:r>
              <a:rPr lang="ru-RU" b="1" dirty="0" smtClean="0"/>
              <a:t>предельным доходом предприятия </a:t>
            </a:r>
            <a:r>
              <a:rPr lang="ru-RU" dirty="0" smtClean="0"/>
              <a:t>понимается среднее изменение выручки предприятия в расчете на единицу продукции в результате изменения величины сбыта на  одну единицу.</a:t>
            </a:r>
          </a:p>
          <a:p>
            <a:endParaRPr lang="ru-RU" dirty="0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V="1">
            <a:off x="1403648" y="3501008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3" name="Line 1"/>
          <p:cNvSpPr>
            <a:spLocks noChangeShapeType="1"/>
          </p:cNvSpPr>
          <p:nvPr/>
        </p:nvSpPr>
        <p:spPr bwMode="auto">
          <a:xfrm>
            <a:off x="1403648" y="4869160"/>
            <a:ext cx="3016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6" name="Freeform 4"/>
          <p:cNvSpPr>
            <a:spLocks/>
          </p:cNvSpPr>
          <p:nvPr/>
        </p:nvSpPr>
        <p:spPr bwMode="auto">
          <a:xfrm>
            <a:off x="1403648" y="3645024"/>
            <a:ext cx="1371600" cy="1235075"/>
          </a:xfrm>
          <a:custGeom>
            <a:avLst/>
            <a:gdLst/>
            <a:ahLst/>
            <a:cxnLst>
              <a:cxn ang="0">
                <a:pos x="0" y="1944"/>
              </a:cxn>
              <a:cxn ang="0">
                <a:pos x="1152" y="216"/>
              </a:cxn>
              <a:cxn ang="0">
                <a:pos x="2160" y="648"/>
              </a:cxn>
            </a:cxnLst>
            <a:rect l="0" t="0" r="r" b="b"/>
            <a:pathLst>
              <a:path w="2160" h="1944">
                <a:moveTo>
                  <a:pt x="0" y="1944"/>
                </a:moveTo>
                <a:cubicBezTo>
                  <a:pt x="396" y="1188"/>
                  <a:pt x="792" y="432"/>
                  <a:pt x="1152" y="216"/>
                </a:cubicBezTo>
                <a:cubicBezTo>
                  <a:pt x="1512" y="0"/>
                  <a:pt x="1836" y="324"/>
                  <a:pt x="2160" y="64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4" name="Line 2"/>
          <p:cNvSpPr>
            <a:spLocks noChangeShapeType="1"/>
          </p:cNvSpPr>
          <p:nvPr/>
        </p:nvSpPr>
        <p:spPr bwMode="auto">
          <a:xfrm>
            <a:off x="2267744" y="3717032"/>
            <a:ext cx="0" cy="127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2051720" y="3717032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																																																																																																			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Кривая валовой выручки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22920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Кривая валовой выручки</a:t>
            </a:r>
            <a:endParaRPr lang="ru-RU" sz="20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19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Анализ чувствительности проекта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904" y="1268760"/>
            <a:ext cx="8759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Этапы проведения анализа чувствительности проекта: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Определяются результирующие показатели проекта.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Определяются варьируемые факторы, значения которых подлежат изменению в ходе мделирования.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Задается шаг изменения варьируемых параметров (например,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5%, 10%, 15%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Исходя из рыночной ситуации обозначается размах вариации.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Определяется критическое изменение варьируемого фактора (т.е. такое изменение, которое приводит к изменению представления об эффективности проекта. При моделировании изменяентся только один фактор, значения остальных принимаются неизменными).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Выявляется изменение результирующего показателя проекта при изменении варьируемого фактора в рамках заданного расчетного шага.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Оценивается вероятность наступления критического изменения.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8421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Рисковая стоимость (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VaR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0904" y="1268760"/>
            <a:ext cx="8759632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Метод определения рисковой стоимости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Value at Risk,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VaR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предполагает нахождение максимального размера потерь (убытка), которые может понести инвестор в данный промежуток времени, и размер которого не будет превышен с установленной долей вероятности (уверенности).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Метод не учитывает возможность больших потерь, вероятность наступления которых крайне мала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656" y="3327476"/>
            <a:ext cx="4458764" cy="293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113562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8532440" y="6381328"/>
            <a:ext cx="432048" cy="364665"/>
          </a:xfrm>
          <a:prstGeom prst="rect">
            <a:avLst/>
          </a:prstGeom>
          <a:noFill/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204856" y="188638"/>
            <a:ext cx="8759632" cy="714381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 flipH="1">
            <a:off x="304096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H="1">
            <a:off x="467544" y="6421327"/>
            <a:ext cx="8030226" cy="320040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10800000" flipH="1">
            <a:off x="160079" y="6428825"/>
            <a:ext cx="91440" cy="312543"/>
          </a:xfrm>
          <a:prstGeom prst="rect">
            <a:avLst/>
          </a:prstGeom>
          <a:gradFill>
            <a:gsLst>
              <a:gs pos="15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51520" y="314995"/>
            <a:ext cx="851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Метод Монте-Карло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060" name="AutoShape 4" descr="data:image/jpg;base64,/9j/4AAQSkZJRgABAQAAAQABAAD/2wCEAAkGBg8NDw0ODw8PDw0NDQ0NDQwNDQ8NDQ0NFBAVFBQQFBQXGyYeFxkjGRQSHy8gIycpLCwuFR4xNTAqNSYrLCkBCQoKDgwOFw8PFCwcHiQsLyktKSw1NSkpLywsKSopKSovNSwwKS81KSkqLCksKTUvKiksNSkpKSwsLCosKTApKf/AABEIAKIBNwMBIgACEQEDEQH/xAAcAAACAgMBAQAAAAAAAAAAAAAAAQIDBAUHBgj/xABBEAABAwMBAwkEBwcDBQAAAAABAAIDBBESBRMhMQYiMkFRYXGBkQdSocEUI0JTkrHRFTNicqLC4TST8BckQ2OC/8QAGwEBAAIDAQEAAAAAAAAAAAAAAAEGAgMEBQf/xAAvEQEAAgECBAMGBwEBAAAAAAAAAQIDBBEFEiExQWGhBlFxgcHwExQikbHR4SMV/9oADAMBAAIRAxEAPwDseSMlVkjJGOy7JF1VkjJBbknkqck8kFuSWSryRkgtyRkqskZILboyVWSWSC7JLJV5pZILckZKrJGSC3JLJV5JZILckslXklkhstySyVeSWSGyzJGSqLkZIlZkkXKvJF0E7pXULpIJlyjdJJA8kskkWQBcokp2SRJXSUrKNkESolWWSxQVFqFZZCDJyRkqwU7ohYHJ5Kq6d0FmSM1C6EE8kZKCaCWSMlFCCWSMlFCCWSMlFCCV0KKd0DuhK6EDSQhA0k7qL3houTYDrUTMRG8yGq5Zms6RA7uv0WHPqBO5m4dvWf0WGf8AhVZ1ntBjxzy4I5p989v99HZj0sz1t0Zz9S91vm79FUK99wTa194A4hYydlXcnF9Xe3NOSY+HSPT6uqMGOPBuQb7xwO8JrFoJLgtP2d48FlK/aPU11OGuWvj/AD4+rzMlOS01JFk0LrYFZCaSBWSspIQRslZSSsiSslZSsiyCNkJoQJNIJoBNJNAJpIRBpqKaBp3UUIJIUbp3QNF0roQNF0rougd0XUbpXQTui6hkoukA39iiZ26ylOWYMBJ/ye5aqaoMh38OodQSqJy93cOA7AotbdUHi3Fbaq048c7Uj18/h7vvb0sGGKRvPcWQTZRkkA3Dees9XkoBeC6ki/sRvPWm0KYKcpuu01zWPOTgA4Yi5td1+H5rcBo7F5LXH2hv2Pb8wtfp/KaaCwvtI/ceSbDuPEfkrzwPNFdLyz75cGoxza28PfWHYPROy1Wm8oYaiwDsJD/432BPgeBW0BVhreLdYlxTWY7vGcvuV02mS0ccTWEVLZyXSsc5uTCyzQQRv5x+C0MftPqh0oad3gJW/wBxXp/abydOoadMIxeppT9LprdIvjBLmD+ZmQt24rj9DViaNkg+0N47HdY9VMt2OKzHZ0WH2p/eUvnHP8i35rZ03tJon9MTRH+KMPHq0k/BcuQo3Zzjq7VRcpKOosI6mJxP2S/Zv/C6xWyXzrqGpti5vSf7vG3iuhx686GhpaOEkObTs+kTDcTI8ZvY3sAc4i/du79OfU0w15rN2n0GTUXiuP5z4Q6Ohcro9XqIP3Ur2j3crs/Cd3wW+oOXsjbCeMPHvxcx/wCE7j8FyYuKYrdLRy+sffyd+fgOox9ccxeP2n1/t7WyFr9O5QU9T+7kGXHZv5kg8jx8roXo1vW8b1neHi3xXx25b1mJ82chOyLLNrJCaECundJCARdJJBK6LqN0roJ5JZKF0XQWZIyVV0XQW5IyVWSMkFhckXKouUS5QLC9YlVNfmjxPyU3PWG12RJ7V4HHdVOLB+HXvbp8o7/SHVpqb23nwNrbnyTkPUOHWet3+O5Ej8eb1/a8ezy/PwVTpVRoq9FGQEC6q257UTy7vRYhkU8rOGX9KPd6J/S+74rAMygZ1lFJNoXazU5QPFutp/qC8ztVttRmvFJ4D8wvO7VWnhEf8Jjz+kObLH6meJ1vNI5VzQ2a47WMfZeecB3O4+t15QzK6nmXqRM1neJapiJjq6vputQ1FsHWf92+wd5dvkuI8p9F/ZeqVNKBjTVX/eUfU1rXk5xj+VwcPBo7V6unnXnPanqxfHp2RymjqJDDI7e9seAzbfrBOz49i78eWbdJc/JyzvDXrU6trQj+rj50p3bt9ieodpUtcqqiOFkjYZRHKwP2+BLA0jhkNw81kcktMgYBM+Rj6l4uATbZA9Tb8Xdp8h3tTm/L05rRPwdmiw/m78tLRt4z7v8AV/J3k0YyKio5053tYd4i7z2u/JeiUkiqrmzWzW5rSvOn09MFIpSEUJpLS6EShNClLsFkWTQry+UNdS6/TTVE1JHLlU04JmiweMACAecRY73N4HrWwsuVw1j4NV5SzRnGSKiqpI3WDrPaYiDY7jvUTr2tv04ap9LhbDG7HZCCPaSjbbPaO5lukbWFtzb8eIdVsiy5+eWFW2r0WV7wKHVIIc4RGzFk7hg6zrZWydG7j1lVVPLipZU6xO1wdQ6eBBFBgzGSqc8RNu+2VshK47+ACJdEUSuRHlxqEUUdZ+06Od7nNL9MDGB7WE8NzR3Xsbi/E2Ky9T5eVFTVmNla3TKYQwyRPkp9sZHPjY8ZENJA5x37hZvWUHS6usjgaZJZGRMBAL5XtjYCeAuTZTZIHAOaQ5rgHNc03DmkXBB6wuV8pq3UKnRxLUS07o2VDWvdA6GUVTSW7NwdHcMLXZ3G69xuWVV6zqdI3RaaOohfJVxtDbwMEeDtk2Jjubfmh28jig6SSldc3h1PWhXS6WaqB8zmCQVToW4xMwDy5oDRvIIFiD81Ci5fVdPTaiKgsmqaOeOnikxAa573SNOQaBcDZuI4E8EHS8kslyd3LWtpmw1LtRpasPLTNQMawPjaRci4aOHC4O424hbSHWtTr66tpaSpjihjtIySSFhMcRxxAs0kk5DjfgUHQKiqZE1z5HtYxu9z3uDGNF7bydw3kJRVLZGtexzXscLtexwc1w7QRuK5ZPrtdW6ZqMc0rMqKaNs7tm3KeIvLcBYWBD2g3FrjcvYcgI5m0FOZZGvY5jHU7WsDTFDjuY425xvc371CXpS5QLkiVS96xmUxBVEu4+CqbJiL9fV4qipm4DtIUKiXgOwfEqmcetzZ6R7o+svR01f0yk6VUvmVT5VQ+VeJFHUsmmWK6dVzSrDfKeHwW6uPdLKfUqh1Ur6fQayboQSWP2njZN9XWW1pvZ9O7fLNHGOxgdK75D4rvxaHLftSWu2ale8vOzz5Nc3tBC1ErC3j6rqNJyBpWWLzLMR7z8G+jbH4rdUmk08P7uGNh95rBl+LirHodFfDSYt4uLLqazPRyCj0CsqLbKnlcD9osLGfidYfFeh072c1ZsZXxQjsyMr/AEbu+K6UhehGnr4uec9vB5ii5BwR22kkkp7N0bfQXPxXOfbposcL9JdEwMa76Yx1iTdw2JBJPifRdtXNPbnTXpKGb7mtcL9zoHn84wt1aRHaGqck95lreSkodRw24Nzj8g42+FlOu5M0k9y6FrXH7cX1T/Hm8fO61ns/mypCPdkJ/EAfkV6dWilKZcVYtETGz51ly5dNqLzjvNZ37xOzykvJKeLfTVRI6oqgXHhkBb+lYctTV0/+opnYjjLDz2eO69vOy9sVFeZqOA6XN1ivLPksWh9suI6baL2jJHn3/eP6l46n1mCXg8A9juaf0WZdbWu0GmqLmSFhcfttGEn4m2J81ppuRz47mlqXs/8AXMMm/iH6FV7UezWanXFbm/ldtD7eaPLtGorOOf3j0/qE0LAl+nQfvaYyN+8g54Pk3f6gJLw78O1NJ5Zxyt2LjOhy1i9M9Zj4u52RZTsiytj5653LyMrDWa7OGM2dfSVMNMdq27pH4Yhw+z0TvKyGckqoaCdOxZ9LN+ZtW4f6vadPh0V6Kv1p8LZpMYyyN88QjLnNkyjhdJmTwDThwtuaQ6/UrDqUu2bT3p83XIl5+zthkGhuVy7cT0uBB7kHmdX5GVE+j0NM0NFfRCB0f1jQ0PbzXgP4cDe/a0JaZyAf+yaiinc1lXVSOqJZL7RrZg8GO5HEWYL295y3/wC33mIzhkeIxbsi5xkL3QCXIO4Y87s3tBdccFdBXTCcMkMRDzTtDWNcNmXxzvJBJ52+Jo4Dy4KB4KDk3q4jipBQaZHs8WHUXRU0znRt3XIdcuNrb8bm3VvKy9X5N6iyUt+jUmq0ezayGOdlPTPp7AXDccS0XvuaSLHqK9U3W5HxvlAj2Yc2Pmlxe4vjuHh17CxLeo338OuA1eVh32eXSPYwAEYAupWtyF+dbbHrF+HXuDx1L7Oqxul1lOdm2oqaiCdlMJLxxtjPRz3jIgnrPRbv7Mk8mdSqJdElmhhjOnvayYMmafqWPixfxNyQ11wF6+HWJHPY1zGNbm2N7ulzzM+IXDXEx3xbYOBBJLcha62+KDxzOTdQNcdX4t+imm2Qdm3PPYtb0ePEFaL/AKdVMw1hsmEf0qobUUj8w8FzZZXAPDd7QWyW7r9y6bijFEuXw8ndVkENOaLTaYR4tkrthSzOkYBa+Jyuevoi57N63nJzk1PS6lqNS9rRTzta2BzXMyIDm8WDo7gvZlqjgoHNqLkRVtp9aic2Nr617H0/1ocHYyvfZ1ujuIHmvQcjqSrgpWQVUTI3QWii2bw/OIAc5xBIvckeS9QWKJYoSw3NVEjVsDGFW+ELCYZRLSVDd48QsKeW5J7yt7UUYI61p5dLPvfBV3iWgy5skWpG/TZ24MtaxtLCfKqHyrMfpp7T8FRJp3efgvOjhmbxh0fjUYMsqzOSvOrYf4RI70YbH1Kqfpw7StjyWogypyF7iJ/E9pAXdpdBkplpM7dJhryZazSYh72Ka/FXLXscsiOo7fUcfPtVomkS8pkoSa8Hv8E1lsxCEIQC8L7aYctHmd1xz0z/AAu/Z/3r3S8r7UafaaLqY92nEv8Atysf/apjuTG8bOW+zeou2aPuY4eRI+YXtSubezaotUOb70Th5gg/JdIVk0s74oUHiteXVW8xdJBSXU8sFJCSICEXQpRu6LZCklZVB9VY89DHIH5MbeSN0TngASFhFi3LjZRfpsLsbxR2aXkM2bdnd9siW2sTzRvWUhBU6mYXZFjC/EszLGl2Pu3te3clJTMffJjHXAByY11wDcA3HC+9XIsgq2LbWxbbsxFlF1Mw3uxhyFnXY05CwFju3iwHoFckgpFJGCwiNgMYtGQxoLB2NNuaPBWEJoUJRslZSUVAiUlJRKBFQJUioFEoOcq3OU3KorFKLljyNV5UHNWMwyiWE+NUSRrPcxVOiWuaM4lq5I1l6E20jz/Bb1cP0UpIUaeQx7gTvcBbvtdRSm1oTad4b5jlaHLDZIr2vXW0MhrlaKg9x7+BWKHqYKIZAqx1qxs7T1rCeLqkobNtdarlZTbbT9Ri+8oatoHeYX2+NkCUjrKw9d1c09JWTO3tipah5B67RuNvM7vNDZwH2fS2qYz1b7+BaV1MVDT1hcw9n9Pz3O9xnxO79V75pVh0s7Y4UnitIvqJlstoO0eqMh2j1WA1SXVzPInD5s3d7w9UwG9bx5AlYgKm0qd2P4cQzWuiHU93i4MHzQsZpQo2RtEeDpaEIVTfTiQnZFkEUJ2RZSEiyEIkiEipJIIWRZSISsoSgQo2VlkiFAqIUHBXEJFqJY5aoFiyC1QLUGOWKBasksUSxQlilqrcxZZjVZjUbJ3Yb2rGmgv/AM3g9q2LolWYlMQy3YtPWlvNk8A/7J8ew/BbJkiwZIL9Sx25xdDnN+7ceH8p6vD8lmiYbtj1aHLU0+otdu6Lvcdud/nyWY2ZGGzMyScLqkSKQkQBavE+12vMOkztBsaiSCnHgX5u/pYR5r2+S5Z7b6rJtHTjqEtQ4eYYz8pFMd0NNyAo8adzyOnJYeDR+pK9WIgtTyeh2VNAzr2YcfF3O+a2oerBijasQpGptz5LW81jYwhzEBykHLdDjtCsKbSmbFAYs4aLQkCkpRQOebNGXhwCFjOWlZ2m0NldJmvHNWkzHwdNQhCqz6IEk0IEhNCBWSspJIFZKykhEo2SspWRZBCyVlZZKyCuyRCsslZEqy1RLVdZKygUFqiWq8tSwQY5YoliycEixEsUxqBhWZglggwXQql9MtmYkjCpN2jm08O4i/iqBBLH0HXHuvu4eR4hehNOoGlUsuZpW6k5vTjcP4m/WN+G/wCCyYNSjfwc0nsvv9OKzzQhUS6RG7pNB8QCiN4SEq57y40CSuqXvbazWMibfsAufi5y94NEY3omRn8kjgPTgrP2Y3suesniVMMZmHO2UU7d2xdYcMSw7vVWthm+5l/Cvffs8dikKMdi7o1d/J49uG4Z97wraeb7mT8KyI9NqHcInf8A05o+a9oKYdimIFl+cv5NX/l4fP7+TykGgTu6RYzzLz8lsabk6wb3Fzz2Hc30C3ohUxEtdtRkt3s349Fgp2pHz6/yxIqRrRYAAdgFklnCNC593Xs2CEIWl0iyEIQJCaECQmhAkIQgEk0IFZFk7IsgjZFlJCJQsiymkgjZLFTsiyCGKWKssiyCvFGKssiyG6vFGKssiyCrFGCtsiyG6rZpYK2yVlKN1JYlgrsUYqUKDGls1filip3Rsp2aMFdijBN2OysNTxVmKeKbmysNQrcUJubLUJIWDYaSEIBCEIBCEIBCEIBCEIBCEIBJCECTQhAITQgSEIQCEIQCE0IEhCEQEkIUgSQhAIQhEEmmhSEmhCIN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0904" y="1268760"/>
            <a:ext cx="87596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Метод Монте-Карло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группа методов построения имитационных статистических моделей, которые основаны на получении большого количества состояний исследуемого признака (процесса) с целью последующего сопоставления вероятностных характеристик с аналогичными характеристиками признака для решения поставленных задач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198" y="3573016"/>
            <a:ext cx="32582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438" y="2727328"/>
            <a:ext cx="666281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Этапы реализации анализа средствами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моделей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Монте-Карло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723" y="3140968"/>
            <a:ext cx="5426467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Подготавливается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имитационная модель.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Осуществляется отбор ключевых переменных проекта..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Вводятся ограничения для значений переменных.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Производится размещение вероятностных весов по границам значений.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Устанавливаются соотношения коррели руемых переменных.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Осуществляется генерация случайного сценария на основе выбранных допущений.</a:t>
            </a:r>
          </a:p>
          <a:p>
            <a:pPr marL="342900" indent="-3429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Производится статистический анализ результатов имитаций.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87975788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Расчет оптимального объема продаж на основе данных о предельном доходе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5" y="1412777"/>
          <a:ext cx="7272805" cy="4632960"/>
        </p:xfrm>
        <a:graphic>
          <a:graphicData uri="http://schemas.openxmlformats.org/drawingml/2006/table">
            <a:tbl>
              <a:tblPr/>
              <a:tblGrid>
                <a:gridCol w="1454561"/>
                <a:gridCol w="1454561"/>
                <a:gridCol w="1454561"/>
                <a:gridCol w="1454561"/>
                <a:gridCol w="1454561"/>
              </a:tblGrid>
              <a:tr h="2387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Цена,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продаж, кг.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Валовая выручка,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Предельный доход,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Расчет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Итог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10000-0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1000-0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18000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18000-10000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2000-1000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24000-18000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3000-2000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28000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28000-24000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4000-3000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>
                          <a:latin typeface="Times New Roman"/>
                          <a:ea typeface="Times New Roman"/>
                          <a:cs typeface="Times New Roman"/>
                        </a:rPr>
                        <a:t>30000-28000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5000-4000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>
                          <a:latin typeface="Times New Roman"/>
                          <a:ea typeface="Times New Roman"/>
                          <a:cs typeface="Times New Roman"/>
                        </a:rPr>
                        <a:t>30000-30000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6000-5000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28000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>
                          <a:latin typeface="Times New Roman"/>
                          <a:ea typeface="Times New Roman"/>
                          <a:cs typeface="Times New Roman"/>
                        </a:rPr>
                        <a:t>28000-30000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7000-6000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u="sng">
                          <a:latin typeface="Times New Roman"/>
                          <a:ea typeface="Times New Roman"/>
                          <a:cs typeface="Times New Roman"/>
                        </a:rPr>
                        <a:t>24000-28000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8000-7000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Линейное программирование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ЛИНЕЙНОЕ ПРОГРАММИРОВАНИЕ</a:t>
            </a:r>
            <a:r>
              <a:rPr lang="ru-RU" dirty="0" smtClean="0"/>
              <a:t> [</a:t>
            </a:r>
            <a:r>
              <a:rPr lang="ru-RU" dirty="0" err="1" smtClean="0"/>
              <a:t>linear</a:t>
            </a:r>
            <a:r>
              <a:rPr lang="ru-RU" dirty="0" smtClean="0"/>
              <a:t> </a:t>
            </a:r>
            <a:r>
              <a:rPr lang="ru-RU" dirty="0" err="1" smtClean="0"/>
              <a:t>programming</a:t>
            </a:r>
            <a:r>
              <a:rPr lang="ru-RU" dirty="0" smtClean="0"/>
              <a:t>] — область </a:t>
            </a:r>
            <a:r>
              <a:rPr lang="ru-RU" i="1" dirty="0" smtClean="0">
                <a:hlinkClick r:id="rId3" action="ppaction://hlinkfile"/>
              </a:rPr>
              <a:t>математического программирования</a:t>
            </a:r>
            <a:r>
              <a:rPr lang="ru-RU" dirty="0" smtClean="0"/>
              <a:t>, посвященная теории и методам решения </a:t>
            </a:r>
            <a:r>
              <a:rPr lang="ru-RU" i="1" dirty="0" smtClean="0">
                <a:hlinkClick r:id="rId4" action="ppaction://hlinkfile"/>
              </a:rPr>
              <a:t>экстремальных задач</a:t>
            </a:r>
            <a:r>
              <a:rPr lang="ru-RU" dirty="0" smtClean="0"/>
              <a:t>, характеризующихся </a:t>
            </a:r>
            <a:r>
              <a:rPr lang="ru-RU" i="1" dirty="0" smtClean="0">
                <a:hlinkClick r:id="rId5" action="ppaction://hlinkfile"/>
              </a:rPr>
              <a:t>линейной зависимостью</a:t>
            </a:r>
            <a:r>
              <a:rPr lang="ru-RU" dirty="0" smtClean="0"/>
              <a:t> между </a:t>
            </a:r>
            <a:r>
              <a:rPr lang="ru-RU" i="1" dirty="0" smtClean="0">
                <a:hlinkClick r:id="rId6" action="ppaction://hlinkfile"/>
              </a:rPr>
              <a:t>переменными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Предпосылка линейности</a:t>
            </a:r>
            <a:r>
              <a:rPr lang="ru-RU" dirty="0" smtClean="0"/>
              <a:t>, когда в реальной экономике подавляющее большинство зависимостей носит более сложный нелинейный характер, </a:t>
            </a:r>
            <a:r>
              <a:rPr lang="ru-RU" dirty="0" smtClean="0"/>
              <a:t>представляет собой упрощение </a:t>
            </a:r>
            <a:r>
              <a:rPr lang="ru-RU" dirty="0" smtClean="0"/>
              <a:t>действительности.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Линейное программирование</a:t>
            </a:r>
            <a:endParaRPr lang="ru-RU" dirty="0"/>
          </a:p>
        </p:txBody>
      </p:sp>
      <p:pic>
        <p:nvPicPr>
          <p:cNvPr id="137218" name="Picture 2" descr="http://slovari.yandex.ru/illustrations/lopatnikov/pictures/l170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4090392" cy="2787404"/>
          </a:xfrm>
          <a:prstGeom prst="rect">
            <a:avLst/>
          </a:prstGeom>
          <a:noFill/>
        </p:spPr>
      </p:pic>
      <p:pic>
        <p:nvPicPr>
          <p:cNvPr id="137220" name="Picture 4" descr="http://slovari.yandex.ru/illustrations/lopatnikov/pictures/l170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365104"/>
            <a:ext cx="3168716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55892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Требуется найти неотрицательные числа </a:t>
            </a:r>
            <a:r>
              <a:rPr lang="ru-RU" i="1" dirty="0" err="1" smtClean="0"/>
              <a:t>x</a:t>
            </a:r>
            <a:r>
              <a:rPr lang="ru-RU" i="1" baseline="-25000" dirty="0" err="1" smtClean="0"/>
              <a:t>j</a:t>
            </a:r>
            <a:r>
              <a:rPr lang="ru-RU" dirty="0" smtClean="0"/>
              <a:t> (</a:t>
            </a:r>
            <a:r>
              <a:rPr lang="ru-RU" i="1" dirty="0" err="1" smtClean="0"/>
              <a:t>j</a:t>
            </a:r>
            <a:r>
              <a:rPr lang="ru-RU" dirty="0" smtClean="0"/>
              <a:t> = 1, 2, ..., </a:t>
            </a:r>
            <a:r>
              <a:rPr lang="ru-RU" i="1" dirty="0" err="1" smtClean="0"/>
              <a:t>n</a:t>
            </a:r>
            <a:r>
              <a:rPr lang="ru-RU" dirty="0" smtClean="0"/>
              <a:t>), которые минимизируют (или максимизируют) </a:t>
            </a:r>
            <a:r>
              <a:rPr lang="ru-RU" dirty="0" smtClean="0"/>
              <a:t> целевую функцию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линейного программирования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2" y="3501009"/>
          <a:ext cx="8064900" cy="2640318"/>
        </p:xfrm>
        <a:graphic>
          <a:graphicData uri="http://schemas.openxmlformats.org/drawingml/2006/table">
            <a:tbl>
              <a:tblPr/>
              <a:tblGrid>
                <a:gridCol w="1612980"/>
                <a:gridCol w="1612980"/>
                <a:gridCol w="1612980"/>
                <a:gridCol w="1612980"/>
                <a:gridCol w="1612980"/>
              </a:tblGrid>
              <a:tr h="3771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Вид продукции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Норма затрат (на единицу продукции)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/>
                        <a:t>Прибыль на единицу продукции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88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a</a:t>
                      </a:r>
                      <a:r>
                        <a:rPr lang="en-US" sz="1800" baseline="-25000"/>
                        <a:t>11</a:t>
                      </a:r>
                      <a:endParaRPr lang="en-US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a</a:t>
                      </a:r>
                      <a:r>
                        <a:rPr lang="en-US" sz="1800" baseline="-25000" dirty="0"/>
                        <a:t>21</a:t>
                      </a:r>
                      <a:endParaRPr lang="en-U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a</a:t>
                      </a:r>
                      <a:r>
                        <a:rPr lang="en-US" sz="1800" baseline="-25000"/>
                        <a:t>31</a:t>
                      </a:r>
                      <a:endParaRPr lang="en-US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c</a:t>
                      </a:r>
                      <a:r>
                        <a:rPr lang="en-US" sz="1800" baseline="-25000"/>
                        <a:t>1</a:t>
                      </a:r>
                      <a:endParaRPr lang="en-US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88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a</a:t>
                      </a:r>
                      <a:r>
                        <a:rPr lang="en-US" sz="1800" baseline="-25000"/>
                        <a:t>12</a:t>
                      </a:r>
                      <a:endParaRPr lang="en-US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a</a:t>
                      </a:r>
                      <a:r>
                        <a:rPr lang="en-US" sz="1800" baseline="-25000" dirty="0"/>
                        <a:t>22</a:t>
                      </a:r>
                      <a:endParaRPr lang="en-U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a</a:t>
                      </a:r>
                      <a:r>
                        <a:rPr lang="en-US" sz="1800" baseline="-25000"/>
                        <a:t>32</a:t>
                      </a:r>
                      <a:endParaRPr lang="en-US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c</a:t>
                      </a:r>
                      <a:r>
                        <a:rPr lang="en-US" sz="1800" baseline="-25000"/>
                        <a:t>2</a:t>
                      </a:r>
                      <a:endParaRPr lang="en-US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77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Наличие ресурса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/>
                        <a:t>b</a:t>
                      </a:r>
                      <a:r>
                        <a:rPr lang="en-US" sz="1800" baseline="-25000"/>
                        <a:t>1</a:t>
                      </a:r>
                      <a:endParaRPr lang="en-US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b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b</a:t>
                      </a:r>
                      <a:r>
                        <a:rPr lang="en-US" sz="1800" baseline="-25000" dirty="0"/>
                        <a:t>3</a:t>
                      </a:r>
                      <a:endParaRPr lang="en-U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79512" y="1502713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Предположим, требуется разработать план производства двух видов продукции (объем первого — </a:t>
            </a: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x</a:t>
            </a:r>
            <a:r>
              <a:rPr kumimoji="0" lang="ru-RU" sz="18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; второго — </a:t>
            </a: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x</a:t>
            </a:r>
            <a:r>
              <a:rPr kumimoji="0" lang="ru-RU" sz="18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2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 с наиболее выгодным использованием трех видов ресурсов (наилучшим в смысле максимума общей прибыли от реализации плана). Условия задачи можно записать в виде таблицы (матрицы):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Решените</a:t>
            </a:r>
            <a:r>
              <a:rPr lang="ru-RU" dirty="0" smtClean="0"/>
              <a:t> задачи  ЛП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1"/>
            <a:ext cx="8686800" cy="37444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Исходя </a:t>
            </a:r>
            <a:r>
              <a:rPr lang="ru-RU" dirty="0" smtClean="0"/>
              <a:t>из норм, зафиксированных в таблице, запишем неравенства (ограничения):</a:t>
            </a:r>
          </a:p>
          <a:p>
            <a:pPr>
              <a:buNone/>
            </a:pPr>
            <a:r>
              <a:rPr lang="ru-RU" i="1" dirty="0" smtClean="0"/>
              <a:t>	a</a:t>
            </a:r>
            <a:r>
              <a:rPr lang="ru-RU" baseline="-25000" dirty="0" smtClean="0"/>
              <a:t>11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i="1" dirty="0" smtClean="0"/>
              <a:t>a</a:t>
            </a:r>
            <a:r>
              <a:rPr lang="ru-RU" baseline="-25000" dirty="0" smtClean="0"/>
              <a:t>12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 ≤ </a:t>
            </a:r>
            <a:r>
              <a:rPr lang="ru-RU" i="1" dirty="0" err="1" smtClean="0"/>
              <a:t>b</a:t>
            </a:r>
            <a:r>
              <a:rPr lang="ru-RU" i="1" baseline="-25000" dirty="0" err="1" smtClean="0"/>
              <a:t>i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a</a:t>
            </a:r>
            <a:r>
              <a:rPr lang="ru-RU" baseline="-25000" dirty="0" smtClean="0"/>
              <a:t>21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i="1" dirty="0" smtClean="0"/>
              <a:t>a</a:t>
            </a:r>
            <a:r>
              <a:rPr lang="ru-RU" baseline="-25000" dirty="0" smtClean="0"/>
              <a:t>22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 ≤ </a:t>
            </a:r>
            <a:r>
              <a:rPr lang="ru-RU" i="1" dirty="0" smtClean="0"/>
              <a:t>b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a</a:t>
            </a:r>
            <a:r>
              <a:rPr lang="ru-RU" baseline="-25000" dirty="0" smtClean="0"/>
              <a:t>31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+ </a:t>
            </a:r>
            <a:r>
              <a:rPr lang="ru-RU" i="1" dirty="0" smtClean="0"/>
              <a:t>a</a:t>
            </a:r>
            <a:r>
              <a:rPr lang="ru-RU" baseline="-25000" dirty="0" smtClean="0"/>
              <a:t>32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 ≤ </a:t>
            </a:r>
            <a:r>
              <a:rPr lang="ru-RU" i="1" dirty="0" smtClean="0"/>
              <a:t>b</a:t>
            </a:r>
            <a:r>
              <a:rPr lang="ru-RU" baseline="-25000" dirty="0" smtClean="0"/>
              <a:t>3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Это </a:t>
            </a:r>
            <a:r>
              <a:rPr lang="ru-RU" dirty="0" smtClean="0"/>
              <a:t>означает, что общий расход каждого из трех видов ресурсов не может быть больше его наличия. Поскольку выпуск продукции не может быть отрицательным, добавим еще два ограничения:</a:t>
            </a:r>
          </a:p>
          <a:p>
            <a:pPr>
              <a:buNone/>
            </a:pPr>
            <a:r>
              <a:rPr lang="ru-RU" i="1" dirty="0" smtClean="0"/>
              <a:t>	x</a:t>
            </a:r>
            <a:r>
              <a:rPr lang="ru-RU" dirty="0" smtClean="0"/>
              <a:t>1 </a:t>
            </a:r>
            <a:r>
              <a:rPr lang="ru-RU" dirty="0" smtClean="0"/>
              <a:t>≥ 0, </a:t>
            </a:r>
            <a:r>
              <a:rPr lang="ru-RU" i="1" dirty="0" smtClean="0"/>
              <a:t>x</a:t>
            </a:r>
            <a:r>
              <a:rPr lang="ru-RU" dirty="0" smtClean="0"/>
              <a:t>2 ≥ 0.</a:t>
            </a:r>
          </a:p>
          <a:p>
            <a:pPr>
              <a:buNone/>
            </a:pPr>
            <a:r>
              <a:rPr lang="ru-RU" dirty="0" smtClean="0"/>
              <a:t>	Требуется найти такие значения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 и 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 при которых общая сумма прибыли, т. е. величина </a:t>
            </a:r>
            <a:r>
              <a:rPr lang="ru-RU" i="1" dirty="0" smtClean="0"/>
              <a:t>c</a:t>
            </a:r>
            <a:r>
              <a:rPr lang="ru-RU" baseline="-25000" dirty="0" smtClean="0"/>
              <a:t>1</a:t>
            </a:r>
            <a:r>
              <a:rPr lang="ru-RU" dirty="0" smtClean="0"/>
              <a:t> </a:t>
            </a:r>
            <a:r>
              <a:rPr lang="ru-RU" i="1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 + </a:t>
            </a:r>
            <a:r>
              <a:rPr lang="ru-RU" i="1" dirty="0" smtClean="0"/>
              <a:t>c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i="1" dirty="0" smtClean="0"/>
              <a:t>x</a:t>
            </a:r>
            <a:r>
              <a:rPr lang="ru-RU" baseline="-25000" dirty="0" smtClean="0"/>
              <a:t>2</a:t>
            </a:r>
            <a:r>
              <a:rPr lang="ru-RU" dirty="0" smtClean="0"/>
              <a:t>, будет наибольшей или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43362" name="Picture 2" descr="http://slovari.yandex.ru/illustrations/lopatnikov/pictures/l17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013176"/>
            <a:ext cx="295232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Графическое решение задачи ЛП</a:t>
            </a:r>
            <a:endParaRPr lang="ru-RU" dirty="0"/>
          </a:p>
        </p:txBody>
      </p:sp>
      <p:pic>
        <p:nvPicPr>
          <p:cNvPr id="141314" name="Picture 2" descr="http://img.encyc.yandex.net/illustrations/lopatnikov/pictures/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39"/>
            <a:ext cx="5472608" cy="3685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1717</TotalTime>
  <Words>1580</Words>
  <Application>Microsoft Office PowerPoint</Application>
  <PresentationFormat>Экран (4:3)</PresentationFormat>
  <Paragraphs>356</Paragraphs>
  <Slides>32</Slides>
  <Notes>32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Equation</vt:lpstr>
      <vt:lpstr>Тема 2. Условия принятия управленческих решений условия определенности, риск и неопределенность при принятии управленческих решений </vt:lpstr>
      <vt:lpstr>Принятие управленческих решений в условиях определенности</vt:lpstr>
      <vt:lpstr>Предельный доход предприятия</vt:lpstr>
      <vt:lpstr>Расчет оптимального объема продаж на основе данных о предельном доходе</vt:lpstr>
      <vt:lpstr>Линейное программирование</vt:lpstr>
      <vt:lpstr>Линейное программирование</vt:lpstr>
      <vt:lpstr>Задача линейного программирования</vt:lpstr>
      <vt:lpstr>Решените задачи  ЛП</vt:lpstr>
      <vt:lpstr>Графическое решение задачи ЛП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Регрессионный анализ</vt:lpstr>
      <vt:lpstr>Регрессионный анализ</vt:lpstr>
      <vt:lpstr>Регрессионный анализ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</dc:creator>
  <cp:lastModifiedBy>Ткаченко</cp:lastModifiedBy>
  <cp:revision>247</cp:revision>
  <dcterms:created xsi:type="dcterms:W3CDTF">2010-02-09T18:02:25Z</dcterms:created>
  <dcterms:modified xsi:type="dcterms:W3CDTF">2011-09-09T15:56:39Z</dcterms:modified>
</cp:coreProperties>
</file>