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3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E1B53-874C-45C5-A5C4-EA54DF2F811F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0FF5EE-92C5-4027-8A9C-5EC839C55900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Промышленность</a:t>
          </a:r>
          <a:endParaRPr lang="ru-RU" dirty="0"/>
        </a:p>
      </dgm:t>
    </dgm:pt>
    <dgm:pt modelId="{4D60F9CF-7318-43D3-B5DE-4DF41C882235}" type="parTrans" cxnId="{10B5EF83-C12F-4287-A4ED-8ABE648F2BF7}">
      <dgm:prSet/>
      <dgm:spPr/>
      <dgm:t>
        <a:bodyPr/>
        <a:lstStyle/>
        <a:p>
          <a:endParaRPr lang="ru-RU"/>
        </a:p>
      </dgm:t>
    </dgm:pt>
    <dgm:pt modelId="{DDB9F503-40C6-49F2-B448-9A73269EA197}" type="sibTrans" cxnId="{10B5EF83-C12F-4287-A4ED-8ABE648F2BF7}">
      <dgm:prSet/>
      <dgm:spPr/>
      <dgm:t>
        <a:bodyPr/>
        <a:lstStyle/>
        <a:p>
          <a:endParaRPr lang="ru-RU"/>
        </a:p>
      </dgm:t>
    </dgm:pt>
    <dgm:pt modelId="{B804EB1C-44C4-4D65-97AD-5A09561CA8C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Торговля</a:t>
          </a:r>
          <a:endParaRPr lang="ru-RU" dirty="0">
            <a:solidFill>
              <a:schemeClr val="tx1"/>
            </a:solidFill>
          </a:endParaRPr>
        </a:p>
      </dgm:t>
    </dgm:pt>
    <dgm:pt modelId="{EC6EC626-0409-4E18-A586-F5C45B2F5508}" type="parTrans" cxnId="{D4F6C822-C19D-4672-9026-4F08F6D83CB0}">
      <dgm:prSet/>
      <dgm:spPr/>
      <dgm:t>
        <a:bodyPr/>
        <a:lstStyle/>
        <a:p>
          <a:endParaRPr lang="ru-RU"/>
        </a:p>
      </dgm:t>
    </dgm:pt>
    <dgm:pt modelId="{8CA72C47-83BF-400B-BE3E-C7A4022C4CD9}" type="sibTrans" cxnId="{D4F6C822-C19D-4672-9026-4F08F6D83CB0}">
      <dgm:prSet/>
      <dgm:spPr/>
      <dgm:t>
        <a:bodyPr/>
        <a:lstStyle/>
        <a:p>
          <a:endParaRPr lang="ru-RU"/>
        </a:p>
      </dgm:t>
    </dgm:pt>
    <dgm:pt modelId="{AD3C6FE0-3277-47D7-BDDB-150D79E89A99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Финансы</a:t>
          </a:r>
          <a:endParaRPr lang="ru-RU" dirty="0"/>
        </a:p>
      </dgm:t>
    </dgm:pt>
    <dgm:pt modelId="{2F54AD6B-0F64-407C-9D01-B8C129D3E46C}" type="parTrans" cxnId="{70E471BD-D8F5-46F3-A256-521E6CDD6357}">
      <dgm:prSet/>
      <dgm:spPr/>
      <dgm:t>
        <a:bodyPr/>
        <a:lstStyle/>
        <a:p>
          <a:endParaRPr lang="ru-RU"/>
        </a:p>
      </dgm:t>
    </dgm:pt>
    <dgm:pt modelId="{C2C32646-16B3-4079-A377-C97D20463DA7}" type="sibTrans" cxnId="{70E471BD-D8F5-46F3-A256-521E6CDD6357}">
      <dgm:prSet/>
      <dgm:spPr/>
      <dgm:t>
        <a:bodyPr/>
        <a:lstStyle/>
        <a:p>
          <a:endParaRPr lang="ru-RU"/>
        </a:p>
      </dgm:t>
    </dgm:pt>
    <dgm:pt modelId="{2676E285-BC4D-4628-B676-D7FFB6D708C2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Пищевая</a:t>
          </a:r>
          <a:endParaRPr lang="ru-RU" dirty="0"/>
        </a:p>
      </dgm:t>
    </dgm:pt>
    <dgm:pt modelId="{52D41363-1161-45D6-98F3-C72A7509CCA4}" type="parTrans" cxnId="{35DB88E3-2EFE-4AE9-BBED-FDD7A86B61B5}">
      <dgm:prSet/>
      <dgm:spPr/>
      <dgm:t>
        <a:bodyPr/>
        <a:lstStyle/>
        <a:p>
          <a:endParaRPr lang="ru-RU"/>
        </a:p>
      </dgm:t>
    </dgm:pt>
    <dgm:pt modelId="{E42F7E22-2B73-4A23-953A-3AC9A35026C4}" type="sibTrans" cxnId="{35DB88E3-2EFE-4AE9-BBED-FDD7A86B61B5}">
      <dgm:prSet/>
      <dgm:spPr/>
      <dgm:t>
        <a:bodyPr/>
        <a:lstStyle/>
        <a:p>
          <a:endParaRPr lang="ru-RU"/>
        </a:p>
      </dgm:t>
    </dgm:pt>
    <dgm:pt modelId="{888965DB-B04B-430D-A464-38B151C8469A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Транспорт</a:t>
          </a:r>
          <a:endParaRPr lang="ru-RU" dirty="0"/>
        </a:p>
      </dgm:t>
    </dgm:pt>
    <dgm:pt modelId="{80CB1535-4326-4BC3-8989-D04FB2A1ABCD}" type="sibTrans" cxnId="{C5A3FFA2-213B-428E-9E03-F10624DCB01B}">
      <dgm:prSet/>
      <dgm:spPr/>
      <dgm:t>
        <a:bodyPr/>
        <a:lstStyle/>
        <a:p>
          <a:endParaRPr lang="ru-RU"/>
        </a:p>
      </dgm:t>
    </dgm:pt>
    <dgm:pt modelId="{DD152E97-FFE4-429D-8A94-5CD0D9AE789B}" type="parTrans" cxnId="{C5A3FFA2-213B-428E-9E03-F10624DCB01B}">
      <dgm:prSet/>
      <dgm:spPr/>
      <dgm:t>
        <a:bodyPr/>
        <a:lstStyle/>
        <a:p>
          <a:endParaRPr lang="ru-RU"/>
        </a:p>
      </dgm:t>
    </dgm:pt>
    <dgm:pt modelId="{C1A31928-E00D-46B4-A0FE-0C1025B22EF8}" type="pres">
      <dgm:prSet presAssocID="{A3CE1B53-874C-45C5-A5C4-EA54DF2F811F}" presName="Name0" presStyleCnt="0">
        <dgm:presLayoutVars>
          <dgm:dir/>
          <dgm:animOne val="branch"/>
          <dgm:animLvl val="lvl"/>
        </dgm:presLayoutVars>
      </dgm:prSet>
      <dgm:spPr/>
    </dgm:pt>
    <dgm:pt modelId="{9979435B-21B1-411B-9972-8045EC240765}" type="pres">
      <dgm:prSet presAssocID="{760FF5EE-92C5-4027-8A9C-5EC839C55900}" presName="chaos" presStyleCnt="0"/>
      <dgm:spPr/>
    </dgm:pt>
    <dgm:pt modelId="{9022EE54-B15A-4FCA-A094-AF358D137D51}" type="pres">
      <dgm:prSet presAssocID="{760FF5EE-92C5-4027-8A9C-5EC839C55900}" presName="parTx1" presStyleLbl="revTx" presStyleIdx="0" presStyleCnt="4"/>
      <dgm:spPr/>
      <dgm:t>
        <a:bodyPr/>
        <a:lstStyle/>
        <a:p>
          <a:endParaRPr lang="ru-RU"/>
        </a:p>
      </dgm:t>
    </dgm:pt>
    <dgm:pt modelId="{FCA4BC94-7673-45D8-AF56-A19F15EAB475}" type="pres">
      <dgm:prSet presAssocID="{760FF5EE-92C5-4027-8A9C-5EC839C55900}" presName="c1" presStyleLbl="node1" presStyleIdx="0" presStyleCnt="19"/>
      <dgm:spPr/>
    </dgm:pt>
    <dgm:pt modelId="{AA9CF884-DD7B-45B6-A242-2A4EAAB4833F}" type="pres">
      <dgm:prSet presAssocID="{760FF5EE-92C5-4027-8A9C-5EC839C55900}" presName="c2" presStyleLbl="node1" presStyleIdx="1" presStyleCnt="19"/>
      <dgm:spPr/>
    </dgm:pt>
    <dgm:pt modelId="{768F3794-8336-432A-B774-264781405F3F}" type="pres">
      <dgm:prSet presAssocID="{760FF5EE-92C5-4027-8A9C-5EC839C55900}" presName="c3" presStyleLbl="node1" presStyleIdx="2" presStyleCnt="19"/>
      <dgm:spPr/>
    </dgm:pt>
    <dgm:pt modelId="{750E9067-A4F2-4241-9ECB-C3EEE05631E6}" type="pres">
      <dgm:prSet presAssocID="{760FF5EE-92C5-4027-8A9C-5EC839C55900}" presName="c4" presStyleLbl="node1" presStyleIdx="3" presStyleCnt="19"/>
      <dgm:spPr/>
    </dgm:pt>
    <dgm:pt modelId="{89EF626A-E9E2-4482-9382-339E3C8ED69F}" type="pres">
      <dgm:prSet presAssocID="{760FF5EE-92C5-4027-8A9C-5EC839C55900}" presName="c5" presStyleLbl="node1" presStyleIdx="4" presStyleCnt="19"/>
      <dgm:spPr/>
    </dgm:pt>
    <dgm:pt modelId="{59D4B775-AA8C-4182-B94D-DD8BE67F6851}" type="pres">
      <dgm:prSet presAssocID="{760FF5EE-92C5-4027-8A9C-5EC839C55900}" presName="c6" presStyleLbl="node1" presStyleIdx="5" presStyleCnt="19"/>
      <dgm:spPr/>
    </dgm:pt>
    <dgm:pt modelId="{C2C0C681-5FDD-4994-8E7D-EB16AB901087}" type="pres">
      <dgm:prSet presAssocID="{760FF5EE-92C5-4027-8A9C-5EC839C55900}" presName="c7" presStyleLbl="node1" presStyleIdx="6" presStyleCnt="19"/>
      <dgm:spPr/>
    </dgm:pt>
    <dgm:pt modelId="{81E8DFCF-2024-4EFB-AFA1-1008978CDED6}" type="pres">
      <dgm:prSet presAssocID="{760FF5EE-92C5-4027-8A9C-5EC839C55900}" presName="c8" presStyleLbl="node1" presStyleIdx="7" presStyleCnt="19"/>
      <dgm:spPr/>
    </dgm:pt>
    <dgm:pt modelId="{13772BDF-4DD5-4BC1-AD9E-DA2D2723D973}" type="pres">
      <dgm:prSet presAssocID="{760FF5EE-92C5-4027-8A9C-5EC839C55900}" presName="c9" presStyleLbl="node1" presStyleIdx="8" presStyleCnt="19"/>
      <dgm:spPr/>
    </dgm:pt>
    <dgm:pt modelId="{28933B1A-544B-4643-A485-3B9264387158}" type="pres">
      <dgm:prSet presAssocID="{760FF5EE-92C5-4027-8A9C-5EC839C55900}" presName="c10" presStyleLbl="node1" presStyleIdx="9" presStyleCnt="19"/>
      <dgm:spPr/>
    </dgm:pt>
    <dgm:pt modelId="{5B600A97-EFDC-454A-8426-9069884E836E}" type="pres">
      <dgm:prSet presAssocID="{760FF5EE-92C5-4027-8A9C-5EC839C55900}" presName="c11" presStyleLbl="node1" presStyleIdx="10" presStyleCnt="19"/>
      <dgm:spPr/>
    </dgm:pt>
    <dgm:pt modelId="{ABDB19EF-DE8B-4734-96E2-E7533892A33C}" type="pres">
      <dgm:prSet presAssocID="{760FF5EE-92C5-4027-8A9C-5EC839C55900}" presName="c12" presStyleLbl="node1" presStyleIdx="11" presStyleCnt="19"/>
      <dgm:spPr/>
    </dgm:pt>
    <dgm:pt modelId="{69B54526-0E9B-40F8-B879-7DAAB5BB1F25}" type="pres">
      <dgm:prSet presAssocID="{760FF5EE-92C5-4027-8A9C-5EC839C55900}" presName="c13" presStyleLbl="node1" presStyleIdx="12" presStyleCnt="19"/>
      <dgm:spPr/>
    </dgm:pt>
    <dgm:pt modelId="{CEFF8857-1DCD-4206-BB91-B64F653CD195}" type="pres">
      <dgm:prSet presAssocID="{760FF5EE-92C5-4027-8A9C-5EC839C55900}" presName="c14" presStyleLbl="node1" presStyleIdx="13" presStyleCnt="19"/>
      <dgm:spPr/>
    </dgm:pt>
    <dgm:pt modelId="{9167E691-7E8B-4825-BEB8-1C5B1E6D5201}" type="pres">
      <dgm:prSet presAssocID="{760FF5EE-92C5-4027-8A9C-5EC839C55900}" presName="c15" presStyleLbl="node1" presStyleIdx="14" presStyleCnt="19"/>
      <dgm:spPr/>
    </dgm:pt>
    <dgm:pt modelId="{A34A5B10-2BC3-4288-8262-8B7636A43DC3}" type="pres">
      <dgm:prSet presAssocID="{760FF5EE-92C5-4027-8A9C-5EC839C55900}" presName="c16" presStyleLbl="node1" presStyleIdx="15" presStyleCnt="19"/>
      <dgm:spPr/>
    </dgm:pt>
    <dgm:pt modelId="{E4FC3A54-BC39-469B-8013-54C044FFC856}" type="pres">
      <dgm:prSet presAssocID="{760FF5EE-92C5-4027-8A9C-5EC839C55900}" presName="c17" presStyleLbl="node1" presStyleIdx="16" presStyleCnt="19"/>
      <dgm:spPr/>
    </dgm:pt>
    <dgm:pt modelId="{D663AD5F-0029-424A-A33A-E4E591FC14D4}" type="pres">
      <dgm:prSet presAssocID="{760FF5EE-92C5-4027-8A9C-5EC839C55900}" presName="c18" presStyleLbl="node1" presStyleIdx="17" presStyleCnt="19"/>
      <dgm:spPr/>
    </dgm:pt>
    <dgm:pt modelId="{B3FD1F6E-A74D-4EEE-9D2B-AF8C27CA49DD}" type="pres">
      <dgm:prSet presAssocID="{DDB9F503-40C6-49F2-B448-9A73269EA197}" presName="chevronComposite1" presStyleCnt="0"/>
      <dgm:spPr/>
    </dgm:pt>
    <dgm:pt modelId="{37549F01-98A7-4841-B469-760CA5C94AA6}" type="pres">
      <dgm:prSet presAssocID="{DDB9F503-40C6-49F2-B448-9A73269EA197}" presName="chevron1" presStyleLbl="sibTrans2D1" presStyleIdx="0" presStyleCnt="3"/>
      <dgm:spPr/>
    </dgm:pt>
    <dgm:pt modelId="{25CBBAAB-F89B-4768-8769-FEB7646DCAA8}" type="pres">
      <dgm:prSet presAssocID="{DDB9F503-40C6-49F2-B448-9A73269EA197}" presName="spChevron1" presStyleCnt="0"/>
      <dgm:spPr/>
    </dgm:pt>
    <dgm:pt modelId="{797F0402-0B42-4CC5-A250-357C03551AE1}" type="pres">
      <dgm:prSet presAssocID="{2676E285-BC4D-4628-B676-D7FFB6D708C2}" presName="middle" presStyleCnt="0"/>
      <dgm:spPr/>
    </dgm:pt>
    <dgm:pt modelId="{23D2803B-1C27-4A41-B7D0-3023E60EDA82}" type="pres">
      <dgm:prSet presAssocID="{2676E285-BC4D-4628-B676-D7FFB6D708C2}" presName="parTxMid" presStyleLbl="revTx" presStyleIdx="1" presStyleCnt="4"/>
      <dgm:spPr/>
    </dgm:pt>
    <dgm:pt modelId="{814B83C7-08E4-4D65-A641-58A37DC363F9}" type="pres">
      <dgm:prSet presAssocID="{2676E285-BC4D-4628-B676-D7FFB6D708C2}" presName="spMid" presStyleCnt="0"/>
      <dgm:spPr/>
    </dgm:pt>
    <dgm:pt modelId="{A7549C6B-A5C4-4850-87A9-C9FAB6DD5925}" type="pres">
      <dgm:prSet presAssocID="{E42F7E22-2B73-4A23-953A-3AC9A35026C4}" presName="chevronComposite1" presStyleCnt="0"/>
      <dgm:spPr/>
    </dgm:pt>
    <dgm:pt modelId="{257BC9F1-42AA-4BD1-9682-D82DAD00BF76}" type="pres">
      <dgm:prSet presAssocID="{E42F7E22-2B73-4A23-953A-3AC9A35026C4}" presName="chevron1" presStyleLbl="sibTrans2D1" presStyleIdx="1" presStyleCnt="3"/>
      <dgm:spPr/>
    </dgm:pt>
    <dgm:pt modelId="{34B3A61D-362E-45BA-96EF-00BD7B24BABF}" type="pres">
      <dgm:prSet presAssocID="{E42F7E22-2B73-4A23-953A-3AC9A35026C4}" presName="spChevron1" presStyleCnt="0"/>
      <dgm:spPr/>
    </dgm:pt>
    <dgm:pt modelId="{49FF71ED-FE33-4395-B395-87BE75928F8F}" type="pres">
      <dgm:prSet presAssocID="{888965DB-B04B-430D-A464-38B151C8469A}" presName="middle" presStyleCnt="0"/>
      <dgm:spPr/>
    </dgm:pt>
    <dgm:pt modelId="{2848B0B7-AB59-4BF0-A895-B45691B60BF3}" type="pres">
      <dgm:prSet presAssocID="{888965DB-B04B-430D-A464-38B151C8469A}" presName="parTxMid" presStyleLbl="revTx" presStyleIdx="2" presStyleCnt="4"/>
      <dgm:spPr/>
      <dgm:t>
        <a:bodyPr/>
        <a:lstStyle/>
        <a:p>
          <a:endParaRPr lang="ru-RU"/>
        </a:p>
      </dgm:t>
    </dgm:pt>
    <dgm:pt modelId="{43F2CB08-2E44-4D66-A4DB-99C09C745CF7}" type="pres">
      <dgm:prSet presAssocID="{888965DB-B04B-430D-A464-38B151C8469A}" presName="spMid" presStyleCnt="0"/>
      <dgm:spPr/>
    </dgm:pt>
    <dgm:pt modelId="{685CAD3D-FA33-4F7E-860A-A0E8A76845D2}" type="pres">
      <dgm:prSet presAssocID="{80CB1535-4326-4BC3-8989-D04FB2A1ABCD}" presName="chevronComposite1" presStyleCnt="0"/>
      <dgm:spPr/>
    </dgm:pt>
    <dgm:pt modelId="{05913AD1-31ED-4C72-A0BF-7703E83D3FA8}" type="pres">
      <dgm:prSet presAssocID="{80CB1535-4326-4BC3-8989-D04FB2A1ABCD}" presName="chevron1" presStyleLbl="sibTrans2D1" presStyleIdx="2" presStyleCnt="3"/>
      <dgm:spPr/>
    </dgm:pt>
    <dgm:pt modelId="{1BBFDD8E-A224-4710-9F27-CB1EB1C69851}" type="pres">
      <dgm:prSet presAssocID="{80CB1535-4326-4BC3-8989-D04FB2A1ABCD}" presName="spChevron1" presStyleCnt="0"/>
      <dgm:spPr/>
    </dgm:pt>
    <dgm:pt modelId="{CA4974B1-1ABB-40FB-8246-B83514012AB4}" type="pres">
      <dgm:prSet presAssocID="{B804EB1C-44C4-4D65-97AD-5A09561CA8CE}" presName="last" presStyleCnt="0"/>
      <dgm:spPr/>
    </dgm:pt>
    <dgm:pt modelId="{2D4308B9-0FDA-49D8-8AF4-136A1D22ED74}" type="pres">
      <dgm:prSet presAssocID="{B804EB1C-44C4-4D65-97AD-5A09561CA8CE}" presName="circleTx" presStyleLbl="node1" presStyleIdx="18" presStyleCnt="19"/>
      <dgm:spPr/>
    </dgm:pt>
    <dgm:pt modelId="{F2B330F8-0548-42DB-82F1-5D2844D974E5}" type="pres">
      <dgm:prSet presAssocID="{B804EB1C-44C4-4D65-97AD-5A09561CA8CE}" presName="desTxN" presStyleLbl="revTx" presStyleIdx="3" presStyleCnt="4" custLinFactX="-1245" custLinFactNeighborX="-100000" custLinFactNeighborY="-5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9A3D2-75B1-4814-8BDD-E8D1FA7A196C}" type="pres">
      <dgm:prSet presAssocID="{B804EB1C-44C4-4D65-97AD-5A09561CA8CE}" presName="spN" presStyleCnt="0"/>
      <dgm:spPr/>
    </dgm:pt>
  </dgm:ptLst>
  <dgm:cxnLst>
    <dgm:cxn modelId="{4C67E923-D6DD-47ED-8944-CE8B959777DF}" type="presOf" srcId="{888965DB-B04B-430D-A464-38B151C8469A}" destId="{2848B0B7-AB59-4BF0-A895-B45691B60BF3}" srcOrd="0" destOrd="0" presId="urn:microsoft.com/office/officeart/2009/3/layout/RandomtoResultProcess"/>
    <dgm:cxn modelId="{35DB88E3-2EFE-4AE9-BBED-FDD7A86B61B5}" srcId="{A3CE1B53-874C-45C5-A5C4-EA54DF2F811F}" destId="{2676E285-BC4D-4628-B676-D7FFB6D708C2}" srcOrd="1" destOrd="0" parTransId="{52D41363-1161-45D6-98F3-C72A7509CCA4}" sibTransId="{E42F7E22-2B73-4A23-953A-3AC9A35026C4}"/>
    <dgm:cxn modelId="{C7CB13FA-08F9-48B6-B9E4-5948416B3400}" type="presOf" srcId="{AD3C6FE0-3277-47D7-BDDB-150D79E89A99}" destId="{F2B330F8-0548-42DB-82F1-5D2844D974E5}" srcOrd="0" destOrd="0" presId="urn:microsoft.com/office/officeart/2009/3/layout/RandomtoResultProcess"/>
    <dgm:cxn modelId="{D4F6C822-C19D-4672-9026-4F08F6D83CB0}" srcId="{A3CE1B53-874C-45C5-A5C4-EA54DF2F811F}" destId="{B804EB1C-44C4-4D65-97AD-5A09561CA8CE}" srcOrd="3" destOrd="0" parTransId="{EC6EC626-0409-4E18-A586-F5C45B2F5508}" sibTransId="{8CA72C47-83BF-400B-BE3E-C7A4022C4CD9}"/>
    <dgm:cxn modelId="{2AEB2FB1-323C-4B1B-972E-E42E7088D2CA}" type="presOf" srcId="{A3CE1B53-874C-45C5-A5C4-EA54DF2F811F}" destId="{C1A31928-E00D-46B4-A0FE-0C1025B22EF8}" srcOrd="0" destOrd="0" presId="urn:microsoft.com/office/officeart/2009/3/layout/RandomtoResultProcess"/>
    <dgm:cxn modelId="{70E471BD-D8F5-46F3-A256-521E6CDD6357}" srcId="{B804EB1C-44C4-4D65-97AD-5A09561CA8CE}" destId="{AD3C6FE0-3277-47D7-BDDB-150D79E89A99}" srcOrd="0" destOrd="0" parTransId="{2F54AD6B-0F64-407C-9D01-B8C129D3E46C}" sibTransId="{C2C32646-16B3-4079-A377-C97D20463DA7}"/>
    <dgm:cxn modelId="{10B5EF83-C12F-4287-A4ED-8ABE648F2BF7}" srcId="{A3CE1B53-874C-45C5-A5C4-EA54DF2F811F}" destId="{760FF5EE-92C5-4027-8A9C-5EC839C55900}" srcOrd="0" destOrd="0" parTransId="{4D60F9CF-7318-43D3-B5DE-4DF41C882235}" sibTransId="{DDB9F503-40C6-49F2-B448-9A73269EA197}"/>
    <dgm:cxn modelId="{C5A3FFA2-213B-428E-9E03-F10624DCB01B}" srcId="{A3CE1B53-874C-45C5-A5C4-EA54DF2F811F}" destId="{888965DB-B04B-430D-A464-38B151C8469A}" srcOrd="2" destOrd="0" parTransId="{DD152E97-FFE4-429D-8A94-5CD0D9AE789B}" sibTransId="{80CB1535-4326-4BC3-8989-D04FB2A1ABCD}"/>
    <dgm:cxn modelId="{CA6C4B2A-182E-45EA-82B3-136573D58263}" type="presOf" srcId="{760FF5EE-92C5-4027-8A9C-5EC839C55900}" destId="{9022EE54-B15A-4FCA-A094-AF358D137D51}" srcOrd="0" destOrd="0" presId="urn:microsoft.com/office/officeart/2009/3/layout/RandomtoResultProcess"/>
    <dgm:cxn modelId="{FD77B189-F2F4-4416-B455-E6693ED3C5AC}" type="presOf" srcId="{B804EB1C-44C4-4D65-97AD-5A09561CA8CE}" destId="{2D4308B9-0FDA-49D8-8AF4-136A1D22ED74}" srcOrd="0" destOrd="0" presId="urn:microsoft.com/office/officeart/2009/3/layout/RandomtoResultProcess"/>
    <dgm:cxn modelId="{A14B9DE4-4B09-4787-AE1F-3136A868F074}" type="presOf" srcId="{2676E285-BC4D-4628-B676-D7FFB6D708C2}" destId="{23D2803B-1C27-4A41-B7D0-3023E60EDA82}" srcOrd="0" destOrd="0" presId="urn:microsoft.com/office/officeart/2009/3/layout/RandomtoResultProcess"/>
    <dgm:cxn modelId="{0BF11E32-0947-4F38-B297-9F87F75E686C}" type="presParOf" srcId="{C1A31928-E00D-46B4-A0FE-0C1025B22EF8}" destId="{9979435B-21B1-411B-9972-8045EC240765}" srcOrd="0" destOrd="0" presId="urn:microsoft.com/office/officeart/2009/3/layout/RandomtoResultProcess"/>
    <dgm:cxn modelId="{6D29E7DE-6003-4A30-A77D-4FD101DCA0BC}" type="presParOf" srcId="{9979435B-21B1-411B-9972-8045EC240765}" destId="{9022EE54-B15A-4FCA-A094-AF358D137D51}" srcOrd="0" destOrd="0" presId="urn:microsoft.com/office/officeart/2009/3/layout/RandomtoResultProcess"/>
    <dgm:cxn modelId="{DCBE62CB-3863-4DD4-A59E-A1F5CF20AEB2}" type="presParOf" srcId="{9979435B-21B1-411B-9972-8045EC240765}" destId="{FCA4BC94-7673-45D8-AF56-A19F15EAB475}" srcOrd="1" destOrd="0" presId="urn:microsoft.com/office/officeart/2009/3/layout/RandomtoResultProcess"/>
    <dgm:cxn modelId="{66C74795-F874-40EA-9D5A-7B9E7D8E613C}" type="presParOf" srcId="{9979435B-21B1-411B-9972-8045EC240765}" destId="{AA9CF884-DD7B-45B6-A242-2A4EAAB4833F}" srcOrd="2" destOrd="0" presId="urn:microsoft.com/office/officeart/2009/3/layout/RandomtoResultProcess"/>
    <dgm:cxn modelId="{A1522789-099E-42F7-8AC7-655F78FA800A}" type="presParOf" srcId="{9979435B-21B1-411B-9972-8045EC240765}" destId="{768F3794-8336-432A-B774-264781405F3F}" srcOrd="3" destOrd="0" presId="urn:microsoft.com/office/officeart/2009/3/layout/RandomtoResultProcess"/>
    <dgm:cxn modelId="{23099592-B921-41F8-8819-9681D3A24DF8}" type="presParOf" srcId="{9979435B-21B1-411B-9972-8045EC240765}" destId="{750E9067-A4F2-4241-9ECB-C3EEE05631E6}" srcOrd="4" destOrd="0" presId="urn:microsoft.com/office/officeart/2009/3/layout/RandomtoResultProcess"/>
    <dgm:cxn modelId="{45E6EDDE-A695-414F-8FD5-58820916FA98}" type="presParOf" srcId="{9979435B-21B1-411B-9972-8045EC240765}" destId="{89EF626A-E9E2-4482-9382-339E3C8ED69F}" srcOrd="5" destOrd="0" presId="urn:microsoft.com/office/officeart/2009/3/layout/RandomtoResultProcess"/>
    <dgm:cxn modelId="{0EBC2FF8-F06F-4F15-995C-3A90B3D3E57C}" type="presParOf" srcId="{9979435B-21B1-411B-9972-8045EC240765}" destId="{59D4B775-AA8C-4182-B94D-DD8BE67F6851}" srcOrd="6" destOrd="0" presId="urn:microsoft.com/office/officeart/2009/3/layout/RandomtoResultProcess"/>
    <dgm:cxn modelId="{A6457F8B-9830-4E80-8A0D-ACCB13BA9DF1}" type="presParOf" srcId="{9979435B-21B1-411B-9972-8045EC240765}" destId="{C2C0C681-5FDD-4994-8E7D-EB16AB901087}" srcOrd="7" destOrd="0" presId="urn:microsoft.com/office/officeart/2009/3/layout/RandomtoResultProcess"/>
    <dgm:cxn modelId="{C309AF50-DA6E-4DA3-A998-C536FD9834EC}" type="presParOf" srcId="{9979435B-21B1-411B-9972-8045EC240765}" destId="{81E8DFCF-2024-4EFB-AFA1-1008978CDED6}" srcOrd="8" destOrd="0" presId="urn:microsoft.com/office/officeart/2009/3/layout/RandomtoResultProcess"/>
    <dgm:cxn modelId="{72E080E8-7AE8-4867-A744-F9C7BD0D56CA}" type="presParOf" srcId="{9979435B-21B1-411B-9972-8045EC240765}" destId="{13772BDF-4DD5-4BC1-AD9E-DA2D2723D973}" srcOrd="9" destOrd="0" presId="urn:microsoft.com/office/officeart/2009/3/layout/RandomtoResultProcess"/>
    <dgm:cxn modelId="{F3CD6D61-AB25-43B5-98AC-BB19264B5EB9}" type="presParOf" srcId="{9979435B-21B1-411B-9972-8045EC240765}" destId="{28933B1A-544B-4643-A485-3B9264387158}" srcOrd="10" destOrd="0" presId="urn:microsoft.com/office/officeart/2009/3/layout/RandomtoResultProcess"/>
    <dgm:cxn modelId="{5B6EC365-B05F-4783-9D8C-26B18589A973}" type="presParOf" srcId="{9979435B-21B1-411B-9972-8045EC240765}" destId="{5B600A97-EFDC-454A-8426-9069884E836E}" srcOrd="11" destOrd="0" presId="urn:microsoft.com/office/officeart/2009/3/layout/RandomtoResultProcess"/>
    <dgm:cxn modelId="{D135C354-2172-4405-8927-377460194126}" type="presParOf" srcId="{9979435B-21B1-411B-9972-8045EC240765}" destId="{ABDB19EF-DE8B-4734-96E2-E7533892A33C}" srcOrd="12" destOrd="0" presId="urn:microsoft.com/office/officeart/2009/3/layout/RandomtoResultProcess"/>
    <dgm:cxn modelId="{1C07ED66-AB80-4135-A4DD-0C65F4996821}" type="presParOf" srcId="{9979435B-21B1-411B-9972-8045EC240765}" destId="{69B54526-0E9B-40F8-B879-7DAAB5BB1F25}" srcOrd="13" destOrd="0" presId="urn:microsoft.com/office/officeart/2009/3/layout/RandomtoResultProcess"/>
    <dgm:cxn modelId="{89E588C6-85F9-46C8-BE41-74D63D0C86C2}" type="presParOf" srcId="{9979435B-21B1-411B-9972-8045EC240765}" destId="{CEFF8857-1DCD-4206-BB91-B64F653CD195}" srcOrd="14" destOrd="0" presId="urn:microsoft.com/office/officeart/2009/3/layout/RandomtoResultProcess"/>
    <dgm:cxn modelId="{22B6BE4B-13BA-469F-B4C4-B4B8D9BCA391}" type="presParOf" srcId="{9979435B-21B1-411B-9972-8045EC240765}" destId="{9167E691-7E8B-4825-BEB8-1C5B1E6D5201}" srcOrd="15" destOrd="0" presId="urn:microsoft.com/office/officeart/2009/3/layout/RandomtoResultProcess"/>
    <dgm:cxn modelId="{121ACAB7-28DD-46CA-8EA5-0F4C65A85F24}" type="presParOf" srcId="{9979435B-21B1-411B-9972-8045EC240765}" destId="{A34A5B10-2BC3-4288-8262-8B7636A43DC3}" srcOrd="16" destOrd="0" presId="urn:microsoft.com/office/officeart/2009/3/layout/RandomtoResultProcess"/>
    <dgm:cxn modelId="{3650CDA8-A7FD-4668-9FE3-7E5587F8F4F6}" type="presParOf" srcId="{9979435B-21B1-411B-9972-8045EC240765}" destId="{E4FC3A54-BC39-469B-8013-54C044FFC856}" srcOrd="17" destOrd="0" presId="urn:microsoft.com/office/officeart/2009/3/layout/RandomtoResultProcess"/>
    <dgm:cxn modelId="{53799937-A4B5-474D-A5AF-F3A03C925149}" type="presParOf" srcId="{9979435B-21B1-411B-9972-8045EC240765}" destId="{D663AD5F-0029-424A-A33A-E4E591FC14D4}" srcOrd="18" destOrd="0" presId="urn:microsoft.com/office/officeart/2009/3/layout/RandomtoResultProcess"/>
    <dgm:cxn modelId="{DC8570B9-4748-4116-9413-51EEA0436257}" type="presParOf" srcId="{C1A31928-E00D-46B4-A0FE-0C1025B22EF8}" destId="{B3FD1F6E-A74D-4EEE-9D2B-AF8C27CA49DD}" srcOrd="1" destOrd="0" presId="urn:microsoft.com/office/officeart/2009/3/layout/RandomtoResultProcess"/>
    <dgm:cxn modelId="{E311723B-41E6-4C66-AAB6-A490C291ACF4}" type="presParOf" srcId="{B3FD1F6E-A74D-4EEE-9D2B-AF8C27CA49DD}" destId="{37549F01-98A7-4841-B469-760CA5C94AA6}" srcOrd="0" destOrd="0" presId="urn:microsoft.com/office/officeart/2009/3/layout/RandomtoResultProcess"/>
    <dgm:cxn modelId="{F07A2140-F630-47BC-8081-62A1BE664D46}" type="presParOf" srcId="{B3FD1F6E-A74D-4EEE-9D2B-AF8C27CA49DD}" destId="{25CBBAAB-F89B-4768-8769-FEB7646DCAA8}" srcOrd="1" destOrd="0" presId="urn:microsoft.com/office/officeart/2009/3/layout/RandomtoResultProcess"/>
    <dgm:cxn modelId="{5EDC11A4-82A7-453E-ACD2-290B4D0FBEB5}" type="presParOf" srcId="{C1A31928-E00D-46B4-A0FE-0C1025B22EF8}" destId="{797F0402-0B42-4CC5-A250-357C03551AE1}" srcOrd="2" destOrd="0" presId="urn:microsoft.com/office/officeart/2009/3/layout/RandomtoResultProcess"/>
    <dgm:cxn modelId="{DC84F9BC-80BB-46CB-B459-E3080432B078}" type="presParOf" srcId="{797F0402-0B42-4CC5-A250-357C03551AE1}" destId="{23D2803B-1C27-4A41-B7D0-3023E60EDA82}" srcOrd="0" destOrd="0" presId="urn:microsoft.com/office/officeart/2009/3/layout/RandomtoResultProcess"/>
    <dgm:cxn modelId="{CF60AA57-4124-4781-B8E7-21416176B0AB}" type="presParOf" srcId="{797F0402-0B42-4CC5-A250-357C03551AE1}" destId="{814B83C7-08E4-4D65-A641-58A37DC363F9}" srcOrd="1" destOrd="0" presId="urn:microsoft.com/office/officeart/2009/3/layout/RandomtoResultProcess"/>
    <dgm:cxn modelId="{C64C3D1F-B9EB-4125-A160-88F677740B82}" type="presParOf" srcId="{C1A31928-E00D-46B4-A0FE-0C1025B22EF8}" destId="{A7549C6B-A5C4-4850-87A9-C9FAB6DD5925}" srcOrd="3" destOrd="0" presId="urn:microsoft.com/office/officeart/2009/3/layout/RandomtoResultProcess"/>
    <dgm:cxn modelId="{3F243A5F-B699-47F3-BD61-E50EFE5621C7}" type="presParOf" srcId="{A7549C6B-A5C4-4850-87A9-C9FAB6DD5925}" destId="{257BC9F1-42AA-4BD1-9682-D82DAD00BF76}" srcOrd="0" destOrd="0" presId="urn:microsoft.com/office/officeart/2009/3/layout/RandomtoResultProcess"/>
    <dgm:cxn modelId="{F395BDEC-C0BD-4F64-A6B8-4FE3CC4F6963}" type="presParOf" srcId="{A7549C6B-A5C4-4850-87A9-C9FAB6DD5925}" destId="{34B3A61D-362E-45BA-96EF-00BD7B24BABF}" srcOrd="1" destOrd="0" presId="urn:microsoft.com/office/officeart/2009/3/layout/RandomtoResultProcess"/>
    <dgm:cxn modelId="{30A9CC64-107D-487F-81EF-1AEB1BFCEEE1}" type="presParOf" srcId="{C1A31928-E00D-46B4-A0FE-0C1025B22EF8}" destId="{49FF71ED-FE33-4395-B395-87BE75928F8F}" srcOrd="4" destOrd="0" presId="urn:microsoft.com/office/officeart/2009/3/layout/RandomtoResultProcess"/>
    <dgm:cxn modelId="{A56024EF-6995-47FD-B766-6620EF5EFFAF}" type="presParOf" srcId="{49FF71ED-FE33-4395-B395-87BE75928F8F}" destId="{2848B0B7-AB59-4BF0-A895-B45691B60BF3}" srcOrd="0" destOrd="0" presId="urn:microsoft.com/office/officeart/2009/3/layout/RandomtoResultProcess"/>
    <dgm:cxn modelId="{EE78552E-72AE-4F30-8B14-E3B1B6990A60}" type="presParOf" srcId="{49FF71ED-FE33-4395-B395-87BE75928F8F}" destId="{43F2CB08-2E44-4D66-A4DB-99C09C745CF7}" srcOrd="1" destOrd="0" presId="urn:microsoft.com/office/officeart/2009/3/layout/RandomtoResultProcess"/>
    <dgm:cxn modelId="{42EBF45F-A0B0-4771-A444-CE46A456677D}" type="presParOf" srcId="{C1A31928-E00D-46B4-A0FE-0C1025B22EF8}" destId="{685CAD3D-FA33-4F7E-860A-A0E8A76845D2}" srcOrd="5" destOrd="0" presId="urn:microsoft.com/office/officeart/2009/3/layout/RandomtoResultProcess"/>
    <dgm:cxn modelId="{7A095682-EB2C-43E9-96AF-C346F06AC5B8}" type="presParOf" srcId="{685CAD3D-FA33-4F7E-860A-A0E8A76845D2}" destId="{05913AD1-31ED-4C72-A0BF-7703E83D3FA8}" srcOrd="0" destOrd="0" presId="urn:microsoft.com/office/officeart/2009/3/layout/RandomtoResultProcess"/>
    <dgm:cxn modelId="{1BEFB1B4-7CEE-42CB-88E1-51BBFF8D2B43}" type="presParOf" srcId="{685CAD3D-FA33-4F7E-860A-A0E8A76845D2}" destId="{1BBFDD8E-A224-4710-9F27-CB1EB1C69851}" srcOrd="1" destOrd="0" presId="urn:microsoft.com/office/officeart/2009/3/layout/RandomtoResultProcess"/>
    <dgm:cxn modelId="{247B2EFB-F8EB-4404-AEC4-080E4D4850B3}" type="presParOf" srcId="{C1A31928-E00D-46B4-A0FE-0C1025B22EF8}" destId="{CA4974B1-1ABB-40FB-8246-B83514012AB4}" srcOrd="6" destOrd="0" presId="urn:microsoft.com/office/officeart/2009/3/layout/RandomtoResultProcess"/>
    <dgm:cxn modelId="{8326366E-D597-4DCE-A0BC-A2058CAF3E54}" type="presParOf" srcId="{CA4974B1-1ABB-40FB-8246-B83514012AB4}" destId="{2D4308B9-0FDA-49D8-8AF4-136A1D22ED74}" srcOrd="0" destOrd="0" presId="urn:microsoft.com/office/officeart/2009/3/layout/RandomtoResultProcess"/>
    <dgm:cxn modelId="{49A1F987-23E7-407B-8DC4-3B6B06D64AE4}" type="presParOf" srcId="{CA4974B1-1ABB-40FB-8246-B83514012AB4}" destId="{F2B330F8-0548-42DB-82F1-5D2844D974E5}" srcOrd="1" destOrd="0" presId="urn:microsoft.com/office/officeart/2009/3/layout/RandomtoResultProcess"/>
    <dgm:cxn modelId="{06DE4656-20AF-4500-AB40-A5F2592C8887}" type="presParOf" srcId="{CA4974B1-1ABB-40FB-8246-B83514012AB4}" destId="{4E59A3D2-75B1-4814-8BDD-E8D1FA7A196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2EE54-B15A-4FCA-A094-AF358D137D51}">
      <dsp:nvSpPr>
        <dsp:cNvPr id="0" name=""/>
        <dsp:cNvSpPr/>
      </dsp:nvSpPr>
      <dsp:spPr>
        <a:xfrm>
          <a:off x="131550" y="1768061"/>
          <a:ext cx="1969309" cy="648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Промышленность</a:t>
          </a:r>
          <a:endParaRPr lang="ru-RU" sz="1800" kern="1200" dirty="0"/>
        </a:p>
      </dsp:txBody>
      <dsp:txXfrm>
        <a:off x="131550" y="1768061"/>
        <a:ext cx="1969309" cy="648976"/>
      </dsp:txXfrm>
    </dsp:sp>
    <dsp:sp modelId="{FCA4BC94-7673-45D8-AF56-A19F15EAB475}">
      <dsp:nvSpPr>
        <dsp:cNvPr id="0" name=""/>
        <dsp:cNvSpPr/>
      </dsp:nvSpPr>
      <dsp:spPr>
        <a:xfrm>
          <a:off x="129312" y="1570682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9CF884-DD7B-45B6-A242-2A4EAAB4833F}">
      <dsp:nvSpPr>
        <dsp:cNvPr id="0" name=""/>
        <dsp:cNvSpPr/>
      </dsp:nvSpPr>
      <dsp:spPr>
        <a:xfrm>
          <a:off x="238967" y="1351373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8F3794-8336-432A-B774-264781405F3F}">
      <dsp:nvSpPr>
        <dsp:cNvPr id="0" name=""/>
        <dsp:cNvSpPr/>
      </dsp:nvSpPr>
      <dsp:spPr>
        <a:xfrm>
          <a:off x="502138" y="1395235"/>
          <a:ext cx="246163" cy="246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0E9067-A4F2-4241-9ECB-C3EEE05631E6}">
      <dsp:nvSpPr>
        <dsp:cNvPr id="0" name=""/>
        <dsp:cNvSpPr/>
      </dsp:nvSpPr>
      <dsp:spPr>
        <a:xfrm>
          <a:off x="721448" y="1153994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EF626A-E9E2-4482-9382-339E3C8ED69F}">
      <dsp:nvSpPr>
        <dsp:cNvPr id="0" name=""/>
        <dsp:cNvSpPr/>
      </dsp:nvSpPr>
      <dsp:spPr>
        <a:xfrm>
          <a:off x="1006550" y="1066270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D4B775-AA8C-4182-B94D-DD8BE67F6851}">
      <dsp:nvSpPr>
        <dsp:cNvPr id="0" name=""/>
        <dsp:cNvSpPr/>
      </dsp:nvSpPr>
      <dsp:spPr>
        <a:xfrm>
          <a:off x="1357445" y="1219787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C0C681-5FDD-4994-8E7D-EB16AB901087}">
      <dsp:nvSpPr>
        <dsp:cNvPr id="0" name=""/>
        <dsp:cNvSpPr/>
      </dsp:nvSpPr>
      <dsp:spPr>
        <a:xfrm>
          <a:off x="1576755" y="1329442"/>
          <a:ext cx="246163" cy="246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E8DFCF-2024-4EFB-AFA1-1008978CDED6}">
      <dsp:nvSpPr>
        <dsp:cNvPr id="0" name=""/>
        <dsp:cNvSpPr/>
      </dsp:nvSpPr>
      <dsp:spPr>
        <a:xfrm>
          <a:off x="1883788" y="1570682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772BDF-4DD5-4BC1-AD9E-DA2D2723D973}">
      <dsp:nvSpPr>
        <dsp:cNvPr id="0" name=""/>
        <dsp:cNvSpPr/>
      </dsp:nvSpPr>
      <dsp:spPr>
        <a:xfrm>
          <a:off x="2015373" y="1811922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933B1A-544B-4643-A485-3B9264387158}">
      <dsp:nvSpPr>
        <dsp:cNvPr id="0" name=""/>
        <dsp:cNvSpPr/>
      </dsp:nvSpPr>
      <dsp:spPr>
        <a:xfrm>
          <a:off x="874964" y="1351373"/>
          <a:ext cx="402813" cy="402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600A97-EFDC-454A-8426-9069884E836E}">
      <dsp:nvSpPr>
        <dsp:cNvPr id="0" name=""/>
        <dsp:cNvSpPr/>
      </dsp:nvSpPr>
      <dsp:spPr>
        <a:xfrm>
          <a:off x="19658" y="2184748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DB19EF-DE8B-4734-96E2-E7533892A33C}">
      <dsp:nvSpPr>
        <dsp:cNvPr id="0" name=""/>
        <dsp:cNvSpPr/>
      </dsp:nvSpPr>
      <dsp:spPr>
        <a:xfrm>
          <a:off x="151243" y="2382127"/>
          <a:ext cx="246163" cy="246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B54526-0E9B-40F8-B879-7DAAB5BB1F25}">
      <dsp:nvSpPr>
        <dsp:cNvPr id="0" name=""/>
        <dsp:cNvSpPr/>
      </dsp:nvSpPr>
      <dsp:spPr>
        <a:xfrm>
          <a:off x="480207" y="2557574"/>
          <a:ext cx="358056" cy="358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FF8857-1DCD-4206-BB91-B64F653CD195}">
      <dsp:nvSpPr>
        <dsp:cNvPr id="0" name=""/>
        <dsp:cNvSpPr/>
      </dsp:nvSpPr>
      <dsp:spPr>
        <a:xfrm>
          <a:off x="940757" y="2842677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67E691-7E8B-4825-BEB8-1C5B1E6D5201}">
      <dsp:nvSpPr>
        <dsp:cNvPr id="0" name=""/>
        <dsp:cNvSpPr/>
      </dsp:nvSpPr>
      <dsp:spPr>
        <a:xfrm>
          <a:off x="1028481" y="2557574"/>
          <a:ext cx="246163" cy="246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4A5B10-2BC3-4288-8262-8B7636A43DC3}">
      <dsp:nvSpPr>
        <dsp:cNvPr id="0" name=""/>
        <dsp:cNvSpPr/>
      </dsp:nvSpPr>
      <dsp:spPr>
        <a:xfrm>
          <a:off x="1247790" y="2864608"/>
          <a:ext cx="156649" cy="1566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FC3A54-BC39-469B-8013-54C044FFC856}">
      <dsp:nvSpPr>
        <dsp:cNvPr id="0" name=""/>
        <dsp:cNvSpPr/>
      </dsp:nvSpPr>
      <dsp:spPr>
        <a:xfrm>
          <a:off x="1445169" y="2513713"/>
          <a:ext cx="358056" cy="3580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63AD5F-0029-424A-A33A-E4E591FC14D4}">
      <dsp:nvSpPr>
        <dsp:cNvPr id="0" name=""/>
        <dsp:cNvSpPr/>
      </dsp:nvSpPr>
      <dsp:spPr>
        <a:xfrm>
          <a:off x="1927650" y="2425989"/>
          <a:ext cx="246163" cy="246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549F01-98A7-4841-B469-760CA5C94AA6}">
      <dsp:nvSpPr>
        <dsp:cNvPr id="0" name=""/>
        <dsp:cNvSpPr/>
      </dsp:nvSpPr>
      <dsp:spPr>
        <a:xfrm>
          <a:off x="2173813" y="1394870"/>
          <a:ext cx="722947" cy="138018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D2803B-1C27-4A41-B7D0-3023E60EDA82}">
      <dsp:nvSpPr>
        <dsp:cNvPr id="0" name=""/>
        <dsp:cNvSpPr/>
      </dsp:nvSpPr>
      <dsp:spPr>
        <a:xfrm>
          <a:off x="2896761" y="1395540"/>
          <a:ext cx="1971675" cy="13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Пищевая</a:t>
          </a:r>
          <a:endParaRPr lang="ru-RU" sz="1800" kern="1200" dirty="0"/>
        </a:p>
      </dsp:txBody>
      <dsp:txXfrm>
        <a:off x="2896761" y="1395540"/>
        <a:ext cx="1971675" cy="1380172"/>
      </dsp:txXfrm>
    </dsp:sp>
    <dsp:sp modelId="{257BC9F1-42AA-4BD1-9682-D82DAD00BF76}">
      <dsp:nvSpPr>
        <dsp:cNvPr id="0" name=""/>
        <dsp:cNvSpPr/>
      </dsp:nvSpPr>
      <dsp:spPr>
        <a:xfrm>
          <a:off x="4868436" y="1394870"/>
          <a:ext cx="722947" cy="138018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48B0B7-AB59-4BF0-A895-B45691B60BF3}">
      <dsp:nvSpPr>
        <dsp:cNvPr id="0" name=""/>
        <dsp:cNvSpPr/>
      </dsp:nvSpPr>
      <dsp:spPr>
        <a:xfrm>
          <a:off x="5591384" y="1395540"/>
          <a:ext cx="1971675" cy="1380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Транспорт</a:t>
          </a:r>
          <a:endParaRPr lang="ru-RU" sz="1800" kern="1200" dirty="0"/>
        </a:p>
      </dsp:txBody>
      <dsp:txXfrm>
        <a:off x="5591384" y="1395540"/>
        <a:ext cx="1971675" cy="1380172"/>
      </dsp:txXfrm>
    </dsp:sp>
    <dsp:sp modelId="{05913AD1-31ED-4C72-A0BF-7703E83D3FA8}">
      <dsp:nvSpPr>
        <dsp:cNvPr id="0" name=""/>
        <dsp:cNvSpPr/>
      </dsp:nvSpPr>
      <dsp:spPr>
        <a:xfrm>
          <a:off x="7563059" y="1394870"/>
          <a:ext cx="722947" cy="1380185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4308B9-0FDA-49D8-8AF4-136A1D22ED74}">
      <dsp:nvSpPr>
        <dsp:cNvPr id="0" name=""/>
        <dsp:cNvSpPr/>
      </dsp:nvSpPr>
      <dsp:spPr>
        <a:xfrm>
          <a:off x="8433882" y="1296956"/>
          <a:ext cx="1675923" cy="1675923"/>
        </a:xfrm>
        <a:prstGeom prst="ellipse">
          <a:avLst/>
        </a:prstGeom>
        <a:gradFill rotWithShape="1">
          <a:gsLst>
            <a:gs pos="0">
              <a:schemeClr val="dk1">
                <a:tint val="65000"/>
                <a:lumMod val="110000"/>
              </a:schemeClr>
            </a:gs>
            <a:gs pos="88000">
              <a:schemeClr val="dk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Торговля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679315" y="1542389"/>
        <a:ext cx="1185057" cy="1185057"/>
      </dsp:txXfrm>
    </dsp:sp>
    <dsp:sp modelId="{F2B330F8-0548-42DB-82F1-5D2844D974E5}">
      <dsp:nvSpPr>
        <dsp:cNvPr id="0" name=""/>
        <dsp:cNvSpPr/>
      </dsp:nvSpPr>
      <dsp:spPr>
        <a:xfrm>
          <a:off x="6289784" y="3066726"/>
          <a:ext cx="1971675" cy="121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hlinkClick xmlns:r="http://schemas.openxmlformats.org/officeDocument/2006/relationships" r:id="" action="ppaction://hlinksldjump"/>
            </a:rPr>
            <a:t>Финансы</a:t>
          </a:r>
          <a:endParaRPr lang="ru-RU" sz="3500" kern="1200" dirty="0"/>
        </a:p>
      </dsp:txBody>
      <dsp:txXfrm>
        <a:off x="6289784" y="3066726"/>
        <a:ext cx="1971675" cy="1215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2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90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3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1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10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5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5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3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4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8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1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9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Санкт-Петербурга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Работу представил ученик 9 </a:t>
            </a:r>
            <a:r>
              <a:rPr lang="en-US" sz="2400" dirty="0" smtClean="0">
                <a:solidFill>
                  <a:srgbClr val="92D05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“</a:t>
            </a:r>
            <a:r>
              <a:rPr lang="ru-RU" sz="2400" dirty="0" smtClean="0">
                <a:solidFill>
                  <a:srgbClr val="92D05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Г</a:t>
            </a:r>
            <a:r>
              <a:rPr lang="en-US" sz="2400" dirty="0" smtClean="0">
                <a:solidFill>
                  <a:srgbClr val="92D05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”</a:t>
            </a:r>
            <a:r>
              <a:rPr lang="ru-RU" sz="2400" dirty="0" smtClean="0">
                <a:solidFill>
                  <a:srgbClr val="92D05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класса: </a:t>
            </a:r>
            <a:r>
              <a:rPr lang="ru-RU" sz="2400" dirty="0" err="1" smtClean="0">
                <a:solidFill>
                  <a:srgbClr val="92D05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Саликов</a:t>
            </a:r>
            <a:r>
              <a:rPr lang="ru-RU" sz="2400" dirty="0" smtClean="0">
                <a:solidFill>
                  <a:srgbClr val="92D05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Никита</a:t>
            </a:r>
            <a:endParaRPr lang="ru-RU" sz="2400" dirty="0">
              <a:solidFill>
                <a:srgbClr val="92D05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27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В городе расположены филиалы российских и зарубежных банков. Банки ВТБ и Банк Санкт-Петербург имеют штаб-квартиру в Санкт-Петербурге.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Согласно данным в прессе со ссылкой на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Петростат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средняя начисленная за октябрь 2010 года номинальная з/п составила в городе 27,6 тысяч рублей, в то же время работающие в Ленинградской области компании выплачивали в среднем 21,1 тысячу в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месяц.</a:t>
            </a:r>
            <a:endParaRPr lang="ru-RU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Общая численность работающих в Санкт-Петербурге (включая занятых в малом бизнесе) оценивается в 1,8 млн человек, доля иногородних составляет 41 % или 732,6 тысячи человек, зарегистрированных по месту жительства в иных регионах страны. По состоянию на 1 декабря 2010 года из Ленинградской области — более 330 тысяч человек, также приводятся данные, что 28,2 тысячи работников петербургских компаний зарегистрированы в Псковской, 26,3 тысяч — в Новгородской области, а 23,4 тысячи человек приехало из Карелии. Среди крупнейших «поставщиков» рабочей силы в Санкт-Петербург есть также Московская, Тверская, Мурманская и Архангельская область и Краснодарский край, в Северной столице также трудится почти 16 тысяч жителей Москвы. При соразмерном с горожанами уровне оплаты труда, «мигранты» уплачивают в городской бюджет почти 45 млрд рублей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налогов.</a:t>
            </a:r>
            <a:endParaRPr lang="ru-RU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0964"/>
            <a:ext cx="12192000" cy="1320800"/>
          </a:xfrm>
        </p:spPr>
        <p:txBody>
          <a:bodyPr/>
          <a:lstStyle/>
          <a:p>
            <a:r>
              <a:rPr lang="ru-RU" dirty="0" smtClean="0">
                <a:latin typeface="iFlash 501" panose="05040509000000080000" pitchFamily="50" charset="0"/>
              </a:rPr>
              <a:t>Спасибо за просмотр!!!!</a:t>
            </a:r>
            <a:endParaRPr lang="ru-RU" dirty="0">
              <a:latin typeface="iFlash 501" panose="05040509000000080000" pitchFamily="50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68" y="1748464"/>
            <a:ext cx="3771462" cy="3881437"/>
          </a:xfrm>
        </p:spPr>
      </p:pic>
    </p:spTree>
    <p:extLst>
      <p:ext uri="{BB962C8B-B14F-4D97-AF65-F5344CB8AC3E}">
        <p14:creationId xmlns:p14="http://schemas.microsoft.com/office/powerpoint/2010/main" val="35568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093262" y="5924282"/>
            <a:ext cx="98738" cy="1602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9218609" y="3786389"/>
            <a:ext cx="595091" cy="367691"/>
          </a:xfrm>
        </p:spPr>
        <p:txBody>
          <a:bodyPr>
            <a:normAutofit fontScale="40000" lnSpcReduction="20000"/>
          </a:bodyPr>
          <a:lstStyle/>
          <a:p>
            <a:endParaRPr lang="ru-RU" sz="4800" dirty="0">
              <a:solidFill>
                <a:srgbClr val="FFC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9617581"/>
              </p:ext>
            </p:extLst>
          </p:nvPr>
        </p:nvGraphicFramePr>
        <p:xfrm>
          <a:off x="682581" y="719666"/>
          <a:ext cx="10277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9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Основа 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промышленности Санкт-Петербурга — тяжёлая индустрия, в том числе энергетическое машиностроение. В городе работают такие гиганты машиностроения как Кировский завод, Ленинградский металлический завод, «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Электросила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», Завод турбинных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лопаток,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 НПО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ЦКТИ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 им. Ползунова, входящее в ОАО «Группа Е4», Ижорские заводы (Колпино, компания «ОМЗ»), Ленинградский электромашиностроительный завод, Невский завод и др. Многие предприятия специализируются на выпуске вооружений (в частности, Ленинградский Северный завод и др.).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Развито транспортное машиностроение: «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Вагонмаш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»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(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выпускает вагоны метро), Петербургский трамвайно-механический завод, сборочный автобусный завод «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Скания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-Питер». Действуют автомобильные заводы компаний 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Toyota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 и 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General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Motors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 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Nissan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 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и </a:t>
            </a:r>
            <a:r>
              <a:rPr lang="ru-RU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Hyundai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. Также начато или планируется строительство ряда предприятий, выпускающих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авто-компоненты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. Таким образом, с учётом расположенного рядом (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во Всеволожске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) завода «Форд», в отношении Санкт-Петербурга начало входить в словесный оборот устойчивое словосочетание «российский Детройт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».</a:t>
            </a:r>
            <a:endParaRPr lang="ru-RU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3538"/>
            <a:ext cx="9045132" cy="618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5526" y="2675220"/>
            <a:ext cx="375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iFlash 501" panose="05040509000000080000" pitchFamily="50" charset="0"/>
              </a:rPr>
              <a:t>Рабочее колесо </a:t>
            </a:r>
            <a:r>
              <a:rPr lang="ru-RU" b="1" u="sng" dirty="0" err="1">
                <a:solidFill>
                  <a:schemeClr val="bg1"/>
                </a:solidFill>
                <a:latin typeface="iFlash 501" panose="05040509000000080000" pitchFamily="50" charset="0"/>
              </a:rPr>
              <a:t>Богучанской</a:t>
            </a:r>
            <a:r>
              <a:rPr lang="ru-RU" b="1" u="sng" dirty="0">
                <a:solidFill>
                  <a:schemeClr val="bg1"/>
                </a:solidFill>
                <a:latin typeface="iFlash 501" panose="05040509000000080000" pitchFamily="50" charset="0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latin typeface="iFlash 501" panose="05040509000000080000" pitchFamily="50" charset="0"/>
              </a:rPr>
              <a:t>ГЭ</a:t>
            </a:r>
            <a:r>
              <a:rPr lang="en-US" b="1" u="sng" dirty="0" smtClean="0">
                <a:solidFill>
                  <a:schemeClr val="bg1"/>
                </a:solidFill>
                <a:latin typeface="iFlash 501" panose="05040509000000080000" pitchFamily="50" charset="0"/>
              </a:rPr>
              <a:t>C</a:t>
            </a:r>
            <a:endParaRPr lang="ru-RU" b="1" dirty="0">
              <a:solidFill>
                <a:schemeClr val="bg1"/>
              </a:solidFill>
              <a:latin typeface="iFlash 501" panose="0504050900000008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Автомобильные заводы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Также в городе Всеволожск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находится завод 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Ford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Выпускаемые марки машин: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Chevrolet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Cruze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Opel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Astra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Chevrolet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Trailblazer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Nissan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Teana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Nissan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X-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Trail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Nissan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Murano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Toyota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Camry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Hyundai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Solaris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Kia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Rio</a:t>
            </a:r>
            <a:endParaRPr lang="ru-RU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Санкт-Петербург — крупнейший российский центр военного и гражданского судостроения и судоремонта: работают заводы «Северная верфь», Балтийский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завод,Адмиралтейские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верфи, Канонерский завод, Невский судостроительный завод, Судостроительная фирма "АЛМАЗ", Кронштадтский морской завод.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Также развито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станко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-, приборостроение, производство оптики (ЛОМО), электроприборов (Ленинградский электромеханический завод) и электронной техники, производство электрооборудования среднего и низкого напряжения. Значительный объём промышленного производства формируется предприятиями отрасли производства вооружений.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Развита чёрная (Ижорский трубный завод компании «Северсталь») и цветная металлургия (завод «Красный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выборжец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»), химическая, лёгкая, полиграфическая промышленность.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84409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8946" y="2434107"/>
            <a:ext cx="2240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iFlash 501" panose="05040509000000080000" pitchFamily="50" charset="0"/>
              </a:rPr>
              <a:t>Памятник Ленину у Финляндского </a:t>
            </a:r>
            <a:r>
              <a:rPr lang="ru-RU" dirty="0" smtClean="0">
                <a:latin typeface="iFlash 501" panose="05040509000000080000" pitchFamily="50" charset="0"/>
              </a:rPr>
              <a:t>вокзала</a:t>
            </a:r>
            <a:r>
              <a:rPr lang="en-US" dirty="0" smtClean="0">
                <a:latin typeface="iFlash 501" panose="05040509000000080000" pitchFamily="50" charset="0"/>
              </a:rPr>
              <a:t> </a:t>
            </a:r>
            <a:r>
              <a:rPr lang="ru-RU" dirty="0">
                <a:latin typeface="iFlash 501" panose="05040509000000080000" pitchFamily="50" charset="0"/>
              </a:rPr>
              <a:t>(завод «Красный </a:t>
            </a:r>
            <a:r>
              <a:rPr lang="ru-RU" dirty="0" err="1">
                <a:latin typeface="iFlash 501" panose="05040509000000080000" pitchFamily="50" charset="0"/>
              </a:rPr>
              <a:t>выборжец</a:t>
            </a:r>
            <a:r>
              <a:rPr lang="ru-RU" dirty="0">
                <a:latin typeface="iFlash 501" panose="05040509000000080000" pitchFamily="50" charset="0"/>
              </a:rPr>
              <a:t>»)</a:t>
            </a:r>
            <a:endParaRPr lang="ru-RU" dirty="0">
              <a:latin typeface="iFlash 501" panose="05040509000000080000" pitchFamily="50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0148552" y="4893972"/>
            <a:ext cx="2043448" cy="1964028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Пищевая промышленность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Санкт-Петербург является крупнейшим центром российского пивоварения — пять пивоваренных заводов города производят почти пятую часть всего пива в России, причем представлены предприятия всех основных игроков российского рынка этого напитка. Здесь же располагается штаб-квартира крупнейшей российской пивоваренной компании «Балтика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». 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Также в городе находится ряд других пищевых предприятий: «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Петмол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», мясокомбинаты, предприятия по производству кондитерских изделий, рыбной продукции, завод минеральных и газированных вод «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Полюстрово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», ряд других пищевых предприятий: 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Петмол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 Самсон. и многие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другие.Также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 в городе находятся завод компании "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Сoca-Cola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",производящий безалкогольные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напитки</a:t>
            </a:r>
            <a:r>
              <a:rPr lang="en-US" dirty="0" smtClean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,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и завод компании "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Wrigley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" выпускающий жевательную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резинку(например</a:t>
            </a:r>
            <a:r>
              <a:rPr lang="en-US" dirty="0" smtClean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,</a:t>
            </a:r>
            <a:r>
              <a:rPr lang="en-US" dirty="0" smtClean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Orbit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endParaRPr lang="ru-RU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3" y="609600"/>
            <a:ext cx="8177102" cy="544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34" y="1860829"/>
            <a:ext cx="779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iFlash 501" panose="05040509000000080000" pitchFamily="50" charset="0"/>
              </a:rPr>
              <a:t>Пиво «Балтика» на полке супермаркета</a:t>
            </a:r>
            <a:endParaRPr lang="ru-RU" dirty="0">
              <a:solidFill>
                <a:srgbClr val="002060"/>
              </a:solidFill>
              <a:latin typeface="iFlash 501" panose="05040509000000080000" pitchFamily="50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0238704" y="4649273"/>
            <a:ext cx="1953296" cy="2208727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Транспорт Санкт-Петербурга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Санкт-Петербург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 — крупнейший транспортный узел северо-запада России и второй в стране после Москвы. В городе сходится ряд важных железнодорожных и автомобильных магистралей, имеются крупные морской (в Финском заливе Балтийского моря) и речной (в дельте реки Невы) порты; конечный пункт Волго-Балтийского водного пути; аэропорт Пулково.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Транспортную инфраструктуру города можно охарактеризовать, как умеренно-загруженную, однако и стабильную по той причине, что инфраструктура в нынешнем виде развивается параллельно с ростом городского населения и автомобильной загруженности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8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Водный транспорт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Система перевозки пассажиров и грузов по рекам и каналам Санкт-Петербурга, а также по Невской губе работает с момента постройки города и играет в жизни Санкт-Петербурга значимую роль. По состоянию на начало XXI века город обладает большим количеством пристаней, причалов и портов. Раздельно осуществляется пассажирское и грузовое морское сообщение, речное прогулочное, пассажирское и грузовое сообщение, речная связь с другими городами.</a:t>
            </a:r>
          </a:p>
          <a:p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Пассажирское 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морское сообщение осуществляется паромными и круизными судами. Судоходный сезон для малого судоходного флота в Санкт-Петербурге длится примерно с конца апреля по ноябрь. Развито малое судоходство по рекам и каналам Петербурга. Многочисленные прогулочные суда обслуживают туристов, предлагая экскурсии по водным артериям города.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С 2010 года действует водное маршрутное такси. Изначально были запущены 3 линии речных такси: "Приморская", "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Кронштадсткая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" и "Пригородная". С 9 августа 2010 года добавилась 4-я "Центральная" линия.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По состоянию на 2011 год в городе действуют 5 линий.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1" y="0"/>
            <a:ext cx="102664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248" y="5834130"/>
            <a:ext cx="378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Flash 501" panose="05040509000000080000" pitchFamily="50" charset="0"/>
              </a:rPr>
              <a:t>В торговом порту Санкт-Петербурга</a:t>
            </a:r>
            <a:endParaRPr lang="ru-RU" dirty="0">
              <a:solidFill>
                <a:schemeClr val="bg1"/>
              </a:solidFill>
              <a:latin typeface="iFlash 501" panose="05040509000000080000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1" y="0"/>
            <a:ext cx="45608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7442" y="4403612"/>
            <a:ext cx="266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Flash 501" panose="05040509000000080000" pitchFamily="50" charset="0"/>
              </a:rPr>
              <a:t>Прогулочное судно на Канале Грибоедова</a:t>
            </a:r>
            <a:endParaRPr lang="ru-RU" dirty="0">
              <a:solidFill>
                <a:schemeClr val="bg1"/>
              </a:solidFill>
              <a:latin typeface="iFlash 501" panose="05040509000000080000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81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5541" y="3953814"/>
            <a:ext cx="306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Flash 501" panose="05040509000000080000" pitchFamily="50" charset="0"/>
              </a:rPr>
              <a:t>Остановка </a:t>
            </a:r>
            <a:r>
              <a:rPr lang="ru-RU" dirty="0" err="1">
                <a:solidFill>
                  <a:schemeClr val="bg1"/>
                </a:solidFill>
                <a:latin typeface="iFlash 501" panose="05040509000000080000" pitchFamily="50" charset="0"/>
              </a:rPr>
              <a:t>аквабуса</a:t>
            </a:r>
            <a:r>
              <a:rPr lang="ru-RU" dirty="0">
                <a:solidFill>
                  <a:schemeClr val="bg1"/>
                </a:solidFill>
                <a:latin typeface="iFlash 501" panose="05040509000000080000" pitchFamily="50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iFlash 501" panose="05040509000000080000" pitchFamily="50" charset="0"/>
              </a:rPr>
              <a:t>Синопской</a:t>
            </a:r>
            <a:r>
              <a:rPr lang="ru-RU" dirty="0">
                <a:solidFill>
                  <a:schemeClr val="bg1"/>
                </a:solidFill>
                <a:latin typeface="iFlash 501" panose="05040509000000080000" pitchFamily="50" charset="0"/>
              </a:rPr>
              <a:t> набережной</a:t>
            </a:r>
            <a:endParaRPr lang="ru-RU" dirty="0">
              <a:solidFill>
                <a:schemeClr val="bg1"/>
              </a:solidFill>
              <a:latin typeface="iFlash 501" panose="0504050900000008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Воздушный транспорт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Пассажирские воздушные перевозки из Санкт-Петербурга осуществляются через аэропорт Пулково, расположенный на южной окраине города. Работают два пассажирских терминала — Пулково-1 (перевозки в пределах стран СНГ) и Пулково-2 (международные перевозки).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Пассажирооборот Пулково в 1 полугодии 2006 составил 2,17 млн человек (рост по сравнению с аналогичным периодом 2005 на 11,9 %), в том числе на внутренних линиях — 1,07 млн человек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endParaRPr lang="en-US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На территории города находятся несколько малых аэропортов:</a:t>
            </a: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В Левашове: Военный аэродром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Левашово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его существование и развитие по состоянию на май 2008 года гарантировано участием в проекте «Газпром-Авиа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».</a:t>
            </a:r>
            <a:endParaRPr lang="en-US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В Пушкине: Военный аэродром Пушкин, по состоянию на май 2008 года через него осуществляется часть внутренних полётов, но, по мнению чиновников, необходимо дополнительно обосновать свою необходимость для города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endParaRPr lang="en-US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Существует аэродром в Кронштадте. Действующий, используется для обслуживания частных само­лётов. Аэродром находится менее чем в полукилометре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от</a:t>
            </a:r>
            <a:r>
              <a:rPr lang="en-US" dirty="0" smtClean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Кольцевой 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автодороги и земля вокруг этого аэропорта (менее 10 Га), по заявлению чиновников, несомненно представляет интерес для городских девелоперов.</a:t>
            </a:r>
            <a:endParaRPr lang="ru-RU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1" y="0"/>
            <a:ext cx="102927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639" y="4559121"/>
            <a:ext cx="291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Flash 501" panose="05040509000000080000" pitchFamily="50" charset="0"/>
              </a:rPr>
              <a:t>Лётное поле аэродрома Пушкин</a:t>
            </a:r>
            <a:endParaRPr lang="ru-RU" dirty="0">
              <a:solidFill>
                <a:schemeClr val="bg1"/>
              </a:solidFill>
              <a:latin typeface="iFlash 501" panose="05040509000000080000" pitchFamily="50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0740980" y="4919730"/>
            <a:ext cx="1451020" cy="193827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Торговля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Всего в Петербурге находится 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:</a:t>
            </a:r>
            <a:r>
              <a:rPr lang="ru-RU" dirty="0" smtClean="0">
                <a:latin typeface="Gulim" panose="020B0600000101010101" pitchFamily="34" charset="-127"/>
                <a:ea typeface="Gulim" panose="020B0600000101010101" pitchFamily="34" charset="-127"/>
              </a:rPr>
              <a:t>79 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гипермаркетов, 218 супермаркетов, 1536 </a:t>
            </a:r>
            <a:r>
              <a:rPr lang="ru-RU" dirty="0" err="1">
                <a:latin typeface="Gulim" panose="020B0600000101010101" pitchFamily="34" charset="-127"/>
                <a:ea typeface="Gulim" panose="020B0600000101010101" pitchFamily="34" charset="-127"/>
              </a:rPr>
              <a:t>дискаунтеров</a:t>
            </a:r>
            <a:r>
              <a:rPr lang="ru-RU" dirty="0">
                <a:latin typeface="Gulim" panose="020B0600000101010101" pitchFamily="34" charset="-127"/>
                <a:ea typeface="Gulim" panose="020B0600000101010101" pitchFamily="34" charset="-127"/>
              </a:rPr>
              <a:t>, 177 сетевых магазинов шаговой доступности и 575 магазинов узкой товарной специализации (мясо /молоко / алкоголь / кондитерские).</a:t>
            </a:r>
            <a:endParaRPr lang="ru-RU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4165"/>
              </p:ext>
            </p:extLst>
          </p:nvPr>
        </p:nvGraphicFramePr>
        <p:xfrm>
          <a:off x="677691" y="2160589"/>
          <a:ext cx="8596311" cy="3200400"/>
        </p:xfrm>
        <a:graphic>
          <a:graphicData uri="http://schemas.openxmlformats.org/drawingml/2006/table">
            <a:tbl>
              <a:tblPr/>
              <a:tblGrid>
                <a:gridCol w="2865437"/>
                <a:gridCol w="2865437"/>
                <a:gridCol w="286543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Название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Число магазинов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Владелец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О’Кей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«О’кей групп»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Лента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«Lenta Ltd.»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Карусель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</a:rPr>
                        <a:t>«X5 Retail </a:t>
                      </a:r>
                      <a:r>
                        <a:rPr lang="en-US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Gro</a:t>
                      </a:r>
                      <a:r>
                        <a:rPr lang="en-US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»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Ашан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«</a:t>
                      </a:r>
                      <a:r>
                        <a:rPr lang="ru-RU" u="none" strike="noStrike" dirty="0">
                          <a:solidFill>
                            <a:srgbClr val="A55858"/>
                          </a:solidFill>
                          <a:effectLst/>
                        </a:rPr>
                        <a:t>Ассоциация семьи </a:t>
                      </a:r>
                      <a:r>
                        <a:rPr lang="ru-RU" u="none" strike="noStrike" dirty="0" err="1">
                          <a:solidFill>
                            <a:srgbClr val="A55858"/>
                          </a:solidFill>
                          <a:effectLst/>
                        </a:rPr>
                        <a:t>Мюлье</a:t>
                      </a:r>
                      <a:r>
                        <a:rPr lang="ru-RU" dirty="0">
                          <a:effectLst/>
                        </a:rPr>
                        <a:t>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u="none" strike="noStrike" dirty="0" err="1">
                          <a:solidFill>
                            <a:srgbClr val="A55858"/>
                          </a:solidFill>
                          <a:effectLst/>
                        </a:rPr>
                        <a:t>Prisma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«S-Group»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</a:rPr>
                        <a:t>Metro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«METRO Group»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A55858"/>
                          </a:solidFill>
                          <a:effectLst/>
                        </a:rPr>
                        <a:t>К-</a:t>
                      </a:r>
                      <a:r>
                        <a:rPr lang="ru-RU" u="none" strike="noStrike" dirty="0" err="1">
                          <a:solidFill>
                            <a:srgbClr val="A55858"/>
                          </a:solidFill>
                          <a:effectLst/>
                        </a:rPr>
                        <a:t>Руока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«</a:t>
                      </a:r>
                      <a:r>
                        <a:rPr lang="en-US" u="none" strike="noStrike" dirty="0">
                          <a:solidFill>
                            <a:srgbClr val="0B0080"/>
                          </a:solidFill>
                          <a:effectLst/>
                        </a:rPr>
                        <a:t>KESKO</a:t>
                      </a:r>
                      <a:r>
                        <a:rPr lang="en-US" dirty="0">
                          <a:effectLst/>
                        </a:rPr>
                        <a:t>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033" name="Picture 9" descr="Флаг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19" y="259845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лаг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94" y="2919055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Флаг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94" y="3315717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лаг Фран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41" y="3890512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Флаг Финлянд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69" y="5171482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Флаг Герман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4" y="4779442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Флаг Финлянд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69" y="4425428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2130" y="1721933"/>
            <a:ext cx="786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Гипермаркеты (продовольственные)</a:t>
            </a:r>
          </a:p>
          <a:p>
            <a:endParaRPr lang="ru-RU" dirty="0"/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10728101" y="5653825"/>
            <a:ext cx="1463899" cy="1204175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" y="29592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7296" y="5009882"/>
            <a:ext cx="351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Flash 501" panose="05040509000000080000" pitchFamily="50" charset="0"/>
              </a:rPr>
              <a:t>Лента-5 на Выборгском шоссе</a:t>
            </a:r>
            <a:endParaRPr lang="ru-RU" dirty="0">
              <a:solidFill>
                <a:schemeClr val="bg1"/>
              </a:solidFill>
              <a:latin typeface="iFlash 501" panose="0504050900000008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192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Gulim</vt:lpstr>
      <vt:lpstr>Arial</vt:lpstr>
      <vt:lpstr>iFlash 501</vt:lpstr>
      <vt:lpstr>Trebuchet MS</vt:lpstr>
      <vt:lpstr>Wingdings 3</vt:lpstr>
      <vt:lpstr>Грань</vt:lpstr>
      <vt:lpstr>Экономика Санкт-Петербурга</vt:lpstr>
      <vt:lpstr>Презентация PowerPoint</vt:lpstr>
      <vt:lpstr>Промышленность </vt:lpstr>
      <vt:lpstr>Автомобильные заводы </vt:lpstr>
      <vt:lpstr>Пищевая промышленность </vt:lpstr>
      <vt:lpstr>Транспорт Санкт-Петербурга </vt:lpstr>
      <vt:lpstr>Водный транспорт </vt:lpstr>
      <vt:lpstr>Воздушный транспорт </vt:lpstr>
      <vt:lpstr>Торговля </vt:lpstr>
      <vt:lpstr>Финансы </vt:lpstr>
      <vt:lpstr>Спасибо за просмотр!!!!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Санкт-Петербурга</dc:title>
  <dc:creator>Администратор</dc:creator>
  <cp:lastModifiedBy>Администратор</cp:lastModifiedBy>
  <cp:revision>10</cp:revision>
  <dcterms:created xsi:type="dcterms:W3CDTF">2014-12-19T17:48:13Z</dcterms:created>
  <dcterms:modified xsi:type="dcterms:W3CDTF">2014-12-19T19:12:32Z</dcterms:modified>
</cp:coreProperties>
</file>