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 autoAdjust="0"/>
    <p:restoredTop sz="86420" autoAdjust="0"/>
  </p:normalViewPr>
  <p:slideViewPr>
    <p:cSldViewPr>
      <p:cViewPr varScale="1">
        <p:scale>
          <a:sx n="64" d="100"/>
          <a:sy n="64" d="100"/>
        </p:scale>
        <p:origin x="-6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D8000-A6C6-4B45-A8A5-6B7710A1D3C4}" type="datetimeFigureOut">
              <a:rPr lang="ru-RU" smtClean="0"/>
              <a:pPr/>
              <a:t>27.02.2010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68829-5485-4C9D-A4DD-94F6C9DAE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68829-5485-4C9D-A4DD-94F6C9DAE76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B28F0-92FA-4C41-B4FB-61B248E29B45}" type="datetimeFigureOut">
              <a:rPr lang="ru-RU" smtClean="0"/>
              <a:pPr/>
              <a:t>27.02.2010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5C663-41B8-45F6-928D-12577E4E2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B28F0-92FA-4C41-B4FB-61B248E29B45}" type="datetimeFigureOut">
              <a:rPr lang="ru-RU" smtClean="0"/>
              <a:pPr/>
              <a:t>27.02.2010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5C663-41B8-45F6-928D-12577E4E2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B28F0-92FA-4C41-B4FB-61B248E29B45}" type="datetimeFigureOut">
              <a:rPr lang="ru-RU" smtClean="0"/>
              <a:pPr/>
              <a:t>27.02.2010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5C663-41B8-45F6-928D-12577E4E2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B28F0-92FA-4C41-B4FB-61B248E29B45}" type="datetimeFigureOut">
              <a:rPr lang="ru-RU" smtClean="0"/>
              <a:pPr/>
              <a:t>27.02.2010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5C663-41B8-45F6-928D-12577E4E2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B28F0-92FA-4C41-B4FB-61B248E29B45}" type="datetimeFigureOut">
              <a:rPr lang="ru-RU" smtClean="0"/>
              <a:pPr/>
              <a:t>27.02.2010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5C663-41B8-45F6-928D-12577E4E2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B28F0-92FA-4C41-B4FB-61B248E29B45}" type="datetimeFigureOut">
              <a:rPr lang="ru-RU" smtClean="0"/>
              <a:pPr/>
              <a:t>27.02.2010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5C663-41B8-45F6-928D-12577E4E2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B28F0-92FA-4C41-B4FB-61B248E29B45}" type="datetimeFigureOut">
              <a:rPr lang="ru-RU" smtClean="0"/>
              <a:pPr/>
              <a:t>27.02.2010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5C663-41B8-45F6-928D-12577E4E2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B28F0-92FA-4C41-B4FB-61B248E29B45}" type="datetimeFigureOut">
              <a:rPr lang="ru-RU" smtClean="0"/>
              <a:pPr/>
              <a:t>27.02.2010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5C663-41B8-45F6-928D-12577E4E2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B28F0-92FA-4C41-B4FB-61B248E29B45}" type="datetimeFigureOut">
              <a:rPr lang="ru-RU" smtClean="0"/>
              <a:pPr/>
              <a:t>27.02.2010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5C663-41B8-45F6-928D-12577E4E2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B28F0-92FA-4C41-B4FB-61B248E29B45}" type="datetimeFigureOut">
              <a:rPr lang="ru-RU" smtClean="0"/>
              <a:pPr/>
              <a:t>27.02.2010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5C663-41B8-45F6-928D-12577E4E2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3B28F0-92FA-4C41-B4FB-61B248E29B45}" type="datetimeFigureOut">
              <a:rPr lang="ru-RU" smtClean="0"/>
              <a:pPr/>
              <a:t>27.02.2010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5C663-41B8-45F6-928D-12577E4E2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3B28F0-92FA-4C41-B4FB-61B248E29B45}" type="datetimeFigureOut">
              <a:rPr lang="ru-RU" smtClean="0"/>
              <a:pPr/>
              <a:t>27.02.2010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3D5C663-41B8-45F6-928D-12577E4E2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334404" cy="342902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Обучение написанию сочинения-рассуждения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4857752" y="4842804"/>
            <a:ext cx="3905248" cy="158659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C3300"/>
                </a:solidFill>
              </a:rPr>
              <a:t>Готовимся к ГИА</a:t>
            </a:r>
          </a:p>
          <a:p>
            <a:r>
              <a:rPr lang="ru-RU" sz="2000" b="1" dirty="0" smtClean="0">
                <a:solidFill>
                  <a:srgbClr val="CC3300"/>
                </a:solidFill>
              </a:rPr>
              <a:t>(задание С2.2)</a:t>
            </a:r>
          </a:p>
          <a:p>
            <a:endParaRPr lang="ru-RU" b="1" dirty="0" smtClean="0">
              <a:solidFill>
                <a:srgbClr val="CC3300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Белоногова Г.М., учитель ГОУ ЦО №627 ЦАО г.Москвы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071934" y="857232"/>
            <a:ext cx="4471998" cy="477761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6400" b="1" dirty="0" smtClean="0">
                <a:latin typeface="Mistral" pitchFamily="66" charset="0"/>
              </a:rPr>
              <a:t>СВЯТОЕ БЛАГОВЕСТВОВАНИЕ ОТ МАТФЕЯ</a:t>
            </a:r>
          </a:p>
          <a:p>
            <a:endParaRPr lang="ru-RU" b="1" dirty="0" smtClean="0">
              <a:latin typeface="Mistral" pitchFamily="66" charset="0"/>
            </a:endParaRPr>
          </a:p>
          <a:p>
            <a:endParaRPr lang="ru-RU" dirty="0" smtClean="0">
              <a:latin typeface="Mistral" pitchFamily="66" charset="0"/>
            </a:endParaRPr>
          </a:p>
          <a:p>
            <a:r>
              <a:rPr lang="ru-RU" sz="4000" dirty="0" smtClean="0">
                <a:latin typeface="Mistral" pitchFamily="66" charset="0"/>
              </a:rPr>
              <a:t>Вы слышали, что сказано: «Люби ближнего твоего и ненавидь врага твоего». А я говорю вам: любите врагов ваших, благословляйте проклинающих вас и молитесь за обижающих вас и гонящих вас…</a:t>
            </a:r>
          </a:p>
          <a:p>
            <a:r>
              <a:rPr lang="ru-RU" sz="4000" dirty="0" smtClean="0">
                <a:latin typeface="Mistral" pitchFamily="66" charset="0"/>
              </a:rPr>
              <a:t> </a:t>
            </a:r>
            <a:endParaRPr lang="ru-RU" sz="4000" dirty="0">
              <a:latin typeface="Mistral" pitchFamily="66" charset="0"/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00043"/>
            <a:ext cx="71438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350046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929198"/>
            <a:ext cx="19907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429552" cy="857256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СОЧИНЕНИЕ-РАССУЖДЕНИЕ</a:t>
            </a:r>
            <a:endParaRPr lang="ru-RU" sz="3200" i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4" descr="im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28860" y="1571612"/>
            <a:ext cx="6232521" cy="3188939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1785950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714884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5072074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214950"/>
            <a:ext cx="681036" cy="68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858180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6766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atin typeface="MS Reference Sans Serif" pitchFamily="34" charset="0"/>
              </a:rPr>
              <a:t>АЛГОРИТМ ВЫПОЛНЕНИЯ ЗАДАНИЯ С2.2</a:t>
            </a:r>
          </a:p>
          <a:p>
            <a:pPr>
              <a:buNone/>
            </a:pPr>
            <a:r>
              <a:rPr lang="ru-RU" i="1" dirty="0" smtClean="0">
                <a:latin typeface="MS Reference Sans Serif" pitchFamily="34" charset="0"/>
              </a:rPr>
              <a:t>                        </a:t>
            </a:r>
            <a:r>
              <a:rPr lang="ru-RU" sz="1600" i="1" dirty="0" smtClean="0">
                <a:latin typeface="MS Reference Sans Serif" pitchFamily="34" charset="0"/>
              </a:rPr>
              <a:t>1. Перечитать исходный текст, выделить  </a:t>
            </a:r>
            <a:r>
              <a:rPr lang="ru-RU" sz="1600" i="1" dirty="0" err="1" smtClean="0">
                <a:latin typeface="MS Reference Sans Serif" pitchFamily="34" charset="0"/>
              </a:rPr>
              <a:t>укский</a:t>
            </a:r>
            <a:r>
              <a:rPr lang="ru-RU" sz="1600" i="1" dirty="0" smtClean="0">
                <a:latin typeface="MS Reference Sans Serif" pitchFamily="34" charset="0"/>
              </a:rPr>
              <a:t> замысел             указанный фрагмент, вдуматься в его смысл,</a:t>
            </a:r>
          </a:p>
          <a:p>
            <a:pPr>
              <a:buNone/>
            </a:pPr>
            <a:r>
              <a:rPr lang="ru-RU" sz="1600" i="1" dirty="0" smtClean="0">
                <a:latin typeface="MS Reference Sans Serif" pitchFamily="34" charset="0"/>
              </a:rPr>
              <a:t>                                         проникнув в авторский замысел, поняв </a:t>
            </a:r>
            <a:r>
              <a:rPr lang="ru-RU" sz="1600" i="1" dirty="0" err="1" smtClean="0">
                <a:latin typeface="MS Reference Sans Serif" pitchFamily="34" charset="0"/>
              </a:rPr>
              <a:t>значе</a:t>
            </a:r>
            <a:r>
              <a:rPr lang="ru-RU" sz="1600" i="1" dirty="0" smtClean="0">
                <a:latin typeface="MS Reference Sans Serif" pitchFamily="34" charset="0"/>
              </a:rPr>
              <a:t>-</a:t>
            </a:r>
          </a:p>
          <a:p>
            <a:pPr>
              <a:buNone/>
            </a:pPr>
            <a:r>
              <a:rPr lang="ru-RU" sz="1600" i="1" dirty="0" smtClean="0">
                <a:latin typeface="MS Reference Sans Serif" pitchFamily="34" charset="0"/>
              </a:rPr>
              <a:t>                                        </a:t>
            </a:r>
            <a:r>
              <a:rPr lang="ru-RU" sz="1600" i="1" dirty="0" err="1" smtClean="0">
                <a:latin typeface="MS Reference Sans Serif" pitchFamily="34" charset="0"/>
              </a:rPr>
              <a:t>ние</a:t>
            </a:r>
            <a:r>
              <a:rPr lang="ru-RU" sz="1600" i="1" dirty="0" smtClean="0">
                <a:latin typeface="MS Reference Sans Serif" pitchFamily="34" charset="0"/>
              </a:rPr>
              <a:t> всех входящих в выделенный фрагмент</a:t>
            </a:r>
          </a:p>
          <a:p>
            <a:pPr>
              <a:buNone/>
            </a:pPr>
            <a:r>
              <a:rPr lang="ru-RU" sz="1600" i="1" dirty="0" smtClean="0">
                <a:latin typeface="MS Reference Sans Serif" pitchFamily="34" charset="0"/>
              </a:rPr>
              <a:t>                                        слов, фраз, метафорических и образных  </a:t>
            </a:r>
          </a:p>
          <a:p>
            <a:pPr>
              <a:buNone/>
            </a:pPr>
            <a:r>
              <a:rPr lang="ru-RU" sz="1600" i="1" dirty="0" smtClean="0">
                <a:latin typeface="MS Reference Sans Serif" pitchFamily="34" charset="0"/>
              </a:rPr>
              <a:t>                                        выражений и позицию автора.</a:t>
            </a:r>
          </a:p>
          <a:p>
            <a:pPr>
              <a:buNone/>
            </a:pPr>
            <a:r>
              <a:rPr lang="ru-RU" sz="1600" i="1" dirty="0" smtClean="0">
                <a:latin typeface="MS Reference Sans Serif" pitchFamily="34" charset="0"/>
              </a:rPr>
              <a:t>                                         2. Сформулировать собственное мнение о</a:t>
            </a:r>
          </a:p>
          <a:p>
            <a:pPr>
              <a:buNone/>
            </a:pPr>
            <a:r>
              <a:rPr lang="ru-RU" sz="1600" i="1" dirty="0" smtClean="0">
                <a:latin typeface="MS Reference Sans Serif" pitchFamily="34" charset="0"/>
              </a:rPr>
              <a:t>                                        смысле фрагмента.</a:t>
            </a:r>
          </a:p>
          <a:p>
            <a:pPr>
              <a:buNone/>
            </a:pPr>
            <a:r>
              <a:rPr lang="ru-RU" sz="1600" i="1" dirty="0" smtClean="0">
                <a:latin typeface="MS Reference Sans Serif" pitchFamily="34" charset="0"/>
              </a:rPr>
              <a:t>                                         3. Привести два аргумента, подтверждающие</a:t>
            </a:r>
          </a:p>
          <a:p>
            <a:pPr>
              <a:buNone/>
            </a:pPr>
            <a:r>
              <a:rPr lang="ru-RU" sz="1600" i="1" dirty="0" smtClean="0">
                <a:latin typeface="MS Reference Sans Serif" pitchFamily="34" charset="0"/>
              </a:rPr>
              <a:t>                                        правильность понимания смысла фрагмента.</a:t>
            </a:r>
          </a:p>
          <a:p>
            <a:pPr>
              <a:buNone/>
            </a:pPr>
            <a:r>
              <a:rPr lang="ru-RU" sz="1600" i="1" dirty="0" smtClean="0">
                <a:latin typeface="MS Reference Sans Serif" pitchFamily="34" charset="0"/>
              </a:rPr>
              <a:t>                                         4. Подобрать из исходного текста два    </a:t>
            </a:r>
          </a:p>
          <a:p>
            <a:pPr>
              <a:buNone/>
            </a:pPr>
            <a:r>
              <a:rPr lang="ru-RU" sz="1600" i="1" dirty="0" smtClean="0">
                <a:latin typeface="MS Reference Sans Serif" pitchFamily="34" charset="0"/>
              </a:rPr>
              <a:t>                                        примера, подкрепляющие вашу  </a:t>
            </a:r>
            <a:endParaRPr lang="en-US" sz="1600" i="1" dirty="0" smtClean="0">
              <a:latin typeface="MS Reference Sans Serif" pitchFamily="34" charset="0"/>
            </a:endParaRPr>
          </a:p>
          <a:p>
            <a:pPr>
              <a:buNone/>
            </a:pPr>
            <a:r>
              <a:rPr lang="en-US" sz="1600" i="1" dirty="0" smtClean="0">
                <a:latin typeface="MS Reference Sans Serif" pitchFamily="34" charset="0"/>
              </a:rPr>
              <a:t>                                        </a:t>
            </a:r>
            <a:r>
              <a:rPr lang="ru-RU" sz="1600" i="1" dirty="0" smtClean="0">
                <a:latin typeface="MS Reference Sans Serif" pitchFamily="34" charset="0"/>
              </a:rPr>
              <a:t>аргументацию.            </a:t>
            </a:r>
            <a:endParaRPr lang="en-US" sz="1600" i="1" dirty="0" smtClean="0">
              <a:latin typeface="MS Reference Sans Serif" pitchFamily="34" charset="0"/>
            </a:endParaRPr>
          </a:p>
          <a:p>
            <a:pPr>
              <a:buNone/>
            </a:pPr>
            <a:r>
              <a:rPr lang="ru-RU" sz="1600" i="1" dirty="0" smtClean="0">
                <a:latin typeface="MS Reference Sans Serif" pitchFamily="34" charset="0"/>
              </a:rPr>
              <a:t> 5. Р</a:t>
            </a:r>
            <a:r>
              <a:rPr lang="en-US" sz="1600" i="1" dirty="0" smtClean="0">
                <a:latin typeface="MS Reference Sans Serif" pitchFamily="34" charset="0"/>
              </a:rPr>
              <a:t>                                   5</a:t>
            </a:r>
            <a:r>
              <a:rPr lang="ru-RU" sz="1600" i="1" dirty="0" smtClean="0">
                <a:latin typeface="MS Reference Sans Serif" pitchFamily="34" charset="0"/>
              </a:rPr>
              <a:t>. Развивать мысль так, чтобы объём </a:t>
            </a:r>
          </a:p>
          <a:p>
            <a:pPr>
              <a:buNone/>
            </a:pPr>
            <a:r>
              <a:rPr lang="ru-RU" sz="1600" i="1" dirty="0" smtClean="0">
                <a:latin typeface="MS Reference Sans Serif" pitchFamily="34" charset="0"/>
              </a:rPr>
              <a:t>                                        сочинения был  не менее  50 слов. </a:t>
            </a:r>
          </a:p>
          <a:p>
            <a:pPr>
              <a:buNone/>
            </a:pPr>
            <a:endParaRPr lang="ru-RU" sz="1600" i="1" dirty="0" smtClean="0">
              <a:latin typeface="MS Reference Sans Serif" pitchFamily="34" charset="0"/>
            </a:endParaRPr>
          </a:p>
          <a:p>
            <a:pPr>
              <a:buNone/>
            </a:pPr>
            <a:r>
              <a:rPr lang="ru-RU" sz="1600" i="1" dirty="0" smtClean="0">
                <a:latin typeface="MS Reference Sans Serif" pitchFamily="34" charset="0"/>
              </a:rPr>
              <a:t>                                                        ЖЕЛАЮ УДАЧИ!!!                                           </a:t>
            </a:r>
          </a:p>
          <a:p>
            <a:pPr>
              <a:buNone/>
            </a:pPr>
            <a:r>
              <a:rPr lang="ru-RU" sz="1600" i="1" dirty="0" smtClean="0">
                <a:latin typeface="MS Reference Sans Serif" pitchFamily="34" charset="0"/>
              </a:rPr>
              <a:t>                                                                        </a:t>
            </a:r>
            <a:endParaRPr lang="ru-RU" i="1" dirty="0">
              <a:latin typeface="MS Reference Sans Serif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300039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3573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Lucida Console" pitchFamily="49" charset="0"/>
              </a:rPr>
              <a:t>«Для того, чтобы усовершенствовать ум, надо больше размышлять…»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Lucida Console" pitchFamily="49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Lucida Console" pitchFamily="49" charset="0"/>
              </a:rPr>
              <a:t>           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Lucida Console" pitchFamily="49" charset="0"/>
              </a:rPr>
              <a:t>Рене Декарт,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Lucida Console" pitchFamily="49" charset="0"/>
              </a:rPr>
              <a:t>франц. философ, математик и физик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Lucida Console" pitchFamily="49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928802"/>
            <a:ext cx="321471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000504"/>
            <a:ext cx="8183880" cy="1500198"/>
          </a:xfrm>
        </p:spPr>
        <p:txBody>
          <a:bodyPr>
            <a:normAutofit/>
          </a:bodyPr>
          <a:lstStyle/>
          <a:p>
            <a:r>
              <a:rPr lang="ru-RU" sz="2800" i="1" u="sng" dirty="0" smtClean="0">
                <a:solidFill>
                  <a:schemeClr val="bg2">
                    <a:lumMod val="10000"/>
                  </a:schemeClr>
                </a:solidFill>
              </a:rPr>
              <a:t>Синонимы: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рассуждать, осмысливать</a:t>
            </a:r>
            <a:endParaRPr lang="ru-RU" sz="2400" i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183880" cy="4187952"/>
          </a:xfrm>
        </p:spPr>
        <p:txBody>
          <a:bodyPr/>
          <a:lstStyle/>
          <a:p>
            <a:r>
              <a:rPr lang="ru-RU" b="1" i="1" u="sng" dirty="0" smtClean="0"/>
              <a:t>Размышлять </a:t>
            </a:r>
            <a:r>
              <a:rPr lang="ru-RU" b="1" i="1" dirty="0" smtClean="0"/>
              <a:t>- </a:t>
            </a:r>
            <a:r>
              <a:rPr lang="ru-RU" sz="2000" b="1" dirty="0" smtClean="0"/>
              <a:t>предаваться мыслям о чём-нибудь.</a:t>
            </a:r>
          </a:p>
          <a:p>
            <a:endParaRPr lang="ru-RU" sz="2000" b="1" i="1" u="sng" dirty="0" smtClean="0"/>
          </a:p>
          <a:p>
            <a:r>
              <a:rPr lang="ru-RU" sz="2400" b="1" i="1" u="sng" dirty="0" smtClean="0"/>
              <a:t>Однокоренные слова:</a:t>
            </a:r>
          </a:p>
          <a:p>
            <a:pPr algn="ctr"/>
            <a:r>
              <a:rPr lang="ru-RU" sz="2400" b="1" dirty="0" smtClean="0"/>
              <a:t>Размышление</a:t>
            </a:r>
          </a:p>
          <a:p>
            <a:pPr algn="ctr"/>
            <a:r>
              <a:rPr lang="ru-RU" sz="2400" b="1" dirty="0" smtClean="0"/>
              <a:t>Мысль</a:t>
            </a:r>
          </a:p>
          <a:p>
            <a:pPr algn="ctr"/>
            <a:r>
              <a:rPr lang="ru-RU" sz="2400" b="1" dirty="0" smtClean="0"/>
              <a:t>Мысленный</a:t>
            </a:r>
          </a:p>
          <a:p>
            <a:pPr algn="ctr"/>
            <a:r>
              <a:rPr lang="ru-RU" sz="2400" b="1" dirty="0" smtClean="0"/>
              <a:t>Помышлять</a:t>
            </a:r>
          </a:p>
          <a:p>
            <a:pPr algn="ctr"/>
            <a:endParaRPr lang="ru-RU" sz="2400" b="1" dirty="0" smtClean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6215074" y="1643051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i="1" u="sng" dirty="0" smtClean="0"/>
          </a:p>
          <a:p>
            <a:r>
              <a:rPr lang="ru-RU" b="1" i="1" u="sng" dirty="0" smtClean="0"/>
              <a:t>РАССУЖДАТЬ</a:t>
            </a:r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r>
              <a:rPr lang="ru-RU" sz="2000" b="1" i="1" dirty="0" smtClean="0"/>
              <a:t>1. Мыслить, строить умозаключения.</a:t>
            </a:r>
          </a:p>
          <a:p>
            <a:pPr>
              <a:buNone/>
            </a:pPr>
            <a:r>
              <a:rPr lang="ru-RU" sz="2000" b="1" i="1" dirty="0" smtClean="0"/>
              <a:t>2. Последовательно излагать свои суждения о чём-нибудь, обсуждать что-нибудь, вести беседу</a:t>
            </a:r>
            <a:r>
              <a:rPr lang="ru-RU" sz="2000" b="1" i="1" dirty="0" smtClean="0"/>
              <a:t>.</a:t>
            </a:r>
            <a:endParaRPr lang="en-US" sz="2000" b="1" i="1" dirty="0" smtClean="0"/>
          </a:p>
          <a:p>
            <a:pPr>
              <a:buNone/>
            </a:pPr>
            <a:endParaRPr lang="en-US" sz="2000" b="1" i="1" dirty="0" smtClean="0"/>
          </a:p>
          <a:p>
            <a:pPr>
              <a:buNone/>
            </a:pPr>
            <a:endParaRPr lang="ru-RU" sz="20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825" y="3214686"/>
            <a:ext cx="35623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НИКОЛАЙ КОНСТАНТИНОВИЧ РЕРИХ</a:t>
            </a:r>
            <a:br>
              <a:rPr lang="ru-RU" sz="2800" b="1" i="1" dirty="0" smtClean="0"/>
            </a:br>
            <a:r>
              <a:rPr lang="ru-RU" sz="2800" b="1" i="1" dirty="0" smtClean="0"/>
              <a:t>1874-1947</a:t>
            </a:r>
            <a:endParaRPr lang="ru-RU" sz="28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 smtClean="0"/>
              <a:t>Он был истинным патриотом и горячо любил свою Родину, но он принадлежал и всему миру. Весь мир был полем его деятельности. Каждая страна представляла для него особый интерес и особое значение. Всю свою жизнь он посвятил самоусовершенствованию, распространению красивых идей и мыслей…</a:t>
            </a:r>
            <a:endParaRPr lang="ru-RU" i="1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23615" b="2361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i="1" dirty="0" smtClean="0"/>
              <a:t>Н.К.Рерих был инициатором движения в защиту памятников культуры. Всю свою жизнь он стремился к абсолютной красоте…</a:t>
            </a:r>
            <a:endParaRPr lang="ru-RU" sz="2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57950" y="428604"/>
            <a:ext cx="2286016" cy="431627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i="1" dirty="0" smtClean="0"/>
              <a:t>Вторая половина жизни Рериха была тесно связана с Индией, и его заслуженно называли мастером гор.</a:t>
            </a:r>
          </a:p>
          <a:p>
            <a:r>
              <a:rPr lang="ru-RU" i="1" dirty="0" smtClean="0"/>
              <a:t>Жизнь Рериха была очень богата творческим общением. Он дружил с Р.Тагором – великим индийским поэтом, А.Эйнштейном – крупнейшим учёным, С.Прокофьевым – русским композитором, Д.Неру – общественным деятелем.</a:t>
            </a:r>
            <a:endParaRPr lang="ru-RU" i="1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21088" b="21088"/>
          <a:stretch>
            <a:fillRect/>
          </a:stretch>
        </p:blipFill>
        <p:spPr bwMode="auto">
          <a:xfrm>
            <a:off x="571472" y="428604"/>
            <a:ext cx="52864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72074"/>
            <a:ext cx="6572296" cy="85725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Рерих оставил после себя замечательное наследие: картины, статьи, философские трактаты, художественные произведения…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285752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714620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00042"/>
            <a:ext cx="407196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14752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500042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5" y="2143116"/>
            <a:ext cx="200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4000504"/>
            <a:ext cx="221457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2643182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2500306"/>
            <a:ext cx="135732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5318" cy="53275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1600" b="1" i="1" dirty="0" smtClean="0"/>
              <a:t>ВСЕМОГУЩИЙ </a:t>
            </a:r>
            <a:r>
              <a:rPr lang="ru-RU" sz="1400" i="1" dirty="0" smtClean="0"/>
              <a:t> (ВЫСОК.) – обладающий неограниченным могуществом.</a:t>
            </a:r>
          </a:p>
          <a:p>
            <a:endParaRPr lang="ru-RU" sz="1400" i="1" dirty="0" smtClean="0"/>
          </a:p>
          <a:p>
            <a:endParaRPr lang="ru-RU" sz="1400" i="1" dirty="0" smtClean="0"/>
          </a:p>
          <a:p>
            <a:r>
              <a:rPr lang="ru-RU" sz="1600" b="1" i="1" dirty="0" smtClean="0"/>
              <a:t>ВЕЗДЕСУЩИЙ</a:t>
            </a:r>
            <a:r>
              <a:rPr lang="ru-RU" sz="1400" i="1" dirty="0" smtClean="0"/>
              <a:t> (ИРОН.) – везде успевающий побывать, во всём принимающий участие.</a:t>
            </a:r>
          </a:p>
          <a:p>
            <a:endParaRPr lang="ru-RU" sz="1400" i="1" dirty="0" smtClean="0"/>
          </a:p>
          <a:p>
            <a:endParaRPr lang="ru-RU" sz="1400" i="1" dirty="0" smtClean="0"/>
          </a:p>
          <a:p>
            <a:r>
              <a:rPr lang="ru-RU" sz="1600" b="1" i="1" dirty="0" smtClean="0"/>
              <a:t>НАТРАВЛИВАТЬ </a:t>
            </a:r>
            <a:r>
              <a:rPr lang="ru-RU" sz="1400" i="1" dirty="0" smtClean="0"/>
              <a:t> (РАЗГ.) – возбудить против кого-нибудь, побудить к враждебным действиям против кого-нибудь.</a:t>
            </a:r>
          </a:p>
          <a:p>
            <a:pPr>
              <a:buNone/>
            </a:pPr>
            <a:r>
              <a:rPr lang="ru-RU" sz="1400" i="1" dirty="0" smtClean="0"/>
              <a:t>                                                              </a:t>
            </a:r>
          </a:p>
          <a:p>
            <a:pPr>
              <a:buNone/>
            </a:pPr>
            <a:endParaRPr lang="ru-RU" sz="1400" i="1" dirty="0" smtClean="0"/>
          </a:p>
          <a:p>
            <a:endParaRPr lang="ru-RU" sz="1600" b="1" i="1" dirty="0" smtClean="0"/>
          </a:p>
          <a:p>
            <a:r>
              <a:rPr lang="ru-RU" sz="1600" b="1" i="1" dirty="0" smtClean="0"/>
              <a:t>СКОНФУЗИТЬСЯ </a:t>
            </a:r>
            <a:r>
              <a:rPr lang="ru-RU" sz="1400" i="1" dirty="0" smtClean="0"/>
              <a:t> (РАЗГ.) – смутиться, попасть в неловкое, смешное положение.</a:t>
            </a:r>
          </a:p>
          <a:p>
            <a:pPr>
              <a:buNone/>
            </a:pPr>
            <a:r>
              <a:rPr lang="ru-RU" sz="1400" i="1" dirty="0" smtClean="0"/>
              <a:t>                                                                                    </a:t>
            </a:r>
          </a:p>
          <a:p>
            <a:pPr>
              <a:buNone/>
            </a:pPr>
            <a:r>
              <a:rPr lang="ru-RU" sz="1400" i="1" dirty="0" smtClean="0"/>
              <a:t>                                                                 </a:t>
            </a:r>
          </a:p>
          <a:p>
            <a:r>
              <a:rPr lang="ru-RU" sz="1600" b="1" i="1" dirty="0" smtClean="0"/>
              <a:t> БЛАГОСЛОВЕННЫЙ </a:t>
            </a:r>
            <a:r>
              <a:rPr lang="ru-RU" sz="1400" i="1" dirty="0" smtClean="0"/>
              <a:t>( ВЫСОК.) – счастливый, благополучный ( БЛАГО – высок. – добро)</a:t>
            </a:r>
          </a:p>
          <a:p>
            <a:pPr>
              <a:buNone/>
            </a:pPr>
            <a:endParaRPr lang="ru-RU" sz="1400" b="1" i="1" dirty="0" smtClean="0"/>
          </a:p>
          <a:p>
            <a:pPr>
              <a:buNone/>
            </a:pPr>
            <a:r>
              <a:rPr lang="ru-RU" sz="1400" b="1" i="1" dirty="0" smtClean="0"/>
              <a:t>                                                                                   </a:t>
            </a:r>
            <a:endParaRPr lang="ru-RU" sz="1600" b="1" i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785794"/>
            <a:ext cx="7858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571612"/>
            <a:ext cx="762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786058"/>
            <a:ext cx="990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857628"/>
            <a:ext cx="9286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857760"/>
            <a:ext cx="128588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0070C0"/>
                </a:solidFill>
                <a:latin typeface="Mistral" pitchFamily="66" charset="0"/>
              </a:rPr>
              <a:t>Лев Николаевич Толстой</a:t>
            </a:r>
            <a:endParaRPr lang="ru-RU" dirty="0">
              <a:solidFill>
                <a:srgbClr val="0070C0"/>
              </a:solidFill>
              <a:latin typeface="Mistral" pitchFamily="66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3901" y="530225"/>
            <a:ext cx="2853135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1400" i="1" smtClean="0"/>
          </a:p>
          <a:p>
            <a:endParaRPr lang="ru-RU" sz="1400" i="1" smtClean="0"/>
          </a:p>
          <a:p>
            <a:endParaRPr lang="ru-RU" sz="1400" i="1" smtClean="0"/>
          </a:p>
          <a:p>
            <a:pPr>
              <a:buNone/>
            </a:pPr>
            <a:r>
              <a:rPr lang="ru-RU" sz="1400" i="1" smtClean="0">
                <a:latin typeface="Bookman Old Style" pitchFamily="18" charset="0"/>
              </a:rPr>
              <a:t>       «Постарайся полюбить того, кого ты не любил, кто обидел тебя. И если это удастся тебе сделать, то тебе сейчас же станет очень хорошо и радостно на душе. Как свет ярче светит после темноты, так и на душе бывает особенно хорошо, когда вместо злобы и досады почувствуешь любовь к тому, кого не любил и кто обидел тебя»</a:t>
            </a:r>
            <a:endParaRPr lang="ru-RU" sz="14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427</TotalTime>
  <Words>512</Words>
  <Application>Microsoft Office PowerPoint</Application>
  <PresentationFormat>Экран (4:3)</PresentationFormat>
  <Paragraphs>71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Обучение написанию сочинения-рассуждения</vt:lpstr>
      <vt:lpstr>«Для того, чтобы усовершенствовать ум, надо больше размышлять…»              Рене Декарт, франц. философ, математик и физик</vt:lpstr>
      <vt:lpstr>Синонимы: рассуждать, осмысливать</vt:lpstr>
      <vt:lpstr>Слайд 4</vt:lpstr>
      <vt:lpstr>НИКОЛАЙ КОНСТАНТИНОВИЧ РЕРИХ 1874-1947</vt:lpstr>
      <vt:lpstr>Н.К.Рерих был инициатором движения в защиту памятников культуры. Всю свою жизнь он стремился к абсолютной красоте…</vt:lpstr>
      <vt:lpstr>Рерих оставил после себя замечательное наследие: картины, статьи, философские трактаты, художественные произведения…</vt:lpstr>
      <vt:lpstr>Слайд 8</vt:lpstr>
      <vt:lpstr>Лев Николаевич Толстой</vt:lpstr>
      <vt:lpstr>Слайд 10</vt:lpstr>
      <vt:lpstr>СОЧИНЕНИЕ-РАССУЖДЕНИЕ</vt:lpstr>
      <vt:lpstr>Слайд 12</vt:lpstr>
    </vt:vector>
  </TitlesOfParts>
  <Company>co627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Белоногова</dc:creator>
  <cp:lastModifiedBy>Белоногова</cp:lastModifiedBy>
  <cp:revision>69</cp:revision>
  <dcterms:created xsi:type="dcterms:W3CDTF">2010-02-08T15:37:39Z</dcterms:created>
  <dcterms:modified xsi:type="dcterms:W3CDTF">2010-02-27T10:01:30Z</dcterms:modified>
</cp:coreProperties>
</file>