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8" r:id="rId2"/>
    <p:sldId id="259" r:id="rId3"/>
    <p:sldId id="275" r:id="rId4"/>
    <p:sldId id="260" r:id="rId5"/>
    <p:sldId id="265" r:id="rId6"/>
    <p:sldId id="266" r:id="rId7"/>
    <p:sldId id="267" r:id="rId8"/>
    <p:sldId id="268" r:id="rId9"/>
    <p:sldId id="271" r:id="rId10"/>
    <p:sldId id="272" r:id="rId11"/>
    <p:sldId id="273" r:id="rId12"/>
    <p:sldId id="274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82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00" autoAdjust="0"/>
    <p:restoredTop sz="94658" autoAdjust="0"/>
  </p:normalViewPr>
  <p:slideViewPr>
    <p:cSldViewPr>
      <p:cViewPr varScale="1">
        <p:scale>
          <a:sx n="70" d="100"/>
          <a:sy n="70" d="100"/>
        </p:scale>
        <p:origin x="-5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2/13/2003</a:t>
            </a:fld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2/13/2003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2/13/2003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2/13/2003</a:t>
            </a:fld>
            <a:endParaRPr lang="en-US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2/13/2003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2/13/2003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2/13/2003</a:t>
            </a:fld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2/13/2003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2/13/2003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2/13/2003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2/13/2003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2/13/2003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поезд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838200"/>
            <a:ext cx="6553200" cy="1828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Тема:«Виды простых предложений»</a:t>
            </a:r>
            <a:endParaRPr lang="ru-RU" sz="4800" b="1" dirty="0">
              <a:solidFill>
                <a:srgbClr val="FF0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noFill/>
          <a:ln>
            <a:noFill/>
            <a:prstDash val="solid"/>
          </a:ln>
        </p:spPr>
        <p:txBody>
          <a:bodyPr/>
          <a:lstStyle/>
          <a:p>
            <a:r>
              <a:rPr lang="ru-RU" dirty="0" smtClean="0"/>
              <a:t>шибко – шибко         </a:t>
            </a:r>
            <a:r>
              <a:rPr lang="ru-RU" b="1" dirty="0" smtClean="0">
                <a:solidFill>
                  <a:srgbClr val="FF0000"/>
                </a:solidFill>
              </a:rPr>
              <a:t>быстро - быстро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</a:t>
            </a:r>
          </a:p>
          <a:p>
            <a:r>
              <a:rPr lang="ru-RU" dirty="0" smtClean="0"/>
              <a:t>пробиралось  </a:t>
            </a:r>
          </a:p>
          <a:p>
            <a:pPr>
              <a:buNone/>
            </a:pPr>
            <a:r>
              <a:rPr lang="ru-RU" dirty="0" smtClean="0"/>
              <a:t>       </a:t>
            </a:r>
          </a:p>
          <a:p>
            <a:r>
              <a:rPr lang="ru-RU" dirty="0" smtClean="0"/>
              <a:t>задержа</a:t>
            </a:r>
            <a:r>
              <a:rPr lang="ru-RU" b="1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ый     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+mn-lt"/>
              </a:rPr>
              <a:t>Орфографическая работа</a:t>
            </a:r>
            <a:endParaRPr lang="ru-RU" sz="4400" b="1" dirty="0">
              <a:latin typeface="+mn-l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1600200" y="3429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Минус 8"/>
          <p:cNvSpPr/>
          <p:nvPr/>
        </p:nvSpPr>
        <p:spPr>
          <a:xfrm>
            <a:off x="762000" y="3429000"/>
            <a:ext cx="381000" cy="76200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 rot="5400000" flipV="1">
            <a:off x="1005841" y="3444241"/>
            <a:ext cx="152402" cy="121920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2057400" y="3886200"/>
            <a:ext cx="533400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инус 18"/>
          <p:cNvSpPr/>
          <p:nvPr/>
        </p:nvSpPr>
        <p:spPr>
          <a:xfrm>
            <a:off x="1524000" y="2895600"/>
            <a:ext cx="304800" cy="76200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>
            <a:off x="1905000" y="2895600"/>
            <a:ext cx="304800" cy="76200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инус 21"/>
          <p:cNvSpPr/>
          <p:nvPr/>
        </p:nvSpPr>
        <p:spPr>
          <a:xfrm>
            <a:off x="1905000" y="3048000"/>
            <a:ext cx="304800" cy="76200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 rot="4182760">
            <a:off x="1811114" y="2386262"/>
            <a:ext cx="553152" cy="214419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Минус 23"/>
          <p:cNvSpPr/>
          <p:nvPr/>
        </p:nvSpPr>
        <p:spPr>
          <a:xfrm rot="17634969">
            <a:off x="1681692" y="2404614"/>
            <a:ext cx="536936" cy="170207"/>
          </a:xfrm>
          <a:prstGeom prst="mathMinus">
            <a:avLst>
              <a:gd name="adj1" fmla="val 2640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Арка 24"/>
          <p:cNvSpPr/>
          <p:nvPr/>
        </p:nvSpPr>
        <p:spPr>
          <a:xfrm>
            <a:off x="1447800" y="2362200"/>
            <a:ext cx="457200" cy="3810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sz="4000" dirty="0" smtClean="0"/>
              <a:t>1.Предложения с обособленными обстоятельствами, выраженными деепричастными оборотами.</a:t>
            </a:r>
          </a:p>
          <a:p>
            <a:pPr marL="514350" indent="-514350">
              <a:buNone/>
            </a:pPr>
            <a:endParaRPr lang="ru-RU" sz="4000" dirty="0" smtClean="0"/>
          </a:p>
          <a:p>
            <a:pPr marL="514350" indent="-514350">
              <a:buNone/>
            </a:pPr>
            <a:r>
              <a:rPr lang="ru-RU" sz="4000" dirty="0" smtClean="0"/>
              <a:t>2. Предложения с сравнительными оборотами.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sz="4900" b="1" dirty="0" smtClean="0">
                <a:solidFill>
                  <a:srgbClr val="FF0000"/>
                </a:solidFill>
                <a:latin typeface="+mn-lt"/>
              </a:rPr>
              <a:t>Знаки препинания в предложениях</a:t>
            </a:r>
            <a:endParaRPr lang="ru-RU" sz="49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72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1.   (9) Ждет велосипедист, </a:t>
            </a:r>
            <a:r>
              <a:rPr lang="ru-RU" b="1" dirty="0" smtClean="0"/>
              <a:t>опираясь одной ногой о землю. </a:t>
            </a:r>
            <a:r>
              <a:rPr lang="ru-RU" dirty="0" smtClean="0"/>
              <a:t>(10)Деревья появлялись партиями и отдельно, </a:t>
            </a:r>
            <a:r>
              <a:rPr lang="ru-RU" b="1" dirty="0" smtClean="0"/>
              <a:t>показывая новые моды.(</a:t>
            </a:r>
            <a:r>
              <a:rPr lang="ru-RU" dirty="0" smtClean="0"/>
              <a:t>15)Но уже бешено заскакали ,</a:t>
            </a:r>
            <a:r>
              <a:rPr lang="ru-RU" b="1" dirty="0" smtClean="0"/>
              <a:t>вертясь в солнечном кипятке, </a:t>
            </a:r>
            <a:r>
              <a:rPr lang="ru-RU" dirty="0" smtClean="0"/>
              <a:t>тысячи буковых стволов.</a:t>
            </a:r>
          </a:p>
          <a:p>
            <a:pPr marL="514350" indent="-514350">
              <a:buNone/>
            </a:pPr>
            <a:r>
              <a:rPr lang="ru-RU" dirty="0" smtClean="0"/>
              <a:t>2.  (13)Перистые облака, </a:t>
            </a:r>
            <a:r>
              <a:rPr lang="ru-RU" b="1" dirty="0" smtClean="0"/>
              <a:t>вроде небесных борзых.</a:t>
            </a:r>
            <a:r>
              <a:rPr lang="ru-RU" dirty="0" smtClean="0"/>
              <a:t>  (14) Бывало, на дальнем склоне или лесном просвете появится  и как бы замрет на мгновение , </a:t>
            </a:r>
            <a:r>
              <a:rPr lang="ru-RU" b="1" dirty="0" smtClean="0"/>
              <a:t>как задержанный в груди воздух,</a:t>
            </a:r>
            <a:r>
              <a:rPr lang="ru-RU" dirty="0" smtClean="0"/>
              <a:t>……………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Знаки препинания в предложениях</a:t>
            </a:r>
            <a:endParaRPr lang="ru-RU" sz="4400" b="1" dirty="0">
              <a:solidFill>
                <a:srgbClr val="FF0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200" dirty="0" smtClean="0"/>
              <a:t>Найдите в журналах или в интернете  изображение, связанное  с путешествием (поезд, дорога, караван, самолёт и т.п.) Поместите изображение на отдельном листе  и запишите по данной картинке связный текст из 10-12 предложений.  Дайте письменную характеристику </a:t>
            </a:r>
          </a:p>
          <a:p>
            <a:pPr>
              <a:buNone/>
            </a:pPr>
            <a:r>
              <a:rPr lang="ru-RU" sz="3200" dirty="0" smtClean="0"/>
              <a:t>   трём любым предложениям из составленного текста.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Домашнее задание</a:t>
            </a:r>
            <a:endParaRPr lang="ru-RU" sz="4400" b="1" dirty="0">
              <a:solidFill>
                <a:srgbClr val="FF0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+mn-lt"/>
              </a:rPr>
              <a:t>Спасибо вам за интересное совместное путешествие</a:t>
            </a:r>
            <a:endParaRPr lang="ru-RU" sz="44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" name="Содержимое 5" descr="поезд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524000"/>
            <a:ext cx="7772400" cy="5105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sz="3600" dirty="0" smtClean="0"/>
              <a:t>основная  синтаксическая единица, которая имеет грамматическую основу и поэтому приспособлена для общения. Предложение обладает смысловой и  интонационной законченностью.</a:t>
            </a:r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Предложение?</a:t>
            </a:r>
            <a:endParaRPr lang="ru-RU" sz="4800" b="1" dirty="0">
              <a:solidFill>
                <a:srgbClr val="FF0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это предложение ,в котором есть только одна грамматическая основа.</a:t>
            </a:r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Гул затих. Я вышел на  подмостки</a:t>
            </a:r>
            <a:r>
              <a:rPr lang="ru-RU" sz="3600" dirty="0" smtClean="0"/>
              <a:t>.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                                    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                   Б.Л. </a:t>
            </a:r>
            <a:r>
              <a:rPr lang="ru-RU" sz="3600" smtClean="0"/>
              <a:t>Пастернак «Гамлет»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Пр</a:t>
            </a:r>
            <a:r>
              <a:rPr lang="ru-RU" sz="4800" b="1" dirty="0" smtClean="0">
                <a:solidFill>
                  <a:srgbClr val="FF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остое предложение?</a:t>
            </a:r>
            <a:endParaRPr lang="ru-RU" sz="4800" dirty="0">
              <a:solidFill>
                <a:srgbClr val="FF0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Равно 3"/>
          <p:cNvSpPr/>
          <p:nvPr/>
        </p:nvSpPr>
        <p:spPr>
          <a:xfrm>
            <a:off x="762000" y="4572000"/>
            <a:ext cx="762000" cy="45719"/>
          </a:xfrm>
          <a:prstGeom prst="mathEqua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1447800" y="4572000"/>
            <a:ext cx="1371600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>
            <a:off x="1447800" y="4724400"/>
            <a:ext cx="1371600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инус 6"/>
          <p:cNvSpPr/>
          <p:nvPr/>
        </p:nvSpPr>
        <p:spPr>
          <a:xfrm>
            <a:off x="2895600" y="4572000"/>
            <a:ext cx="381000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3200400" y="4572000"/>
            <a:ext cx="1676400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3276600" y="4724400"/>
            <a:ext cx="1524000" cy="45719"/>
          </a:xfrm>
          <a:prstGeom prst="mathMinu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79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(1)Паровоз,  </a:t>
            </a:r>
            <a:r>
              <a:rPr lang="ru-RU" b="1" i="1" dirty="0" smtClean="0"/>
              <a:t>шибко (шибко) </a:t>
            </a:r>
            <a:r>
              <a:rPr lang="ru-RU" dirty="0" smtClean="0"/>
              <a:t>работая локтями ,бежал сосновым лесом. (2) Затем – облегченно – полями.…(3) Как все это увлекательно! (4)Какую прелесть приобретает мир, когда заведен и движется каруселью! (5) Какие выясняются вещи! (6) Жгучее солнце </a:t>
            </a:r>
            <a:r>
              <a:rPr lang="ru-RU" b="1" dirty="0" smtClean="0"/>
              <a:t>проб..ралось</a:t>
            </a:r>
            <a:r>
              <a:rPr lang="ru-RU" dirty="0" smtClean="0"/>
              <a:t> к углу окошка и вдруг обливало желтую лавку. (7) Безумно быстро неслась плохо выглаженная тень вагона по травяному скату, где цветы сливались в цветные строки. (8) Шлагбаум. (9) Ждет велосипедист </a:t>
            </a:r>
            <a:r>
              <a:rPr lang="ru-RU" b="1" i="1" dirty="0" smtClean="0"/>
              <a:t>опираясь одной ногой о землю</a:t>
            </a:r>
            <a:r>
              <a:rPr lang="ru-RU" dirty="0" smtClean="0"/>
              <a:t>. (10) Деревья появлялись партиями и отдельно</a:t>
            </a:r>
            <a:r>
              <a:rPr lang="ru-RU" b="1" i="1" dirty="0" smtClean="0"/>
              <a:t>  показывая новые моды. </a:t>
            </a:r>
            <a:r>
              <a:rPr lang="ru-RU" dirty="0" smtClean="0"/>
              <a:t> (11)Синяя сырость оврага. </a:t>
            </a:r>
            <a:r>
              <a:rPr lang="ru-RU" b="1" i="1" dirty="0" smtClean="0"/>
              <a:t>(12) Воспоминание любви  переодетое лугом. </a:t>
            </a:r>
            <a:r>
              <a:rPr lang="ru-RU" dirty="0" smtClean="0"/>
              <a:t>(13)Перистые облака </a:t>
            </a:r>
            <a:r>
              <a:rPr lang="ru-RU" b="1" i="1" dirty="0" smtClean="0"/>
              <a:t>вроде небесных борзых.  </a:t>
            </a:r>
            <a:r>
              <a:rPr lang="ru-RU" dirty="0" smtClean="0"/>
              <a:t>(14) Бывало, на дальнем склоне или лесном просвете появится  и как бы замрет на мгновение  </a:t>
            </a:r>
            <a:r>
              <a:rPr lang="ru-RU" b="1" i="1" dirty="0" smtClean="0"/>
              <a:t>как задержа…ый  в груди воздух </a:t>
            </a:r>
            <a:r>
              <a:rPr lang="ru-RU" dirty="0" smtClean="0"/>
              <a:t>место до того очаровательное, - полянка, терраса, - такое полное выражение нежной, благожелательной красоты, что, кажется, я мог бы остановить поезд и -  туда, навсегда, к тебе, моя любовь.… (15) Но уже бешено заскакали </a:t>
            </a:r>
            <a:r>
              <a:rPr lang="ru-RU" b="1" i="1" dirty="0" smtClean="0"/>
              <a:t>вертясь в солнечном кипятке</a:t>
            </a:r>
            <a:r>
              <a:rPr lang="ru-RU" dirty="0" smtClean="0"/>
              <a:t> тысячи буковых стволов. (16) И я опять прозевал своё счастье …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Набоков «Облако.Озеро.Башня»</a:t>
            </a:r>
            <a:endParaRPr lang="ru-RU" sz="4400" b="1" dirty="0">
              <a:solidFill>
                <a:srgbClr val="FF0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304800" y="1524000"/>
            <a:ext cx="8305800" cy="495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 цели высказывания?</a:t>
            </a:r>
          </a:p>
          <a:p>
            <a:r>
              <a:rPr lang="ru-RU" sz="3600" dirty="0" smtClean="0"/>
              <a:t>По интонации?</a:t>
            </a:r>
          </a:p>
          <a:p>
            <a:r>
              <a:rPr lang="ru-RU" sz="3600" dirty="0" smtClean="0"/>
              <a:t>По характеру грамматической основы?</a:t>
            </a:r>
          </a:p>
          <a:p>
            <a:r>
              <a:rPr lang="ru-RU" sz="3600" dirty="0" smtClean="0"/>
              <a:t>По наличию второстепенных членов?</a:t>
            </a:r>
          </a:p>
          <a:p>
            <a:r>
              <a:rPr lang="ru-RU" sz="3600" dirty="0" smtClean="0"/>
              <a:t>По условиям контекста и речевой ситуации?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52400" y="152400"/>
            <a:ext cx="8077200" cy="12192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Виды предложений</a:t>
            </a:r>
            <a:endParaRPr lang="ru-RU" sz="4400" b="1" dirty="0">
              <a:solidFill>
                <a:srgbClr val="FF0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Характеристика простого предложения</a:t>
            </a:r>
            <a:endParaRPr lang="ru-RU" sz="4400" b="1" dirty="0">
              <a:solidFill>
                <a:srgbClr val="FF0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  <a:noFill/>
          <a:ln>
            <a:noFill/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</a:t>
            </a:r>
            <a:r>
              <a:rPr lang="ru-RU" sz="2000" b="1" dirty="0" smtClean="0">
                <a:solidFill>
                  <a:srgbClr val="FF0000"/>
                </a:solidFill>
              </a:rPr>
              <a:t>сущ.                      сущ.             прич.               сущ.</a:t>
            </a:r>
          </a:p>
          <a:p>
            <a:pPr>
              <a:buNone/>
            </a:pPr>
            <a:r>
              <a:rPr lang="ru-RU" dirty="0" smtClean="0"/>
              <a:t>  Воспоминание любви , переодетое  лугом.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Простое, повествовательное, невосклицательное, односоставное, распространённое, полное, осложнено  обособленным определением , выраженным причастным оборотом.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9" name="Равно 28"/>
          <p:cNvSpPr/>
          <p:nvPr/>
        </p:nvSpPr>
        <p:spPr>
          <a:xfrm>
            <a:off x="228600" y="2971800"/>
            <a:ext cx="3124200" cy="45719"/>
          </a:xfrm>
          <a:prstGeom prst="mathEqua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Равно 29"/>
          <p:cNvSpPr/>
          <p:nvPr/>
        </p:nvSpPr>
        <p:spPr>
          <a:xfrm>
            <a:off x="3124200" y="2971800"/>
            <a:ext cx="304800" cy="45719"/>
          </a:xfrm>
          <a:prstGeom prst="mathEqua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Равно 30"/>
          <p:cNvSpPr/>
          <p:nvPr/>
        </p:nvSpPr>
        <p:spPr>
          <a:xfrm>
            <a:off x="3505200" y="2971800"/>
            <a:ext cx="304800" cy="45719"/>
          </a:xfrm>
          <a:prstGeom prst="mathEqua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Равно 31"/>
          <p:cNvSpPr/>
          <p:nvPr/>
        </p:nvSpPr>
        <p:spPr>
          <a:xfrm>
            <a:off x="3886200" y="2971800"/>
            <a:ext cx="228600" cy="45719"/>
          </a:xfrm>
          <a:prstGeom prst="mathEqual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Выгнутая вверх стрелка 38"/>
          <p:cNvSpPr/>
          <p:nvPr/>
        </p:nvSpPr>
        <p:spPr>
          <a:xfrm>
            <a:off x="4191000" y="2895600"/>
            <a:ext cx="609600" cy="1524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Выгнутая вверх стрелка 39"/>
          <p:cNvSpPr/>
          <p:nvPr/>
        </p:nvSpPr>
        <p:spPr>
          <a:xfrm>
            <a:off x="4800600" y="2895600"/>
            <a:ext cx="685800" cy="1524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Выгнутая вверх стрелка 40"/>
          <p:cNvSpPr/>
          <p:nvPr/>
        </p:nvSpPr>
        <p:spPr>
          <a:xfrm>
            <a:off x="6248400" y="2895601"/>
            <a:ext cx="762000" cy="1524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Выгнутая вверх стрелка 41"/>
          <p:cNvSpPr/>
          <p:nvPr/>
        </p:nvSpPr>
        <p:spPr>
          <a:xfrm>
            <a:off x="5486400" y="2895600"/>
            <a:ext cx="762000" cy="1524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Двойные круглые скобки 43"/>
          <p:cNvSpPr/>
          <p:nvPr/>
        </p:nvSpPr>
        <p:spPr>
          <a:xfrm>
            <a:off x="1219200" y="5181600"/>
            <a:ext cx="4800600" cy="144780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 44"/>
          <p:cNvSpPr/>
          <p:nvPr/>
        </p:nvSpPr>
        <p:spPr>
          <a:xfrm>
            <a:off x="1295400" y="5867400"/>
            <a:ext cx="1447800" cy="76200"/>
          </a:xfrm>
          <a:prstGeom prst="mathEqual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Блок-схема: узел 45"/>
          <p:cNvSpPr/>
          <p:nvPr/>
        </p:nvSpPr>
        <p:spPr>
          <a:xfrm flipH="1">
            <a:off x="2743199" y="5867400"/>
            <a:ext cx="76201" cy="762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Круговая стрелка 47"/>
          <p:cNvSpPr/>
          <p:nvPr/>
        </p:nvSpPr>
        <p:spPr>
          <a:xfrm rot="7992029">
            <a:off x="2629413" y="5927952"/>
            <a:ext cx="260814" cy="218804"/>
          </a:xfrm>
          <a:prstGeom prst="circular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Выгнутая вверх стрелка 48"/>
          <p:cNvSpPr/>
          <p:nvPr/>
        </p:nvSpPr>
        <p:spPr>
          <a:xfrm>
            <a:off x="3276600" y="5867400"/>
            <a:ext cx="609600" cy="1524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Выгнутая вверх стрелка 50"/>
          <p:cNvSpPr/>
          <p:nvPr/>
        </p:nvSpPr>
        <p:spPr>
          <a:xfrm>
            <a:off x="4495800" y="5867400"/>
            <a:ext cx="609600" cy="1524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Выгнутая вверх стрелка 51"/>
          <p:cNvSpPr/>
          <p:nvPr/>
        </p:nvSpPr>
        <p:spPr>
          <a:xfrm>
            <a:off x="3886200" y="5867400"/>
            <a:ext cx="609600" cy="1524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Минус 52"/>
          <p:cNvSpPr/>
          <p:nvPr/>
        </p:nvSpPr>
        <p:spPr>
          <a:xfrm rot="16200000">
            <a:off x="2552700" y="5676900"/>
            <a:ext cx="1143000" cy="152400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Минус 53"/>
          <p:cNvSpPr/>
          <p:nvPr/>
        </p:nvSpPr>
        <p:spPr>
          <a:xfrm rot="16200000">
            <a:off x="4724400" y="5638800"/>
            <a:ext cx="1219200" cy="152400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он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143000"/>
            <a:ext cx="8458199" cy="5715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sz="4400" b="1" dirty="0" smtClean="0">
                <a:solidFill>
                  <a:srgbClr val="FF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Клод Моне «Поезд в деревне»</a:t>
            </a:r>
            <a:endParaRPr lang="ru-RU" sz="4400" b="1" dirty="0">
              <a:solidFill>
                <a:srgbClr val="FF0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+mn-lt"/>
              </a:rPr>
              <a:t>Встреча с счастьем</a:t>
            </a:r>
            <a:endParaRPr lang="ru-RU" sz="44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22530" name="Picture 2" descr="C:\Documents and Settings\Женечка\Рабочий стол\i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676400"/>
            <a:ext cx="60198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шибко (шибко)       ?</a:t>
            </a:r>
          </a:p>
          <a:p>
            <a:r>
              <a:rPr lang="ru-RU" sz="3600" dirty="0" smtClean="0"/>
              <a:t>проб (</a:t>
            </a:r>
            <a:r>
              <a:rPr lang="ru-RU" sz="3600" dirty="0" smtClean="0">
                <a:solidFill>
                  <a:srgbClr val="FF0000"/>
                </a:solidFill>
              </a:rPr>
              <a:t>и,е</a:t>
            </a:r>
            <a:r>
              <a:rPr lang="ru-RU" sz="3600" dirty="0" smtClean="0"/>
              <a:t>) ралось    ?</a:t>
            </a:r>
          </a:p>
          <a:p>
            <a:r>
              <a:rPr lang="ru-RU" sz="3600" dirty="0" smtClean="0"/>
              <a:t>задержа(</a:t>
            </a:r>
            <a:r>
              <a:rPr lang="ru-RU" sz="3600" dirty="0" smtClean="0">
                <a:solidFill>
                  <a:srgbClr val="FF0000"/>
                </a:solidFill>
              </a:rPr>
              <a:t>н,нн)</a:t>
            </a:r>
            <a:r>
              <a:rPr lang="ru-RU" sz="3600" dirty="0" smtClean="0"/>
              <a:t>ый     ?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+mn-lt"/>
              </a:rPr>
              <a:t>Орфографическая работа</a:t>
            </a:r>
            <a:endParaRPr lang="ru-RU" sz="44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353</TotalTime>
  <Words>557</Words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 Тема:«Виды простых предложений»</vt:lpstr>
      <vt:lpstr>Предложение?</vt:lpstr>
      <vt:lpstr>Простое предложение?</vt:lpstr>
      <vt:lpstr>Набоков «Облако.Озеро.Башня»</vt:lpstr>
      <vt:lpstr>Виды предложений</vt:lpstr>
      <vt:lpstr>Характеристика простого предложения</vt:lpstr>
      <vt:lpstr>   Клод Моне «Поезд в деревне»</vt:lpstr>
      <vt:lpstr>Встреча с счастьем</vt:lpstr>
      <vt:lpstr>Орфографическая работа</vt:lpstr>
      <vt:lpstr>Орфографическая работа</vt:lpstr>
      <vt:lpstr>    Знаки препинания в предложениях</vt:lpstr>
      <vt:lpstr>Знаки препинания в предложениях</vt:lpstr>
      <vt:lpstr>Домашнее задание</vt:lpstr>
      <vt:lpstr>Спасибо вам за интересное совместное путешествие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Тема:  «Предложение и его типы.»</dc:title>
  <cp:lastModifiedBy>User</cp:lastModifiedBy>
  <cp:revision>54</cp:revision>
  <dcterms:modified xsi:type="dcterms:W3CDTF">2003-02-13T07:38:58Z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498135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