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860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60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60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49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49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49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50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EB2E4-7011-4D36-BD4D-42B0AE7AF7D4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2D63B38-3A81-4B91-A209-952F9CD6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учитель русского языка и литературы МБОУ СОШ №2 с. </a:t>
            </a:r>
            <a:r>
              <a:rPr lang="ru-RU" smtClean="0"/>
              <a:t>Александров Гай Клочкова</a:t>
            </a:r>
            <a:r>
              <a:rPr lang="ru-RU" dirty="0" smtClean="0"/>
              <a:t> Т.В.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/>
              <a:t>Выразительные средства фонетики.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972452" cy="1285884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В русской поэзии не единичны примеры подобного использования звукописи. Например, В.А. Жуковский в балладе «Людмила» так изобразил появление призраков: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Слышат шорох ночных теней:</a:t>
            </a:r>
            <a:endParaRPr lang="ru-RU" dirty="0" smtClean="0"/>
          </a:p>
          <a:p>
            <a:r>
              <a:rPr lang="ru-RU" i="1" dirty="0" smtClean="0"/>
              <a:t>В час полуночных видений,</a:t>
            </a:r>
            <a:endParaRPr lang="ru-RU" dirty="0" smtClean="0"/>
          </a:p>
          <a:p>
            <a:r>
              <a:rPr lang="ru-RU" i="1" dirty="0" smtClean="0"/>
              <a:t>В дыме облака, толпой,</a:t>
            </a:r>
            <a:endParaRPr lang="ru-RU" dirty="0" smtClean="0"/>
          </a:p>
          <a:p>
            <a:r>
              <a:rPr lang="ru-RU" i="1" dirty="0" smtClean="0"/>
              <a:t>Прах </a:t>
            </a:r>
            <a:r>
              <a:rPr lang="ru-RU" i="1" dirty="0" err="1" smtClean="0"/>
              <a:t>оставя</a:t>
            </a:r>
            <a:r>
              <a:rPr lang="ru-RU" i="1" dirty="0" smtClean="0"/>
              <a:t> гробовой</a:t>
            </a:r>
            <a:endParaRPr lang="ru-RU" dirty="0" smtClean="0"/>
          </a:p>
          <a:p>
            <a:r>
              <a:rPr lang="ru-RU" i="1" dirty="0" smtClean="0"/>
              <a:t>С поздним месяца восходом,</a:t>
            </a:r>
            <a:endParaRPr lang="ru-RU" dirty="0" smtClean="0"/>
          </a:p>
          <a:p>
            <a:r>
              <a:rPr lang="ru-RU" i="1" dirty="0" smtClean="0"/>
              <a:t>Легким, светлым хороводом</a:t>
            </a:r>
            <a:endParaRPr lang="ru-RU" dirty="0" smtClean="0"/>
          </a:p>
          <a:p>
            <a:r>
              <a:rPr lang="ru-RU" i="1" dirty="0" smtClean="0"/>
              <a:t>В цепь послушную свились…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правильный ответ: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r>
              <a:rPr lang="ru-RU" b="1" dirty="0" smtClean="0"/>
              <a:t>	</a:t>
            </a:r>
            <a:r>
              <a:rPr lang="ru-RU" dirty="0" smtClean="0"/>
              <a:t>В ту белую апрельскую ночь Петербург видел Блока  последний раз... </a:t>
            </a:r>
          </a:p>
          <a:p>
            <a:r>
              <a:rPr lang="ru-RU" dirty="0" smtClean="0"/>
              <a:t>(Е. Замятин).</a:t>
            </a:r>
          </a:p>
          <a:p>
            <a:r>
              <a:rPr lang="ru-RU" dirty="0" smtClean="0"/>
              <a:t>а</a:t>
            </a:r>
            <a:r>
              <a:rPr lang="ru-RU" b="1" dirty="0" smtClean="0"/>
              <a:t>) </a:t>
            </a:r>
            <a:r>
              <a:rPr lang="ru-RU" dirty="0" smtClean="0"/>
              <a:t>метафора</a:t>
            </a:r>
            <a:r>
              <a:rPr lang="ru-RU" b="1" dirty="0" smtClean="0"/>
              <a:t>	</a:t>
            </a:r>
          </a:p>
          <a:p>
            <a:r>
              <a:rPr lang="ru-RU" dirty="0" smtClean="0"/>
              <a:t>б) гипербола	</a:t>
            </a:r>
          </a:p>
          <a:p>
            <a:r>
              <a:rPr lang="ru-RU" dirty="0" smtClean="0"/>
              <a:t>в)</a:t>
            </a:r>
            <a:r>
              <a:rPr lang="ru-RU" b="1" dirty="0" smtClean="0"/>
              <a:t> </a:t>
            </a:r>
            <a:r>
              <a:rPr lang="ru-RU" dirty="0" smtClean="0"/>
              <a:t>метонимия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2)Непуганая ташкентская весна прошла за окнами, вступила в лето... Фруктовый ларек торговал и для больных тоже — но мои ссыльные копеечки поеживались от цен. </a:t>
            </a:r>
            <a:r>
              <a:rPr lang="ru-RU" b="1" i="1" dirty="0" smtClean="0"/>
              <a:t>(</a:t>
            </a:r>
            <a:r>
              <a:rPr lang="ru-RU" i="1" dirty="0" smtClean="0"/>
              <a:t>А. Солженицын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а)синекдоха	</a:t>
            </a:r>
          </a:p>
          <a:p>
            <a:r>
              <a:rPr lang="ru-RU" dirty="0" smtClean="0"/>
              <a:t>б) олицетворение	</a:t>
            </a:r>
          </a:p>
          <a:p>
            <a:r>
              <a:rPr lang="ru-RU" dirty="0" smtClean="0"/>
              <a:t>в)аллегория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3)</a:t>
            </a:r>
            <a:r>
              <a:rPr lang="ru-RU" b="1" dirty="0" smtClean="0"/>
              <a:t>  </a:t>
            </a:r>
            <a:r>
              <a:rPr lang="ru-RU" dirty="0" smtClean="0"/>
              <a:t>То стынешь  в блеске лунного лака,</a:t>
            </a:r>
          </a:p>
          <a:p>
            <a:r>
              <a:rPr lang="ru-RU" dirty="0" smtClean="0"/>
              <a:t>То </a:t>
            </a:r>
            <a:r>
              <a:rPr lang="ru-RU" dirty="0" err="1" smtClean="0"/>
              <a:t>стонешь,облитый</a:t>
            </a:r>
            <a:r>
              <a:rPr lang="ru-RU" dirty="0" smtClean="0"/>
              <a:t> пеною ран.</a:t>
            </a:r>
          </a:p>
          <a:p>
            <a:r>
              <a:rPr lang="ru-RU" dirty="0" smtClean="0"/>
              <a:t>(В. Маяковский)</a:t>
            </a:r>
            <a:br>
              <a:rPr lang="ru-RU" dirty="0" smtClean="0"/>
            </a:br>
            <a:r>
              <a:rPr lang="ru-RU" dirty="0" smtClean="0"/>
              <a:t>а) аллитерация	</a:t>
            </a:r>
          </a:p>
          <a:p>
            <a:r>
              <a:rPr lang="ru-RU" dirty="0" smtClean="0"/>
              <a:t>б)ассонанс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анафора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4)</a:t>
            </a:r>
            <a:r>
              <a:rPr lang="ru-RU" dirty="0" smtClean="0"/>
              <a:t>В пыли влачусь — ив небесах витаю; Всем в мире чужд — и мир обнять готов. (Ф. Петрарка).</a:t>
            </a:r>
          </a:p>
          <a:p>
            <a:r>
              <a:rPr lang="ru-RU" dirty="0" smtClean="0"/>
              <a:t>а)</a:t>
            </a:r>
            <a:r>
              <a:rPr lang="ru-RU" b="1" dirty="0" smtClean="0"/>
              <a:t> </a:t>
            </a:r>
            <a:r>
              <a:rPr lang="ru-RU" dirty="0" smtClean="0"/>
              <a:t>оксюморон	</a:t>
            </a:r>
          </a:p>
          <a:p>
            <a:r>
              <a:rPr lang="ru-RU" dirty="0" smtClean="0"/>
              <a:t>б) антонимы	</a:t>
            </a:r>
          </a:p>
          <a:p>
            <a:r>
              <a:rPr lang="ru-RU" dirty="0" smtClean="0"/>
              <a:t>в)</a:t>
            </a:r>
            <a:r>
              <a:rPr lang="ru-RU" b="1" dirty="0" smtClean="0"/>
              <a:t> </a:t>
            </a:r>
            <a:r>
              <a:rPr lang="ru-RU" dirty="0" smtClean="0"/>
              <a:t>антитеза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214290"/>
            <a:ext cx="7693025" cy="3724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5)Пусть заполнится годами     жизни квота,</a:t>
            </a:r>
          </a:p>
          <a:p>
            <a:pPr>
              <a:buNone/>
            </a:pPr>
            <a:r>
              <a:rPr lang="ru-RU" dirty="0" smtClean="0"/>
              <a:t>             стоит</a:t>
            </a:r>
          </a:p>
          <a:p>
            <a:pPr>
              <a:buNone/>
            </a:pPr>
            <a:r>
              <a:rPr lang="ru-RU" dirty="0" smtClean="0"/>
              <a:t>                            только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вспомнить это диво,</a:t>
            </a:r>
          </a:p>
          <a:p>
            <a:pPr>
              <a:buNone/>
            </a:pPr>
            <a:r>
              <a:rPr lang="ru-RU" dirty="0" smtClean="0"/>
              <a:t>      раздирает</a:t>
            </a:r>
          </a:p>
          <a:p>
            <a:pPr>
              <a:buNone/>
            </a:pPr>
            <a:r>
              <a:rPr lang="ru-RU" dirty="0" smtClean="0"/>
              <a:t>                      рот</a:t>
            </a:r>
          </a:p>
          <a:p>
            <a:pPr>
              <a:buNone/>
            </a:pPr>
            <a:r>
              <a:rPr lang="ru-RU" dirty="0" smtClean="0"/>
              <a:t>                             зевота</a:t>
            </a:r>
          </a:p>
          <a:p>
            <a:pPr>
              <a:buNone/>
            </a:pPr>
            <a:r>
              <a:rPr lang="ru-RU" dirty="0" smtClean="0"/>
              <a:t>         шире Мексиканского залива.</a:t>
            </a:r>
          </a:p>
          <a:p>
            <a:pPr>
              <a:buNone/>
            </a:pPr>
            <a:r>
              <a:rPr lang="ru-RU" dirty="0" smtClean="0"/>
              <a:t>                                    (В. Маяковский)</a:t>
            </a:r>
          </a:p>
          <a:p>
            <a:pPr>
              <a:buNone/>
            </a:pPr>
            <a:r>
              <a:rPr lang="ru-RU" dirty="0" smtClean="0"/>
              <a:t>а)гипербола	</a:t>
            </a:r>
          </a:p>
          <a:p>
            <a:pPr>
              <a:buNone/>
            </a:pPr>
            <a:r>
              <a:rPr lang="ru-RU" dirty="0" smtClean="0"/>
              <a:t>б)литота</a:t>
            </a:r>
          </a:p>
          <a:p>
            <a:pPr>
              <a:buNone/>
            </a:pPr>
            <a:r>
              <a:rPr lang="ru-RU" dirty="0" smtClean="0"/>
              <a:t>в) олицетворение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Буриме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данными словами сочинить стихотворные тексты с использованием всех возможных средств изобразительности.</a:t>
            </a:r>
          </a:p>
          <a:p>
            <a:r>
              <a:rPr lang="ru-RU" smtClean="0"/>
              <a:t>Доска </a:t>
            </a:r>
            <a:r>
              <a:rPr lang="ru-RU" dirty="0" smtClean="0"/>
              <a:t>– тоска</a:t>
            </a:r>
            <a:r>
              <a:rPr lang="ru-RU" smtClean="0"/>
              <a:t>, </a:t>
            </a:r>
          </a:p>
          <a:p>
            <a:r>
              <a:rPr lang="ru-RU" smtClean="0"/>
              <a:t>домой </a:t>
            </a:r>
            <a:r>
              <a:rPr lang="ru-RU" dirty="0" smtClean="0"/>
              <a:t>– ногой.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Аллитерация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-  тип звукового повтора. Согласные звуки играют в языке основную смыслоразличительную роль, каждый звук несет определенную информацию. Шесть гласных фонем в этом отношении значительно уступают тридцати семи согласным. Сравним «запись» одних и тех же слов, сделанную при помощи только гласных или только согласных.</a:t>
            </a:r>
          </a:p>
          <a:p>
            <a:r>
              <a:rPr 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Угадайте по сочетаниям какие-либо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еаи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аюо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уи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еао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Вряд ли это можно, </a:t>
            </a:r>
          </a:p>
          <a:p>
            <a:pPr>
              <a:buNone/>
            </a:pPr>
            <a:r>
              <a:rPr lang="ru-RU" dirty="0" smtClean="0"/>
              <a:t>    но стоит передать те же слова согласным, и мы без труда «прочитаем» фамилии русских поэтов: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Држвн</a:t>
            </a:r>
            <a:r>
              <a:rPr lang="ru-RU" dirty="0" smtClean="0"/>
              <a:t>, </a:t>
            </a:r>
            <a:r>
              <a:rPr lang="ru-RU" dirty="0" err="1" smtClean="0"/>
              <a:t>Бтшкв</a:t>
            </a:r>
            <a:r>
              <a:rPr lang="ru-RU" dirty="0" smtClean="0"/>
              <a:t>, </a:t>
            </a:r>
            <a:r>
              <a:rPr lang="ru-RU" dirty="0" err="1" smtClean="0"/>
              <a:t>Нкрсв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Ассонанс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Ассонансом</a:t>
            </a:r>
            <a:r>
              <a:rPr lang="ru-RU" dirty="0" smtClean="0"/>
              <a:t> называется повторение гласных (Пора, пора, рога трубят… - П.).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В основе ассонанса обычно оказываются только </a:t>
            </a:r>
            <a:r>
              <a:rPr lang="ru-RU" sz="2400" dirty="0" smtClean="0">
                <a:solidFill>
                  <a:srgbClr val="C00000"/>
                </a:solidFill>
              </a:rPr>
              <a:t>ударные звуки</a:t>
            </a:r>
            <a:r>
              <a:rPr lang="ru-RU" sz="2400" dirty="0" smtClean="0"/>
              <a:t>, так как в безударном положении гласные часто значительно изменяются.. </a:t>
            </a:r>
          </a:p>
          <a:p>
            <a:r>
              <a:rPr lang="ru-RU" sz="2400" dirty="0" smtClean="0"/>
              <a:t>Так, в строках из «Полтавы» А.С. Пушкина ассонансы на а и на о создают лишь выделенные гласные: </a:t>
            </a:r>
          </a:p>
          <a:p>
            <a:r>
              <a:rPr lang="ru-RU" sz="2400" i="1" dirty="0" smtClean="0"/>
              <a:t>Тих</a:t>
            </a:r>
            <a:r>
              <a:rPr lang="ru-RU" sz="2400" i="1" dirty="0" smtClean="0">
                <a:solidFill>
                  <a:srgbClr val="FF0000"/>
                </a:solidFill>
              </a:rPr>
              <a:t>а </a:t>
            </a:r>
            <a:r>
              <a:rPr lang="ru-RU" sz="2400" i="1" dirty="0" smtClean="0"/>
              <a:t>укр</a:t>
            </a:r>
            <a:r>
              <a:rPr lang="ru-RU" sz="2400" i="1" dirty="0" smtClean="0">
                <a:solidFill>
                  <a:srgbClr val="FF0000"/>
                </a:solidFill>
              </a:rPr>
              <a:t>а</a:t>
            </a:r>
            <a:r>
              <a:rPr lang="ru-RU" sz="2400" i="1" dirty="0" smtClean="0"/>
              <a:t>инская н</a:t>
            </a:r>
            <a:r>
              <a:rPr lang="ru-RU" sz="2400" i="1" dirty="0" smtClean="0">
                <a:solidFill>
                  <a:srgbClr val="FF0000"/>
                </a:solidFill>
              </a:rPr>
              <a:t>о</a:t>
            </a:r>
            <a:r>
              <a:rPr lang="ru-RU" sz="2400" i="1" dirty="0" smtClean="0"/>
              <a:t>чь. Прозр</a:t>
            </a:r>
            <a:r>
              <a:rPr lang="ru-RU" sz="2400" i="1" dirty="0" smtClean="0">
                <a:solidFill>
                  <a:srgbClr val="FF0000"/>
                </a:solidFill>
              </a:rPr>
              <a:t>а</a:t>
            </a:r>
            <a:r>
              <a:rPr lang="ru-RU" sz="2400" i="1" dirty="0" smtClean="0"/>
              <a:t>чно небо. Зв</a:t>
            </a:r>
            <a:r>
              <a:rPr lang="ru-RU" sz="2400" i="1" dirty="0" smtClean="0">
                <a:solidFill>
                  <a:srgbClr val="C00000"/>
                </a:solidFill>
              </a:rPr>
              <a:t>е</a:t>
            </a:r>
            <a:r>
              <a:rPr lang="ru-RU" sz="2400" i="1" dirty="0" smtClean="0"/>
              <a:t>зды блещут. Своей дрем</a:t>
            </a:r>
            <a:r>
              <a:rPr lang="ru-RU" sz="2400" i="1" dirty="0" smtClean="0">
                <a:solidFill>
                  <a:srgbClr val="C00000"/>
                </a:solidFill>
              </a:rPr>
              <a:t>о</a:t>
            </a:r>
            <a:r>
              <a:rPr lang="ru-RU" sz="2400" i="1" dirty="0" smtClean="0"/>
              <a:t>ты превозм</a:t>
            </a:r>
            <a:r>
              <a:rPr lang="ru-RU" sz="2400" i="1" dirty="0" smtClean="0">
                <a:solidFill>
                  <a:srgbClr val="C00000"/>
                </a:solidFill>
              </a:rPr>
              <a:t>о</a:t>
            </a:r>
            <a:r>
              <a:rPr lang="ru-RU" sz="2400" i="1" dirty="0" smtClean="0"/>
              <a:t>чь не х</a:t>
            </a:r>
            <a:r>
              <a:rPr lang="ru-RU" sz="2400" i="1" dirty="0" smtClean="0">
                <a:solidFill>
                  <a:srgbClr val="C00000"/>
                </a:solidFill>
              </a:rPr>
              <a:t>о</a:t>
            </a:r>
            <a:r>
              <a:rPr lang="ru-RU" sz="2400" i="1" dirty="0" smtClean="0"/>
              <a:t>чет в</a:t>
            </a:r>
            <a:r>
              <a:rPr lang="ru-RU" sz="2400" i="1" dirty="0" smtClean="0">
                <a:solidFill>
                  <a:srgbClr val="C00000"/>
                </a:solidFill>
              </a:rPr>
              <a:t>о</a:t>
            </a:r>
            <a:r>
              <a:rPr lang="ru-RU" sz="2400" i="1" dirty="0" smtClean="0"/>
              <a:t>здух.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0"/>
            <a:ext cx="7693025" cy="3724275"/>
          </a:xfrm>
        </p:spPr>
        <p:txBody>
          <a:bodyPr/>
          <a:lstStyle/>
          <a:p>
            <a:r>
              <a:rPr lang="ru-RU" dirty="0" smtClean="0"/>
              <a:t>В одном и том же тексте различные звуковые повторы часто используются параллельно. </a:t>
            </a:r>
          </a:p>
          <a:p>
            <a:r>
              <a:rPr lang="ru-RU" dirty="0" smtClean="0"/>
              <a:t>Например: </a:t>
            </a:r>
            <a:r>
              <a:rPr lang="ru-RU" i="1" dirty="0" smtClean="0"/>
              <a:t>Мело, мело по всей земле во все пределы.</a:t>
            </a:r>
            <a:endParaRPr lang="ru-RU" dirty="0" smtClean="0"/>
          </a:p>
          <a:p>
            <a:r>
              <a:rPr lang="ru-RU" i="1" dirty="0" smtClean="0"/>
              <a:t>        Свеча горела на столе, свеча горела (Паст.)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здесь ассонанс на 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, и аллитерации на </a:t>
            </a:r>
            <a:r>
              <a:rPr lang="ru-RU" dirty="0" smtClean="0">
                <a:solidFill>
                  <a:srgbClr val="C00000"/>
                </a:solidFill>
              </a:rPr>
              <a:t>м, л, с, 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в первых двух строках повторяются губные;</a:t>
            </a:r>
          </a:p>
          <a:p>
            <a:r>
              <a:rPr lang="ru-RU" dirty="0" smtClean="0"/>
              <a:t> в звуковой «перекличке» участвуют сочетания согласных </a:t>
            </a:r>
            <a:r>
              <a:rPr lang="ru-RU" dirty="0" smtClean="0">
                <a:solidFill>
                  <a:srgbClr val="C00000"/>
                </a:solidFill>
              </a:rPr>
              <a:t>мл, </a:t>
            </a:r>
            <a:r>
              <a:rPr lang="ru-RU" dirty="0" err="1" smtClean="0">
                <a:solidFill>
                  <a:srgbClr val="C00000"/>
                </a:solidFill>
              </a:rPr>
              <a:t>вс</a:t>
            </a:r>
            <a:r>
              <a:rPr lang="ru-RU" dirty="0" smtClean="0">
                <a:solidFill>
                  <a:srgbClr val="C00000"/>
                </a:solidFill>
              </a:rPr>
              <a:t> - св.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Особую музыкальность придает стихотворной речи соединение эпифоры и анафоры </a:t>
            </a:r>
            <a:endParaRPr lang="ru-RU" i="1" dirty="0" smtClean="0"/>
          </a:p>
          <a:p>
            <a:r>
              <a:rPr lang="ru-RU" i="1" dirty="0" smtClean="0"/>
              <a:t>Май жестокий с белыми ноч</a:t>
            </a:r>
            <a:r>
              <a:rPr lang="ru-RU" i="1" dirty="0" smtClean="0">
                <a:solidFill>
                  <a:srgbClr val="C00000"/>
                </a:solidFill>
              </a:rPr>
              <a:t>ами</a:t>
            </a:r>
            <a:r>
              <a:rPr lang="ru-RU" i="1" dirty="0" smtClean="0"/>
              <a:t>!</a:t>
            </a:r>
          </a:p>
          <a:p>
            <a:r>
              <a:rPr lang="ru-RU" i="1" dirty="0" smtClean="0"/>
              <a:t> Вечный стук в ворота: выхо</a:t>
            </a:r>
            <a:r>
              <a:rPr lang="ru-RU" i="1" dirty="0" smtClean="0">
                <a:solidFill>
                  <a:srgbClr val="7030A0"/>
                </a:solidFill>
              </a:rPr>
              <a:t>ди</a:t>
            </a:r>
            <a:r>
              <a:rPr lang="ru-RU" i="1" dirty="0" smtClean="0"/>
              <a:t>! </a:t>
            </a:r>
          </a:p>
          <a:p>
            <a:r>
              <a:rPr lang="ru-RU" i="1" dirty="0" err="1" smtClean="0"/>
              <a:t>Голубая</a:t>
            </a:r>
            <a:r>
              <a:rPr lang="ru-RU" i="1" dirty="0" smtClean="0"/>
              <a:t> дымка за плеч</a:t>
            </a:r>
            <a:r>
              <a:rPr lang="ru-RU" i="1" dirty="0" smtClean="0">
                <a:solidFill>
                  <a:srgbClr val="C00000"/>
                </a:solidFill>
              </a:rPr>
              <a:t>ами</a:t>
            </a:r>
            <a:r>
              <a:rPr lang="ru-RU" i="1" dirty="0" smtClean="0"/>
              <a:t>, Неизвестность, гибель впере</a:t>
            </a:r>
            <a:r>
              <a:rPr lang="ru-RU" i="1" dirty="0" smtClean="0">
                <a:solidFill>
                  <a:srgbClr val="7030A0"/>
                </a:solidFill>
              </a:rPr>
              <a:t>ди</a:t>
            </a:r>
            <a:r>
              <a:rPr lang="ru-RU" i="1" dirty="0" smtClean="0"/>
              <a:t>! - </a:t>
            </a:r>
            <a:r>
              <a:rPr lang="ru-RU" i="1" dirty="0" err="1" smtClean="0"/>
              <a:t>Бл</a:t>
            </a:r>
            <a:r>
              <a:rPr lang="ru-RU" i="1" dirty="0" smtClean="0"/>
              <a:t>.).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C00000"/>
                </a:solidFill>
              </a:rPr>
              <a:t>Анафора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Повторение начальных согласных в словах называется </a:t>
            </a:r>
            <a:r>
              <a:rPr lang="ru-RU" sz="2400" b="1" dirty="0" smtClean="0"/>
              <a:t> анафорой 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З</a:t>
            </a:r>
            <a:r>
              <a:rPr lang="ru-RU" sz="2400" i="1" dirty="0" smtClean="0"/>
              <a:t>адремали </a:t>
            </a:r>
            <a:r>
              <a:rPr lang="ru-RU" sz="2400" i="1" dirty="0" smtClean="0">
                <a:solidFill>
                  <a:srgbClr val="C00000"/>
                </a:solidFill>
              </a:rPr>
              <a:t>з</a:t>
            </a:r>
            <a:r>
              <a:rPr lang="ru-RU" sz="2400" i="1" dirty="0" smtClean="0"/>
              <a:t>везды </a:t>
            </a:r>
            <a:r>
              <a:rPr lang="ru-RU" sz="2400" i="1" dirty="0" smtClean="0">
                <a:solidFill>
                  <a:srgbClr val="C00000"/>
                </a:solidFill>
              </a:rPr>
              <a:t>з</a:t>
            </a:r>
            <a:r>
              <a:rPr lang="ru-RU" sz="2400" i="1" dirty="0" smtClean="0"/>
              <a:t>олотые,</a:t>
            </a:r>
          </a:p>
          <a:p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З</a:t>
            </a:r>
            <a:r>
              <a:rPr lang="ru-RU" sz="2400" i="1" dirty="0" smtClean="0"/>
              <a:t>адрожало </a:t>
            </a:r>
            <a:r>
              <a:rPr lang="ru-RU" sz="2400" i="1" dirty="0" smtClean="0">
                <a:solidFill>
                  <a:srgbClr val="C00000"/>
                </a:solidFill>
              </a:rPr>
              <a:t>з</a:t>
            </a:r>
            <a:r>
              <a:rPr lang="ru-RU" sz="2400" i="1" dirty="0" smtClean="0"/>
              <a:t>еркало затона… -( Есенин).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 smtClean="0">
                <a:solidFill>
                  <a:srgbClr val="7030A0"/>
                </a:solidFill>
              </a:rPr>
              <a:t>смежной анафоре </a:t>
            </a:r>
            <a:r>
              <a:rPr lang="ru-RU" sz="2400" dirty="0" smtClean="0"/>
              <a:t>созвучные слова стоят рядом (как в приведенном примере), при </a:t>
            </a:r>
            <a:r>
              <a:rPr lang="ru-RU" sz="2400" dirty="0" smtClean="0">
                <a:solidFill>
                  <a:srgbClr val="7030A0"/>
                </a:solidFill>
              </a:rPr>
              <a:t>раздельной</a:t>
            </a:r>
            <a:r>
              <a:rPr lang="ru-RU" sz="2400" dirty="0" smtClean="0"/>
              <a:t> они не следуют непосредственно друг за другом </a:t>
            </a:r>
            <a:endParaRPr lang="ru-RU" sz="2400" i="1" dirty="0" smtClean="0"/>
          </a:p>
          <a:p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Д</a:t>
            </a:r>
            <a:r>
              <a:rPr lang="ru-RU" sz="2400" i="1" dirty="0" smtClean="0"/>
              <a:t>руг! Не ищи меня! 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Д</a:t>
            </a:r>
            <a:r>
              <a:rPr lang="ru-RU" sz="2400" i="1" dirty="0" smtClean="0"/>
              <a:t>ругая мода! Меня не помнят даже старики. – (Цветаева.)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C00000"/>
                </a:solidFill>
              </a:rPr>
              <a:t>Эпифора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Повторение конечных звуков в словах называется </a:t>
            </a:r>
            <a:r>
              <a:rPr lang="ru-RU" sz="2000" b="1" dirty="0" smtClean="0"/>
              <a:t>эпифорой </a:t>
            </a:r>
            <a:endParaRPr lang="ru-RU" sz="2000" b="1" i="1" dirty="0" smtClean="0"/>
          </a:p>
          <a:p>
            <a:pPr>
              <a:buNone/>
            </a:pPr>
            <a:r>
              <a:rPr lang="ru-RU" sz="2000" i="1" dirty="0" smtClean="0"/>
              <a:t>Шумели, сверкали и к дали влекли, </a:t>
            </a:r>
          </a:p>
          <a:p>
            <a:pPr>
              <a:buNone/>
            </a:pPr>
            <a:r>
              <a:rPr lang="ru-RU" sz="2000" i="1" dirty="0" smtClean="0"/>
              <a:t>И гнали печали, и пели вдали… </a:t>
            </a:r>
          </a:p>
          <a:p>
            <a:pPr>
              <a:buNone/>
            </a:pPr>
            <a:r>
              <a:rPr lang="ru-RU" sz="2000" i="1" dirty="0" smtClean="0"/>
              <a:t>                                                   (</a:t>
            </a:r>
            <a:r>
              <a:rPr lang="ru-RU" sz="2000" i="1" dirty="0" err="1" smtClean="0"/>
              <a:t>Бальм</a:t>
            </a:r>
            <a:r>
              <a:rPr lang="ru-RU" sz="2000" i="1" dirty="0" smtClean="0"/>
              <a:t>.)</a:t>
            </a:r>
          </a:p>
          <a:p>
            <a:r>
              <a:rPr lang="ru-RU" sz="2000" dirty="0" smtClean="0"/>
              <a:t> Как и анафора, эпифора может быть смежной и раздельной. </a:t>
            </a:r>
          </a:p>
          <a:p>
            <a:r>
              <a:rPr lang="ru-RU" sz="2000" dirty="0" smtClean="0"/>
              <a:t>При смежной эпифоре созвучные слова обычно грамматически зависимы: они согласуются </a:t>
            </a:r>
          </a:p>
          <a:p>
            <a:r>
              <a:rPr lang="ru-RU" sz="2000" i="1" dirty="0" smtClean="0"/>
              <a:t>Вечером синим, вечером лунным </a:t>
            </a:r>
          </a:p>
          <a:p>
            <a:pPr>
              <a:buNone/>
            </a:pPr>
            <a:r>
              <a:rPr lang="ru-RU" sz="2000" i="1" dirty="0" smtClean="0"/>
              <a:t>     Был я когда-то красивым и юным. </a:t>
            </a:r>
          </a:p>
          <a:p>
            <a:pPr>
              <a:buNone/>
            </a:pPr>
            <a:r>
              <a:rPr lang="ru-RU" sz="2000" i="1" dirty="0" smtClean="0"/>
              <a:t>                                                       (Есенин.)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7693025" cy="3724275"/>
          </a:xfrm>
        </p:spPr>
        <p:txBody>
          <a:bodyPr/>
          <a:lstStyle/>
          <a:p>
            <a:r>
              <a:rPr lang="ru-RU" sz="2400" b="1" dirty="0" smtClean="0"/>
              <a:t>Один из стилистических приемов звукописи состоит в ограничении и даже исключении из текста слов с теми звуками, которые могли бы разрушить создаваемый художественный образ. Так, А.С. Пушкин, описывая танец балерины, почти не употребляет звук р:</a:t>
            </a:r>
          </a:p>
          <a:p>
            <a:pPr>
              <a:buNone/>
            </a:pPr>
            <a:r>
              <a:rPr lang="ru-RU" i="1" dirty="0" smtClean="0"/>
              <a:t>                   Блистательна, полувоздушна,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Смычку волшебному послушна,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Толпою нимф ок</a:t>
            </a:r>
            <a:r>
              <a:rPr lang="ru-RU" i="1" dirty="0" smtClean="0">
                <a:solidFill>
                  <a:srgbClr val="C00000"/>
                </a:solidFill>
              </a:rPr>
              <a:t>р</a:t>
            </a:r>
            <a:r>
              <a:rPr lang="ru-RU" i="1" dirty="0" smtClean="0"/>
              <a:t>ужена,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Стоит Истомина; она,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Одной ногой касаясь пола,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Другою медленно к</a:t>
            </a:r>
            <a:r>
              <a:rPr lang="ru-RU" i="1" dirty="0" smtClean="0">
                <a:solidFill>
                  <a:srgbClr val="C00000"/>
                </a:solidFill>
              </a:rPr>
              <a:t>р</a:t>
            </a:r>
            <a:r>
              <a:rPr lang="ru-RU" i="1" dirty="0" smtClean="0"/>
              <a:t>ужит…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Басня и её родословная</Template>
  <TotalTime>79</TotalTime>
  <Words>688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Капсулы</vt:lpstr>
      <vt:lpstr>Выразительные средства фонетики. </vt:lpstr>
      <vt:lpstr>Аллитерация</vt:lpstr>
      <vt:lpstr>Угадайте по сочетаниям какие-либо слова:</vt:lpstr>
      <vt:lpstr>                        Ассонанс</vt:lpstr>
      <vt:lpstr>Слайд 5</vt:lpstr>
      <vt:lpstr>Слайд 6</vt:lpstr>
      <vt:lpstr>                 Анафора</vt:lpstr>
      <vt:lpstr>                  Эпифора</vt:lpstr>
      <vt:lpstr>Слайд 9</vt:lpstr>
      <vt:lpstr>                                                                     В русской поэзии не единичны примеры подобного использования звукописи. Например, В.А. Жуковский в балладе «Людмила» так изобразил появление призраков: </vt:lpstr>
      <vt:lpstr>Выберите правильный ответ: </vt:lpstr>
      <vt:lpstr>Слайд 12</vt:lpstr>
      <vt:lpstr>Слайд 13</vt:lpstr>
      <vt:lpstr>Слайд 14</vt:lpstr>
      <vt:lpstr>Слайд 15</vt:lpstr>
      <vt:lpstr>Буриме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Выразительные средства фонетики. </dc:title>
  <dc:creator>Admin</dc:creator>
  <cp:lastModifiedBy>1</cp:lastModifiedBy>
  <cp:revision>10</cp:revision>
  <dcterms:created xsi:type="dcterms:W3CDTF">2013-11-26T16:13:38Z</dcterms:created>
  <dcterms:modified xsi:type="dcterms:W3CDTF">2015-03-21T20:03:38Z</dcterms:modified>
</cp:coreProperties>
</file>