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0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6" r:id="rId6"/>
    <p:sldId id="264" r:id="rId7"/>
    <p:sldId id="268" r:id="rId8"/>
    <p:sldId id="269" r:id="rId9"/>
    <p:sldId id="263" r:id="rId10"/>
    <p:sldId id="270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 varScale="1">
        <p:scale>
          <a:sx n="73" d="100"/>
          <a:sy n="73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Чистые активы, млн.руб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Сбербанк России</c:v>
                </c:pt>
                <c:pt idx="1">
                  <c:v>Банк ВТБ</c:v>
                </c:pt>
                <c:pt idx="2">
                  <c:v>Газпромбанк</c:v>
                </c:pt>
                <c:pt idx="3">
                  <c:v>Россельхозбанк</c:v>
                </c:pt>
                <c:pt idx="4">
                  <c:v>Банк Москвы</c:v>
                </c:pt>
                <c:pt idx="5">
                  <c:v>ВТБ 24</c:v>
                </c:pt>
                <c:pt idx="6">
                  <c:v>Альфа-Банк</c:v>
                </c:pt>
                <c:pt idx="7">
                  <c:v>ЮниКредит Банк</c:v>
                </c:pt>
                <c:pt idx="8">
                  <c:v>Райффайзебанк</c:v>
                </c:pt>
                <c:pt idx="9">
                  <c:v>Промсвязьбанк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9145192</c:v>
                </c:pt>
                <c:pt idx="1">
                  <c:v>2822169</c:v>
                </c:pt>
                <c:pt idx="2">
                  <c:v>1874115</c:v>
                </c:pt>
                <c:pt idx="3">
                  <c:v>1080160</c:v>
                </c:pt>
                <c:pt idx="4">
                  <c:v>954232</c:v>
                </c:pt>
                <c:pt idx="5">
                  <c:v>937768</c:v>
                </c:pt>
                <c:pt idx="6">
                  <c:v>880202</c:v>
                </c:pt>
                <c:pt idx="7">
                  <c:v>684030</c:v>
                </c:pt>
                <c:pt idx="8" formatCode="#,##0">
                  <c:v>509652</c:v>
                </c:pt>
                <c:pt idx="9" formatCode="#,##0">
                  <c:v>504501</c:v>
                </c:pt>
              </c:numCache>
            </c:numRef>
          </c:val>
        </c:ser>
        <c:axId val="106716160"/>
        <c:axId val="88712320"/>
      </c:barChart>
      <c:valAx>
        <c:axId val="88712320"/>
        <c:scaling>
          <c:orientation val="minMax"/>
        </c:scaling>
        <c:axPos val="l"/>
        <c:majorGridlines/>
        <c:numFmt formatCode="General" sourceLinked="1"/>
        <c:tickLblPos val="nextTo"/>
        <c:crossAx val="106716160"/>
        <c:crossBetween val="between"/>
      </c:valAx>
      <c:catAx>
        <c:axId val="106716160"/>
        <c:scaling>
          <c:orientation val="minMax"/>
        </c:scaling>
        <c:axPos val="b"/>
        <c:tickLblPos val="nextTo"/>
        <c:crossAx val="88712320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F882-85B0-4652-AD4A-F7225EB3C9EC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A3322-316D-46BB-9E05-D45653297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B3E5-BC68-471B-9F0B-C3C6F3A01BF8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E4A9-B8B6-4DC3-8CFF-ABD1015C5533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CEA-A709-4237-A5AF-C63257DAED79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D297-4726-4F5B-8735-4C63FA30EAC7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245A-3B05-47DB-8815-669587108895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2B73-05F4-49C4-A364-9F71EDDF3FEC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8CC-E256-4B72-A889-0085CCB5C04B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BE08-DDA0-4F9E-A1E2-90FBCEBC0783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83-D70D-4D87-9BD9-A87CFAB93D53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6C0-58D9-4073-92CE-7A6D252D2C51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43FD-248D-41E0-857E-ADAA66F0B08E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30B2-594B-40AF-A458-7124725D54AB}" type="datetime1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490315"/>
            <a:ext cx="81724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ОБРАЗОВАНИЯ И НАУКИ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РОССИЙСКОЙ ФЕДЕРАЦИИ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 bmk="_Toc312883998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lang="ru-RU" sz="1700" dirty="0" smtClean="0" bmk=""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«Санкт-Петербургский национальный исследовательский университет</a:t>
            </a:r>
            <a:b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информационных технологий, механики и оптики»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Гуманитарный факультет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экономической теории и 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бизнеса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Банковская система РФ и ее совершенствование.</a:t>
            </a:r>
            <a:endParaRPr kumimoji="0" lang="ru-RU" sz="24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652120" y="3986481"/>
            <a:ext cx="34918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Студента группы № </a:t>
            </a:r>
            <a:r>
              <a:rPr lang="ru-RU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2652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Назаровой</a:t>
            </a:r>
            <a:r>
              <a:rPr kumimoji="0" lang="ru-RU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Марины Владимировны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Проверил: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Манко Виктория</a:t>
            </a:r>
            <a:r>
              <a:rPr kumimoji="0" lang="ru-RU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Вячеславовна</a:t>
            </a:r>
            <a:endParaRPr kumimoji="0" lang="ru-RU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877272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 bmk="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Санкт-Петербург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влияющие на развитие банковской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•          степень зрелости товарно-денежных отношений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dirty="0"/>
              <a:t>          общественный и экономический порядок, его целевое назначение и социальная направленность;</a:t>
            </a:r>
          </a:p>
          <a:p>
            <a:pPr>
              <a:buNone/>
            </a:pPr>
            <a:r>
              <a:rPr lang="ru-RU" dirty="0"/>
              <a:t>•          законодательные основы и акты;</a:t>
            </a:r>
          </a:p>
          <a:p>
            <a:pPr>
              <a:buNone/>
            </a:pPr>
            <a:r>
              <a:rPr lang="ru-RU" dirty="0"/>
              <a:t>•          общее представление о сущности и роли банка в экономике.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Банки в России входят в двухуровневую систему, верхний уровень которой представлен Центральным банком Российской Федерации, а нижний — коммерческими банками. </a:t>
            </a:r>
          </a:p>
          <a:p>
            <a:pPr algn="just"/>
            <a:r>
              <a:rPr lang="ru-RU" sz="2800" dirty="0"/>
              <a:t>Постепенно совершенствуясь, банковская система РФ все в большей степени начинает становиться развитой системой, и не только внешне, но и по сути проводимых операций. Расширяется сеть филиалов, представительств и внутри страны, и за рубежом, увеличивается сеть небанковских кредитных учреждений</a:t>
            </a:r>
            <a:r>
              <a:rPr lang="ru-RU" sz="2800" dirty="0" smtClean="0"/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……………………….….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представляет собой банковска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система России?........................................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…….....………….….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Центральный Банк России его цели и задачи.…………………………………………….…….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Коммерческие банки.………………………………….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Крупнейшие банки России……………………………8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Тенденции характерные для Банка России…………..9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влияющие ан развитие банковской системы……………………………………………….10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……………………..…………….....……11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uk-UA" sz="40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Целью данной работы является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узнать что собой представляет банковская система РФ и перспективы ее развития.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	Поставленная цель требовала решения следующих задач: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Структура банковской системы РФ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Какие задачи выполняет банковская система РФ.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Перспективы развития банковской системы в России.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Что представляет собо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й банковская система России?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БАНКОВСКАЯ СИСТЕМА РОССИИ - совокупность национальных банков и других кредитных учреждений, действующих в рамках единого финансово-кредитного механизма. Включает в себя два уровня: Центральный банк Российской Федерации (Банк России) и кредитные организации.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Центральный банк России его цели и задачи.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Основными целями</a:t>
            </a:r>
            <a:r>
              <a:rPr lang="ru-RU" dirty="0"/>
              <a:t> деятельности Банка России являются:</a:t>
            </a:r>
          </a:p>
          <a:p>
            <a:r>
              <a:rPr lang="ru-RU" dirty="0"/>
              <a:t>защита и обеспечение устойчивости рубля, в том числе его покупательной способности и курса по отношению к иностранным валютам;</a:t>
            </a:r>
          </a:p>
          <a:p>
            <a:r>
              <a:rPr lang="ru-RU" dirty="0"/>
              <a:t>развитие и укрепление банковской системы Российской Федерации;</a:t>
            </a:r>
          </a:p>
          <a:p>
            <a:r>
              <a:rPr lang="ru-RU" dirty="0"/>
              <a:t>обеспечение стабильности и развитие национальной платежной системы.</a:t>
            </a:r>
          </a:p>
          <a:p>
            <a:r>
              <a:rPr lang="ru-RU" b="1" dirty="0"/>
              <a:t>Основными задачами</a:t>
            </a:r>
            <a:r>
              <a:rPr lang="ru-RU" dirty="0"/>
              <a:t> Банка России являются: </a:t>
            </a:r>
          </a:p>
          <a:p>
            <a:r>
              <a:rPr lang="ru-RU" dirty="0"/>
              <a:t>регулирование денежного обращения;</a:t>
            </a:r>
          </a:p>
          <a:p>
            <a:r>
              <a:rPr lang="ru-RU" dirty="0"/>
              <a:t>проведение единой денежно-кредитной политики;</a:t>
            </a:r>
          </a:p>
          <a:p>
            <a:r>
              <a:rPr lang="ru-RU" dirty="0"/>
              <a:t>защита интересов вкладчиков, банков;</a:t>
            </a:r>
          </a:p>
          <a:p>
            <a:r>
              <a:rPr lang="ru-RU" dirty="0"/>
              <a:t>надзор за деятельностью коммерческих банков и других кредитных учреждений;</a:t>
            </a:r>
          </a:p>
          <a:p>
            <a:r>
              <a:rPr lang="ru-RU" dirty="0"/>
              <a:t>осуществление операций по внешнеэкономической деятельности.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Коммерческие банки.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Комме́рческий</a:t>
            </a:r>
            <a:r>
              <a:rPr lang="ru-RU" b="1" dirty="0"/>
              <a:t> банк</a:t>
            </a:r>
            <a:r>
              <a:rPr lang="ru-RU" dirty="0"/>
              <a:t> — негосударственное кредитное учреждение, осуществляющее универсальные банковские операции для юридических и физических лиц (расчётные, платёжные операции, привлечение вкладов, предоставление ссуд, а также операции на рынке ценных бумаг и посреднические </a:t>
            </a:r>
            <a:r>
              <a:rPr lang="ru-RU" dirty="0" smtClean="0"/>
              <a:t>операции).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Услуги предоставляемые коммерческими банками.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кредитование юридических и физических лиц;</a:t>
            </a:r>
          </a:p>
          <a:p>
            <a:r>
              <a:rPr lang="ru-RU" dirty="0"/>
              <a:t>операции по вкладам;</a:t>
            </a:r>
          </a:p>
          <a:p>
            <a:r>
              <a:rPr lang="ru-RU" dirty="0"/>
              <a:t>валютные операции (только уполномоченные банки);</a:t>
            </a:r>
          </a:p>
          <a:p>
            <a:r>
              <a:rPr lang="ru-RU" dirty="0"/>
              <a:t>операции с драгоценными металлами;</a:t>
            </a:r>
          </a:p>
          <a:p>
            <a:r>
              <a:rPr lang="ru-RU" dirty="0"/>
              <a:t>выход на фондовый рынок и </a:t>
            </a:r>
            <a:r>
              <a:rPr lang="en-US" dirty="0" err="1" smtClean="0"/>
              <a:t>Forex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ведение расчётных счётов хозяйствующих экономических субъектов;</a:t>
            </a:r>
          </a:p>
          <a:p>
            <a:r>
              <a:rPr lang="ru-RU" dirty="0"/>
              <a:t>обмен испорченных денежных (рваные, обожжённые, постиранные купюры) знаков на неиспорченные;</a:t>
            </a:r>
          </a:p>
          <a:p>
            <a:r>
              <a:rPr lang="ru-RU" dirty="0"/>
              <a:t>ипотека;</a:t>
            </a:r>
          </a:p>
          <a:p>
            <a:r>
              <a:rPr lang="ru-RU" dirty="0" err="1"/>
              <a:t>автокредитование</a:t>
            </a:r>
            <a:r>
              <a:rPr lang="ru-RU" dirty="0"/>
              <a:t>;</a:t>
            </a:r>
          </a:p>
          <a:p>
            <a:r>
              <a:rPr lang="ru-RU" dirty="0"/>
              <a:t>и др.</a:t>
            </a:r>
          </a:p>
          <a:p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Крупнейшие банки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Тенденции характерные для банка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 algn="ctr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Преобладают </a:t>
            </a:r>
            <a:r>
              <a:rPr lang="ru-RU" dirty="0"/>
              <a:t>мелкие и средние банки.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 форме собственности банки делятся на паевые, акционерные и смешанные.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Основная часть банков все так же сосредоточена в Центральном районе.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Увеличивается количество филиалов, представительств, причем как на территории России, так и за рубежом.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Для Российской Федерации характерны универсальные банки, практически не развита сеть специализированных банков, например, таких, как ипотечные.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Основной целью банковской системы выступает кредитование экономики в лице трех экономических агентов - населения, предпринимателей и государства. В этом плане отечественная банковская система далеко отстает от западной. Кредитованием населения занимается практически только Сберегательный банк. Кредитование предприятий занимает сравнительно небольшое место в операциях коммерческих банков.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структуре пассивных операций основную долю занимают рублевые вклады населения и юридических лиц.</a:t>
            </a:r>
          </a:p>
          <a:p>
            <a:pPr marL="514350" indent="-514350" algn="ctr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26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224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Содержание</vt:lpstr>
      <vt:lpstr>Цели и задачи исследования</vt:lpstr>
      <vt:lpstr>Что представляет собой банковская система России?</vt:lpstr>
      <vt:lpstr>Центральный банк России его цели и задачи.</vt:lpstr>
      <vt:lpstr>Коммерческие банки.</vt:lpstr>
      <vt:lpstr>Услуги предоставляемые коммерческими банками.</vt:lpstr>
      <vt:lpstr>Крупнейшие банки России</vt:lpstr>
      <vt:lpstr>Тенденции характерные для банка России.</vt:lpstr>
      <vt:lpstr>Факторы влияющие на развитие банковской системы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801070</cp:lastModifiedBy>
  <cp:revision>61</cp:revision>
  <dcterms:created xsi:type="dcterms:W3CDTF">2012-04-20T14:03:10Z</dcterms:created>
  <dcterms:modified xsi:type="dcterms:W3CDTF">2012-11-15T14:27:02Z</dcterms:modified>
</cp:coreProperties>
</file>