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93" r:id="rId3"/>
    <p:sldId id="294" r:id="rId4"/>
    <p:sldId id="295" r:id="rId5"/>
    <p:sldId id="29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>
        <p:scale>
          <a:sx n="100" d="100"/>
          <a:sy n="100" d="100"/>
        </p:scale>
        <p:origin x="-62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60A62-B7BB-4A9F-8482-C210ECD4B216}" type="datetimeFigureOut">
              <a:rPr lang="ru-RU"/>
              <a:pPr>
                <a:defRPr/>
              </a:pPr>
              <a:t>09.12.2011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A3419-CC6A-4563-A1CD-FA86C1B65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DDE71-EA99-43B1-A839-451E244C7758}" type="datetimeFigureOut">
              <a:rPr lang="ru-RU"/>
              <a:pPr>
                <a:defRPr/>
              </a:pPr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9CB6E-5B89-4D61-9448-2E549C4F5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BB1D1-5609-43C8-9AA5-5F4FA2DC83D0}" type="datetimeFigureOut">
              <a:rPr lang="ru-RU"/>
              <a:pPr>
                <a:defRPr/>
              </a:pPr>
              <a:t>09.12.2011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A8547-BDC1-49F3-A63A-670C29782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71089-F64C-484E-A8D8-B419B4C76A09}" type="datetimeFigureOut">
              <a:rPr lang="ru-RU"/>
              <a:pPr>
                <a:defRPr/>
              </a:pPr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A805A-B6E6-40A3-B397-7F808436C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870172 w 2706"/>
              <a:gd name="T1" fmla="*/ 0 h 640"/>
              <a:gd name="T2" fmla="*/ 2870172 w 2706"/>
              <a:gd name="T3" fmla="*/ 0 h 640"/>
              <a:gd name="T4" fmla="*/ 2748987 w 2706"/>
              <a:gd name="T5" fmla="*/ 20092 h 640"/>
              <a:gd name="T6" fmla="*/ 2625676 w 2706"/>
              <a:gd name="T7" fmla="*/ 42416 h 640"/>
              <a:gd name="T8" fmla="*/ 2500239 w 2706"/>
              <a:gd name="T9" fmla="*/ 66973 h 640"/>
              <a:gd name="T10" fmla="*/ 2370549 w 2706"/>
              <a:gd name="T11" fmla="*/ 91529 h 640"/>
              <a:gd name="T12" fmla="*/ 2238734 w 2706"/>
              <a:gd name="T13" fmla="*/ 120551 h 640"/>
              <a:gd name="T14" fmla="*/ 2102667 w 2706"/>
              <a:gd name="T15" fmla="*/ 149572 h 640"/>
              <a:gd name="T16" fmla="*/ 1964473 w 2706"/>
              <a:gd name="T17" fmla="*/ 183059 h 640"/>
              <a:gd name="T18" fmla="*/ 1822028 w 2706"/>
              <a:gd name="T19" fmla="*/ 216545 h 640"/>
              <a:gd name="T20" fmla="*/ 1822028 w 2706"/>
              <a:gd name="T21" fmla="*/ 216545 h 640"/>
              <a:gd name="T22" fmla="*/ 1564775 w 2706"/>
              <a:gd name="T23" fmla="*/ 281285 h 640"/>
              <a:gd name="T24" fmla="*/ 1313901 w 2706"/>
              <a:gd name="T25" fmla="*/ 339328 h 640"/>
              <a:gd name="T26" fmla="*/ 1073657 w 2706"/>
              <a:gd name="T27" fmla="*/ 392906 h 640"/>
              <a:gd name="T28" fmla="*/ 841917 w 2706"/>
              <a:gd name="T29" fmla="*/ 444252 h 640"/>
              <a:gd name="T30" fmla="*/ 620808 w 2706"/>
              <a:gd name="T31" fmla="*/ 488900 h 640"/>
              <a:gd name="T32" fmla="*/ 406076 w 2706"/>
              <a:gd name="T33" fmla="*/ 529084 h 640"/>
              <a:gd name="T34" fmla="*/ 199849 w 2706"/>
              <a:gd name="T35" fmla="*/ 567035 h 640"/>
              <a:gd name="T36" fmla="*/ 0 w 2706"/>
              <a:gd name="T37" fmla="*/ 600521 h 640"/>
              <a:gd name="T38" fmla="*/ 0 w 2706"/>
              <a:gd name="T39" fmla="*/ 600521 h 640"/>
              <a:gd name="T40" fmla="*/ 138193 w 2706"/>
              <a:gd name="T41" fmla="*/ 620613 h 640"/>
              <a:gd name="T42" fmla="*/ 270009 w 2706"/>
              <a:gd name="T43" fmla="*/ 638473 h 640"/>
              <a:gd name="T44" fmla="*/ 397572 w 2706"/>
              <a:gd name="T45" fmla="*/ 654100 h 640"/>
              <a:gd name="T46" fmla="*/ 523009 w 2706"/>
              <a:gd name="T47" fmla="*/ 667494 h 640"/>
              <a:gd name="T48" fmla="*/ 644194 w 2706"/>
              <a:gd name="T49" fmla="*/ 680889 h 640"/>
              <a:gd name="T50" fmla="*/ 761127 w 2706"/>
              <a:gd name="T51" fmla="*/ 689818 h 640"/>
              <a:gd name="T52" fmla="*/ 873808 w 2706"/>
              <a:gd name="T53" fmla="*/ 698748 h 640"/>
              <a:gd name="T54" fmla="*/ 984363 w 2706"/>
              <a:gd name="T55" fmla="*/ 705445 h 640"/>
              <a:gd name="T56" fmla="*/ 1092791 w 2706"/>
              <a:gd name="T57" fmla="*/ 709910 h 640"/>
              <a:gd name="T58" fmla="*/ 1196968 w 2706"/>
              <a:gd name="T59" fmla="*/ 712143 h 640"/>
              <a:gd name="T60" fmla="*/ 1296892 w 2706"/>
              <a:gd name="T61" fmla="*/ 714375 h 640"/>
              <a:gd name="T62" fmla="*/ 1394691 w 2706"/>
              <a:gd name="T63" fmla="*/ 714375 h 640"/>
              <a:gd name="T64" fmla="*/ 1490363 w 2706"/>
              <a:gd name="T65" fmla="*/ 712143 h 640"/>
              <a:gd name="T66" fmla="*/ 1583910 w 2706"/>
              <a:gd name="T67" fmla="*/ 709910 h 640"/>
              <a:gd name="T68" fmla="*/ 1673204 w 2706"/>
              <a:gd name="T69" fmla="*/ 705445 h 640"/>
              <a:gd name="T70" fmla="*/ 1760372 w 2706"/>
              <a:gd name="T71" fmla="*/ 698748 h 640"/>
              <a:gd name="T72" fmla="*/ 1843288 w 2706"/>
              <a:gd name="T73" fmla="*/ 692051 h 640"/>
              <a:gd name="T74" fmla="*/ 1926204 w 2706"/>
              <a:gd name="T75" fmla="*/ 683121 h 640"/>
              <a:gd name="T76" fmla="*/ 2004868 w 2706"/>
              <a:gd name="T77" fmla="*/ 671959 h 640"/>
              <a:gd name="T78" fmla="*/ 2083532 w 2706"/>
              <a:gd name="T79" fmla="*/ 660797 h 640"/>
              <a:gd name="T80" fmla="*/ 2157944 w 2706"/>
              <a:gd name="T81" fmla="*/ 647402 h 640"/>
              <a:gd name="T82" fmla="*/ 2232356 w 2706"/>
              <a:gd name="T83" fmla="*/ 634008 h 640"/>
              <a:gd name="T84" fmla="*/ 2302516 w 2706"/>
              <a:gd name="T85" fmla="*/ 618381 h 640"/>
              <a:gd name="T86" fmla="*/ 2372675 w 2706"/>
              <a:gd name="T87" fmla="*/ 602754 h 640"/>
              <a:gd name="T88" fmla="*/ 2440709 w 2706"/>
              <a:gd name="T89" fmla="*/ 584895 h 640"/>
              <a:gd name="T90" fmla="*/ 2506617 w 2706"/>
              <a:gd name="T91" fmla="*/ 567035 h 640"/>
              <a:gd name="T92" fmla="*/ 2570398 w 2706"/>
              <a:gd name="T93" fmla="*/ 546943 h 640"/>
              <a:gd name="T94" fmla="*/ 2634180 w 2706"/>
              <a:gd name="T95" fmla="*/ 526852 h 640"/>
              <a:gd name="T96" fmla="*/ 2755365 w 2706"/>
              <a:gd name="T97" fmla="*/ 482203 h 640"/>
              <a:gd name="T98" fmla="*/ 2872298 w 2706"/>
              <a:gd name="T99" fmla="*/ 435322 h 640"/>
              <a:gd name="T100" fmla="*/ 2872298 w 2706"/>
              <a:gd name="T101" fmla="*/ 435322 h 640"/>
              <a:gd name="T102" fmla="*/ 2876550 w 2706"/>
              <a:gd name="T103" fmla="*/ 433090 h 640"/>
              <a:gd name="T104" fmla="*/ 2876550 w 2706"/>
              <a:gd name="T105" fmla="*/ 433090 h 640"/>
              <a:gd name="T106" fmla="*/ 2876550 w 2706"/>
              <a:gd name="T107" fmla="*/ 0 h 640"/>
              <a:gd name="T108" fmla="*/ 2876550 w 2706"/>
              <a:gd name="T109" fmla="*/ 0 h 640"/>
              <a:gd name="T110" fmla="*/ 2870172 w 2706"/>
              <a:gd name="T111" fmla="*/ 0 h 640"/>
              <a:gd name="T112" fmla="*/ 2870172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545138 w 5216"/>
              <a:gd name="T1" fmla="*/ 797300 h 762"/>
              <a:gd name="T2" fmla="*/ 5298498 w 5216"/>
              <a:gd name="T3" fmla="*/ 766033 h 762"/>
              <a:gd name="T4" fmla="*/ 4760569 w 5216"/>
              <a:gd name="T5" fmla="*/ 681167 h 762"/>
              <a:gd name="T6" fmla="*/ 4160980 w 5216"/>
              <a:gd name="T7" fmla="*/ 567267 h 762"/>
              <a:gd name="T8" fmla="*/ 3493352 w 5216"/>
              <a:gd name="T9" fmla="*/ 417633 h 762"/>
              <a:gd name="T10" fmla="*/ 3131897 w 5216"/>
              <a:gd name="T11" fmla="*/ 330533 h 762"/>
              <a:gd name="T12" fmla="*/ 2851239 w 5216"/>
              <a:gd name="T13" fmla="*/ 263533 h 762"/>
              <a:gd name="T14" fmla="*/ 2583337 w 5216"/>
              <a:gd name="T15" fmla="*/ 205467 h 762"/>
              <a:gd name="T16" fmla="*/ 2328193 w 5216"/>
              <a:gd name="T17" fmla="*/ 156333 h 762"/>
              <a:gd name="T18" fmla="*/ 2083679 w 5216"/>
              <a:gd name="T19" fmla="*/ 113900 h 762"/>
              <a:gd name="T20" fmla="*/ 1849797 w 5216"/>
              <a:gd name="T21" fmla="*/ 80400 h 762"/>
              <a:gd name="T22" fmla="*/ 1418178 w 5216"/>
              <a:gd name="T23" fmla="*/ 31267 h 762"/>
              <a:gd name="T24" fmla="*/ 1031209 w 5216"/>
              <a:gd name="T25" fmla="*/ 4467 h 762"/>
              <a:gd name="T26" fmla="*/ 684637 w 5216"/>
              <a:gd name="T27" fmla="*/ 0 h 762"/>
              <a:gd name="T28" fmla="*/ 380590 w 5216"/>
              <a:gd name="T29" fmla="*/ 11167 h 762"/>
              <a:gd name="T30" fmla="*/ 116941 w 5216"/>
              <a:gd name="T31" fmla="*/ 35733 h 762"/>
              <a:gd name="T32" fmla="*/ 0 w 5216"/>
              <a:gd name="T33" fmla="*/ 53600 h 762"/>
              <a:gd name="T34" fmla="*/ 333814 w 5216"/>
              <a:gd name="T35" fmla="*/ 96033 h 762"/>
              <a:gd name="T36" fmla="*/ 693142 w 5216"/>
              <a:gd name="T37" fmla="*/ 156333 h 762"/>
              <a:gd name="T38" fmla="*/ 1077985 w 5216"/>
              <a:gd name="T39" fmla="*/ 234500 h 762"/>
              <a:gd name="T40" fmla="*/ 1490468 w 5216"/>
              <a:gd name="T41" fmla="*/ 330533 h 762"/>
              <a:gd name="T42" fmla="*/ 1866806 w 5216"/>
              <a:gd name="T43" fmla="*/ 422100 h 762"/>
              <a:gd name="T44" fmla="*/ 2559949 w 5216"/>
              <a:gd name="T45" fmla="*/ 576200 h 762"/>
              <a:gd name="T46" fmla="*/ 2878879 w 5216"/>
              <a:gd name="T47" fmla="*/ 638733 h 762"/>
              <a:gd name="T48" fmla="*/ 3180800 w 5216"/>
              <a:gd name="T49" fmla="*/ 692333 h 762"/>
              <a:gd name="T50" fmla="*/ 3465711 w 5216"/>
              <a:gd name="T51" fmla="*/ 739233 h 762"/>
              <a:gd name="T52" fmla="*/ 3733613 w 5216"/>
              <a:gd name="T53" fmla="*/ 774967 h 762"/>
              <a:gd name="T54" fmla="*/ 3986631 w 5216"/>
              <a:gd name="T55" fmla="*/ 806233 h 762"/>
              <a:gd name="T56" fmla="*/ 4224766 w 5216"/>
              <a:gd name="T57" fmla="*/ 826333 h 762"/>
              <a:gd name="T58" fmla="*/ 4448017 w 5216"/>
              <a:gd name="T59" fmla="*/ 841967 h 762"/>
              <a:gd name="T60" fmla="*/ 4660637 w 5216"/>
              <a:gd name="T61" fmla="*/ 850900 h 762"/>
              <a:gd name="T62" fmla="*/ 4858374 w 5216"/>
              <a:gd name="T63" fmla="*/ 850900 h 762"/>
              <a:gd name="T64" fmla="*/ 5045480 w 5216"/>
              <a:gd name="T65" fmla="*/ 846433 h 762"/>
              <a:gd name="T66" fmla="*/ 5221955 w 5216"/>
              <a:gd name="T67" fmla="*/ 835267 h 762"/>
              <a:gd name="T68" fmla="*/ 5387799 w 5216"/>
              <a:gd name="T69" fmla="*/ 817400 h 762"/>
              <a:gd name="T70" fmla="*/ 5545138 w 5216"/>
              <a:gd name="T71" fmla="*/ 797300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8140 h 694"/>
              <a:gd name="T2" fmla="*/ 0 w 5144"/>
              <a:gd name="T3" fmla="*/ 78140 h 694"/>
              <a:gd name="T4" fmla="*/ 19131 w 5144"/>
              <a:gd name="T5" fmla="*/ 73675 h 694"/>
              <a:gd name="T6" fmla="*/ 76526 w 5144"/>
              <a:gd name="T7" fmla="*/ 62512 h 694"/>
              <a:gd name="T8" fmla="*/ 174309 w 5144"/>
              <a:gd name="T9" fmla="*/ 46884 h 694"/>
              <a:gd name="T10" fmla="*/ 238081 w 5144"/>
              <a:gd name="T11" fmla="*/ 37954 h 694"/>
              <a:gd name="T12" fmla="*/ 312481 w 5144"/>
              <a:gd name="T13" fmla="*/ 29023 h 694"/>
              <a:gd name="T14" fmla="*/ 395384 w 5144"/>
              <a:gd name="T15" fmla="*/ 22326 h 694"/>
              <a:gd name="T16" fmla="*/ 491041 w 5144"/>
              <a:gd name="T17" fmla="*/ 15628 h 694"/>
              <a:gd name="T18" fmla="*/ 595201 w 5144"/>
              <a:gd name="T19" fmla="*/ 8930 h 694"/>
              <a:gd name="T20" fmla="*/ 712116 w 5144"/>
              <a:gd name="T21" fmla="*/ 4465 h 694"/>
              <a:gd name="T22" fmla="*/ 839659 w 5144"/>
              <a:gd name="T23" fmla="*/ 2233 h 694"/>
              <a:gd name="T24" fmla="*/ 977831 w 5144"/>
              <a:gd name="T25" fmla="*/ 0 h 694"/>
              <a:gd name="T26" fmla="*/ 1126631 w 5144"/>
              <a:gd name="T27" fmla="*/ 2233 h 694"/>
              <a:gd name="T28" fmla="*/ 1286060 w 5144"/>
              <a:gd name="T29" fmla="*/ 6698 h 694"/>
              <a:gd name="T30" fmla="*/ 1458243 w 5144"/>
              <a:gd name="T31" fmla="*/ 15628 h 694"/>
              <a:gd name="T32" fmla="*/ 1641055 w 5144"/>
              <a:gd name="T33" fmla="*/ 26791 h 694"/>
              <a:gd name="T34" fmla="*/ 1834496 w 5144"/>
              <a:gd name="T35" fmla="*/ 44651 h 694"/>
              <a:gd name="T36" fmla="*/ 2040691 w 5144"/>
              <a:gd name="T37" fmla="*/ 64744 h 694"/>
              <a:gd name="T38" fmla="*/ 2259640 w 5144"/>
              <a:gd name="T39" fmla="*/ 89303 h 694"/>
              <a:gd name="T40" fmla="*/ 2489217 w 5144"/>
              <a:gd name="T41" fmla="*/ 118326 h 694"/>
              <a:gd name="T42" fmla="*/ 2731549 w 5144"/>
              <a:gd name="T43" fmla="*/ 154047 h 694"/>
              <a:gd name="T44" fmla="*/ 2984510 w 5144"/>
              <a:gd name="T45" fmla="*/ 194233 h 694"/>
              <a:gd name="T46" fmla="*/ 3250225 w 5144"/>
              <a:gd name="T47" fmla="*/ 241117 h 694"/>
              <a:gd name="T48" fmla="*/ 3528694 w 5144"/>
              <a:gd name="T49" fmla="*/ 296931 h 694"/>
              <a:gd name="T50" fmla="*/ 3819918 w 5144"/>
              <a:gd name="T51" fmla="*/ 357210 h 694"/>
              <a:gd name="T52" fmla="*/ 4123895 w 5144"/>
              <a:gd name="T53" fmla="*/ 424187 h 694"/>
              <a:gd name="T54" fmla="*/ 4440628 w 5144"/>
              <a:gd name="T55" fmla="*/ 500095 h 694"/>
              <a:gd name="T56" fmla="*/ 4770114 w 5144"/>
              <a:gd name="T57" fmla="*/ 582699 h 694"/>
              <a:gd name="T58" fmla="*/ 5112355 w 5144"/>
              <a:gd name="T59" fmla="*/ 674235 h 694"/>
              <a:gd name="T60" fmla="*/ 5467350 w 5144"/>
              <a:gd name="T61" fmla="*/ 774700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652463 h 584"/>
              <a:gd name="T2" fmla="*/ 0 w 3112"/>
              <a:gd name="T3" fmla="*/ 652463 h 584"/>
              <a:gd name="T4" fmla="*/ 95633 w 3112"/>
              <a:gd name="T5" fmla="*/ 625649 h 584"/>
              <a:gd name="T6" fmla="*/ 357028 w 3112"/>
              <a:gd name="T7" fmla="*/ 556381 h 584"/>
              <a:gd name="T8" fmla="*/ 537668 w 3112"/>
              <a:gd name="T9" fmla="*/ 509457 h 584"/>
              <a:gd name="T10" fmla="*/ 745934 w 3112"/>
              <a:gd name="T11" fmla="*/ 458065 h 584"/>
              <a:gd name="T12" fmla="*/ 977578 w 3112"/>
              <a:gd name="T13" fmla="*/ 402203 h 584"/>
              <a:gd name="T14" fmla="*/ 1226223 w 3112"/>
              <a:gd name="T15" fmla="*/ 341873 h 584"/>
              <a:gd name="T16" fmla="*/ 1489743 w 3112"/>
              <a:gd name="T17" fmla="*/ 283777 h 584"/>
              <a:gd name="T18" fmla="*/ 1759640 w 3112"/>
              <a:gd name="T19" fmla="*/ 225681 h 584"/>
              <a:gd name="T20" fmla="*/ 2035912 w 3112"/>
              <a:gd name="T21" fmla="*/ 172054 h 584"/>
              <a:gd name="T22" fmla="*/ 2310059 w 3112"/>
              <a:gd name="T23" fmla="*/ 120661 h 584"/>
              <a:gd name="T24" fmla="*/ 2446070 w 3112"/>
              <a:gd name="T25" fmla="*/ 98316 h 584"/>
              <a:gd name="T26" fmla="*/ 2577830 w 3112"/>
              <a:gd name="T27" fmla="*/ 75972 h 584"/>
              <a:gd name="T28" fmla="*/ 2709591 w 3112"/>
              <a:gd name="T29" fmla="*/ 58096 h 584"/>
              <a:gd name="T30" fmla="*/ 2837101 w 3112"/>
              <a:gd name="T31" fmla="*/ 40220 h 584"/>
              <a:gd name="T32" fmla="*/ 2962486 w 3112"/>
              <a:gd name="T33" fmla="*/ 26814 h 584"/>
              <a:gd name="T34" fmla="*/ 3081495 w 3112"/>
              <a:gd name="T35" fmla="*/ 15641 h 584"/>
              <a:gd name="T36" fmla="*/ 3196254 w 3112"/>
              <a:gd name="T37" fmla="*/ 6703 h 584"/>
              <a:gd name="T38" fmla="*/ 3306763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719055 w 8196"/>
              <a:gd name="T1" fmla="*/ 570733 h 1192"/>
              <a:gd name="T2" fmla="*/ 8557275 w 8196"/>
              <a:gd name="T3" fmla="*/ 635386 h 1192"/>
              <a:gd name="T4" fmla="*/ 8384853 w 8196"/>
              <a:gd name="T5" fmla="*/ 691122 h 1192"/>
              <a:gd name="T6" fmla="*/ 8201787 w 8196"/>
              <a:gd name="T7" fmla="*/ 742398 h 1192"/>
              <a:gd name="T8" fmla="*/ 8005948 w 8196"/>
              <a:gd name="T9" fmla="*/ 782528 h 1192"/>
              <a:gd name="T10" fmla="*/ 7793081 w 8196"/>
              <a:gd name="T11" fmla="*/ 813740 h 1192"/>
              <a:gd name="T12" fmla="*/ 7563184 w 8196"/>
              <a:gd name="T13" fmla="*/ 836034 h 1192"/>
              <a:gd name="T14" fmla="*/ 7314129 w 8196"/>
              <a:gd name="T15" fmla="*/ 849411 h 1192"/>
              <a:gd name="T16" fmla="*/ 7043787 w 8196"/>
              <a:gd name="T17" fmla="*/ 847181 h 1192"/>
              <a:gd name="T18" fmla="*/ 6750030 w 8196"/>
              <a:gd name="T19" fmla="*/ 836034 h 1192"/>
              <a:gd name="T20" fmla="*/ 6430729 w 8196"/>
              <a:gd name="T21" fmla="*/ 809281 h 1192"/>
              <a:gd name="T22" fmla="*/ 6083754 w 8196"/>
              <a:gd name="T23" fmla="*/ 769151 h 1192"/>
              <a:gd name="T24" fmla="*/ 5709108 w 8196"/>
              <a:gd name="T25" fmla="*/ 715645 h 1192"/>
              <a:gd name="T26" fmla="*/ 5302531 w 8196"/>
              <a:gd name="T27" fmla="*/ 644304 h 1192"/>
              <a:gd name="T28" fmla="*/ 4861895 w 8196"/>
              <a:gd name="T29" fmla="*/ 557356 h 1192"/>
              <a:gd name="T30" fmla="*/ 4387200 w 8196"/>
              <a:gd name="T31" fmla="*/ 452573 h 1192"/>
              <a:gd name="T32" fmla="*/ 3874189 w 8196"/>
              <a:gd name="T33" fmla="*/ 329955 h 1192"/>
              <a:gd name="T34" fmla="*/ 3614491 w 8196"/>
              <a:gd name="T35" fmla="*/ 267531 h 1192"/>
              <a:gd name="T36" fmla="*/ 3122767 w 8196"/>
              <a:gd name="T37" fmla="*/ 164977 h 1192"/>
              <a:gd name="T38" fmla="*/ 2673616 w 8196"/>
              <a:gd name="T39" fmla="*/ 91406 h 1192"/>
              <a:gd name="T40" fmla="*/ 2262782 w 8196"/>
              <a:gd name="T41" fmla="*/ 40130 h 1192"/>
              <a:gd name="T42" fmla="*/ 1890264 w 8196"/>
              <a:gd name="T43" fmla="*/ 11147 h 1192"/>
              <a:gd name="T44" fmla="*/ 1556062 w 8196"/>
              <a:gd name="T45" fmla="*/ 0 h 1192"/>
              <a:gd name="T46" fmla="*/ 1258047 w 8196"/>
              <a:gd name="T47" fmla="*/ 4459 h 1192"/>
              <a:gd name="T48" fmla="*/ 994091 w 8196"/>
              <a:gd name="T49" fmla="*/ 22294 h 1192"/>
              <a:gd name="T50" fmla="*/ 762066 w 8196"/>
              <a:gd name="T51" fmla="*/ 49047 h 1192"/>
              <a:gd name="T52" fmla="*/ 564099 w 8196"/>
              <a:gd name="T53" fmla="*/ 82489 h 1192"/>
              <a:gd name="T54" fmla="*/ 398062 w 8196"/>
              <a:gd name="T55" fmla="*/ 120389 h 1192"/>
              <a:gd name="T56" fmla="*/ 263956 w 8196"/>
              <a:gd name="T57" fmla="*/ 160519 h 1192"/>
              <a:gd name="T58" fmla="*/ 157522 w 8196"/>
              <a:gd name="T59" fmla="*/ 196189 h 1192"/>
              <a:gd name="T60" fmla="*/ 51088 w 8196"/>
              <a:gd name="T61" fmla="*/ 240778 h 1192"/>
              <a:gd name="T62" fmla="*/ 0 w 8196"/>
              <a:gd name="T63" fmla="*/ 267531 h 1192"/>
              <a:gd name="T64" fmla="*/ 8719055 w 8196"/>
              <a:gd name="T65" fmla="*/ 1328737 h 1192"/>
              <a:gd name="T66" fmla="*/ 8723312 w 8196"/>
              <a:gd name="T67" fmla="*/ 1322049 h 1192"/>
              <a:gd name="T68" fmla="*/ 8723312 w 8196"/>
              <a:gd name="T69" fmla="*/ 568503 h 1192"/>
              <a:gd name="T70" fmla="*/ 8719055 w 8196"/>
              <a:gd name="T71" fmla="*/ 570733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5A015-6ECC-47D6-992B-69239B1BD509}" type="datetimeFigureOut">
              <a:rPr lang="ru-RU"/>
              <a:pPr>
                <a:defRPr/>
              </a:pPr>
              <a:t>09.12.2011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F2BC5-6543-41C3-AD71-F6C2F2C3E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C2FF9-E1B3-4CAF-B2FD-90E3C748C867}" type="datetimeFigureOut">
              <a:rPr lang="ru-RU"/>
              <a:pPr>
                <a:defRPr/>
              </a:pPr>
              <a:t>09.12.2011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29FB9-DA93-4B87-9206-72B0B9BF1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6AE44-EDAD-4C4D-A12E-10CFA5FF30A3}" type="datetimeFigureOut">
              <a:rPr lang="ru-RU"/>
              <a:pPr>
                <a:defRPr/>
              </a:pPr>
              <a:t>09.12.2011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C2D2B-6FE9-4658-8EDE-C0C56E544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C231E-2477-4606-A280-2E5730753393}" type="datetimeFigureOut">
              <a:rPr lang="ru-RU"/>
              <a:pPr>
                <a:defRPr/>
              </a:pPr>
              <a:t>09.12.2011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50FAC-995C-4C76-8F49-7028DB116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9F98A-5789-4728-BC84-BDF4CBEBD52A}" type="datetimeFigureOut">
              <a:rPr lang="ru-RU"/>
              <a:pPr>
                <a:defRPr/>
              </a:pPr>
              <a:t>09.12.2011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D23AF-1DDF-48CF-85DA-5842DE74F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3BC7-DDAF-413F-918C-1761391091B9}" type="datetimeFigureOut">
              <a:rPr lang="ru-RU"/>
              <a:pPr>
                <a:defRPr/>
              </a:pPr>
              <a:t>09.12.2011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70A2B-1F79-43AC-90A9-C32305309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9978C-85B6-4A63-B742-4DCDB0866CD9}" type="datetimeFigureOut">
              <a:rPr lang="ru-RU"/>
              <a:pPr>
                <a:defRPr/>
              </a:pPr>
              <a:t>09.12.2011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73587-F1CE-4A60-B53F-76147387A3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6583172-3B8B-4670-A494-7FDDFDF82A3B}" type="datetimeFigureOut">
              <a:rPr lang="ru-RU"/>
              <a:pPr>
                <a:defRPr/>
              </a:pPr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0E9664-5758-41CD-90DD-8260CB24F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3" r:id="rId2"/>
    <p:sldLayoutId id="2147483779" r:id="rId3"/>
    <p:sldLayoutId id="2147483774" r:id="rId4"/>
    <p:sldLayoutId id="2147483775" r:id="rId5"/>
    <p:sldLayoutId id="2147483776" r:id="rId6"/>
    <p:sldLayoutId id="2147483780" r:id="rId7"/>
    <p:sldLayoutId id="2147483781" r:id="rId8"/>
    <p:sldLayoutId id="2147483782" r:id="rId9"/>
    <p:sldLayoutId id="2147483777" r:id="rId10"/>
    <p:sldLayoutId id="21474837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34" Type="http://schemas.openxmlformats.org/officeDocument/2006/relationships/slide" Target="slide35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33" Type="http://schemas.openxmlformats.org/officeDocument/2006/relationships/slide" Target="slide34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32" Type="http://schemas.openxmlformats.org/officeDocument/2006/relationships/slide" Target="slide33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36" Type="http://schemas.openxmlformats.org/officeDocument/2006/relationships/slide" Target="slide37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31" Type="http://schemas.openxmlformats.org/officeDocument/2006/relationships/slide" Target="slide32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Relationship Id="rId30" Type="http://schemas.openxmlformats.org/officeDocument/2006/relationships/slide" Target="slide31.xml"/><Relationship Id="rId35" Type="http://schemas.openxmlformats.org/officeDocument/2006/relationships/slide" Target="slide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000240"/>
            <a:ext cx="8064500" cy="191928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«Химия и </a:t>
            </a:r>
            <a:br>
              <a:rPr lang="ru-RU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окружающая среда»</a:t>
            </a: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5643563" y="214313"/>
            <a:ext cx="3000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 </a:t>
            </a:r>
            <a:r>
              <a:rPr lang="ru-RU">
                <a:solidFill>
                  <a:schemeClr val="bg1"/>
                </a:solidFill>
              </a:rPr>
              <a:t>Салахова Гулина Фаритовна</a:t>
            </a:r>
          </a:p>
        </p:txBody>
      </p:sp>
      <p:sp>
        <p:nvSpPr>
          <p:cNvPr id="5" name="Багетная рамка 4"/>
          <p:cNvSpPr/>
          <p:nvPr/>
        </p:nvSpPr>
        <p:spPr>
          <a:xfrm>
            <a:off x="3286116" y="6429396"/>
            <a:ext cx="2500330" cy="4286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85750"/>
            <a:ext cx="9144000" cy="6357938"/>
          </a:xfrm>
        </p:spPr>
        <p:txBody>
          <a:bodyPr rtlCol="0">
            <a:normAutofit fontScale="9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7030A0"/>
                </a:solidFill>
              </a:rPr>
              <a:t>Радиоактивные вещества, тяжелые металлы, техногенные химические соединения, способствующие появлению злокачественных опухолей.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(Канцерогены)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14313"/>
            <a:ext cx="8229600" cy="60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7786688" y="5857875"/>
            <a:ext cx="785812" cy="785813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8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7030A0"/>
                </a:solidFill>
              </a:rPr>
              <a:t>Смесь газов, которая образуется из органических остатков, насыщенных органическими веществами илов, бытовых отходов.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(Биогаз: </a:t>
            </a:r>
            <a:r>
              <a:rPr lang="en-US" sz="4800" dirty="0" smtClean="0">
                <a:solidFill>
                  <a:srgbClr val="FF0000"/>
                </a:solidFill>
              </a:rPr>
              <a:t>CH</a:t>
            </a:r>
            <a:r>
              <a:rPr lang="en-US" sz="1800" dirty="0" smtClean="0">
                <a:solidFill>
                  <a:srgbClr val="FF0000"/>
                </a:solidFill>
              </a:rPr>
              <a:t>4</a:t>
            </a:r>
            <a:r>
              <a:rPr lang="ru-RU" sz="4800" dirty="0" smtClean="0">
                <a:solidFill>
                  <a:srgbClr val="FF0000"/>
                </a:solidFill>
              </a:rPr>
              <a:t>, </a:t>
            </a:r>
            <a:r>
              <a:rPr lang="en-US" sz="4800" dirty="0" smtClean="0">
                <a:solidFill>
                  <a:srgbClr val="FF0000"/>
                </a:solidFill>
              </a:rPr>
              <a:t>CO</a:t>
            </a:r>
            <a:r>
              <a:rPr lang="ru-RU" sz="1800" dirty="0" smtClean="0">
                <a:solidFill>
                  <a:srgbClr val="FF0000"/>
                </a:solidFill>
              </a:rPr>
              <a:t>2</a:t>
            </a:r>
            <a:r>
              <a:rPr lang="en-US" sz="4800" dirty="0" smtClean="0">
                <a:solidFill>
                  <a:srgbClr val="FF0000"/>
                </a:solidFill>
              </a:rPr>
              <a:t>, H</a:t>
            </a:r>
            <a:r>
              <a:rPr lang="ru-RU" sz="1800" dirty="0" smtClean="0">
                <a:solidFill>
                  <a:srgbClr val="FF0000"/>
                </a:solidFill>
              </a:rPr>
              <a:t>2</a:t>
            </a:r>
            <a:r>
              <a:rPr lang="en-US" sz="4800" dirty="0" smtClean="0">
                <a:solidFill>
                  <a:srgbClr val="FF0000"/>
                </a:solidFill>
              </a:rPr>
              <a:t>, O</a:t>
            </a:r>
            <a:r>
              <a:rPr lang="ru-RU" sz="1800" dirty="0" smtClean="0">
                <a:solidFill>
                  <a:srgbClr val="FF0000"/>
                </a:solidFill>
              </a:rPr>
              <a:t>2</a:t>
            </a:r>
            <a:r>
              <a:rPr lang="en-US" sz="4800" dirty="0" smtClean="0">
                <a:solidFill>
                  <a:srgbClr val="FF0000"/>
                </a:solidFill>
              </a:rPr>
              <a:t>, H</a:t>
            </a:r>
            <a:r>
              <a:rPr lang="ru-RU" sz="1800" dirty="0" smtClean="0">
                <a:solidFill>
                  <a:srgbClr val="FF0000"/>
                </a:solidFill>
              </a:rPr>
              <a:t>2</a:t>
            </a:r>
            <a:r>
              <a:rPr lang="en-US" sz="4800" dirty="0" smtClean="0">
                <a:solidFill>
                  <a:srgbClr val="FF0000"/>
                </a:solidFill>
              </a:rPr>
              <a:t>S)</a:t>
            </a:r>
            <a:endParaRPr lang="ru-RU" sz="4800" dirty="0" smtClean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49325" y="2620963"/>
            <a:ext cx="7408863" cy="3451225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4800" smtClean="0">
                <a:solidFill>
                  <a:srgbClr val="7030A0"/>
                </a:solidFill>
              </a:rPr>
              <a:t>Атмосферные осадки, содержащие кислоту.</a:t>
            </a:r>
          </a:p>
          <a:p>
            <a:pPr algn="ctr" eaLnBrk="1" hangingPunct="1">
              <a:buFont typeface="Wingdings 3" pitchFamily="18" charset="2"/>
              <a:buNone/>
            </a:pPr>
            <a:endParaRPr lang="ru-RU" sz="4800" smtClean="0">
              <a:solidFill>
                <a:schemeClr val="tx1"/>
              </a:solidFill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ru-RU" sz="4800" smtClean="0">
                <a:solidFill>
                  <a:srgbClr val="FF0000"/>
                </a:solidFill>
              </a:rPr>
              <a:t>(Кислотные дожди)</a:t>
            </a:r>
          </a:p>
        </p:txBody>
      </p:sp>
      <p:sp>
        <p:nvSpPr>
          <p:cNvPr id="1945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9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7030A0"/>
                </a:solidFill>
              </a:rPr>
              <a:t>Повторяющиеся процессы превращения веществ, перемещения атомов, молекул, природных вод, минеральных масс в биосфере.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(Круговорот веществ)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9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7030A0"/>
                </a:solidFill>
              </a:rPr>
              <a:t>Соли азотной и азотистой кислот, которые могут накапливаться в воде и пищевых продуктах, вызывая тяжелые заболевания.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(Нитраты и нитриты)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14313"/>
            <a:ext cx="8229600" cy="60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649912"/>
          </a:xfrm>
        </p:spPr>
        <p:txBody>
          <a:bodyPr rtlCol="0">
            <a:normAutofit fontScale="77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5700" dirty="0" smtClean="0">
                <a:solidFill>
                  <a:srgbClr val="7030A0"/>
                </a:solidFill>
              </a:rPr>
              <a:t>Природное явление, вызванное поглощением углекислым газом, водяным паром энергии солнечных лучей.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(Парниковый эффект)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14313"/>
            <a:ext cx="8229600" cy="60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9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7030A0"/>
                </a:solidFill>
              </a:rPr>
              <a:t>Повышение содержания в почве легкорастворимых солей, угнетающих рост растений и подавляющих почвенную фауну и флору.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(Засоление почв)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14313"/>
            <a:ext cx="8229600" cy="60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9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7030A0"/>
                </a:solidFill>
              </a:rPr>
              <a:t>Эту кислоту получили в 1784г. Из цитрусовых. В настоящее время применяется более дешевое сырье – свекла. Кислота используется как пищевая добавка.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(Лимонная кислота) </a:t>
            </a:r>
          </a:p>
        </p:txBody>
      </p:sp>
      <p:sp>
        <p:nvSpPr>
          <p:cNvPr id="2457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288" y="455613"/>
            <a:ext cx="8229600" cy="5649912"/>
          </a:xfrm>
        </p:spPr>
        <p:txBody>
          <a:bodyPr rtlCol="0">
            <a:normAutofit fontScale="6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5700" dirty="0" smtClean="0">
                <a:solidFill>
                  <a:srgbClr val="7030A0"/>
                </a:solidFill>
              </a:rPr>
              <a:t>Часть природного сырья, которая не используется или остается после переработки и использования.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(Отходы)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14313"/>
            <a:ext cx="8229600" cy="60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76800"/>
          </a:xfrm>
        </p:spPr>
        <p:txBody>
          <a:bodyPr rtlCol="0">
            <a:normAutofit fontScale="77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7030A0"/>
                </a:solidFill>
              </a:rPr>
              <a:t>Оксид углерода, который применяется в качестве теплоносителя в ядерных реакторах.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>
              <a:solidFill>
                <a:srgbClr val="7030A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(Углекислый газ)</a:t>
            </a:r>
          </a:p>
        </p:txBody>
      </p:sp>
      <p:sp>
        <p:nvSpPr>
          <p:cNvPr id="2662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ctrTitle"/>
          </p:nvPr>
        </p:nvSpPr>
        <p:spPr>
          <a:xfrm>
            <a:off x="457200" y="260350"/>
            <a:ext cx="8218488" cy="1296988"/>
          </a:xfrm>
        </p:spPr>
        <p:txBody>
          <a:bodyPr/>
          <a:lstStyle/>
          <a:p>
            <a:pPr eaLnBrk="1" hangingPunct="1"/>
            <a:endParaRPr lang="ru-RU" sz="1800" smtClean="0"/>
          </a:p>
        </p:txBody>
      </p:sp>
      <p:sp>
        <p:nvSpPr>
          <p:cNvPr id="58371" name="Rectangle 3"/>
          <p:cNvSpPr>
            <a:spLocks noGrp="1"/>
          </p:cNvSpPr>
          <p:nvPr>
            <p:ph type="subTitle" idx="1"/>
          </p:nvPr>
        </p:nvSpPr>
        <p:spPr>
          <a:xfrm>
            <a:off x="457200" y="1700213"/>
            <a:ext cx="8229600" cy="4032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i="1" smtClean="0"/>
              <a:t>Задачи: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повышение интеллектуального и культурного уровня, расширение кругозора учеников в области химии и экологии;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повышение интереса к данным предметам через учебно-познавательную деятельность;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воспитание чувства взаимоуважения, толерантного отношения друг к другу;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формирование и развитие умения четко и правильно формулировать ответы, быстро находить верное решение;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формировать у учащихся умение организовать взаимосвязь своих знаний и упорядочить их.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441325" y="836613"/>
            <a:ext cx="8262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FFFF00"/>
                </a:solidFill>
              </a:rPr>
              <a:t>Цель</a:t>
            </a:r>
            <a:r>
              <a:rPr lang="ru-RU" sz="2400" b="1">
                <a:solidFill>
                  <a:srgbClr val="FFFF00"/>
                </a:solidFill>
              </a:rPr>
              <a:t>:   способствовать развит</a:t>
            </a:r>
            <a:r>
              <a:rPr lang="ru-RU" sz="2400">
                <a:solidFill>
                  <a:srgbClr val="FFFF00"/>
                </a:solidFill>
              </a:rPr>
              <a:t>и</a:t>
            </a:r>
            <a:r>
              <a:rPr lang="ru-RU" sz="2400" b="1">
                <a:solidFill>
                  <a:srgbClr val="FFFF00"/>
                </a:solidFill>
              </a:rPr>
              <a:t>ю эколого-химического мышления. </a:t>
            </a:r>
            <a:br>
              <a:rPr lang="ru-RU" sz="2400" b="1">
                <a:solidFill>
                  <a:srgbClr val="FFFF00"/>
                </a:solidFill>
              </a:rPr>
            </a:br>
            <a:endParaRPr lang="ru-RU" sz="24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83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14313"/>
            <a:ext cx="9144000" cy="6072187"/>
          </a:xfrm>
        </p:spPr>
        <p:txBody>
          <a:bodyPr rtlCol="0">
            <a:normAutofit fontScale="5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7000" dirty="0" smtClean="0">
                <a:solidFill>
                  <a:srgbClr val="7030A0"/>
                </a:solidFill>
              </a:rPr>
              <a:t>Недостижимый идеал, к которому следует стремится промышленным, транспортным, сельскохозяйственным предприятиям.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70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(Безотходная технология)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357188"/>
            <a:ext cx="9144000" cy="6286500"/>
          </a:xfrm>
        </p:spPr>
        <p:txBody>
          <a:bodyPr rtlCol="0">
            <a:normAutofit fontScale="9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7030A0"/>
                </a:solidFill>
              </a:rPr>
              <a:t>Наука, изучающая технические системы, а также химическое загрязнение окружающей среды в результате </a:t>
            </a:r>
            <a:r>
              <a:rPr lang="ru-RU" sz="4800" dirty="0" err="1" smtClean="0">
                <a:solidFill>
                  <a:srgbClr val="7030A0"/>
                </a:solidFill>
              </a:rPr>
              <a:t>техногенеза</a:t>
            </a:r>
            <a:r>
              <a:rPr lang="ru-RU" sz="4800" dirty="0" smtClean="0">
                <a:solidFill>
                  <a:srgbClr val="7030A0"/>
                </a:solidFill>
              </a:rPr>
              <a:t>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</a:t>
            </a:r>
            <a:r>
              <a:rPr lang="ru-RU" sz="4800" dirty="0" err="1" smtClean="0">
                <a:solidFill>
                  <a:srgbClr val="FF0000"/>
                </a:solidFill>
              </a:rPr>
              <a:t>Техногеохимия</a:t>
            </a:r>
            <a:r>
              <a:rPr lang="ru-RU" sz="4800" dirty="0" smtClean="0">
                <a:solidFill>
                  <a:srgbClr val="FF0000"/>
                </a:solidFill>
              </a:rPr>
              <a:t>)</a:t>
            </a:r>
            <a:endParaRPr lang="ru-RU" sz="4800" dirty="0">
              <a:solidFill>
                <a:srgbClr val="FF000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>
              <a:solidFill>
                <a:srgbClr val="FF000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14313"/>
            <a:ext cx="8229600" cy="60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9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7030A0"/>
                </a:solidFill>
              </a:rPr>
              <a:t>Геофизик М.И. </a:t>
            </a:r>
            <a:r>
              <a:rPr lang="ru-RU" sz="4800" dirty="0" err="1" smtClean="0">
                <a:solidFill>
                  <a:srgbClr val="7030A0"/>
                </a:solidFill>
              </a:rPr>
              <a:t>Будыко</a:t>
            </a:r>
            <a:r>
              <a:rPr lang="ru-RU" sz="4800" dirty="0" smtClean="0">
                <a:solidFill>
                  <a:srgbClr val="7030A0"/>
                </a:solidFill>
              </a:rPr>
              <a:t> еще в 1962г. Предположил, что сжигание человечеством огромного количества топлива приведет к повышению содержания этого оксида в воздухе. Назовите оксид.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(Оксид углерода (</a:t>
            </a:r>
            <a:r>
              <a:rPr lang="en-US" sz="4800" dirty="0" smtClean="0">
                <a:solidFill>
                  <a:srgbClr val="FF0000"/>
                </a:solidFill>
              </a:rPr>
              <a:t>IV)</a:t>
            </a:r>
            <a:r>
              <a:rPr lang="ru-RU" sz="4800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721350"/>
          </a:xfrm>
        </p:spPr>
        <p:txBody>
          <a:bodyPr rtlCol="0"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5700" dirty="0" smtClean="0">
                <a:solidFill>
                  <a:srgbClr val="7030A0"/>
                </a:solidFill>
              </a:rPr>
              <a:t>Эффект, последствием которого многие климатологи считают мягкие зимы конца 80-х – начала 90-х гг. </a:t>
            </a:r>
            <a:r>
              <a:rPr lang="en-US" sz="5700" dirty="0" smtClean="0">
                <a:solidFill>
                  <a:srgbClr val="7030A0"/>
                </a:solidFill>
              </a:rPr>
              <a:t>XX</a:t>
            </a:r>
            <a:r>
              <a:rPr lang="ru-RU" sz="5700" dirty="0" smtClean="0">
                <a:solidFill>
                  <a:srgbClr val="7030A0"/>
                </a:solidFill>
              </a:rPr>
              <a:t>в.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57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(Парниковый эффект)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138"/>
            <a:ext cx="9144000" cy="4662487"/>
          </a:xfrm>
        </p:spPr>
        <p:txBody>
          <a:bodyPr rtlCol="0">
            <a:normAutofit fontScale="9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7030A0"/>
                </a:solidFill>
              </a:rPr>
              <a:t>Организмы, фиксирующие в природе молекулярный азот.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(Клубеньковые бактерии бобовых растений)</a:t>
            </a:r>
          </a:p>
        </p:txBody>
      </p:sp>
      <p:sp>
        <p:nvSpPr>
          <p:cNvPr id="3174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70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5700" dirty="0" smtClean="0">
                <a:solidFill>
                  <a:srgbClr val="7030A0"/>
                </a:solidFill>
              </a:rPr>
              <a:t>В связи с уменьшением выброса этого токсичного газа предприятиями энергетического комплекса содержание его в воздухе в 2-5 раз ниже, чем зимой.</a:t>
            </a:r>
            <a:endParaRPr lang="en-US" sz="5700" dirty="0" smtClean="0">
              <a:solidFill>
                <a:srgbClr val="7030A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(Оксид азота(</a:t>
            </a:r>
            <a:r>
              <a:rPr lang="en-US" sz="4800" dirty="0" smtClean="0">
                <a:solidFill>
                  <a:srgbClr val="FF0000"/>
                </a:solidFill>
              </a:rPr>
              <a:t>IV))</a:t>
            </a:r>
            <a:endParaRPr lang="ru-RU" sz="4800" dirty="0" smtClean="0">
              <a:solidFill>
                <a:srgbClr val="FF0000"/>
              </a:solidFill>
            </a:endParaRPr>
          </a:p>
        </p:txBody>
      </p:sp>
      <p:sp>
        <p:nvSpPr>
          <p:cNvPr id="3277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7030A0"/>
                </a:solidFill>
              </a:rPr>
              <a:t>Оксиды, катализирующие разрушение озонового слоя.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(Оксиды азота(</a:t>
            </a:r>
            <a:r>
              <a:rPr lang="en-US" sz="4800" dirty="0" smtClean="0">
                <a:solidFill>
                  <a:srgbClr val="FF0000"/>
                </a:solidFill>
              </a:rPr>
              <a:t>II)</a:t>
            </a:r>
            <a:r>
              <a:rPr lang="ru-RU" sz="4800" dirty="0" smtClean="0">
                <a:solidFill>
                  <a:srgbClr val="FF0000"/>
                </a:solidFill>
              </a:rPr>
              <a:t> и </a:t>
            </a:r>
            <a:r>
              <a:rPr lang="en-US" sz="4800" dirty="0" smtClean="0">
                <a:solidFill>
                  <a:srgbClr val="FF0000"/>
                </a:solidFill>
              </a:rPr>
              <a:t>(IV))</a:t>
            </a:r>
            <a:endParaRPr lang="ru-RU" sz="4800" dirty="0" smtClean="0">
              <a:solidFill>
                <a:srgbClr val="FF0000"/>
              </a:solidFill>
            </a:endParaRPr>
          </a:p>
        </p:txBody>
      </p:sp>
      <p:sp>
        <p:nvSpPr>
          <p:cNvPr id="3379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578475"/>
          </a:xfrm>
        </p:spPr>
        <p:txBody>
          <a:bodyPr rtlCol="0">
            <a:normAutofit fontScale="8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7030A0"/>
                </a:solidFill>
              </a:rPr>
              <a:t>Глобальный гидрологический цикл имеет три основных потока: осадки, </a:t>
            </a:r>
            <a:r>
              <a:rPr lang="ru-RU" sz="4800" dirty="0" err="1" smtClean="0">
                <a:solidFill>
                  <a:srgbClr val="7030A0"/>
                </a:solidFill>
              </a:rPr>
              <a:t>влагоперенос</a:t>
            </a:r>
            <a:r>
              <a:rPr lang="ru-RU" sz="4800" dirty="0" smtClean="0">
                <a:solidFill>
                  <a:srgbClr val="7030A0"/>
                </a:solidFill>
              </a:rPr>
              <a:t> и …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(Испарение)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9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7030A0"/>
                </a:solidFill>
              </a:rPr>
              <a:t>Какое воздействие на растительность водоемов оказывает поступление большого количества удобрений со сточными водами?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(Начинается чрезмерный рост водорослей)</a:t>
            </a:r>
          </a:p>
        </p:txBody>
      </p:sp>
      <p:sp>
        <p:nvSpPr>
          <p:cNvPr id="3584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85750"/>
            <a:ext cx="9144000" cy="5721350"/>
          </a:xfrm>
        </p:spPr>
        <p:txBody>
          <a:bodyPr rtlCol="0">
            <a:normAutofit fontScale="70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5700" dirty="0" smtClean="0">
                <a:solidFill>
                  <a:srgbClr val="7030A0"/>
                </a:solidFill>
              </a:rPr>
              <a:t>Загрязнители, попадающие в природные воды из атмосферы с осадками.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57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(Серная и азотная кислоты, сульфаты, нитраты и др.)</a:t>
            </a:r>
          </a:p>
        </p:txBody>
      </p:sp>
      <p:sp>
        <p:nvSpPr>
          <p:cNvPr id="3686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5"/>
          <p:cNvSpPr>
            <a:spLocks noGrp="1"/>
          </p:cNvSpPr>
          <p:nvPr>
            <p:ph type="subTitle" idx="1"/>
          </p:nvPr>
        </p:nvSpPr>
        <p:spPr>
          <a:xfrm>
            <a:off x="457200" y="620713"/>
            <a:ext cx="8229600" cy="432117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05191" y="1660994"/>
            <a:ext cx="8119340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Представление команд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7030A0"/>
                </a:solidFill>
              </a:rPr>
              <a:t>Метод очистки воды с участием микрофлоры активного ила.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(Биологическая очистка)</a:t>
            </a:r>
          </a:p>
        </p:txBody>
      </p:sp>
      <p:sp>
        <p:nvSpPr>
          <p:cNvPr id="3789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8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36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36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36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36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36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7030A0"/>
                </a:solidFill>
              </a:rPr>
              <a:t>Почему при наличии в сточных водах большого количества трудно окисляемых органических веществ нежелательно применение озона для их очистки?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3600" dirty="0" smtClean="0">
                <a:solidFill>
                  <a:srgbClr val="FF0000"/>
                </a:solidFill>
              </a:rPr>
              <a:t>(Возможно образование продуктов неполного окисления, причем более токсичных, чем исходные органические соединения)</a:t>
            </a:r>
          </a:p>
        </p:txBody>
      </p:sp>
      <p:sp>
        <p:nvSpPr>
          <p:cNvPr id="3891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215063"/>
          </a:xfrm>
        </p:spPr>
        <p:txBody>
          <a:bodyPr rtlCol="0">
            <a:normAutofit fontScale="70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5700" dirty="0" smtClean="0">
                <a:solidFill>
                  <a:srgbClr val="7030A0"/>
                </a:solidFill>
              </a:rPr>
              <a:t>Всем известно, что молочнокислые продукты полезны для здоровья. Какой процесс используется для получения кефира?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(Брожение)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14313"/>
            <a:ext cx="8229600" cy="60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77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5200" dirty="0" smtClean="0">
                <a:solidFill>
                  <a:srgbClr val="7030A0"/>
                </a:solidFill>
              </a:rPr>
              <a:t>Почему при отравлении нефтепродуктами противопоказано принимать жиры, растительные масла, яйца?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(Углеводороды растворяются в жирах и надолго задерживаются в организме)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9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4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4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4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4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400" dirty="0" smtClean="0">
                <a:solidFill>
                  <a:srgbClr val="7030A0"/>
                </a:solidFill>
              </a:rPr>
              <a:t>Известно, что бром и йод ядовиты. Почему же невропатолог может посоветовать принимать бром, а эндокринолог заявить, что вам не хватает йода?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400" dirty="0" smtClean="0">
                <a:solidFill>
                  <a:srgbClr val="FF0000"/>
                </a:solidFill>
              </a:rPr>
              <a:t>(Ядовиты простые вещества. Лекарства содержат соединения этих веществ)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925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0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0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0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0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000" dirty="0" smtClean="0">
                <a:solidFill>
                  <a:srgbClr val="7030A0"/>
                </a:solidFill>
              </a:rPr>
              <a:t>Какие покрытия для пола наиболее благоприятны для здоровья: ковровое, линолеум или краска? Почему?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000" dirty="0" smtClean="0">
                <a:solidFill>
                  <a:srgbClr val="FF0000"/>
                </a:solidFill>
              </a:rPr>
              <a:t>(На ковровом покрытии скапливается много пыли, линолеум может выделять вредные для здоровья вещества. Крашенные полы наиболее безобидны)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77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4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4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4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4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4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700" dirty="0" smtClean="0">
                <a:solidFill>
                  <a:srgbClr val="7030A0"/>
                </a:solidFill>
              </a:rPr>
              <a:t>Назовите вещество, которое может и спасти человека в случае сердечного заболевания, и мгновенно уничтожить множество людей. Почему оно так действует?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4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400" dirty="0" smtClean="0">
                <a:solidFill>
                  <a:srgbClr val="FF0000"/>
                </a:solidFill>
              </a:rPr>
              <a:t>(Нитроглицерин. Его действие зависит от концентрации)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77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36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36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36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36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36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36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7030A0"/>
                </a:solidFill>
              </a:rPr>
              <a:t>Калий содержится внутри клетки, а натрий в межклеточном пространстве, поэтому после приема соленой пищи хочется пить. Объясните данный факт.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3600" dirty="0" smtClean="0">
                <a:solidFill>
                  <a:srgbClr val="FF0000"/>
                </a:solidFill>
              </a:rPr>
              <a:t>(Ионы натрия </a:t>
            </a:r>
            <a:r>
              <a:rPr lang="ru-RU" sz="3600" dirty="0" err="1" smtClean="0">
                <a:solidFill>
                  <a:srgbClr val="FF0000"/>
                </a:solidFill>
              </a:rPr>
              <a:t>гидратируются</a:t>
            </a:r>
            <a:r>
              <a:rPr lang="ru-RU" sz="3600" dirty="0" smtClean="0">
                <a:solidFill>
                  <a:srgbClr val="FF0000"/>
                </a:solidFill>
              </a:rPr>
              <a:t> легче, чем ионы калия, и после приема соленой пищи вода из клеток поступает в межклеточное пространство. Клетка уменьшается в объеме, рефлекторно возникает чувство жажды)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6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0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0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0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0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0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0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0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0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5700" dirty="0" smtClean="0">
                <a:solidFill>
                  <a:srgbClr val="7030A0"/>
                </a:solidFill>
              </a:rPr>
              <a:t>Некоторое вещество, содержащееся в древесном дыме, позволяет получать копченую рыбу и колбасу, а раствор этого вещества используется для консервирования биологических препаратов. Какое это вещество?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0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5100" dirty="0" smtClean="0">
                <a:solidFill>
                  <a:srgbClr val="FF0000"/>
                </a:solidFill>
              </a:rPr>
              <a:t>(Формальдегид)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9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0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0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0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0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0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000" dirty="0" smtClean="0">
                <a:solidFill>
                  <a:srgbClr val="7030A0"/>
                </a:solidFill>
              </a:rPr>
              <a:t>Объясните с точки зрения химии, почему пища, содержащая пищевые волокна, создает ощущение сытости, хотя является низкокалорийной.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000" dirty="0" smtClean="0">
              <a:solidFill>
                <a:srgbClr val="7030A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000" dirty="0" smtClean="0">
                <a:solidFill>
                  <a:srgbClr val="FF0000"/>
                </a:solidFill>
              </a:rPr>
              <a:t>(Благодаря множеству </a:t>
            </a:r>
            <a:r>
              <a:rPr lang="ru-RU" sz="4000" dirty="0" err="1" smtClean="0">
                <a:solidFill>
                  <a:srgbClr val="FF0000"/>
                </a:solidFill>
              </a:rPr>
              <a:t>гидроксогрупп</a:t>
            </a:r>
            <a:r>
              <a:rPr lang="ru-RU" sz="4000" dirty="0" smtClean="0">
                <a:solidFill>
                  <a:srgbClr val="FF0000"/>
                </a:solidFill>
              </a:rPr>
              <a:t> целлюлоза связывает воду, набухает и увеличивается в объеме)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358188" y="6072188"/>
            <a:ext cx="785812" cy="78581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ctrTitle"/>
          </p:nvPr>
        </p:nvSpPr>
        <p:spPr>
          <a:xfrm>
            <a:off x="457200" y="274638"/>
            <a:ext cx="8229600" cy="3298825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rgbClr val="FFFF00"/>
                </a:solidFill>
              </a:rPr>
              <a:t>Ассоциативная  </a:t>
            </a:r>
            <a:br>
              <a:rPr lang="ru-RU" sz="4800" smtClean="0">
                <a:solidFill>
                  <a:srgbClr val="FFFF00"/>
                </a:solidFill>
              </a:rPr>
            </a:br>
            <a:r>
              <a:rPr lang="ru-RU" sz="4800" smtClean="0">
                <a:solidFill>
                  <a:srgbClr val="FFFF00"/>
                </a:solidFill>
              </a:rPr>
              <a:t>реклама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subTitle" idx="1"/>
          </p:nvPr>
        </p:nvSpPr>
        <p:spPr>
          <a:xfrm flipV="1">
            <a:off x="457200" y="6007100"/>
            <a:ext cx="8229600" cy="85725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90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Grp="1"/>
          </p:cNvSpPr>
          <p:nvPr>
            <p:ph type="ctrTitle"/>
          </p:nvPr>
        </p:nvSpPr>
        <p:spPr>
          <a:xfrm>
            <a:off x="457200" y="274638"/>
            <a:ext cx="8229600" cy="3082925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rgbClr val="FFFF00"/>
                </a:solidFill>
              </a:rPr>
              <a:t>Скульптура для пришкольного участка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68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42974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204"/>
                <a:gridCol w="1444649"/>
                <a:gridCol w="1428755"/>
                <a:gridCol w="1428754"/>
                <a:gridCol w="1350175"/>
                <a:gridCol w="1650212"/>
              </a:tblGrid>
              <a:tr h="1137150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baseline="0" dirty="0" smtClean="0">
                          <a:solidFill>
                            <a:srgbClr val="FFFF00"/>
                          </a:solidFill>
                        </a:rPr>
                        <a:t>Экологический словарь</a:t>
                      </a:r>
                      <a:endParaRPr lang="ru-RU" sz="2400" b="0" i="1" baseline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u="none" baseline="0" dirty="0" smtClean="0">
                          <a:solidFill>
                            <a:schemeClr val="bg1"/>
                          </a:solidFill>
                          <a:hlinkClick r:id="rId2" action="ppaction://hlinksldjump"/>
                        </a:rPr>
                        <a:t>10</a:t>
                      </a:r>
                      <a:endParaRPr lang="ru-RU" sz="3600" b="0" u="none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3" action="ppaction://hlinksldjump"/>
                        </a:rPr>
                        <a:t>20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4" action="ppaction://hlinksldjump"/>
                        </a:rPr>
                        <a:t>30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5" action="ppaction://hlinksldjump"/>
                        </a:rPr>
                        <a:t>40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6" action="ppaction://hlinksldjump"/>
                        </a:rPr>
                        <a:t>50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53475">
                <a:tc>
                  <a:txBody>
                    <a:bodyPr/>
                    <a:lstStyle/>
                    <a:p>
                      <a:pPr algn="ctr"/>
                      <a:r>
                        <a:rPr lang="ru-RU" sz="2400" i="1" baseline="0" dirty="0" smtClean="0">
                          <a:solidFill>
                            <a:srgbClr val="FFFF00"/>
                          </a:solidFill>
                        </a:rPr>
                        <a:t>Охрана природы</a:t>
                      </a:r>
                      <a:endParaRPr lang="ru-RU" sz="2400" i="1" baseline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7" action="ppaction://hlinksldjump"/>
                        </a:rPr>
                        <a:t>10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8" action="ppaction://hlinksldjump"/>
                        </a:rPr>
                        <a:t>20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9" action="ppaction://hlinksldjump"/>
                        </a:rPr>
                        <a:t>30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10" action="ppaction://hlinksldjump"/>
                        </a:rPr>
                        <a:t>40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11" action="ppaction://hlinksldjump"/>
                        </a:rPr>
                        <a:t>50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53475">
                <a:tc>
                  <a:txBody>
                    <a:bodyPr/>
                    <a:lstStyle/>
                    <a:p>
                      <a:pPr algn="ctr"/>
                      <a:r>
                        <a:rPr lang="ru-RU" sz="2400" i="1" baseline="0" dirty="0" smtClean="0">
                          <a:solidFill>
                            <a:srgbClr val="FFFF00"/>
                          </a:solidFill>
                        </a:rPr>
                        <a:t>Отходы и доходы</a:t>
                      </a:r>
                      <a:endParaRPr lang="ru-RU" sz="2400" i="1" baseline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12" action="ppaction://hlinksldjump"/>
                        </a:rPr>
                        <a:t>10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13" action="ppaction://hlinksldjump"/>
                        </a:rPr>
                        <a:t>20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14" action="ppaction://hlinksldjump"/>
                        </a:rPr>
                        <a:t>30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15" action="ppaction://hlinksldjump"/>
                        </a:rPr>
                        <a:t>40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16" action="ppaction://hlinksldjump"/>
                        </a:rPr>
                        <a:t>50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53475">
                <a:tc>
                  <a:txBody>
                    <a:bodyPr/>
                    <a:lstStyle/>
                    <a:p>
                      <a:pPr algn="ctr"/>
                      <a:endParaRPr lang="ru-RU" sz="2400" i="1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ru-RU" sz="2400" i="1" baseline="0" dirty="0" smtClean="0">
                          <a:solidFill>
                            <a:srgbClr val="FFFF00"/>
                          </a:solidFill>
                        </a:rPr>
                        <a:t>Неметаллы</a:t>
                      </a:r>
                      <a:endParaRPr lang="ru-RU" sz="2400" i="1" baseline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17" action="ppaction://hlinksldjump"/>
                        </a:rPr>
                        <a:t>10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18" action="ppaction://hlinksldjump"/>
                        </a:rPr>
                        <a:t>20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19" action="ppaction://hlinksldjump"/>
                        </a:rPr>
                        <a:t>30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20" action="ppaction://hlinksldjump"/>
                        </a:rPr>
                        <a:t>40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21" action="ppaction://hlinksldjump"/>
                        </a:rPr>
                        <a:t>50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53475">
                <a:tc>
                  <a:txBody>
                    <a:bodyPr/>
                    <a:lstStyle/>
                    <a:p>
                      <a:pPr algn="ctr"/>
                      <a:endParaRPr lang="ru-RU" sz="2400" i="1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ru-RU" sz="2400" i="1" baseline="0" dirty="0" smtClean="0">
                          <a:solidFill>
                            <a:srgbClr val="FFFF00"/>
                          </a:solidFill>
                        </a:rPr>
                        <a:t>Вода</a:t>
                      </a:r>
                      <a:endParaRPr lang="ru-RU" sz="2400" i="1" baseline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22" action="ppaction://hlinksldjump"/>
                        </a:rPr>
                        <a:t>10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23" action="ppaction://hlinksldjump"/>
                        </a:rPr>
                        <a:t>20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24" action="ppaction://hlinksldjump"/>
                        </a:rPr>
                        <a:t>30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25" action="ppaction://hlinksldjump"/>
                        </a:rPr>
                        <a:t>40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26" action="ppaction://hlinksldjump"/>
                        </a:rPr>
                        <a:t>50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53475">
                <a:tc>
                  <a:txBody>
                    <a:bodyPr/>
                    <a:lstStyle/>
                    <a:p>
                      <a:pPr algn="ctr"/>
                      <a:r>
                        <a:rPr lang="ru-RU" sz="2400" i="1" baseline="0" dirty="0" smtClean="0">
                          <a:solidFill>
                            <a:srgbClr val="FFFF00"/>
                          </a:solidFill>
                        </a:rPr>
                        <a:t>Химия и здоровье</a:t>
                      </a:r>
                      <a:endParaRPr lang="ru-RU" sz="2400" i="1" baseline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27" action="ppaction://hlinksldjump"/>
                        </a:rPr>
                        <a:t>10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28" action="ppaction://hlinksldjump"/>
                        </a:rPr>
                        <a:t>20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29" action="ppaction://hlinksldjump"/>
                        </a:rPr>
                        <a:t>30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30" action="ppaction://hlinksldjump"/>
                        </a:rPr>
                        <a:t>40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31" action="ppaction://hlinksldjump"/>
                        </a:rPr>
                        <a:t>50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53475">
                <a:tc>
                  <a:txBody>
                    <a:bodyPr/>
                    <a:lstStyle/>
                    <a:p>
                      <a:pPr algn="ctr"/>
                      <a:endParaRPr lang="ru-RU" sz="2400" i="1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ru-RU" sz="2400" i="1" baseline="0" dirty="0" smtClean="0">
                          <a:solidFill>
                            <a:srgbClr val="FFFF00"/>
                          </a:solidFill>
                        </a:rPr>
                        <a:t>Химия и быт</a:t>
                      </a:r>
                      <a:endParaRPr lang="ru-RU" sz="2400" i="1" baseline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32" action="ppaction://hlinksldjump"/>
                        </a:rPr>
                        <a:t>10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33" action="ppaction://hlinksldjump"/>
                        </a:rPr>
                        <a:t>20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34" action="ppaction://hlinksldjump"/>
                        </a:rPr>
                        <a:t>30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35" action="ppaction://hlinksldjump"/>
                        </a:rPr>
                        <a:t>40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baseline="0" dirty="0" smtClean="0">
                          <a:solidFill>
                            <a:schemeClr val="bg1"/>
                          </a:solidFill>
                          <a:hlinkClick r:id="rId36" action="ppaction://hlinksldjump"/>
                        </a:rPr>
                        <a:t>50</a:t>
                      </a:r>
                      <a:endParaRPr lang="ru-RU" sz="3600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14875" y="857250"/>
            <a:ext cx="8229600" cy="3683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721350"/>
          </a:xfrm>
        </p:spPr>
        <p:txBody>
          <a:bodyPr rtlCol="0">
            <a:normAutofit fontScale="70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5700" dirty="0" smtClean="0">
                <a:solidFill>
                  <a:srgbClr val="7030A0"/>
                </a:solidFill>
              </a:rPr>
              <a:t>Твердые  или жидкие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5700" dirty="0" smtClean="0">
                <a:solidFill>
                  <a:srgbClr val="7030A0"/>
                </a:solidFill>
              </a:rPr>
              <a:t>частицы, находящиеся в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5700" dirty="0" smtClean="0">
                <a:solidFill>
                  <a:srgbClr val="7030A0"/>
                </a:solidFill>
              </a:rPr>
              <a:t>атмосфере и образующие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5700" dirty="0" smtClean="0">
                <a:solidFill>
                  <a:srgbClr val="7030A0"/>
                </a:solidFill>
              </a:rPr>
              <a:t> туман или дым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(Аэрозоль)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7786688" y="5857875"/>
            <a:ext cx="785812" cy="785813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29375"/>
          </a:xfrm>
        </p:spPr>
        <p:txBody>
          <a:bodyPr rtlCol="0">
            <a:normAutofit fontScale="850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4800" dirty="0" smtClean="0"/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4800" dirty="0" smtClean="0"/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4800" dirty="0" smtClean="0"/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4800" dirty="0"/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4800" dirty="0" smtClean="0">
                <a:solidFill>
                  <a:srgbClr val="7030A0"/>
                </a:solidFill>
              </a:rPr>
              <a:t>Естественное или искусственное поступление воздуха в воду, почву, горные породы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4800" dirty="0" smtClean="0">
              <a:solidFill>
                <a:srgbClr val="7030A0"/>
              </a:solidFill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(Аэрация)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4800" dirty="0" smtClean="0"/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Улыбающееся лицо 4">
            <a:hlinkClick r:id="rId2" action="ppaction://hlinksldjump"/>
          </p:cNvPr>
          <p:cNvSpPr/>
          <p:nvPr/>
        </p:nvSpPr>
        <p:spPr>
          <a:xfrm>
            <a:off x="7786688" y="5857875"/>
            <a:ext cx="785812" cy="785813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792787"/>
          </a:xfrm>
        </p:spPr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800" dirty="0" smtClean="0"/>
          </a:p>
          <a:p>
            <a:pPr marL="577533" lvl="1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5200" dirty="0" smtClean="0">
                <a:solidFill>
                  <a:srgbClr val="7030A0"/>
                </a:solidFill>
              </a:rPr>
              <a:t>Вещества, применяемые для уничтожения растений, в частности для борьбы с сорняками.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/>
              <a:t>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(Гербициды)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14313"/>
            <a:ext cx="8229600" cy="60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7786688" y="5857875"/>
            <a:ext cx="785812" cy="785813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728</TotalTime>
  <Words>930</Words>
  <Application>Microsoft Office PowerPoint</Application>
  <PresentationFormat>Экран (4:3)</PresentationFormat>
  <Paragraphs>291</Paragraphs>
  <Slides>39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5" baseType="lpstr">
      <vt:lpstr>Arial</vt:lpstr>
      <vt:lpstr>Candara</vt:lpstr>
      <vt:lpstr>Symbol</vt:lpstr>
      <vt:lpstr>Calibri</vt:lpstr>
      <vt:lpstr>Wingdings 3</vt:lpstr>
      <vt:lpstr>Волна</vt:lpstr>
      <vt:lpstr>«Химия и   окружающая среда»</vt:lpstr>
      <vt:lpstr>Слайд 2</vt:lpstr>
      <vt:lpstr>Слайд 3</vt:lpstr>
      <vt:lpstr>Ассоциативная   реклама</vt:lpstr>
      <vt:lpstr>Скульптура для пришкольного участка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 </vt:lpstr>
      <vt:lpstr>Слайд 36</vt:lpstr>
      <vt:lpstr>Слайд 37</vt:lpstr>
      <vt:lpstr>Слайд 38</vt:lpstr>
      <vt:lpstr>Слайд 39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Admin</cp:lastModifiedBy>
  <cp:revision>49</cp:revision>
  <dcterms:created xsi:type="dcterms:W3CDTF">2001-12-31T20:05:01Z</dcterms:created>
  <dcterms:modified xsi:type="dcterms:W3CDTF">2011-12-09T07:50:19Z</dcterms:modified>
</cp:coreProperties>
</file>