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93" r:id="rId2"/>
    <p:sldId id="264" r:id="rId3"/>
    <p:sldId id="326" r:id="rId4"/>
    <p:sldId id="327" r:id="rId5"/>
    <p:sldId id="328" r:id="rId6"/>
    <p:sldId id="329" r:id="rId7"/>
    <p:sldId id="382" r:id="rId8"/>
    <p:sldId id="330" r:id="rId9"/>
    <p:sldId id="331" r:id="rId10"/>
    <p:sldId id="332" r:id="rId11"/>
    <p:sldId id="333" r:id="rId12"/>
    <p:sldId id="336" r:id="rId13"/>
    <p:sldId id="339" r:id="rId14"/>
    <p:sldId id="340" r:id="rId15"/>
    <p:sldId id="341" r:id="rId16"/>
    <p:sldId id="343" r:id="rId17"/>
    <p:sldId id="352" r:id="rId18"/>
    <p:sldId id="374" r:id="rId19"/>
    <p:sldId id="353" r:id="rId20"/>
    <p:sldId id="355" r:id="rId21"/>
    <p:sldId id="390" r:id="rId22"/>
    <p:sldId id="376" r:id="rId23"/>
    <p:sldId id="375" r:id="rId24"/>
    <p:sldId id="356" r:id="rId25"/>
    <p:sldId id="391" r:id="rId26"/>
    <p:sldId id="359" r:id="rId27"/>
    <p:sldId id="385" r:id="rId28"/>
    <p:sldId id="360" r:id="rId29"/>
    <p:sldId id="362" r:id="rId30"/>
    <p:sldId id="392" r:id="rId31"/>
    <p:sldId id="387" r:id="rId32"/>
    <p:sldId id="361" r:id="rId33"/>
    <p:sldId id="364" r:id="rId34"/>
    <p:sldId id="369" r:id="rId35"/>
    <p:sldId id="377" r:id="rId36"/>
    <p:sldId id="378" r:id="rId37"/>
    <p:sldId id="379" r:id="rId38"/>
    <p:sldId id="370" r:id="rId39"/>
    <p:sldId id="380" r:id="rId40"/>
    <p:sldId id="381" r:id="rId41"/>
    <p:sldId id="371" r:id="rId42"/>
    <p:sldId id="366" r:id="rId43"/>
    <p:sldId id="365" r:id="rId44"/>
    <p:sldId id="367" r:id="rId45"/>
    <p:sldId id="372" r:id="rId46"/>
    <p:sldId id="368" r:id="rId47"/>
    <p:sldId id="373" r:id="rId48"/>
    <p:sldId id="389" r:id="rId49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CC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99"/>
    <a:srgbClr val="FFFF99"/>
    <a:srgbClr val="003366"/>
    <a:srgbClr val="FF3300"/>
    <a:srgbClr val="993300"/>
    <a:srgbClr val="E5E9A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9" autoAdjust="0"/>
    <p:restoredTop sz="96217" autoAdjust="0"/>
  </p:normalViewPr>
  <p:slideViewPr>
    <p:cSldViewPr>
      <p:cViewPr varScale="1">
        <p:scale>
          <a:sx n="48" d="100"/>
          <a:sy n="48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fld id="{CADB4129-57DF-4EAD-892E-8042497C1F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23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fld id="{EFE435CB-9F16-4F40-ACEE-162BA7B958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71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8FBDF-5648-489B-9377-D2F135353CCE}" type="slidenum">
              <a:rPr lang="ru-RU"/>
              <a:pPr/>
              <a:t>2</a:t>
            </a:fld>
            <a:endParaRPr lang="ru-RU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4) при наличии двух и более заместителей нумерацию цепи производят так, чтобы заместители получили наименьшие номера. В названии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алкана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радикалы перечисляются в алфавитном порядке. Перед названием каждого радикала ставят цифру, обозначающую его положение в главной углеродной цепи. Если заместители одинаковые, то к их названию добавляют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умножительные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приставки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ди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три-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тетра-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пента-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и т. 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5) если в главной цепи на равном расстоянии от концов стоят одинаковые радикалы, то нумерацию производят таким образом, чтобы радикалы получили наименьшие номера.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435CB-9F16-4F40-ACEE-162BA7B9587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3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результате окисления фенолов образуются малоактивные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фенокси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-радикалы, не способные к разрыву связей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и происходит обрыв цепи вследствие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димеризации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этих радикалов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435CB-9F16-4F40-ACEE-162BA7B9587E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6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EF44-EDA6-47AB-85FE-2D09BC5325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21600"/>
      </p:ext>
    </p:extLst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6C91-492E-4401-BF48-82C5861CA7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59563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4FE1F-502D-4757-BA72-EE61119F71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02522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A6EE3-EEE3-4BAF-AF5A-642591D41D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52442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29FF-7A83-4229-8081-1F665E3ED7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24846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391C2-6138-4AE3-988F-FEBF10E714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97435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EDD1-AEAE-415E-9502-E76F580712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50632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A9AE5-C6FC-4679-8160-CC26DE8CAF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49430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1D640-30A1-4A39-A050-40243D7955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70705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A371C-EC08-4234-8756-137038F08B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37146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035CA-8C72-4FA0-A74C-BCDA22F47E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11020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5E9AF">
                <a:gamma/>
                <a:shade val="60000"/>
                <a:invGamma/>
              </a:srgbClr>
            </a:gs>
            <a:gs pos="100000">
              <a:srgbClr val="E5E9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2A91C12-DDEC-48D6-8BC0-1EC7730C78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0%D0%B3%D0%B0%D0%BD%D0%B8%D1%87%D0%B5%D1%81%D0%BA%D0%B0%D1%8F_%D1%85%D0%B8%D0%BC%D0%B8%D1%8F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0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3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6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1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1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Общие закономерности реакционной способности органических соединений как химическая основа их биологического функционирования.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920880" cy="1752600"/>
          </a:xfrm>
        </p:spPr>
        <p:txBody>
          <a:bodyPr/>
          <a:lstStyle/>
          <a:p>
            <a:r>
              <a:rPr lang="ru-RU" b="1" dirty="0" smtClean="0"/>
              <a:t>Радикальные и </a:t>
            </a:r>
            <a:r>
              <a:rPr lang="ru-RU" b="1" dirty="0" err="1" smtClean="0"/>
              <a:t>электрофильные</a:t>
            </a:r>
            <a:r>
              <a:rPr lang="ru-RU" b="1" dirty="0" smtClean="0"/>
              <a:t> реакции углеводородов и их производных.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3943"/>
            <a:ext cx="1470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№ 5.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266751"/>
      </p:ext>
    </p:extLst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0122-3994-43B6-A28B-F6F33201D946}" type="slidenum">
              <a:rPr lang="ru-RU"/>
              <a:pPr/>
              <a:t>10</a:t>
            </a:fld>
            <a:endParaRPr lang="ru-RU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0374" name="Rectangle 86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0373" name="Object 85"/>
          <p:cNvGraphicFramePr>
            <a:graphicFrameLocks noChangeAspect="1"/>
          </p:cNvGraphicFramePr>
          <p:nvPr/>
        </p:nvGraphicFramePr>
        <p:xfrm>
          <a:off x="611188" y="1268413"/>
          <a:ext cx="5761037" cy="304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0" name="Picture" r:id="rId3" imgW="3550920" imgH="1874520" progId="Word.Picture.8">
                  <p:embed/>
                </p:oleObj>
              </mc:Choice>
              <mc:Fallback>
                <p:oleObj name="Picture" r:id="rId3" imgW="3550920" imgH="1874520" progId="Word.Picture.8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268413"/>
                        <a:ext cx="5761037" cy="304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75" name="Rectangle 87"/>
          <p:cNvSpPr>
            <a:spLocks noChangeArrowheads="1"/>
          </p:cNvSpPr>
          <p:nvPr/>
        </p:nvSpPr>
        <p:spPr bwMode="auto">
          <a:xfrm>
            <a:off x="355600" y="616267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3200">
                <a:solidFill>
                  <a:srgbClr val="006600"/>
                </a:solidFill>
              </a:rPr>
              <a:t>2,2,4-триметилпентан </a:t>
            </a:r>
          </a:p>
        </p:txBody>
      </p:sp>
      <p:pic>
        <p:nvPicPr>
          <p:cNvPr id="140376" name="Picture 8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94213"/>
            <a:ext cx="8064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377" name="Picture 8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652963"/>
            <a:ext cx="8064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378" name="Picture 9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8500"/>
            <a:ext cx="1001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0379" name="Object 91"/>
          <p:cNvGraphicFramePr>
            <a:graphicFrameLocks noChangeAspect="1"/>
          </p:cNvGraphicFramePr>
          <p:nvPr/>
        </p:nvGraphicFramePr>
        <p:xfrm>
          <a:off x="5722938" y="5588000"/>
          <a:ext cx="720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1" name="Document" r:id="rId8" imgW="266760" imgH="266760" progId="ChemWindow.Document">
                  <p:embed/>
                </p:oleObj>
              </mc:Choice>
              <mc:Fallback>
                <p:oleObj name="Document" r:id="rId8" imgW="266760" imgH="266760" progId="ChemWindow.Document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5588000"/>
                        <a:ext cx="720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80" name="Rectangle 92"/>
          <p:cNvSpPr>
            <a:spLocks noChangeArrowheads="1"/>
          </p:cNvSpPr>
          <p:nvPr/>
        </p:nvSpPr>
        <p:spPr bwMode="auto">
          <a:xfrm>
            <a:off x="1044575" y="4710113"/>
            <a:ext cx="171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000">
                <a:solidFill>
                  <a:srgbClr val="993300"/>
                </a:solidFill>
              </a:rPr>
              <a:t>Первичный </a:t>
            </a:r>
          </a:p>
        </p:txBody>
      </p:sp>
      <p:sp>
        <p:nvSpPr>
          <p:cNvPr id="140381" name="Rectangle 93"/>
          <p:cNvSpPr>
            <a:spLocks noChangeArrowheads="1"/>
          </p:cNvSpPr>
          <p:nvPr/>
        </p:nvSpPr>
        <p:spPr bwMode="auto">
          <a:xfrm>
            <a:off x="3708400" y="4724400"/>
            <a:ext cx="170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000">
                <a:solidFill>
                  <a:srgbClr val="993300"/>
                </a:solidFill>
              </a:rPr>
              <a:t>Вторичный </a:t>
            </a:r>
          </a:p>
        </p:txBody>
      </p:sp>
      <p:sp>
        <p:nvSpPr>
          <p:cNvPr id="140382" name="Rectangle 94"/>
          <p:cNvSpPr>
            <a:spLocks noChangeArrowheads="1"/>
          </p:cNvSpPr>
          <p:nvPr/>
        </p:nvSpPr>
        <p:spPr bwMode="auto">
          <a:xfrm>
            <a:off x="6732588" y="4652963"/>
            <a:ext cx="166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000">
                <a:solidFill>
                  <a:srgbClr val="993300"/>
                </a:solidFill>
              </a:rPr>
              <a:t>Третичный </a:t>
            </a:r>
          </a:p>
        </p:txBody>
      </p:sp>
      <p:sp>
        <p:nvSpPr>
          <p:cNvPr id="140383" name="Rectangle 95"/>
          <p:cNvSpPr>
            <a:spLocks noChangeArrowheads="1"/>
          </p:cNvSpPr>
          <p:nvPr/>
        </p:nvSpPr>
        <p:spPr bwMode="auto">
          <a:xfrm>
            <a:off x="6789738" y="5695950"/>
            <a:ext cx="210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000">
                <a:solidFill>
                  <a:srgbClr val="993300"/>
                </a:solidFill>
              </a:rPr>
              <a:t>Четвертичный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660B-53ED-4E3C-9940-3862A8B44337}" type="slidenum">
              <a:rPr lang="ru-RU"/>
              <a:pPr/>
              <a:t>11</a:t>
            </a:fld>
            <a:endParaRPr 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41315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1338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20938"/>
            <a:ext cx="15843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133600"/>
            <a:ext cx="15843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6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98750"/>
            <a:ext cx="1258887" cy="65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5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644900"/>
            <a:ext cx="2087563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4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429000"/>
            <a:ext cx="2016125" cy="4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05263"/>
            <a:ext cx="1655763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2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652963"/>
            <a:ext cx="1309687" cy="8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1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581525"/>
            <a:ext cx="1223963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30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157788"/>
            <a:ext cx="1042987" cy="98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29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465763"/>
            <a:ext cx="17113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28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805488"/>
            <a:ext cx="1477962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46" name="Rectangle 34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49" name="Rectangle 37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54" name="Rectangle 42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57" name="Rectangle 45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60" name="Rectangle 48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65" name="Rectangle 53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68" name="Rectangle 56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71" name="Rectangle 59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76" name="Rectangle 64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79" name="Rectangle 67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1382" name="Rectangle 70"/>
          <p:cNvSpPr>
            <a:spLocks noChangeArrowheads="1"/>
          </p:cNvSpPr>
          <p:nvPr/>
        </p:nvSpPr>
        <p:spPr bwMode="auto">
          <a:xfrm>
            <a:off x="1443038" y="1327150"/>
            <a:ext cx="1565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41596" name="Group 284"/>
          <p:cNvGraphicFramePr>
            <a:graphicFrameLocks noGrp="1"/>
          </p:cNvGraphicFramePr>
          <p:nvPr/>
        </p:nvGraphicFramePr>
        <p:xfrm>
          <a:off x="468313" y="1341438"/>
          <a:ext cx="8521700" cy="5473702"/>
        </p:xfrm>
        <a:graphic>
          <a:graphicData uri="http://schemas.openxmlformats.org/drawingml/2006/table">
            <a:tbl>
              <a:tblPr/>
              <a:tblGrid>
                <a:gridCol w="2041525"/>
                <a:gridCol w="2268537"/>
                <a:gridCol w="2105025"/>
                <a:gridCol w="2106613"/>
              </a:tblGrid>
              <a:tr h="3683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Алкан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Соответствующий алкильный радикал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изопропил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-бутил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втор-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2-Метилпропан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(изобутан)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изобутил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трет-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2,2-диметилпропан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неопентил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5F08-5282-4D0B-9231-35460F32D023}" type="slidenum">
              <a:rPr lang="ru-RU"/>
              <a:pPr/>
              <a:t>12</a:t>
            </a:fld>
            <a:endParaRPr lang="ru-RU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44387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443038"/>
            <a:ext cx="7559675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1763713" y="4365625"/>
            <a:ext cx="5926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6600"/>
                </a:solidFill>
              </a:rPr>
              <a:t>3,5-диметил-3-этилоктан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42B-8EC2-4909-BA33-B3F278C12689}" type="slidenum">
              <a:rPr lang="ru-RU"/>
              <a:pPr/>
              <a:t>13</a:t>
            </a:fld>
            <a:endParaRPr lang="ru-RU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539750" y="1165225"/>
            <a:ext cx="5487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Рациональная номенклатура</a:t>
            </a:r>
          </a:p>
        </p:txBody>
      </p:sp>
      <p:pic>
        <p:nvPicPr>
          <p:cNvPr id="1474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29527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98650"/>
            <a:ext cx="4105275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468313" y="4621213"/>
            <a:ext cx="3397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993300"/>
                </a:solidFill>
              </a:rPr>
              <a:t>тетраметилметан</a:t>
            </a:r>
          </a:p>
          <a:p>
            <a:pPr algn="ctr"/>
            <a:r>
              <a:rPr lang="ru-RU" sz="2400">
                <a:solidFill>
                  <a:srgbClr val="993300"/>
                </a:solidFill>
              </a:rPr>
              <a:t>(2,2-диметилпропан) </a:t>
            </a: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4468813" y="4622800"/>
            <a:ext cx="43513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993300"/>
                </a:solidFill>
              </a:rPr>
              <a:t>метилэтилизопропилметан</a:t>
            </a:r>
          </a:p>
          <a:p>
            <a:pPr algn="ctr"/>
            <a:r>
              <a:rPr lang="ru-RU" sz="2400">
                <a:solidFill>
                  <a:srgbClr val="993300"/>
                </a:solidFill>
              </a:rPr>
              <a:t>(2,3-диметилпентан)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79BB-EB54-45CD-9230-B02FEB923FC2}" type="slidenum">
              <a:rPr lang="ru-RU"/>
              <a:pPr/>
              <a:t>14</a:t>
            </a:fld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39750" y="1165225"/>
            <a:ext cx="452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Структурная изомерия</a:t>
            </a:r>
          </a:p>
        </p:txBody>
      </p:sp>
      <p:pic>
        <p:nvPicPr>
          <p:cNvPr id="148490" name="Picture 10" descr="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" t="8987" r="3044" b="4539"/>
          <a:stretch>
            <a:fillRect/>
          </a:stretch>
        </p:blipFill>
        <p:spPr bwMode="auto">
          <a:xfrm>
            <a:off x="684213" y="1700213"/>
            <a:ext cx="7920037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671" y="5373216"/>
            <a:ext cx="400001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Е связи С-С       83 ккал/моль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3DB-8475-4E21-B74A-EE7B40475238}" type="slidenum">
              <a:rPr lang="ru-RU"/>
              <a:pPr/>
              <a:t>15</a:t>
            </a:fld>
            <a:endParaRPr lang="ru-RU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39750" y="1165225"/>
            <a:ext cx="452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Структурная изомерия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68313" y="2133600"/>
            <a:ext cx="1481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6600"/>
                </a:solidFill>
              </a:rPr>
              <a:t>С</a:t>
            </a:r>
            <a:r>
              <a:rPr lang="ru-RU" baseline="-25000">
                <a:solidFill>
                  <a:srgbClr val="006600"/>
                </a:solidFill>
              </a:rPr>
              <a:t>4</a:t>
            </a:r>
            <a:r>
              <a:rPr lang="ru-RU">
                <a:solidFill>
                  <a:srgbClr val="006600"/>
                </a:solidFill>
              </a:rPr>
              <a:t>Н</a:t>
            </a:r>
            <a:r>
              <a:rPr lang="ru-RU" baseline="-25000">
                <a:solidFill>
                  <a:srgbClr val="006600"/>
                </a:solidFill>
              </a:rPr>
              <a:t>10</a:t>
            </a:r>
            <a:r>
              <a:rPr lang="ru-RU">
                <a:solidFill>
                  <a:srgbClr val="006600"/>
                </a:solidFill>
              </a:rPr>
              <a:t> </a:t>
            </a:r>
          </a:p>
        </p:txBody>
      </p:sp>
      <p:pic>
        <p:nvPicPr>
          <p:cNvPr id="1495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3502025"/>
            <a:ext cx="46085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708275"/>
            <a:ext cx="352901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620838" y="4406900"/>
            <a:ext cx="1933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i="1">
                <a:solidFill>
                  <a:srgbClr val="006600"/>
                </a:solidFill>
              </a:rPr>
              <a:t>н</a:t>
            </a:r>
            <a:r>
              <a:rPr lang="ru-RU" sz="2400">
                <a:solidFill>
                  <a:srgbClr val="006600"/>
                </a:solidFill>
              </a:rPr>
              <a:t>-бутан</a:t>
            </a:r>
            <a:br>
              <a:rPr lang="ru-RU" sz="2400">
                <a:solidFill>
                  <a:srgbClr val="006600"/>
                </a:solidFill>
              </a:rPr>
            </a:br>
            <a:r>
              <a:rPr lang="ru-RU" sz="2400">
                <a:solidFill>
                  <a:srgbClr val="006600"/>
                </a:solidFill>
              </a:rPr>
              <a:t>Т</a:t>
            </a:r>
            <a:r>
              <a:rPr lang="ru-RU" sz="2400" baseline="-25000">
                <a:solidFill>
                  <a:srgbClr val="006600"/>
                </a:solidFill>
              </a:rPr>
              <a:t>кип</a:t>
            </a:r>
            <a:r>
              <a:rPr lang="ru-RU" sz="2400">
                <a:solidFill>
                  <a:srgbClr val="006600"/>
                </a:solidFill>
              </a:rPr>
              <a:t>= -0,5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</a:t>
            </a:r>
            <a:r>
              <a:rPr lang="ru-RU" sz="2400">
                <a:solidFill>
                  <a:srgbClr val="006600"/>
                </a:solidFill>
              </a:rPr>
              <a:t>С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6142038" y="4435475"/>
            <a:ext cx="2103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6600"/>
                </a:solidFill>
              </a:rPr>
              <a:t>изобутан</a:t>
            </a:r>
            <a:br>
              <a:rPr lang="ru-RU" sz="2400">
                <a:solidFill>
                  <a:srgbClr val="006600"/>
                </a:solidFill>
              </a:rPr>
            </a:br>
            <a:r>
              <a:rPr lang="ru-RU" sz="2400">
                <a:solidFill>
                  <a:srgbClr val="006600"/>
                </a:solidFill>
              </a:rPr>
              <a:t>Т</a:t>
            </a:r>
            <a:r>
              <a:rPr lang="ru-RU" sz="2400" baseline="-25000">
                <a:solidFill>
                  <a:srgbClr val="006600"/>
                </a:solidFill>
              </a:rPr>
              <a:t>кип</a:t>
            </a:r>
            <a:r>
              <a:rPr lang="ru-RU" sz="2400">
                <a:solidFill>
                  <a:srgbClr val="006600"/>
                </a:solidFill>
              </a:rPr>
              <a:t>= -11,7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</a:t>
            </a:r>
            <a:r>
              <a:rPr lang="ru-RU" sz="2400">
                <a:solidFill>
                  <a:srgbClr val="006600"/>
                </a:solidFill>
              </a:rPr>
              <a:t>С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43C3-6FF9-487B-9341-4E72B12CC99A}" type="slidenum">
              <a:rPr lang="ru-RU"/>
              <a:pPr/>
              <a:t>16</a:t>
            </a:fld>
            <a:endParaRPr lang="ru-RU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</a:t>
            </a:r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250825" y="1290638"/>
            <a:ext cx="3689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1900">
                <a:solidFill>
                  <a:srgbClr val="006600"/>
                </a:solidFill>
                <a:cs typeface="Times New Roman" pitchFamily="18" charset="0"/>
              </a:rPr>
              <a:t>Число изомеров в ряду алканов</a:t>
            </a:r>
            <a:endParaRPr lang="ru-RU" sz="2800">
              <a:solidFill>
                <a:srgbClr val="006600"/>
              </a:solidFill>
            </a:endParaRPr>
          </a:p>
        </p:txBody>
      </p:sp>
      <p:graphicFrame>
        <p:nvGraphicFramePr>
          <p:cNvPr id="151565" name="Group 13"/>
          <p:cNvGraphicFramePr>
            <a:graphicFrameLocks noGrp="1"/>
          </p:cNvGraphicFramePr>
          <p:nvPr/>
        </p:nvGraphicFramePr>
        <p:xfrm>
          <a:off x="250825" y="1687513"/>
          <a:ext cx="8642350" cy="4765679"/>
        </p:xfrm>
        <a:graphic>
          <a:graphicData uri="http://schemas.openxmlformats.org/drawingml/2006/table">
            <a:tbl>
              <a:tblPr/>
              <a:tblGrid>
                <a:gridCol w="1152525"/>
                <a:gridCol w="1181100"/>
                <a:gridCol w="1243013"/>
                <a:gridCol w="1368425"/>
                <a:gridCol w="1616075"/>
                <a:gridCol w="2081212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изомеров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изомеров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ундекан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додекан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тридекан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тетрадекан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пентадекан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гексан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эйкозан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366 319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пентакозан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36 797 588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триаконтан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4 111 846 763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нонан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тетраконтан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62 491 178 805 831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8ED-A757-4FA1-8B36-DBAE5715C986}" type="slidenum">
              <a:rPr lang="ru-RU"/>
              <a:pPr/>
              <a:t>17</a:t>
            </a:fld>
            <a:endParaRPr lang="ru-RU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Способы получения</a:t>
            </a:r>
          </a:p>
        </p:txBody>
      </p:sp>
      <p:sp>
        <p:nvSpPr>
          <p:cNvPr id="160771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438150" y="1196975"/>
            <a:ext cx="727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Получение из ненасыщенных углеводородов </a:t>
            </a:r>
          </a:p>
        </p:txBody>
      </p:sp>
      <p:pic>
        <p:nvPicPr>
          <p:cNvPr id="16078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835342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323850" y="3716338"/>
            <a:ext cx="857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Получение из галогенопроизводных (Реакция Вюрца) </a:t>
            </a:r>
          </a:p>
        </p:txBody>
      </p:sp>
      <p:pic>
        <p:nvPicPr>
          <p:cNvPr id="16078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08500"/>
            <a:ext cx="691197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54859" y="4143785"/>
            <a:ext cx="34496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t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F6B9-8E71-46F3-B1CA-B604D0C60ABB}" type="slidenum">
              <a:rPr lang="ru-RU"/>
              <a:pPr/>
              <a:t>18</a:t>
            </a:fld>
            <a:endParaRPr lang="ru-RU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ВЮРЦ (Wurtz), Шарль Адольф</a:t>
            </a:r>
            <a:r>
              <a:rPr lang="ru-RU" sz="4000"/>
              <a:t> </a:t>
            </a:r>
          </a:p>
        </p:txBody>
      </p:sp>
      <p:pic>
        <p:nvPicPr>
          <p:cNvPr id="1945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3970338" cy="4525963"/>
          </a:xfrm>
        </p:spPr>
      </p:pic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4751388" y="4941888"/>
            <a:ext cx="43926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0"/>
              <a:t>26 ноября 1817 г. – 12 мая 1884 г.</a:t>
            </a:r>
            <a:r>
              <a:rPr lang="ru-RU"/>
              <a:t> 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895850" y="1989138"/>
            <a:ext cx="4248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0"/>
              <a:t>Французский химик-органик и педагог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77AC-CBBC-4D14-B2C3-D58C2613E82E}" type="slidenum">
              <a:rPr lang="ru-RU"/>
              <a:pPr/>
              <a:t>19</a:t>
            </a:fld>
            <a:endParaRPr lang="ru-RU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Способы получения</a:t>
            </a:r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18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52638"/>
            <a:ext cx="8640763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539750" y="5359400"/>
            <a:ext cx="8064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4400">
                <a:solidFill>
                  <a:srgbClr val="006600"/>
                </a:solidFill>
              </a:rPr>
              <a:t>Реакция Ш.А. Вюрца (1854)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9B74-A1B5-4C69-B2F4-C7C008DD0FF7}" type="slidenum">
              <a:rPr lang="ru-RU"/>
              <a:pPr/>
              <a:t>2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25538"/>
            <a:ext cx="8964612" cy="777875"/>
          </a:xfrm>
          <a:noFill/>
        </p:spPr>
        <p:txBody>
          <a:bodyPr/>
          <a:lstStyle/>
          <a:p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Радикальное замещение у насыщенного атома углерода.</a:t>
            </a:r>
            <a:endParaRPr lang="ru-RU" sz="4000" b="1" dirty="0">
              <a:solidFill>
                <a:srgbClr val="FF33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801100" y="26511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2300" name="Picture 12" descr="sc_1_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2581275"/>
            <a:ext cx="6192837" cy="408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29F1-5B11-44DA-BC9F-0BEFFDFD8ABA}" type="slidenum">
              <a:rPr lang="ru-RU"/>
              <a:pPr/>
              <a:t>20</a:t>
            </a:fld>
            <a:endParaRPr lang="ru-RU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Способы получения</a:t>
            </a:r>
          </a:p>
        </p:txBody>
      </p:sp>
      <p:sp>
        <p:nvSpPr>
          <p:cNvPr id="163843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79512" y="1407326"/>
            <a:ext cx="7652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Получение из солей карбоновых кислот </a:t>
            </a:r>
            <a:endParaRPr lang="ru-RU" sz="2800" i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( </a:t>
            </a:r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сплавление</a:t>
            </a:r>
            <a:r>
              <a:rPr lang="ru-RU" sz="24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pic>
        <p:nvPicPr>
          <p:cNvPr id="1638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14" y="3501008"/>
            <a:ext cx="78486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2863101" y="2537461"/>
            <a:ext cx="304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404040"/>
                </a:solidFill>
              </a:rPr>
              <a:t>(</a:t>
            </a:r>
            <a:r>
              <a:rPr lang="ru-RU" sz="2800" dirty="0">
                <a:solidFill>
                  <a:srgbClr val="404040"/>
                </a:solidFill>
              </a:rPr>
              <a:t>реакция Дюма</a:t>
            </a:r>
            <a:r>
              <a:rPr lang="ru-RU" dirty="0">
                <a:solidFill>
                  <a:srgbClr val="404040"/>
                </a:solidFill>
              </a:rPr>
              <a:t>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21624" y="3136293"/>
            <a:ext cx="34496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t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D640-30A1-4A39-A050-40243D79554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074510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Электролиз солей щелочных металлов и </a:t>
            </a:r>
            <a:r>
              <a:rPr lang="ru-RU" sz="2800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карбоновых     кислот </a:t>
            </a:r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(реакция </a:t>
            </a:r>
            <a:r>
              <a:rPr lang="ru-RU" sz="2800" i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Кольбе</a:t>
            </a:r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</p:txBody>
      </p:sp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67025"/>
            <a:ext cx="885825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06406" y="4221088"/>
            <a:ext cx="1531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1849 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008382"/>
      </p:ext>
    </p:extLst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7CF7-7E2D-4E04-AF54-95489B9355D0}" type="slidenum">
              <a:rPr lang="ru-RU"/>
              <a:pPr/>
              <a:t>22</a:t>
            </a:fld>
            <a:endParaRPr lang="ru-RU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Адольф Вильгельм Герман </a:t>
            </a:r>
            <a:r>
              <a:rPr lang="ru-RU" sz="3600" b="1" dirty="0" err="1"/>
              <a:t>Кольбе</a:t>
            </a:r>
            <a:r>
              <a:rPr lang="ru-RU" sz="3600" b="1" dirty="0"/>
              <a:t>         </a:t>
            </a:r>
            <a:r>
              <a:rPr lang="ru-RU" sz="3600" dirty="0"/>
              <a:t> </a:t>
            </a:r>
            <a:r>
              <a:rPr lang="de-DE" sz="3600" i="1" dirty="0"/>
              <a:t>Adolph Wilhelm Hermann Kolbe</a:t>
            </a:r>
            <a:endParaRPr lang="ru-RU" sz="3600" i="1" dirty="0"/>
          </a:p>
        </p:txBody>
      </p:sp>
      <p:pic>
        <p:nvPicPr>
          <p:cNvPr id="1966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1" y="1600200"/>
            <a:ext cx="3898776" cy="4525963"/>
          </a:xfrm>
        </p:spPr>
      </p:pic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4932239" y="2403385"/>
            <a:ext cx="39957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b="0" dirty="0" smtClean="0"/>
              <a:t>  немецкий </a:t>
            </a:r>
          </a:p>
          <a:p>
            <a:r>
              <a:rPr lang="ru-RU" b="0" dirty="0" smtClean="0">
                <a:hlinkClick r:id="rId3" tooltip="Органическая химия"/>
              </a:rPr>
              <a:t>химик-органик</a:t>
            </a:r>
            <a:r>
              <a:rPr lang="ru-RU" b="0" dirty="0"/>
              <a:t>.</a:t>
            </a:r>
            <a:r>
              <a:rPr lang="ru-RU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55976" y="46531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27 сентября 1818 г. – 25 ноября 1884 г.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6A7D-0297-4C08-97EE-824838AF6399}" type="slidenum">
              <a:rPr lang="ru-RU"/>
              <a:pPr/>
              <a:t>23</a:t>
            </a:fld>
            <a:endParaRPr lang="ru-RU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4000"/>
              <a:t>    </a:t>
            </a:r>
            <a:r>
              <a:rPr lang="ru-RU" sz="4000">
                <a:solidFill>
                  <a:schemeClr val="hlink"/>
                </a:solidFill>
              </a:rPr>
              <a:t>Реакция электролиза по Кольбе:</a:t>
            </a:r>
          </a:p>
        </p:txBody>
      </p:sp>
      <p:pic>
        <p:nvPicPr>
          <p:cNvPr id="195589" name="Picture 5" descr="02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276475"/>
            <a:ext cx="5689600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68329" y="2807618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4CCC-0D8A-46BE-8E01-DCC18CA91CCB}" type="slidenum">
              <a:rPr lang="ru-RU"/>
              <a:pPr/>
              <a:t>24</a:t>
            </a:fld>
            <a:endParaRPr lang="ru-RU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Способы получения</a:t>
            </a: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539750" y="1268413"/>
            <a:ext cx="724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Получение алканов из альдегидов и кетонов </a:t>
            </a:r>
          </a:p>
        </p:txBody>
      </p:sp>
      <p:pic>
        <p:nvPicPr>
          <p:cNvPr id="1648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89138"/>
            <a:ext cx="6767512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52120" y="4068069"/>
            <a:ext cx="456856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,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t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D640-30A1-4A39-A050-40243D795547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20229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0" dirty="0" smtClean="0">
                <a:latin typeface="Arial"/>
                <a:ea typeface="+mj-ea"/>
                <a:cs typeface="+mj-cs"/>
              </a:rPr>
              <a:t>     Химические свойства.</a:t>
            </a:r>
          </a:p>
          <a:p>
            <a:pPr algn="ctr"/>
            <a:endParaRPr lang="ru-RU" kern="0" dirty="0" smtClean="0">
              <a:latin typeface="Arial"/>
              <a:ea typeface="+mj-ea"/>
              <a:cs typeface="+mj-cs"/>
            </a:endParaRPr>
          </a:p>
          <a:p>
            <a:pPr algn="ctr"/>
            <a:r>
              <a:rPr lang="ru-RU" kern="0" dirty="0" smtClean="0">
                <a:latin typeface="Arial"/>
                <a:ea typeface="+mj-ea"/>
                <a:cs typeface="+mj-cs"/>
              </a:rPr>
              <a:t>Реакции замещения.</a:t>
            </a:r>
          </a:p>
          <a:p>
            <a:pPr algn="ctr"/>
            <a:r>
              <a:rPr lang="ru-RU" kern="0" dirty="0" err="1" smtClean="0">
                <a:latin typeface="Arial"/>
                <a:ea typeface="+mj-ea"/>
                <a:cs typeface="+mj-cs"/>
              </a:rPr>
              <a:t>Гомолитическое</a:t>
            </a:r>
            <a:r>
              <a:rPr lang="ru-RU" kern="0" dirty="0" smtClean="0">
                <a:latin typeface="Arial"/>
                <a:ea typeface="+mj-ea"/>
                <a:cs typeface="+mj-cs"/>
              </a:rPr>
              <a:t> замещение, </a:t>
            </a:r>
            <a:r>
              <a:rPr lang="en-US" kern="0" dirty="0" smtClean="0">
                <a:latin typeface="Arial"/>
                <a:ea typeface="+mj-ea"/>
                <a:cs typeface="+mj-cs"/>
              </a:rPr>
              <a:t>S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R</a:t>
            </a:r>
            <a:r>
              <a:rPr lang="ru-RU" kern="0" dirty="0" smtClean="0">
                <a:latin typeface="Arial"/>
                <a:ea typeface="+mj-ea"/>
                <a:cs typeface="+mj-c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188913"/>
      </p:ext>
    </p:extLst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331B-8708-45F3-9D03-33A86E800208}" type="slidenum">
              <a:rPr lang="ru-RU"/>
              <a:pPr/>
              <a:t>26</a:t>
            </a:fld>
            <a:endParaRPr lang="ru-RU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 dirty="0" err="1">
                <a:solidFill>
                  <a:srgbClr val="0000CC"/>
                </a:solidFill>
              </a:rPr>
              <a:t>Алканы</a:t>
            </a:r>
            <a:r>
              <a:rPr lang="ru-RU" sz="3600" b="1" dirty="0">
                <a:solidFill>
                  <a:srgbClr val="0000CC"/>
                </a:solidFill>
              </a:rPr>
              <a:t>. </a:t>
            </a:r>
            <a:r>
              <a:rPr lang="en-US" sz="3600" b="1" dirty="0" smtClean="0">
                <a:solidFill>
                  <a:srgbClr val="0000CC"/>
                </a:solidFill>
              </a:rPr>
              <a:t>   </a:t>
            </a:r>
            <a:r>
              <a:rPr lang="ru-RU" sz="3600" b="1" dirty="0" smtClean="0">
                <a:solidFill>
                  <a:srgbClr val="0000CC"/>
                </a:solidFill>
              </a:rPr>
              <a:t>Химические </a:t>
            </a:r>
            <a:r>
              <a:rPr lang="ru-RU" sz="3600" b="1" dirty="0">
                <a:solidFill>
                  <a:srgbClr val="0000CC"/>
                </a:solidFill>
              </a:rPr>
              <a:t>свойства</a:t>
            </a:r>
          </a:p>
        </p:txBody>
      </p:sp>
      <p:sp>
        <p:nvSpPr>
          <p:cNvPr id="167939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47700" y="1204626"/>
            <a:ext cx="4356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3200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 Галогенирование</a:t>
            </a:r>
            <a:endParaRPr lang="ru-RU" sz="3200" i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79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5113337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997200"/>
            <a:ext cx="532923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221163"/>
            <a:ext cx="504031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516563"/>
            <a:ext cx="47529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B084-0A64-43F0-AB84-8301BE1785C0}" type="slidenum">
              <a:rPr lang="ru-RU"/>
              <a:pPr/>
              <a:t>27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850" y="188913"/>
            <a:ext cx="8569325" cy="792162"/>
          </a:xfrm>
        </p:spPr>
        <p:txBody>
          <a:bodyPr>
            <a:normAutofit/>
          </a:bodyPr>
          <a:lstStyle/>
          <a:p>
            <a:pPr marL="228600" indent="-182563">
              <a:lnSpc>
                <a:spcPct val="90000"/>
              </a:lnSpc>
            </a:pPr>
            <a:r>
              <a:rPr lang="ru-RU" sz="3100" b="1" dirty="0"/>
              <a:t>Механизм радикального замещения (S</a:t>
            </a:r>
            <a:r>
              <a:rPr lang="ru-RU" sz="3100" b="1" baseline="-25000" dirty="0"/>
              <a:t>R</a:t>
            </a:r>
            <a:r>
              <a:rPr lang="ru-RU" sz="3100" b="1" dirty="0" smtClean="0"/>
              <a:t>)</a:t>
            </a:r>
            <a:endParaRPr lang="ru-RU" sz="3100" dirty="0"/>
          </a:p>
        </p:txBody>
      </p:sp>
      <p:sp>
        <p:nvSpPr>
          <p:cNvPr id="208899" name="Прямоугольник 3"/>
          <p:cNvSpPr>
            <a:spLocks noChangeArrowheads="1"/>
          </p:cNvSpPr>
          <p:nvPr/>
        </p:nvSpPr>
        <p:spPr bwMode="auto">
          <a:xfrm>
            <a:off x="403225" y="1968500"/>
            <a:ext cx="86423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Радикальный цепной механизм  </a:t>
            </a:r>
            <a:r>
              <a:rPr lang="ru-RU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- цепь </a:t>
            </a:r>
            <a:r>
              <a:rPr lang="ru-RU" sz="24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повторяющихся реакций с участием свободно-радикальных частиц. </a:t>
            </a:r>
          </a:p>
        </p:txBody>
      </p:sp>
      <p:sp>
        <p:nvSpPr>
          <p:cNvPr id="208901" name="Прямоугольник 4"/>
          <p:cNvSpPr>
            <a:spLocks noChangeArrowheads="1"/>
          </p:cNvSpPr>
          <p:nvPr/>
        </p:nvSpPr>
        <p:spPr bwMode="auto">
          <a:xfrm>
            <a:off x="539552" y="4100941"/>
            <a:ext cx="7762379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Цепные реакции </a:t>
            </a:r>
            <a:r>
              <a:rPr lang="ru-RU" sz="2400" b="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химические реакции, идущие путем последовательного протекания одних и тех же элементарных стадий. </a:t>
            </a: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F5B7BAB-CFA4-482F-8727-3039ED6E2CB0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9B30-12F3-4A40-9C68-341A4FF29C14}" type="slidenum">
              <a:rPr lang="ru-RU"/>
              <a:pPr/>
              <a:t>28</a:t>
            </a:fld>
            <a:endParaRPr lang="ru-RU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Химические свойства</a:t>
            </a:r>
          </a:p>
        </p:txBody>
      </p:sp>
      <p:sp>
        <p:nvSpPr>
          <p:cNvPr id="168963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647700" y="1235403"/>
            <a:ext cx="76692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Галогенирование (Механизм реакции)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323850" y="1780888"/>
            <a:ext cx="41226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i="1" dirty="0">
                <a:solidFill>
                  <a:srgbClr val="006600"/>
                </a:solidFill>
              </a:rPr>
              <a:t>I.   </a:t>
            </a:r>
            <a:r>
              <a:rPr lang="ru-RU" sz="3200" i="1" dirty="0">
                <a:solidFill>
                  <a:srgbClr val="006600"/>
                </a:solidFill>
              </a:rPr>
              <a:t>Инициирование</a:t>
            </a:r>
            <a:r>
              <a:rPr lang="ru-RU" sz="3200" dirty="0">
                <a:solidFill>
                  <a:srgbClr val="006600"/>
                </a:solidFill>
              </a:rPr>
              <a:t> </a:t>
            </a:r>
          </a:p>
        </p:txBody>
      </p:sp>
      <p:pic>
        <p:nvPicPr>
          <p:cNvPr id="16897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507" y="2492241"/>
            <a:ext cx="3384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64088" y="3001617"/>
            <a:ext cx="2059282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Arial"/>
                <a:ea typeface="+mj-ea"/>
                <a:cs typeface="+mj-cs"/>
              </a:rPr>
              <a:t>гомолиз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C84A-E2B1-4DCB-AD10-DE459DDE27C0}" type="slidenum">
              <a:rPr lang="ru-RU"/>
              <a:pPr/>
              <a:t>29</a:t>
            </a:fld>
            <a:endParaRPr lang="ru-RU"/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466725" y="1216662"/>
            <a:ext cx="8677275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ct val="50000"/>
              </a:spcBef>
              <a:tabLst>
                <a:tab pos="588963" algn="l"/>
              </a:tabLst>
            </a:pPr>
            <a:r>
              <a:rPr lang="ru-RU" sz="2400" dirty="0">
                <a:solidFill>
                  <a:srgbClr val="006600"/>
                </a:solidFill>
              </a:rPr>
              <a:t>1.Галогенирование начинается только под действием </a:t>
            </a:r>
            <a:r>
              <a:rPr lang="ru-RU" dirty="0">
                <a:solidFill>
                  <a:srgbClr val="006600"/>
                </a:solidFill>
              </a:rPr>
              <a:t>инициатора радикальных реакций </a:t>
            </a:r>
            <a:r>
              <a:rPr lang="ru-RU" sz="2400" dirty="0">
                <a:solidFill>
                  <a:srgbClr val="006600"/>
                </a:solidFill>
              </a:rPr>
              <a:t>:</a:t>
            </a:r>
          </a:p>
          <a:p>
            <a:pPr marL="342900" indent="-342900">
              <a:spcBef>
                <a:spcPct val="50000"/>
              </a:spcBef>
              <a:tabLst>
                <a:tab pos="588963" algn="l"/>
              </a:tabLst>
            </a:pPr>
            <a:r>
              <a:rPr lang="ru-RU" sz="2400" dirty="0">
                <a:solidFill>
                  <a:schemeClr val="tx1"/>
                </a:solidFill>
              </a:rPr>
              <a:t>1)нагреванием до температур 200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300 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</a:t>
            </a:r>
            <a:r>
              <a:rPr lang="ru-RU" sz="2400" dirty="0">
                <a:solidFill>
                  <a:schemeClr val="tx1"/>
                </a:solidFill>
              </a:rPr>
              <a:t>С 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     </a:t>
            </a:r>
            <a:r>
              <a:rPr lang="ru-RU" sz="2800" i="1" dirty="0">
                <a:solidFill>
                  <a:srgbClr val="FF0000"/>
                </a:solidFill>
              </a:rPr>
              <a:t>термолиз</a:t>
            </a:r>
            <a:r>
              <a:rPr lang="ru-RU" sz="2400" dirty="0">
                <a:solidFill>
                  <a:schemeClr val="tx1"/>
                </a:solidFill>
              </a:rPr>
              <a:t> (тепловая энергия)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50000"/>
              </a:spcBef>
              <a:tabLst>
                <a:tab pos="588963" algn="l"/>
              </a:tabLst>
            </a:pPr>
            <a:r>
              <a:rPr lang="ru-RU" sz="2400" dirty="0">
                <a:solidFill>
                  <a:schemeClr val="tx1"/>
                </a:solidFill>
              </a:rPr>
              <a:t>2) облучением 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i="1" dirty="0">
                <a:solidFill>
                  <a:srgbClr val="FF0000"/>
                </a:solidFill>
              </a:rPr>
              <a:t>фотолиз </a:t>
            </a:r>
            <a:r>
              <a:rPr lang="ru-RU" sz="2400" dirty="0">
                <a:solidFill>
                  <a:schemeClr val="tx1"/>
                </a:solidFill>
              </a:rPr>
              <a:t>(лучистая энергия, кванты света </a:t>
            </a:r>
            <a:r>
              <a:rPr lang="en-US" sz="2400" dirty="0">
                <a:solidFill>
                  <a:schemeClr val="tx1"/>
                </a:solidFill>
              </a:rPr>
              <a:t>h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ct val="50000"/>
              </a:spcBef>
              <a:tabLst>
                <a:tab pos="588963" algn="l"/>
              </a:tabLst>
            </a:pPr>
            <a:r>
              <a:rPr lang="ru-RU" sz="2400" dirty="0">
                <a:solidFill>
                  <a:schemeClr val="tx1"/>
                </a:solidFill>
              </a:rPr>
              <a:t>3) </a:t>
            </a:r>
            <a:r>
              <a:rPr lang="ru-RU" sz="2400" i="1" dirty="0">
                <a:solidFill>
                  <a:schemeClr val="tx1"/>
                </a:solidFill>
              </a:rPr>
              <a:t>введением веществ</a:t>
            </a:r>
            <a:r>
              <a:rPr lang="ru-RU" sz="2400" dirty="0">
                <a:solidFill>
                  <a:schemeClr val="tx1"/>
                </a:solidFill>
              </a:rPr>
              <a:t>, достаточно легко </a:t>
            </a:r>
            <a:r>
              <a:rPr lang="ru-RU" sz="2400" i="1" dirty="0">
                <a:solidFill>
                  <a:schemeClr val="tx1"/>
                </a:solidFill>
              </a:rPr>
              <a:t>генерирующих свободные радикалы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50000"/>
              </a:spcBef>
              <a:tabLst>
                <a:tab pos="588963" algn="l"/>
              </a:tabLst>
            </a:pPr>
            <a:r>
              <a:rPr lang="ru-RU" sz="3200" dirty="0">
                <a:solidFill>
                  <a:schemeClr val="tx1"/>
                </a:solidFill>
              </a:rPr>
              <a:t>       </a:t>
            </a:r>
            <a:r>
              <a:rPr lang="en-US" sz="3200" dirty="0" err="1">
                <a:solidFill>
                  <a:schemeClr val="tx1"/>
                </a:solidFill>
              </a:rPr>
              <a:t>Pb</a:t>
            </a:r>
            <a:r>
              <a:rPr lang="en-US" sz="3200" dirty="0">
                <a:solidFill>
                  <a:schemeClr val="tx1"/>
                </a:solidFill>
              </a:rPr>
              <a:t>(C</a:t>
            </a: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4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Pb</a:t>
            </a:r>
            <a:r>
              <a:rPr lang="en-US" sz="3200" dirty="0">
                <a:solidFill>
                  <a:schemeClr val="tx1"/>
                </a:solidFill>
                <a:sym typeface="Symbol" pitchFamily="18" charset="2"/>
              </a:rPr>
              <a:t></a:t>
            </a:r>
            <a:r>
              <a:rPr lang="en-US" sz="3200" dirty="0">
                <a:solidFill>
                  <a:schemeClr val="tx1"/>
                </a:solidFill>
              </a:rPr>
              <a:t>   + C</a:t>
            </a: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3200" dirty="0">
                <a:solidFill>
                  <a:schemeClr val="tx1"/>
                </a:solidFill>
              </a:rPr>
              <a:t> •  ;</a:t>
            </a:r>
            <a:endParaRPr lang="ru-RU" sz="320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50000"/>
              </a:spcBef>
              <a:tabLst>
                <a:tab pos="588963" algn="l"/>
              </a:tabLst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Cl</a:t>
            </a:r>
            <a:r>
              <a:rPr lang="en-US" sz="3200" dirty="0">
                <a:solidFill>
                  <a:schemeClr val="tx1"/>
                </a:solidFill>
              </a:rPr>
              <a:t> • • </a:t>
            </a:r>
            <a:r>
              <a:rPr lang="en-US" sz="3200" dirty="0" err="1">
                <a:solidFill>
                  <a:schemeClr val="tx1"/>
                </a:solidFill>
              </a:rPr>
              <a:t>Cl</a:t>
            </a:r>
            <a:r>
              <a:rPr lang="en-US" sz="3200" dirty="0">
                <a:solidFill>
                  <a:schemeClr val="tx1"/>
                </a:solidFill>
              </a:rPr>
              <a:t>   + C</a:t>
            </a: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3200" dirty="0">
                <a:solidFill>
                  <a:schemeClr val="tx1"/>
                </a:solidFill>
              </a:rPr>
              <a:t> •   </a:t>
            </a:r>
            <a:r>
              <a:rPr lang="en-US" sz="3200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Cl</a:t>
            </a:r>
            <a:r>
              <a:rPr lang="en-US" sz="3200" dirty="0">
                <a:solidFill>
                  <a:schemeClr val="tx1"/>
                </a:solidFill>
              </a:rPr>
              <a:t> •   + C</a:t>
            </a: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3200" dirty="0">
                <a:solidFill>
                  <a:schemeClr val="tx1"/>
                </a:solidFill>
              </a:rPr>
              <a:t>Cl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B309-F20B-4257-8A53-1002E00491C8}" type="slidenum">
              <a:rPr lang="ru-RU"/>
              <a:pPr/>
              <a:t>3</a:t>
            </a:fld>
            <a:endParaRPr lang="ru-R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Алифатические углеводороды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75787" name="Object 11"/>
          <p:cNvGraphicFramePr>
            <a:graphicFrameLocks noChangeAspect="1"/>
          </p:cNvGraphicFramePr>
          <p:nvPr/>
        </p:nvGraphicFramePr>
        <p:xfrm>
          <a:off x="539750" y="1781175"/>
          <a:ext cx="8424863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SmartDraw" r:id="rId3" imgW="6098760" imgH="2130480" progId="SmartDraw.2">
                  <p:embed/>
                </p:oleObj>
              </mc:Choice>
              <mc:Fallback>
                <p:oleObj name="SmartDraw" r:id="rId3" imgW="6098760" imgH="2130480" progId="SmartDraw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81175"/>
                        <a:ext cx="8424863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D640-30A1-4A39-A050-40243D795547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40831" y="1268760"/>
            <a:ext cx="3411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i="1" dirty="0">
                <a:solidFill>
                  <a:srgbClr val="006600"/>
                </a:solidFill>
              </a:rPr>
              <a:t>II.     </a:t>
            </a:r>
            <a:r>
              <a:rPr lang="ru-RU" sz="3200" i="1" dirty="0">
                <a:solidFill>
                  <a:srgbClr val="006600"/>
                </a:solidFill>
              </a:rPr>
              <a:t>Рост цепи</a:t>
            </a:r>
            <a:r>
              <a:rPr lang="ru-RU" sz="3200" dirty="0">
                <a:solidFill>
                  <a:srgbClr val="006600"/>
                </a:solidFill>
              </a:rPr>
              <a:t> </a:t>
            </a:r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18246"/>
            <a:ext cx="56880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3" y="2727052"/>
            <a:ext cx="583406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28206"/>
            <a:ext cx="2921000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880496"/>
      </p:ext>
    </p:extLst>
  </p:cSld>
  <p:clrMapOvr>
    <a:masterClrMapping/>
  </p:clrMapOvr>
  <p:transition>
    <p:split orient="vert"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872-2B05-4070-95F3-01E7390DDAEF}" type="slidenum">
              <a:rPr lang="ru-RU"/>
              <a:pPr/>
              <a:t>31</a:t>
            </a:fld>
            <a:endParaRPr lang="ru-RU"/>
          </a:p>
        </p:txBody>
      </p:sp>
      <p:sp>
        <p:nvSpPr>
          <p:cNvPr id="210946" name="Объект 2"/>
          <p:cNvSpPr>
            <a:spLocks noGrp="1"/>
          </p:cNvSpPr>
          <p:nvPr>
            <p:ph sz="quarter" idx="4294967295"/>
          </p:nvPr>
        </p:nvSpPr>
        <p:spPr>
          <a:xfrm>
            <a:off x="323850" y="260350"/>
            <a:ext cx="647700" cy="215900"/>
          </a:xfrm>
        </p:spPr>
        <p:txBody>
          <a:bodyPr/>
          <a:lstStyle/>
          <a:p>
            <a:pPr marL="228600" indent="-182563"/>
            <a:endParaRPr lang="ru-RU" sz="3100"/>
          </a:p>
          <a:p>
            <a:pPr marL="228600" indent="-182563"/>
            <a:endParaRPr lang="ru-RU" sz="3100"/>
          </a:p>
          <a:p>
            <a:pPr marL="228600" indent="-182563"/>
            <a:endParaRPr lang="ru-RU" sz="3100"/>
          </a:p>
          <a:p>
            <a:pPr marL="228600" indent="-182563"/>
            <a:endParaRPr lang="ru-RU" sz="3100"/>
          </a:p>
          <a:p>
            <a:pPr marL="228600" indent="-182563"/>
            <a:endParaRPr lang="ru-RU" sz="3100"/>
          </a:p>
          <a:p>
            <a:pPr marL="228600" indent="-182563"/>
            <a:endParaRPr lang="ru-RU" sz="3100"/>
          </a:p>
        </p:txBody>
      </p:sp>
      <p:sp>
        <p:nvSpPr>
          <p:cNvPr id="2109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1800" b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1800" b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468313" y="1557338"/>
          <a:ext cx="7670800" cy="371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4" name="ISIS/Draw Sketch" r:id="rId3" imgW="3657600" imgH="1770380" progId="ISISServer">
                  <p:embed/>
                </p:oleObj>
              </mc:Choice>
              <mc:Fallback>
                <p:oleObj name="ISIS/Draw Sketch" r:id="rId3" imgW="3657600" imgH="1770380" progId="ISISServer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57338"/>
                        <a:ext cx="7670800" cy="371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3FB5-DEF6-4411-802A-A678F3716FCE}" type="slidenum">
              <a:rPr lang="ru-RU"/>
              <a:pPr/>
              <a:t>32</a:t>
            </a:fld>
            <a:endParaRPr lang="ru-RU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Химические свойства</a:t>
            </a:r>
          </a:p>
        </p:txBody>
      </p:sp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323850" y="1780888"/>
            <a:ext cx="4633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i="1">
                <a:solidFill>
                  <a:srgbClr val="006600"/>
                </a:solidFill>
              </a:rPr>
              <a:t>III.             </a:t>
            </a:r>
            <a:r>
              <a:rPr lang="ru-RU" sz="3200" i="1">
                <a:solidFill>
                  <a:srgbClr val="006600"/>
                </a:solidFill>
              </a:rPr>
              <a:t>Обрыв цепи</a:t>
            </a:r>
          </a:p>
        </p:txBody>
      </p:sp>
      <p:pic>
        <p:nvPicPr>
          <p:cNvPr id="16999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325688"/>
            <a:ext cx="5127625" cy="11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6165850" cy="11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99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54475"/>
            <a:ext cx="7200900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000" name="Rectangle 16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0001" name="Rectangle 17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4C78-F12F-41D6-9B82-55FB77E8100E}" type="slidenum">
              <a:rPr lang="ru-RU"/>
              <a:pPr/>
              <a:t>33</a:t>
            </a:fld>
            <a:endParaRPr lang="ru-RU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Химические свойства</a:t>
            </a:r>
          </a:p>
        </p:txBody>
      </p:sp>
      <p:sp>
        <p:nvSpPr>
          <p:cNvPr id="173059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47700" y="1268413"/>
            <a:ext cx="7669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Галогенирование (Механизм реакции)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3069" name="Picture 13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16338"/>
            <a:ext cx="8281987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0" y="2289175"/>
            <a:ext cx="874395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>
                <a:solidFill>
                  <a:schemeClr val="tx1"/>
                </a:solidFill>
              </a:rPr>
              <a:t>При реакциях </a:t>
            </a:r>
            <a:r>
              <a:rPr lang="en-US" sz="2400">
                <a:solidFill>
                  <a:schemeClr val="tx1"/>
                </a:solidFill>
              </a:rPr>
              <a:t>S</a:t>
            </a:r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ru-RU" sz="2400">
                <a:solidFill>
                  <a:schemeClr val="tx1"/>
                </a:solidFill>
              </a:rPr>
              <a:t> с углеводородами, содержащими атомы С с различной степенью замещения, наблюдается </a:t>
            </a:r>
            <a:r>
              <a:rPr lang="ru-RU" sz="3200" i="1">
                <a:solidFill>
                  <a:srgbClr val="003399"/>
                </a:solidFill>
              </a:rPr>
              <a:t>региоселективность</a:t>
            </a:r>
            <a:r>
              <a:rPr lang="ru-RU" sz="3200">
                <a:solidFill>
                  <a:srgbClr val="003399"/>
                </a:solidFill>
              </a:rPr>
              <a:t> </a:t>
            </a:r>
            <a:r>
              <a:rPr lang="ru-RU" sz="3200" i="1">
                <a:solidFill>
                  <a:srgbClr val="003399"/>
                </a:solidFill>
              </a:rPr>
              <a:t>реакции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9EDF-FE7E-4C52-A502-3B8E34A95308}" type="slidenum">
              <a:rPr lang="ru-RU"/>
              <a:pPr/>
              <a:t>34</a:t>
            </a:fld>
            <a:endParaRPr lang="ru-R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85937"/>
          </a:xfrm>
        </p:spPr>
        <p:txBody>
          <a:bodyPr/>
          <a:lstStyle/>
          <a:p>
            <a:r>
              <a:rPr lang="ru-RU" sz="2800" b="1" i="1" dirty="0" err="1">
                <a:solidFill>
                  <a:schemeClr val="hlink"/>
                </a:solidFill>
              </a:rPr>
              <a:t>Региоселективность</a:t>
            </a:r>
            <a:r>
              <a:rPr lang="ru-RU" sz="2800" b="1" dirty="0">
                <a:solidFill>
                  <a:schemeClr val="hlink"/>
                </a:solidFill>
              </a:rPr>
              <a:t> </a:t>
            </a:r>
            <a:r>
              <a:rPr lang="ru-RU" sz="2800" b="1" i="1" dirty="0" smtClean="0">
                <a:solidFill>
                  <a:schemeClr val="hlink"/>
                </a:solidFill>
              </a:rPr>
              <a:t>реакции - </a:t>
            </a:r>
            <a:r>
              <a:rPr lang="ru-RU" sz="2000" b="1" dirty="0" smtClean="0"/>
              <a:t> </a:t>
            </a:r>
            <a:r>
              <a:rPr lang="ru-RU" sz="2400" b="1" dirty="0"/>
              <a:t>предпочтительное протекание реакции по одному из нескольких возможных реакционных центров </a:t>
            </a:r>
            <a:r>
              <a:rPr lang="ru-RU" sz="2400" b="1" dirty="0" smtClean="0"/>
              <a:t>молекулы одной природы:</a:t>
            </a:r>
            <a:endParaRPr lang="ru-RU" sz="2400" b="1" dirty="0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0" y="3284538"/>
          <a:ext cx="9144000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1" r:id="rId3" imgW="3952875" imgH="1038225" progId="ChemWindow.Document">
                  <p:embed/>
                </p:oleObj>
              </mc:Choice>
              <mc:Fallback>
                <p:oleObj r:id="rId3" imgW="3952875" imgH="1038225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84538"/>
                        <a:ext cx="9144000" cy="237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5934-8301-493E-8C68-A406715B17C0}" type="slidenum">
              <a:rPr lang="ru-RU"/>
              <a:pPr/>
              <a:t>35</a:t>
            </a:fld>
            <a:endParaRPr lang="ru-RU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05038"/>
            <a:ext cx="9144000" cy="2547937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006600"/>
                </a:solidFill>
              </a:rPr>
              <a:t>       </a:t>
            </a:r>
            <a:r>
              <a:rPr lang="ru-RU" sz="2400" b="1" dirty="0"/>
              <a:t>Реакционная способность в ряду галогенов уменьшается слева направо:</a:t>
            </a:r>
          </a:p>
          <a:p>
            <a:pPr>
              <a:buFontTx/>
              <a:buNone/>
            </a:pPr>
            <a:r>
              <a:rPr lang="ru-RU" b="1" dirty="0"/>
              <a:t>                     </a:t>
            </a:r>
            <a:r>
              <a:rPr lang="en-US" b="1" dirty="0"/>
              <a:t>F</a:t>
            </a:r>
            <a:r>
              <a:rPr lang="ru-RU" sz="2400" b="1" dirty="0"/>
              <a:t>2</a:t>
            </a:r>
            <a:r>
              <a:rPr lang="ru-RU" b="1" dirty="0"/>
              <a:t> &gt; </a:t>
            </a:r>
            <a:r>
              <a:rPr lang="en-US" b="1" dirty="0" err="1"/>
              <a:t>Cl</a:t>
            </a:r>
            <a:r>
              <a:rPr lang="ru-RU" sz="2400" b="1" dirty="0"/>
              <a:t>2 </a:t>
            </a:r>
            <a:r>
              <a:rPr lang="ru-RU" b="1" dirty="0"/>
              <a:t>&gt; </a:t>
            </a:r>
            <a:r>
              <a:rPr lang="en-US" b="1" dirty="0"/>
              <a:t>Br</a:t>
            </a:r>
            <a:r>
              <a:rPr lang="ru-RU" sz="2400" b="1" dirty="0"/>
              <a:t>2</a:t>
            </a:r>
            <a:r>
              <a:rPr lang="ru-RU" b="1" dirty="0"/>
              <a:t> &gt; </a:t>
            </a:r>
            <a:r>
              <a:rPr lang="en-US" b="1" dirty="0"/>
              <a:t>I</a:t>
            </a:r>
            <a:r>
              <a:rPr lang="ru-RU" sz="2400" b="1" dirty="0"/>
              <a:t>2</a:t>
            </a:r>
          </a:p>
          <a:p>
            <a:endParaRPr lang="ru-RU" sz="2400" dirty="0"/>
          </a:p>
        </p:txBody>
      </p:sp>
      <p:graphicFrame>
        <p:nvGraphicFramePr>
          <p:cNvPr id="197671" name="Group 39"/>
          <p:cNvGraphicFramePr>
            <a:graphicFrameLocks noGrp="1"/>
          </p:cNvGraphicFramePr>
          <p:nvPr/>
        </p:nvGraphicFramePr>
        <p:xfrm>
          <a:off x="0" y="404813"/>
          <a:ext cx="9144000" cy="2025651"/>
        </p:xfrm>
        <a:graphic>
          <a:graphicData uri="http://schemas.openxmlformats.org/drawingml/2006/table">
            <a:tbl>
              <a:tblPr/>
              <a:tblGrid>
                <a:gridCol w="5816600"/>
                <a:gridCol w="763588"/>
                <a:gridCol w="763587"/>
                <a:gridCol w="909638"/>
                <a:gridCol w="890587"/>
              </a:tblGrid>
              <a:tr h="78263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Галоген в реакции СН</a:t>
                      </a:r>
                      <a:r>
                        <a:rPr kumimoji="0" lang="ru-RU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+ 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DL" charset="0"/>
                          <a:cs typeface="Times New Roman" pitchFamily="18" charset="0"/>
                        </a:rPr>
                        <a:t>•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СН</a:t>
                      </a:r>
                      <a:r>
                        <a:rPr kumimoji="0" lang="ru-RU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DL" charset="0"/>
                          <a:cs typeface="Times New Roman" pitchFamily="18" charset="0"/>
                          <a:sym typeface="Symbol" pitchFamily="18" charset="2"/>
                        </a:rPr>
                        <a:t>•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  <a:sym typeface="Symbol" pitchFamily="18" charset="2"/>
                        </a:rPr>
                        <a:t> + НХ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2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2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Br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2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2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Изменение энтальпии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 (ккал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моль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)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32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D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D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+15</a:t>
                      </a: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DL" charset="0"/>
                          <a:cs typeface="Times New Roman" pitchFamily="18" charset="0"/>
                        </a:rPr>
                        <a:t>+33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D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672" name="Rectangle 40"/>
          <p:cNvSpPr>
            <a:spLocks noChangeArrowheads="1"/>
          </p:cNvSpPr>
          <p:nvPr/>
        </p:nvSpPr>
        <p:spPr bwMode="auto">
          <a:xfrm>
            <a:off x="0" y="4581525"/>
            <a:ext cx="86756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003399"/>
                </a:solidFill>
              </a:rPr>
              <a:t>       Региоселективность</a:t>
            </a:r>
            <a:r>
              <a:rPr lang="ru-RU" b="0">
                <a:solidFill>
                  <a:srgbClr val="003399"/>
                </a:solidFill>
              </a:rPr>
              <a:t> любой органической </a:t>
            </a:r>
            <a:r>
              <a:rPr lang="ru-RU">
                <a:solidFill>
                  <a:srgbClr val="003399"/>
                </a:solidFill>
              </a:rPr>
              <a:t>реакции понижается с увеличением активности реагента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86B8-3E42-40CF-B20D-A38E3F6459C9}" type="slidenum">
              <a:rPr lang="ru-RU"/>
              <a:pPr/>
              <a:t>36</a:t>
            </a:fld>
            <a:endParaRPr lang="ru-RU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/>
              <a:t>Селективность реакции </a:t>
            </a:r>
            <a:r>
              <a:rPr lang="en-US" sz="2800" b="1" dirty="0"/>
              <a:t>S</a:t>
            </a:r>
            <a:r>
              <a:rPr lang="en-US" sz="2000" b="1" dirty="0"/>
              <a:t>R</a:t>
            </a:r>
            <a:r>
              <a:rPr lang="ru-RU" sz="2800" b="1" dirty="0"/>
              <a:t> объясняется 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>
              <a:lnSpc>
                <a:spcPct val="90000"/>
              </a:lnSpc>
            </a:pPr>
            <a:r>
              <a:rPr lang="ru-RU" sz="2800" b="1" dirty="0"/>
              <a:t>1)    различиями в прочности первичных, вторичных и третичных С</a:t>
            </a:r>
            <a:r>
              <a:rPr lang="ru-RU" sz="2800" b="1" dirty="0">
                <a:sym typeface="Symbol" pitchFamily="18" charset="2"/>
              </a:rPr>
              <a:t></a:t>
            </a:r>
            <a:r>
              <a:rPr lang="ru-RU" sz="2800" b="1" dirty="0"/>
              <a:t>Н </a:t>
            </a:r>
            <a:r>
              <a:rPr lang="ru-RU" sz="2800" b="1" dirty="0" smtClean="0"/>
              <a:t>связей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 </a:t>
            </a:r>
            <a:r>
              <a:rPr lang="ru-RU" sz="2800" b="1" dirty="0"/>
              <a:t>(ниже приведены </a:t>
            </a:r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значения </a:t>
            </a:r>
            <a:r>
              <a:rPr lang="ru-RU" sz="2800" b="1" dirty="0">
                <a:solidFill>
                  <a:srgbClr val="FF0000"/>
                </a:solidFill>
              </a:rPr>
              <a:t>энергий диссоциации этих связей): </a:t>
            </a:r>
          </a:p>
          <a:p>
            <a:pPr>
              <a:lnSpc>
                <a:spcPct val="90000"/>
              </a:lnSpc>
            </a:pPr>
            <a:endParaRPr lang="ru-RU" sz="2800" b="1" dirty="0"/>
          </a:p>
          <a:p>
            <a:pPr>
              <a:lnSpc>
                <a:spcPct val="90000"/>
              </a:lnSpc>
            </a:pPr>
            <a:endParaRPr lang="ru-RU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/>
              <a:t>     </a:t>
            </a:r>
            <a:r>
              <a:rPr lang="ru-RU" sz="2800" b="1" dirty="0" err="1"/>
              <a:t>Е</a:t>
            </a:r>
            <a:r>
              <a:rPr lang="ru-RU" sz="2000" b="1" dirty="0" err="1"/>
              <a:t>дис</a:t>
            </a:r>
            <a:r>
              <a:rPr lang="ru-RU" sz="2800" b="1" dirty="0"/>
              <a:t>.     </a:t>
            </a:r>
            <a:r>
              <a:rPr lang="ru-RU" sz="1800" b="1" dirty="0"/>
              <a:t>406 кДж/моль          393,5 кДж/моль         381 кДж/моль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/>
              <a:t>                       (97 ккал/моль)         (94 ккал/моль)            (91 ккал/моль) .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2484438" y="4076700"/>
          <a:ext cx="5113337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8" name="Document" r:id="rId3" imgW="2095500" imgH="438150" progId="ChemWindow.Document">
                  <p:embed/>
                </p:oleObj>
              </mc:Choice>
              <mc:Fallback>
                <p:oleObj name="Document" r:id="rId3" imgW="2095500" imgH="43815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076700"/>
                        <a:ext cx="5113337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3597-6E4C-44F4-9EFC-088A6D8DC63E}" type="slidenum">
              <a:rPr lang="ru-RU"/>
              <a:pPr/>
              <a:t>37</a:t>
            </a:fld>
            <a:endParaRPr lang="ru-RU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229600" cy="5649913"/>
          </a:xfrm>
        </p:spPr>
        <p:txBody>
          <a:bodyPr/>
          <a:lstStyle/>
          <a:p>
            <a:r>
              <a:rPr lang="ru-RU" b="1" dirty="0" smtClean="0"/>
              <a:t>2. </a:t>
            </a:r>
            <a:r>
              <a:rPr lang="ru-RU" b="1" dirty="0" smtClean="0"/>
              <a:t>образованием </a:t>
            </a:r>
            <a:r>
              <a:rPr lang="ru-RU" b="1" dirty="0"/>
              <a:t>наиболее стабильного </a:t>
            </a:r>
            <a:r>
              <a:rPr lang="ru-RU" b="1" dirty="0" smtClean="0"/>
              <a:t>промежуточного свободного </a:t>
            </a:r>
            <a:r>
              <a:rPr lang="ru-RU" b="1" dirty="0"/>
              <a:t>радикала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323850" y="2554011"/>
            <a:ext cx="835183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/>
              <a:t>Стабильность радикалов:</a:t>
            </a:r>
          </a:p>
          <a:p>
            <a:r>
              <a:rPr lang="ru-RU" sz="2400" dirty="0"/>
              <a:t> </a:t>
            </a:r>
            <a:r>
              <a:rPr lang="en-US" sz="3200" dirty="0"/>
              <a:t>R</a:t>
            </a:r>
            <a:r>
              <a:rPr lang="ru-RU" sz="2000" dirty="0"/>
              <a:t>3</a:t>
            </a:r>
            <a:r>
              <a:rPr lang="en-US" sz="3200" dirty="0"/>
              <a:t>C </a:t>
            </a:r>
            <a:r>
              <a:rPr lang="ru-RU" sz="3200" dirty="0"/>
              <a:t>•  </a:t>
            </a:r>
            <a:r>
              <a:rPr lang="en-US" sz="3200" dirty="0">
                <a:sym typeface="Symbol" pitchFamily="18" charset="2"/>
              </a:rPr>
              <a:t></a:t>
            </a:r>
            <a:r>
              <a:rPr lang="ru-RU" sz="3200" dirty="0"/>
              <a:t>  </a:t>
            </a:r>
            <a:r>
              <a:rPr lang="en-US" sz="3200" dirty="0">
                <a:sym typeface="Symbol" pitchFamily="18" charset="2"/>
              </a:rPr>
              <a:t>R</a:t>
            </a:r>
            <a:r>
              <a:rPr lang="ru-RU" sz="2000" dirty="0">
                <a:sym typeface="Symbol" pitchFamily="18" charset="2"/>
              </a:rPr>
              <a:t>2</a:t>
            </a:r>
            <a:r>
              <a:rPr lang="en-US" sz="3200" dirty="0">
                <a:sym typeface="Symbol" pitchFamily="18" charset="2"/>
              </a:rPr>
              <a:t>CH </a:t>
            </a:r>
            <a:r>
              <a:rPr lang="ru-RU" sz="3200" dirty="0">
                <a:sym typeface="Symbol" pitchFamily="18" charset="2"/>
              </a:rPr>
              <a:t>•   </a:t>
            </a:r>
            <a:r>
              <a:rPr lang="en-US" sz="3200" dirty="0">
                <a:sym typeface="Symbol" pitchFamily="18" charset="2"/>
              </a:rPr>
              <a:t></a:t>
            </a:r>
            <a:r>
              <a:rPr lang="ru-RU" sz="3200" dirty="0"/>
              <a:t>  </a:t>
            </a:r>
            <a:r>
              <a:rPr lang="en-US" sz="3200" dirty="0">
                <a:sym typeface="Symbol" pitchFamily="18" charset="2"/>
              </a:rPr>
              <a:t>RCH</a:t>
            </a:r>
            <a:r>
              <a:rPr lang="ru-RU" sz="2000" dirty="0">
                <a:sym typeface="Symbol" pitchFamily="18" charset="2"/>
              </a:rPr>
              <a:t>2</a:t>
            </a:r>
            <a:r>
              <a:rPr lang="ru-RU" sz="3200" dirty="0">
                <a:sym typeface="Symbol" pitchFamily="18" charset="2"/>
              </a:rPr>
              <a:t> •  </a:t>
            </a:r>
            <a:r>
              <a:rPr lang="en-US" sz="3200" dirty="0">
                <a:sym typeface="Symbol" pitchFamily="18" charset="2"/>
              </a:rPr>
              <a:t></a:t>
            </a:r>
            <a:r>
              <a:rPr lang="ru-RU" sz="3200" dirty="0"/>
              <a:t>  </a:t>
            </a:r>
            <a:r>
              <a:rPr lang="en-US" sz="3200" dirty="0">
                <a:sym typeface="Symbol" pitchFamily="18" charset="2"/>
              </a:rPr>
              <a:t>H</a:t>
            </a:r>
            <a:r>
              <a:rPr lang="ru-RU" sz="2000" dirty="0">
                <a:sym typeface="Symbol" pitchFamily="18" charset="2"/>
              </a:rPr>
              <a:t>3</a:t>
            </a:r>
            <a:r>
              <a:rPr lang="en-US" sz="3200" dirty="0">
                <a:sym typeface="Symbol" pitchFamily="18" charset="2"/>
              </a:rPr>
              <a:t>C </a:t>
            </a:r>
            <a:r>
              <a:rPr lang="ru-RU" sz="3200" dirty="0">
                <a:sym typeface="Symbol" pitchFamily="18" charset="2"/>
              </a:rPr>
              <a:t>•</a:t>
            </a:r>
            <a:r>
              <a:rPr lang="ru-RU" sz="2400" dirty="0">
                <a:sym typeface="Symbol" pitchFamily="18" charset="2"/>
              </a:rPr>
              <a:t> </a:t>
            </a:r>
          </a:p>
        </p:txBody>
      </p:sp>
      <p:pic>
        <p:nvPicPr>
          <p:cNvPr id="1996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05064"/>
            <a:ext cx="7921625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7C0D-4F77-41EA-95AF-9E15FB6A99F2}" type="slidenum">
              <a:rPr lang="ru-RU"/>
              <a:pPr/>
              <a:t>38</a:t>
            </a:fld>
            <a:endParaRPr lang="ru-RU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820150" cy="792163"/>
          </a:xfrm>
        </p:spPr>
        <p:txBody>
          <a:bodyPr/>
          <a:lstStyle/>
          <a:p>
            <a:r>
              <a:rPr lang="ru-RU" sz="3200"/>
              <a:t>На результат реакции </a:t>
            </a:r>
            <a:r>
              <a:rPr lang="en-US" sz="3200"/>
              <a:t>S</a:t>
            </a:r>
            <a:r>
              <a:rPr lang="en-US" sz="1800"/>
              <a:t>R</a:t>
            </a:r>
            <a:r>
              <a:rPr lang="ru-RU" sz="3200"/>
              <a:t> оказывают влияние и электронные эффекты тех заместителей, которые имеются в цепи алкана.</a:t>
            </a:r>
            <a:r>
              <a:rPr lang="ru-RU" sz="4000"/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r>
              <a:rPr lang="ru-RU" b="1"/>
              <a:t>при фотохимическом хлорировании 1-хлорбутана при 35 </a:t>
            </a:r>
            <a:r>
              <a:rPr lang="ru-RU" b="1">
                <a:sym typeface="Symbol" pitchFamily="18" charset="2"/>
              </a:rPr>
              <a:t></a:t>
            </a:r>
            <a:r>
              <a:rPr lang="ru-RU" b="1"/>
              <a:t>С региоселек-тивность реакции такова: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0" y="4149725"/>
            <a:ext cx="9144000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/>
            <a:r>
              <a:rPr lang="ru-RU" b="0">
                <a:solidFill>
                  <a:schemeClr val="tx1"/>
                </a:solidFill>
              </a:rPr>
              <a:t>СН</a:t>
            </a:r>
            <a:r>
              <a:rPr lang="ru-RU" sz="2400" b="0">
                <a:solidFill>
                  <a:schemeClr val="tx1"/>
                </a:solidFill>
              </a:rPr>
              <a:t>3</a:t>
            </a:r>
            <a:r>
              <a:rPr lang="ru-RU" b="0">
                <a:solidFill>
                  <a:schemeClr val="tx1"/>
                </a:solidFill>
                <a:sym typeface="Symbol" pitchFamily="18" charset="2"/>
              </a:rPr>
              <a:t></a:t>
            </a:r>
            <a:r>
              <a:rPr lang="ru-RU" b="0">
                <a:solidFill>
                  <a:schemeClr val="tx1"/>
                </a:solidFill>
              </a:rPr>
              <a:t>СН</a:t>
            </a:r>
            <a:r>
              <a:rPr lang="ru-RU" sz="2400" b="0">
                <a:solidFill>
                  <a:schemeClr val="tx1"/>
                </a:solidFill>
              </a:rPr>
              <a:t>2</a:t>
            </a:r>
            <a:r>
              <a:rPr lang="ru-RU" b="0">
                <a:solidFill>
                  <a:schemeClr val="tx1"/>
                </a:solidFill>
                <a:sym typeface="Symbol" pitchFamily="18" charset="2"/>
              </a:rPr>
              <a:t></a:t>
            </a:r>
            <a:r>
              <a:rPr lang="ru-RU" b="0">
                <a:solidFill>
                  <a:schemeClr val="tx1"/>
                </a:solidFill>
              </a:rPr>
              <a:t>СН</a:t>
            </a:r>
            <a:r>
              <a:rPr lang="ru-RU" sz="2400" b="0">
                <a:solidFill>
                  <a:schemeClr val="tx1"/>
                </a:solidFill>
              </a:rPr>
              <a:t>2</a:t>
            </a:r>
            <a:r>
              <a:rPr lang="ru-RU" b="0">
                <a:solidFill>
                  <a:schemeClr val="tx1"/>
                </a:solidFill>
                <a:sym typeface="Symbol" pitchFamily="18" charset="2"/>
              </a:rPr>
              <a:t></a:t>
            </a:r>
            <a:r>
              <a:rPr lang="ru-RU" b="0">
                <a:solidFill>
                  <a:schemeClr val="tx1"/>
                </a:solidFill>
              </a:rPr>
              <a:t>СН</a:t>
            </a:r>
            <a:r>
              <a:rPr lang="ru-RU" sz="2400" b="0">
                <a:solidFill>
                  <a:schemeClr val="tx1"/>
                </a:solidFill>
              </a:rPr>
              <a:t>2</a:t>
            </a:r>
            <a:r>
              <a:rPr lang="ru-RU" b="0">
                <a:solidFill>
                  <a:schemeClr val="tx1"/>
                </a:solidFill>
                <a:sym typeface="Symbol" pitchFamily="18" charset="2"/>
              </a:rPr>
              <a:t></a:t>
            </a:r>
            <a:r>
              <a:rPr lang="en-US" b="0">
                <a:solidFill>
                  <a:schemeClr val="tx1"/>
                </a:solidFill>
              </a:rPr>
              <a:t>Cl</a:t>
            </a:r>
            <a:r>
              <a:rPr lang="ru-RU" b="0">
                <a:solidFill>
                  <a:schemeClr val="tx1"/>
                </a:solidFill>
              </a:rPr>
              <a:t>.</a:t>
            </a:r>
          </a:p>
          <a:p>
            <a:r>
              <a:rPr lang="ru-RU" b="0">
                <a:solidFill>
                  <a:schemeClr val="tx1"/>
                </a:solidFill>
              </a:rPr>
              <a:t>               </a:t>
            </a:r>
            <a:r>
              <a:rPr lang="ru-RU" b="0"/>
              <a:t>25%</a:t>
            </a:r>
            <a:r>
              <a:rPr lang="ru-RU" b="0">
                <a:solidFill>
                  <a:schemeClr val="tx1"/>
                </a:solidFill>
              </a:rPr>
              <a:t>      </a:t>
            </a:r>
            <a:r>
              <a:rPr lang="ru-RU" b="0"/>
              <a:t>50%     17%      3%</a:t>
            </a:r>
            <a:endParaRPr lang="ru-RU" b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ru-RU" b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6B57-5143-433C-A73C-6B1CFFA43FF4}" type="slidenum">
              <a:rPr lang="ru-RU"/>
              <a:pPr/>
              <a:t>39</a:t>
            </a:fld>
            <a:endParaRPr lang="ru-RU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8325"/>
            <a:ext cx="9144000" cy="4525963"/>
          </a:xfrm>
        </p:spPr>
        <p:txBody>
          <a:bodyPr/>
          <a:lstStyle/>
          <a:p>
            <a:r>
              <a:rPr lang="ru-RU" dirty="0" smtClean="0"/>
              <a:t>СН</a:t>
            </a:r>
            <a:r>
              <a:rPr lang="ru-RU" sz="1800" dirty="0" smtClean="0"/>
              <a:t>2</a:t>
            </a:r>
            <a:r>
              <a:rPr lang="ru-RU" dirty="0" smtClean="0"/>
              <a:t>=СН</a:t>
            </a:r>
            <a:r>
              <a:rPr lang="ru-RU" dirty="0" smtClean="0">
                <a:sym typeface="Symbol" pitchFamily="18" charset="2"/>
              </a:rPr>
              <a:t></a:t>
            </a:r>
            <a:r>
              <a:rPr lang="ru-RU" dirty="0" smtClean="0"/>
              <a:t>СН</a:t>
            </a:r>
            <a:r>
              <a:rPr lang="ru-RU" sz="1800" dirty="0" smtClean="0"/>
              <a:t>3</a:t>
            </a:r>
            <a:r>
              <a:rPr lang="ru-RU" dirty="0" smtClean="0"/>
              <a:t> + </a:t>
            </a:r>
            <a:r>
              <a:rPr lang="en-US" dirty="0" err="1" smtClean="0"/>
              <a:t>Cl</a:t>
            </a:r>
            <a:r>
              <a:rPr lang="ru-RU" dirty="0" smtClean="0"/>
              <a:t>• </a:t>
            </a:r>
            <a:r>
              <a:rPr lang="ru-RU" dirty="0" smtClean="0">
                <a:sym typeface="Symbol" pitchFamily="18" charset="2"/>
              </a:rPr>
              <a:t></a:t>
            </a:r>
            <a:r>
              <a:rPr lang="ru-RU" dirty="0" smtClean="0"/>
              <a:t> Н</a:t>
            </a:r>
            <a:r>
              <a:rPr lang="en-US" dirty="0" err="1" smtClean="0"/>
              <a:t>Cl</a:t>
            </a:r>
            <a:r>
              <a:rPr lang="ru-RU" dirty="0" smtClean="0"/>
              <a:t> + СН</a:t>
            </a:r>
            <a:r>
              <a:rPr lang="ru-RU" sz="1800" dirty="0" smtClean="0"/>
              <a:t>2</a:t>
            </a:r>
            <a:r>
              <a:rPr lang="ru-RU" dirty="0" smtClean="0"/>
              <a:t>=СН</a:t>
            </a:r>
            <a:r>
              <a:rPr lang="ru-RU" dirty="0" smtClean="0">
                <a:sym typeface="Symbol" pitchFamily="18" charset="2"/>
              </a:rPr>
              <a:t></a:t>
            </a:r>
            <a:r>
              <a:rPr lang="ru-RU" dirty="0" smtClean="0"/>
              <a:t>СН</a:t>
            </a:r>
            <a:r>
              <a:rPr lang="ru-RU" sz="1800" dirty="0" smtClean="0"/>
              <a:t>2</a:t>
            </a:r>
            <a:r>
              <a:rPr lang="ru-RU" dirty="0" smtClean="0"/>
              <a:t>• </a:t>
            </a:r>
            <a:r>
              <a:rPr lang="ru-RU" dirty="0" smtClean="0">
                <a:sym typeface="Symbol" pitchFamily="18" charset="2"/>
              </a:rPr>
              <a:t>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2400" b="1" i="1" dirty="0" err="1" smtClean="0">
                <a:solidFill>
                  <a:srgbClr val="0000CC"/>
                </a:solidFill>
                <a:ea typeface="+mj-ea"/>
                <a:cs typeface="+mj-cs"/>
              </a:rPr>
              <a:t>Пропен</a:t>
            </a:r>
            <a:r>
              <a:rPr lang="ru-RU" dirty="0" smtClean="0"/>
              <a:t>                                                    </a:t>
            </a:r>
            <a:r>
              <a:rPr lang="en-US" dirty="0" err="1" smtClean="0"/>
              <a:t>Cl</a:t>
            </a:r>
            <a:r>
              <a:rPr lang="ru-RU" sz="2000" dirty="0" smtClean="0"/>
              <a:t>2 </a:t>
            </a:r>
            <a:endParaRPr lang="ru-RU" sz="2000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ru-RU" dirty="0" smtClean="0"/>
              <a:t>         </a:t>
            </a:r>
            <a:r>
              <a:rPr lang="ru-RU" dirty="0" smtClean="0">
                <a:sym typeface="Symbol" pitchFamily="18" charset="2"/>
              </a:rPr>
              <a:t></a:t>
            </a:r>
            <a:r>
              <a:rPr lang="ru-RU" dirty="0" smtClean="0"/>
              <a:t>•СН</a:t>
            </a:r>
            <a:r>
              <a:rPr lang="ru-RU" sz="1800" dirty="0" smtClean="0"/>
              <a:t>2</a:t>
            </a:r>
            <a:r>
              <a:rPr lang="ru-RU" dirty="0" smtClean="0">
                <a:sym typeface="Symbol" pitchFamily="18" charset="2"/>
              </a:rPr>
              <a:t></a:t>
            </a:r>
            <a:r>
              <a:rPr lang="ru-RU" dirty="0" smtClean="0"/>
              <a:t>СН=СН</a:t>
            </a:r>
            <a:r>
              <a:rPr lang="ru-RU" sz="1800" dirty="0" smtClean="0"/>
              <a:t>2</a:t>
            </a:r>
            <a:r>
              <a:rPr lang="ru-RU" dirty="0" smtClean="0">
                <a:sym typeface="Symbol" pitchFamily="18" charset="2"/>
              </a:rPr>
              <a:t></a:t>
            </a:r>
            <a:r>
              <a:rPr lang="ru-RU" dirty="0" smtClean="0"/>
              <a:t>СН</a:t>
            </a:r>
            <a:r>
              <a:rPr lang="ru-RU" sz="1800" dirty="0" smtClean="0"/>
              <a:t>2</a:t>
            </a:r>
            <a:r>
              <a:rPr lang="ru-RU" dirty="0" smtClean="0">
                <a:sym typeface="Symbol" pitchFamily="18" charset="2"/>
              </a:rPr>
              <a:t></a:t>
            </a:r>
            <a:r>
              <a:rPr lang="ru-RU" dirty="0" smtClean="0"/>
              <a:t>СН</a:t>
            </a:r>
            <a:r>
              <a:rPr lang="ru-RU" dirty="0" smtClean="0">
                <a:sym typeface="Symbol" pitchFamily="18" charset="2"/>
              </a:rPr>
              <a:t></a:t>
            </a:r>
            <a:r>
              <a:rPr lang="ru-RU" dirty="0" smtClean="0"/>
              <a:t>СН</a:t>
            </a:r>
            <a:r>
              <a:rPr lang="ru-RU" sz="1800" dirty="0" smtClean="0"/>
              <a:t>2</a:t>
            </a:r>
            <a:r>
              <a:rPr lang="ru-RU" dirty="0" smtClean="0">
                <a:sym typeface="Symbol" pitchFamily="18" charset="2"/>
              </a:rPr>
              <a:t></a:t>
            </a:r>
            <a:r>
              <a:rPr lang="ru-RU" dirty="0" smtClean="0"/>
              <a:t>• </a:t>
            </a:r>
            <a:r>
              <a:rPr lang="ru-RU" dirty="0" smtClean="0">
                <a:sym typeface="Symbol" pitchFamily="18" charset="2"/>
              </a:rPr>
              <a:t></a:t>
            </a:r>
            <a:r>
              <a:rPr lang="ru-RU" dirty="0" smtClean="0"/>
              <a:t> СН</a:t>
            </a:r>
            <a:r>
              <a:rPr lang="ru-RU" sz="1600" dirty="0" smtClean="0"/>
              <a:t>2</a:t>
            </a:r>
            <a:r>
              <a:rPr lang="ru-RU" dirty="0" smtClean="0"/>
              <a:t>=СН</a:t>
            </a:r>
            <a:r>
              <a:rPr lang="ru-RU" dirty="0" smtClean="0">
                <a:sym typeface="Symbol" pitchFamily="18" charset="2"/>
              </a:rPr>
              <a:t></a:t>
            </a:r>
            <a:r>
              <a:rPr lang="ru-RU" dirty="0" smtClean="0"/>
              <a:t>СН</a:t>
            </a:r>
            <a:r>
              <a:rPr lang="ru-RU" sz="1800" dirty="0" smtClean="0"/>
              <a:t>2</a:t>
            </a:r>
            <a:r>
              <a:rPr lang="en-US" dirty="0" err="1" smtClean="0"/>
              <a:t>Cl</a:t>
            </a:r>
            <a:r>
              <a:rPr lang="ru-RU" dirty="0" smtClean="0"/>
              <a:t> + </a:t>
            </a:r>
            <a:r>
              <a:rPr lang="en-US" dirty="0" err="1" smtClean="0"/>
              <a:t>Cl</a:t>
            </a:r>
            <a:r>
              <a:rPr lang="ru-RU" dirty="0" smtClean="0"/>
              <a:t>•</a:t>
            </a:r>
          </a:p>
          <a:p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                                    </a:t>
            </a:r>
            <a:r>
              <a:rPr lang="ru-RU" b="1" dirty="0" smtClean="0">
                <a:solidFill>
                  <a:srgbClr val="003399"/>
                </a:solidFill>
              </a:rPr>
              <a:t>Реакция Львова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6671" y="287108"/>
            <a:ext cx="828781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  <a:latin typeface="Arial"/>
                <a:ea typeface="+mj-ea"/>
                <a:cs typeface="+mj-cs"/>
              </a:rPr>
              <a:t>Хлорирование в 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Arial"/>
                <a:ea typeface="+mj-ea"/>
                <a:cs typeface="+mj-cs"/>
              </a:rPr>
              <a:t>аллильное</a:t>
            </a:r>
            <a:r>
              <a:rPr lang="ru-RU" dirty="0" smtClean="0">
                <a:solidFill>
                  <a:srgbClr val="FF0000"/>
                </a:solidFill>
                <a:effectLst/>
                <a:latin typeface="Arial"/>
                <a:ea typeface="+mj-ea"/>
                <a:cs typeface="+mj-cs"/>
              </a:rPr>
              <a:t> положение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</a:t>
            </a:r>
            <a:r>
              <a:rPr kumimoji="0" lang="ru-RU" sz="4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1983935"/>
            <a:ext cx="1394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 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</a:rPr>
              <a:t> 450 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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</a:rPr>
              <a:t>С </a:t>
            </a:r>
            <a:endParaRPr lang="ru-RU" sz="2000" kern="0" dirty="0">
              <a:solidFill>
                <a:schemeClr val="tx1"/>
              </a:solidFill>
              <a:latin typeface="Arial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0E35-1499-4FEE-9C64-E7960BD20D00}" type="slidenum">
              <a:rPr lang="ru-RU"/>
              <a:pPr/>
              <a:t>4</a:t>
            </a:fld>
            <a:endParaRPr lang="ru-RU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</a:t>
            </a:r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68313" y="1470988"/>
            <a:ext cx="835342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4000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Алканами</a:t>
            </a:r>
            <a:r>
              <a:rPr lang="ru-RU" sz="40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i="1" dirty="0" smtClean="0"/>
              <a:t>называются </a:t>
            </a:r>
            <a:r>
              <a:rPr lang="ru-RU" i="1" dirty="0"/>
              <a:t>насыщенные углеводороды, молекулы которых состоят из атомов углерода и водорода, связанных между собой только </a:t>
            </a:r>
            <a:r>
              <a:rPr lang="ru-RU" i="1" dirty="0" smtClean="0"/>
              <a:t>  </a:t>
            </a:r>
            <a:r>
              <a:rPr lang="ru-RU" i="1" dirty="0" smtClean="0">
                <a:sym typeface="Symbol" pitchFamily="18" charset="2"/>
              </a:rPr>
              <a:t></a:t>
            </a:r>
            <a:r>
              <a:rPr lang="ru-RU" i="1" dirty="0"/>
              <a:t>-связями.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5589240"/>
            <a:ext cx="2018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3300"/>
                </a:solidFill>
              </a:rPr>
              <a:t>С</a:t>
            </a:r>
            <a:r>
              <a:rPr lang="en-US" sz="4000" baseline="-25000" dirty="0">
                <a:solidFill>
                  <a:srgbClr val="FF3300"/>
                </a:solidFill>
              </a:rPr>
              <a:t>n</a:t>
            </a:r>
            <a:r>
              <a:rPr lang="ru-RU" sz="4000" dirty="0">
                <a:solidFill>
                  <a:srgbClr val="FF3300"/>
                </a:solidFill>
              </a:rPr>
              <a:t>Н</a:t>
            </a:r>
            <a:r>
              <a:rPr lang="ru-RU" sz="4000" baseline="-25000" dirty="0">
                <a:solidFill>
                  <a:srgbClr val="FF3300"/>
                </a:solidFill>
              </a:rPr>
              <a:t>2</a:t>
            </a:r>
            <a:r>
              <a:rPr lang="en-US" sz="4000" baseline="-25000" dirty="0">
                <a:solidFill>
                  <a:srgbClr val="FF3300"/>
                </a:solidFill>
              </a:rPr>
              <a:t>n</a:t>
            </a:r>
            <a:r>
              <a:rPr lang="ru-RU" sz="4000" baseline="-25000" dirty="0">
                <a:solidFill>
                  <a:srgbClr val="FF3300"/>
                </a:solidFill>
              </a:rPr>
              <a:t>+2 </a:t>
            </a:r>
            <a:endParaRPr lang="ru-RU" sz="4000" baseline="-25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DB0-E454-42B7-B845-7FB7D81E21E4}" type="slidenum">
              <a:rPr lang="ru-RU"/>
              <a:pPr/>
              <a:t>40</a:t>
            </a:fld>
            <a:endParaRPr lang="ru-R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   При </a:t>
            </a:r>
            <a:r>
              <a:rPr lang="ru-RU" dirty="0"/>
              <a:t>хлорировании толуола :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0" y="3057525"/>
          <a:ext cx="9144000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8" name="Document" r:id="rId3" imgW="3695700" imgH="762000" progId="ChemWindow.Document">
                  <p:embed/>
                </p:oleObj>
              </mc:Choice>
              <mc:Fallback>
                <p:oleObj name="Document" r:id="rId3" imgW="3695700" imgH="76200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57525"/>
                        <a:ext cx="9144000" cy="188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868-5FA7-45B6-A0ED-C670B7CD10D9}" type="slidenum">
              <a:rPr lang="ru-RU"/>
              <a:pPr/>
              <a:t>41</a:t>
            </a:fld>
            <a:endParaRPr lang="ru-RU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7931150" cy="993775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Избирательное замещение в </a:t>
            </a:r>
            <a:r>
              <a:rPr lang="ru-RU" sz="4000" b="1" dirty="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ru-RU" sz="4000" b="1" dirty="0">
                <a:solidFill>
                  <a:srgbClr val="FF0000"/>
                </a:solidFill>
              </a:rPr>
              <a:t>-положение (</a:t>
            </a:r>
            <a:r>
              <a:rPr lang="ru-RU" sz="4000" b="1" i="1" dirty="0" err="1">
                <a:solidFill>
                  <a:srgbClr val="FF0000"/>
                </a:solidFill>
              </a:rPr>
              <a:t>аллильное</a:t>
            </a:r>
            <a:r>
              <a:rPr lang="ru-RU" sz="4000" b="1" i="1" dirty="0">
                <a:solidFill>
                  <a:srgbClr val="FF0000"/>
                </a:solidFill>
              </a:rPr>
              <a:t> положение</a:t>
            </a:r>
            <a:r>
              <a:rPr lang="ru-RU" sz="4000" b="1" dirty="0">
                <a:solidFill>
                  <a:srgbClr val="FF0000"/>
                </a:solidFill>
              </a:rPr>
              <a:t>) к двойной связи</a:t>
            </a:r>
            <a:r>
              <a:rPr lang="ru-RU" sz="4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1492" name="Object 4"/>
          <p:cNvGraphicFramePr>
            <a:graphicFrameLocks noChangeAspect="1"/>
          </p:cNvGraphicFramePr>
          <p:nvPr/>
        </p:nvGraphicFramePr>
        <p:xfrm>
          <a:off x="0" y="2133600"/>
          <a:ext cx="914400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9" r:id="rId3" imgW="3324225" imgH="1009650" progId="ChemWindow.Document">
                  <p:embed/>
                </p:oleObj>
              </mc:Choice>
              <mc:Fallback>
                <p:oleObj r:id="rId3" imgW="3324225" imgH="100965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9144000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2E48-D433-4919-9134-651A9FAC76FE}" type="slidenum">
              <a:rPr lang="ru-RU"/>
              <a:pPr/>
              <a:t>42</a:t>
            </a:fld>
            <a:endParaRPr lang="ru-RU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Химические свойства</a:t>
            </a:r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1907704" y="1198344"/>
            <a:ext cx="457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Нитрование </a:t>
            </a:r>
            <a:endParaRPr lang="ru-RU" i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511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8353425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900113" y="5157788"/>
            <a:ext cx="720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006600"/>
                </a:solidFill>
              </a:rPr>
              <a:t>Реакция М.И. Коновалова</a:t>
            </a: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755650" y="4005263"/>
            <a:ext cx="7632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>
                <a:solidFill>
                  <a:schemeClr val="tx1"/>
                </a:solidFill>
              </a:rPr>
              <a:t>обработка 10 – 20 %-ной азотной кислотой в паровой фазе при температуре не выше 140 °С.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7EC-5171-44ED-AB51-2950AE38800D}" type="slidenum">
              <a:rPr lang="ru-RU"/>
              <a:pPr/>
              <a:t>43</a:t>
            </a:fld>
            <a:endParaRPr lang="ru-RU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Химические свойства</a:t>
            </a: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47700" y="1173848"/>
            <a:ext cx="76692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</a:t>
            </a:r>
            <a:r>
              <a:rPr lang="ru-RU" i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Сульфохлорирование</a:t>
            </a:r>
            <a:r>
              <a:rPr lang="ru-RU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215900" y="3933825"/>
            <a:ext cx="89281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 algn="ctr"/>
            <a:r>
              <a:rPr lang="ru-RU" sz="2400">
                <a:solidFill>
                  <a:srgbClr val="006600"/>
                </a:solidFill>
              </a:rPr>
              <a:t>С</a:t>
            </a:r>
            <a:r>
              <a:rPr lang="ru-RU" sz="2400" baseline="-25000">
                <a:solidFill>
                  <a:srgbClr val="006600"/>
                </a:solidFill>
              </a:rPr>
              <a:t>10</a:t>
            </a:r>
            <a:r>
              <a:rPr lang="en-US" sz="2400">
                <a:solidFill>
                  <a:srgbClr val="006600"/>
                </a:solidFill>
              </a:rPr>
              <a:t>H</a:t>
            </a:r>
            <a:r>
              <a:rPr lang="ru-RU" sz="2400" baseline="-25000">
                <a:solidFill>
                  <a:srgbClr val="006600"/>
                </a:solidFill>
              </a:rPr>
              <a:t>22</a:t>
            </a:r>
            <a:r>
              <a:rPr lang="ru-RU" sz="2400">
                <a:solidFill>
                  <a:srgbClr val="006600"/>
                </a:solidFill>
              </a:rPr>
              <a:t>  +  </a:t>
            </a:r>
            <a:r>
              <a:rPr lang="en-US" sz="2400">
                <a:solidFill>
                  <a:srgbClr val="006600"/>
                </a:solidFill>
              </a:rPr>
              <a:t>SO</a:t>
            </a:r>
            <a:r>
              <a:rPr lang="ru-RU" sz="2400" baseline="-25000">
                <a:solidFill>
                  <a:srgbClr val="006600"/>
                </a:solidFill>
              </a:rPr>
              <a:t>2</a:t>
            </a:r>
            <a:r>
              <a:rPr lang="ru-RU" sz="2400">
                <a:solidFill>
                  <a:srgbClr val="006600"/>
                </a:solidFill>
              </a:rPr>
              <a:t>  +  </a:t>
            </a:r>
            <a:r>
              <a:rPr lang="en-US" sz="2400">
                <a:solidFill>
                  <a:srgbClr val="006600"/>
                </a:solidFill>
              </a:rPr>
              <a:t>Cl</a:t>
            </a:r>
            <a:r>
              <a:rPr lang="ru-RU" sz="2400" baseline="-25000">
                <a:solidFill>
                  <a:srgbClr val="006600"/>
                </a:solidFill>
              </a:rPr>
              <a:t>2</a:t>
            </a:r>
            <a:r>
              <a:rPr lang="ru-RU" sz="2400">
                <a:solidFill>
                  <a:srgbClr val="006600"/>
                </a:solidFill>
              </a:rPr>
              <a:t>  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</a:t>
            </a:r>
            <a:r>
              <a:rPr lang="ru-RU" sz="2400">
                <a:solidFill>
                  <a:srgbClr val="006600"/>
                </a:solidFill>
              </a:rPr>
              <a:t>  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10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H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21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SO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Cl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  +  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HCl</a:t>
            </a:r>
          </a:p>
          <a:p>
            <a:pPr indent="457200" algn="ctr"/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декан            		 сульфохлорид</a:t>
            </a:r>
          </a:p>
          <a:p>
            <a:pPr indent="457200" algn="ctr"/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				 декана</a:t>
            </a:r>
          </a:p>
          <a:p>
            <a:pPr indent="457200" algn="ctr"/>
            <a:endParaRPr lang="ru-RU" sz="2400">
              <a:solidFill>
                <a:srgbClr val="006600"/>
              </a:solidFill>
              <a:sym typeface="Symbol" pitchFamily="18" charset="2"/>
            </a:endParaRPr>
          </a:p>
          <a:p>
            <a:pPr indent="457200" algn="ctr"/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10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H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21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SO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Cl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  +  2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NaOH </a:t>
            </a:r>
            <a:r>
              <a:rPr lang="en-US" sz="2400">
                <a:solidFill>
                  <a:srgbClr val="006600"/>
                </a:solidFill>
              </a:rPr>
              <a:t> 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10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H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21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SO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Na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  +  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NaCl</a:t>
            </a:r>
            <a:r>
              <a:rPr lang="ru-RU" sz="2400">
                <a:solidFill>
                  <a:srgbClr val="006600"/>
                </a:solidFill>
                <a:sym typeface="Symbol" pitchFamily="18" charset="2"/>
              </a:rPr>
              <a:t>  +  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H</a:t>
            </a:r>
            <a:r>
              <a:rPr lang="ru-RU" sz="2400" baseline="-2500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O</a:t>
            </a:r>
          </a:p>
          <a:p>
            <a:pPr indent="457200" algn="ctr"/>
            <a:r>
              <a:rPr lang="ru-RU" sz="2400" i="1">
                <a:solidFill>
                  <a:srgbClr val="006600"/>
                </a:solidFill>
                <a:sym typeface="Symbol" pitchFamily="18" charset="2"/>
              </a:rPr>
              <a:t>		алкилсульфонат</a:t>
            </a:r>
            <a:endParaRPr lang="en-US" sz="2400">
              <a:solidFill>
                <a:srgbClr val="006600"/>
              </a:solidFill>
              <a:sym typeface="Symbol" pitchFamily="18" charset="2"/>
            </a:endParaRP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971550" y="2133600"/>
            <a:ext cx="78009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800">
                <a:solidFill>
                  <a:schemeClr val="tx1"/>
                </a:solidFill>
              </a:rPr>
              <a:t>   </a:t>
            </a:r>
            <a:r>
              <a:rPr lang="en-US" sz="2800">
                <a:solidFill>
                  <a:schemeClr val="tx1"/>
                </a:solidFill>
              </a:rPr>
              <a:t>h</a:t>
            </a:r>
            <a:r>
              <a:rPr lang="en-US" sz="2800" b="0">
                <a:solidFill>
                  <a:schemeClr val="tx1"/>
                </a:solidFill>
              </a:rPr>
              <a:t>ν</a:t>
            </a:r>
            <a:endParaRPr lang="ru-RU" sz="2800" b="0">
              <a:solidFill>
                <a:schemeClr val="tx1"/>
              </a:solidFill>
            </a:endParaRPr>
          </a:p>
          <a:p>
            <a:pPr algn="ctr"/>
            <a:r>
              <a:rPr lang="en-US" sz="2800" b="0">
                <a:solidFill>
                  <a:schemeClr val="tx1"/>
                </a:solidFill>
              </a:rPr>
              <a:t>RH   +   Cl</a:t>
            </a:r>
            <a:r>
              <a:rPr lang="en-US" sz="2000" b="0">
                <a:solidFill>
                  <a:schemeClr val="tx1"/>
                </a:solidFill>
              </a:rPr>
              <a:t>2</a:t>
            </a:r>
            <a:r>
              <a:rPr lang="en-US" sz="2800" b="0">
                <a:solidFill>
                  <a:schemeClr val="tx1"/>
                </a:solidFill>
              </a:rPr>
              <a:t>   +   SO</a:t>
            </a:r>
            <a:r>
              <a:rPr lang="en-US" sz="2000" b="0">
                <a:solidFill>
                  <a:schemeClr val="tx1"/>
                </a:solidFill>
              </a:rPr>
              <a:t>2</a:t>
            </a:r>
            <a:r>
              <a:rPr lang="en-US" sz="2800" b="0">
                <a:solidFill>
                  <a:schemeClr val="tx1"/>
                </a:solidFill>
              </a:rPr>
              <a:t>     →      RSO</a:t>
            </a:r>
            <a:r>
              <a:rPr lang="en-US" sz="2000" b="0">
                <a:solidFill>
                  <a:schemeClr val="tx1"/>
                </a:solidFill>
              </a:rPr>
              <a:t>2</a:t>
            </a:r>
            <a:r>
              <a:rPr lang="en-US" sz="2800" b="0">
                <a:solidFill>
                  <a:schemeClr val="tx1"/>
                </a:solidFill>
              </a:rPr>
              <a:t>Cl   +   HCl  .</a:t>
            </a:r>
            <a:endParaRPr lang="ru-RU" sz="2800" b="0">
              <a:solidFill>
                <a:schemeClr val="tx1"/>
              </a:solidFill>
            </a:endParaRPr>
          </a:p>
          <a:p>
            <a:pPr algn="ctr" eaLnBrk="0" hangingPunct="0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3410" y="3180523"/>
            <a:ext cx="2940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Calibri"/>
                <a:ea typeface="Calibri"/>
                <a:cs typeface="Times New Roman"/>
              </a:rPr>
              <a:t>Втор.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С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&gt;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 </a:t>
            </a:r>
            <a:r>
              <a:rPr lang="ru-RU" sz="2800" dirty="0" err="1">
                <a:latin typeface="Calibri"/>
                <a:ea typeface="Calibri"/>
                <a:cs typeface="Times New Roman"/>
              </a:rPr>
              <a:t>перв.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С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49F8-F158-4453-A6B5-C8DF712381BE}" type="slidenum">
              <a:rPr lang="ru-RU"/>
              <a:pPr/>
              <a:t>44</a:t>
            </a:fld>
            <a:endParaRPr lang="ru-RU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Химические свойства</a:t>
            </a:r>
          </a:p>
        </p:txBody>
      </p:sp>
      <p:sp>
        <p:nvSpPr>
          <p:cNvPr id="176131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444625" y="633413"/>
            <a:ext cx="207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539750" y="119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Окисление 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971550" y="1658938"/>
            <a:ext cx="695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rgbClr val="006600"/>
                </a:solidFill>
              </a:rPr>
              <a:t>Сильные окислители (</a:t>
            </a:r>
            <a:r>
              <a:rPr lang="en-US" sz="2400">
                <a:solidFill>
                  <a:srgbClr val="006600"/>
                </a:solidFill>
              </a:rPr>
              <a:t>KMnO</a:t>
            </a:r>
            <a:r>
              <a:rPr lang="ru-RU" sz="2400" baseline="-25000">
                <a:solidFill>
                  <a:srgbClr val="006600"/>
                </a:solidFill>
              </a:rPr>
              <a:t>4</a:t>
            </a:r>
            <a:r>
              <a:rPr lang="ru-RU" sz="2400">
                <a:solidFill>
                  <a:srgbClr val="006600"/>
                </a:solidFill>
              </a:rPr>
              <a:t>, </a:t>
            </a:r>
            <a:r>
              <a:rPr lang="en-US" sz="2400">
                <a:solidFill>
                  <a:srgbClr val="006600"/>
                </a:solidFill>
              </a:rPr>
              <a:t>K</a:t>
            </a:r>
            <a:r>
              <a:rPr lang="ru-RU" sz="2400" baseline="-25000">
                <a:solidFill>
                  <a:srgbClr val="006600"/>
                </a:solidFill>
              </a:rPr>
              <a:t>2</a:t>
            </a:r>
            <a:r>
              <a:rPr lang="en-US" sz="2400">
                <a:solidFill>
                  <a:srgbClr val="006600"/>
                </a:solidFill>
              </a:rPr>
              <a:t>Cr</a:t>
            </a:r>
            <a:r>
              <a:rPr lang="ru-RU" sz="2400" baseline="-25000">
                <a:solidFill>
                  <a:srgbClr val="006600"/>
                </a:solidFill>
              </a:rPr>
              <a:t>2</a:t>
            </a:r>
            <a:r>
              <a:rPr lang="en-US" sz="2400">
                <a:solidFill>
                  <a:srgbClr val="006600"/>
                </a:solidFill>
              </a:rPr>
              <a:t>O</a:t>
            </a:r>
            <a:r>
              <a:rPr lang="ru-RU" sz="2400" baseline="-25000">
                <a:solidFill>
                  <a:srgbClr val="006600"/>
                </a:solidFill>
              </a:rPr>
              <a:t>7</a:t>
            </a:r>
            <a:r>
              <a:rPr lang="ru-RU" sz="2400">
                <a:solidFill>
                  <a:srgbClr val="006600"/>
                </a:solidFill>
              </a:rPr>
              <a:t> и др.) </a:t>
            </a:r>
          </a:p>
        </p:txBody>
      </p:sp>
      <p:pic>
        <p:nvPicPr>
          <p:cNvPr id="17614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7777162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4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97425"/>
            <a:ext cx="69850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49F9-F137-4CBE-81A2-99DB9F3AD28B}" type="slidenum">
              <a:rPr lang="ru-RU"/>
              <a:pPr/>
              <a:t>45</a:t>
            </a:fld>
            <a:endParaRPr lang="ru-RU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893175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hlink"/>
                </a:solidFill>
              </a:rPr>
              <a:t>Реакция </a:t>
            </a:r>
            <a:r>
              <a:rPr lang="ru-RU" sz="3200" b="1" dirty="0" err="1">
                <a:solidFill>
                  <a:schemeClr val="hlink"/>
                </a:solidFill>
              </a:rPr>
              <a:t>автоокисления</a:t>
            </a:r>
            <a:r>
              <a:rPr lang="ru-RU" sz="3200" b="1" dirty="0"/>
              <a:t> </a:t>
            </a:r>
            <a:r>
              <a:rPr lang="ru-RU" sz="3200" dirty="0"/>
              <a:t> </a:t>
            </a:r>
            <a:r>
              <a:rPr lang="ru-RU" sz="2800" b="1" dirty="0">
                <a:solidFill>
                  <a:srgbClr val="003399"/>
                </a:solidFill>
              </a:rPr>
              <a:t>(</a:t>
            </a:r>
            <a:r>
              <a:rPr lang="ru-RU" sz="2800" b="1" i="1" dirty="0">
                <a:solidFill>
                  <a:srgbClr val="003399"/>
                </a:solidFill>
              </a:rPr>
              <a:t>реакция органических соединений с кислородом воздуха в мягких условиях</a:t>
            </a:r>
            <a:r>
              <a:rPr lang="ru-RU" sz="2800" b="1" dirty="0">
                <a:solidFill>
                  <a:srgbClr val="003399"/>
                </a:solidFill>
              </a:rPr>
              <a:t>).</a:t>
            </a:r>
            <a:r>
              <a:rPr lang="ru-RU" sz="3600" dirty="0">
                <a:solidFill>
                  <a:srgbClr val="003399"/>
                </a:solidFill>
              </a:rPr>
              <a:t>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1.   </a:t>
            </a:r>
            <a:r>
              <a:rPr lang="en-US" sz="2800" dirty="0"/>
              <a:t>R</a:t>
            </a:r>
            <a:r>
              <a:rPr lang="en-US" sz="2000" dirty="0"/>
              <a:t>3</a:t>
            </a:r>
            <a:r>
              <a:rPr lang="en-US" sz="2800" dirty="0"/>
              <a:t>C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H   +   •O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O•  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      R</a:t>
            </a:r>
            <a:r>
              <a:rPr lang="en-US" sz="2000" dirty="0"/>
              <a:t>3</a:t>
            </a:r>
            <a:r>
              <a:rPr lang="en-US" sz="2800" dirty="0"/>
              <a:t>C•   +   H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O• ;</a:t>
            </a:r>
          </a:p>
          <a:p>
            <a:r>
              <a:rPr lang="en-US" sz="2800" dirty="0"/>
              <a:t>R</a:t>
            </a:r>
            <a:r>
              <a:rPr lang="ru-RU" sz="2000" dirty="0"/>
              <a:t>3</a:t>
            </a:r>
            <a:r>
              <a:rPr lang="en-US" sz="2800" dirty="0"/>
              <a:t>C</a:t>
            </a:r>
            <a:r>
              <a:rPr lang="ru-RU" sz="2800" dirty="0"/>
              <a:t>• + •</a:t>
            </a:r>
            <a:r>
              <a:rPr lang="en-US" sz="2800" dirty="0"/>
              <a:t>O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ru-RU" sz="2800" dirty="0"/>
              <a:t>•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R</a:t>
            </a:r>
            <a:r>
              <a:rPr lang="ru-RU" sz="2000" dirty="0"/>
              <a:t>3</a:t>
            </a:r>
            <a:r>
              <a:rPr lang="en-US" sz="2800" dirty="0"/>
              <a:t>C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ru-RU" sz="2800" dirty="0"/>
              <a:t>•   </a:t>
            </a:r>
          </a:p>
          <a:p>
            <a:pPr>
              <a:buNone/>
            </a:pPr>
            <a:r>
              <a:rPr lang="ru-RU" sz="2800" dirty="0"/>
              <a:t>      </a:t>
            </a:r>
            <a:r>
              <a:rPr lang="ru-RU" sz="2800" dirty="0" smtClean="0"/>
              <a:t> </a:t>
            </a:r>
            <a:r>
              <a:rPr lang="ru-RU" sz="2400" b="1" i="1" dirty="0"/>
              <a:t>Образование </a:t>
            </a:r>
            <a:r>
              <a:rPr lang="ru-RU" sz="2400" b="1" i="1" dirty="0" smtClean="0"/>
              <a:t>перекисного радикала (малая р/с)</a:t>
            </a:r>
            <a:endParaRPr lang="en-US" sz="2400" b="1" i="1" dirty="0"/>
          </a:p>
          <a:p>
            <a:pPr>
              <a:buFontTx/>
              <a:buNone/>
            </a:pPr>
            <a:endParaRPr lang="ru-RU" sz="2400" b="1" i="1" dirty="0" smtClean="0"/>
          </a:p>
          <a:p>
            <a:pPr marL="514350" indent="-514350">
              <a:buFontTx/>
              <a:buAutoNum type="arabicPeriod" startAt="2"/>
            </a:pPr>
            <a:r>
              <a:rPr lang="en-US" sz="2800" dirty="0" smtClean="0"/>
              <a:t>R</a:t>
            </a:r>
            <a:r>
              <a:rPr lang="ru-RU" sz="2000" dirty="0"/>
              <a:t>3</a:t>
            </a:r>
            <a:r>
              <a:rPr lang="en-US" sz="2800" dirty="0"/>
              <a:t>C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ru-RU" sz="2800" dirty="0"/>
              <a:t>• + </a:t>
            </a:r>
            <a:r>
              <a:rPr lang="en-US" sz="2800" dirty="0"/>
              <a:t>H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CR</a:t>
            </a:r>
            <a:r>
              <a:rPr lang="ru-RU" sz="2000" dirty="0"/>
              <a:t>3</a:t>
            </a:r>
            <a:r>
              <a:rPr lang="ru-RU" sz="2800" dirty="0"/>
              <a:t> 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R</a:t>
            </a:r>
            <a:r>
              <a:rPr lang="ru-RU" sz="2000" dirty="0"/>
              <a:t>3</a:t>
            </a:r>
            <a:r>
              <a:rPr lang="en-US" sz="2800" dirty="0"/>
              <a:t>C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</a:t>
            </a:r>
            <a:r>
              <a:rPr lang="en-US" sz="2800" dirty="0">
                <a:sym typeface="Symbol" pitchFamily="18" charset="2"/>
              </a:rPr>
              <a:t></a:t>
            </a:r>
            <a:r>
              <a:rPr lang="en-US" sz="2800" dirty="0"/>
              <a:t>OH</a:t>
            </a:r>
            <a:r>
              <a:rPr lang="ru-RU" sz="2800" dirty="0"/>
              <a:t> + </a:t>
            </a:r>
            <a:r>
              <a:rPr lang="en-US" sz="2800" dirty="0"/>
              <a:t>R</a:t>
            </a:r>
            <a:r>
              <a:rPr lang="ru-RU" sz="2000" dirty="0"/>
              <a:t>3</a:t>
            </a:r>
            <a:r>
              <a:rPr lang="en-US" sz="2800" dirty="0"/>
              <a:t>C</a:t>
            </a:r>
            <a:r>
              <a:rPr lang="ru-RU" sz="2800" dirty="0"/>
              <a:t>•  </a:t>
            </a:r>
            <a:endParaRPr lang="ru-RU" sz="28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/>
              <a:t>         </a:t>
            </a:r>
            <a:r>
              <a:rPr lang="ru-RU" sz="2400" b="1" i="1" dirty="0"/>
              <a:t>Рост </a:t>
            </a:r>
            <a:r>
              <a:rPr lang="ru-RU" sz="2400" b="1" i="1" dirty="0" smtClean="0"/>
              <a:t>цепи                 </a:t>
            </a:r>
            <a:r>
              <a:rPr lang="ru-RU" sz="2800" b="1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гидропероксид</a:t>
            </a:r>
            <a:endParaRPr lang="ru-RU" sz="2800" b="1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b="1" i="1" dirty="0"/>
          </a:p>
          <a:p>
            <a:pPr>
              <a:buFontTx/>
              <a:buNone/>
            </a:pPr>
            <a:r>
              <a:rPr lang="ru-RU" sz="2800" dirty="0"/>
              <a:t>                                                                             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085184"/>
            <a:ext cx="8964488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i="1" dirty="0">
                <a:latin typeface="Calibri"/>
                <a:ea typeface="Calibri"/>
                <a:cs typeface="Times New Roman"/>
              </a:rPr>
              <a:t>Реакции </a:t>
            </a:r>
            <a:r>
              <a:rPr lang="ru-RU" sz="3200" i="1" dirty="0" err="1">
                <a:latin typeface="Calibri"/>
                <a:ea typeface="Calibri"/>
                <a:cs typeface="Times New Roman"/>
              </a:rPr>
              <a:t>автоокисления</a:t>
            </a:r>
            <a:r>
              <a:rPr lang="ru-RU" sz="32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3200" i="1" dirty="0" err="1">
                <a:latin typeface="Calibri"/>
                <a:ea typeface="Calibri"/>
                <a:cs typeface="Times New Roman"/>
              </a:rPr>
              <a:t>региоселективны</a:t>
            </a:r>
            <a:endParaRPr lang="ru-RU" sz="2400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i="1" dirty="0" err="1">
                <a:latin typeface="Calibri"/>
                <a:ea typeface="Calibri"/>
                <a:cs typeface="Times New Roman"/>
              </a:rPr>
              <a:t>Трет.Н</a:t>
            </a:r>
            <a:r>
              <a:rPr lang="ru-RU" sz="3200" i="1" dirty="0">
                <a:latin typeface="Calibri"/>
                <a:ea typeface="Calibri"/>
                <a:cs typeface="Times New Roman"/>
              </a:rPr>
              <a:t> &lt; </a:t>
            </a:r>
            <a:r>
              <a:rPr lang="ru-RU" sz="3200" i="1" dirty="0" err="1">
                <a:latin typeface="Calibri"/>
                <a:ea typeface="Calibri"/>
                <a:cs typeface="Times New Roman"/>
              </a:rPr>
              <a:t>аллил.Н</a:t>
            </a:r>
            <a:r>
              <a:rPr lang="ru-RU" sz="3200" i="1" dirty="0">
                <a:latin typeface="Calibri"/>
                <a:ea typeface="Calibri"/>
                <a:cs typeface="Times New Roman"/>
              </a:rPr>
              <a:t> &lt; </a:t>
            </a:r>
            <a:r>
              <a:rPr lang="ru-RU" sz="3200" i="1" dirty="0" err="1">
                <a:latin typeface="Calibri"/>
                <a:ea typeface="Calibri"/>
                <a:cs typeface="Times New Roman"/>
              </a:rPr>
              <a:t>бензил.Н</a:t>
            </a:r>
            <a:endParaRPr lang="ru-RU" sz="2400" i="1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C7D4-75A9-43AA-A676-4A281230407A}" type="slidenum">
              <a:rPr lang="ru-RU"/>
              <a:pPr/>
              <a:t>46</a:t>
            </a:fld>
            <a:endParaRPr lang="ru-RU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0350"/>
            <a:ext cx="8229600" cy="2808288"/>
          </a:xfrm>
        </p:spPr>
        <p:txBody>
          <a:bodyPr/>
          <a:lstStyle/>
          <a:p>
            <a:r>
              <a:rPr lang="ru-RU" sz="2800" b="1" dirty="0"/>
              <a:t>Реакция свободных радикалов с веществами, обладающими повышенной электронной плотностью (фенолы, хиноны, </a:t>
            </a:r>
            <a:r>
              <a:rPr lang="ru-RU" sz="2800" b="1" dirty="0" err="1"/>
              <a:t>иод</a:t>
            </a:r>
            <a:r>
              <a:rPr lang="ru-RU" sz="2800" b="1" dirty="0"/>
              <a:t>, </a:t>
            </a:r>
            <a:r>
              <a:rPr lang="ru-RU" sz="2800" b="1" dirty="0" smtClean="0"/>
              <a:t>дифениламин -  </a:t>
            </a:r>
            <a:r>
              <a:rPr lang="ru-RU" sz="2800" b="1" i="1" dirty="0" smtClean="0">
                <a:solidFill>
                  <a:schemeClr val="hlink"/>
                </a:solidFill>
              </a:rPr>
              <a:t>ингибиторы </a:t>
            </a:r>
            <a:r>
              <a:rPr lang="ru-RU" sz="2800" b="1" i="1" dirty="0">
                <a:solidFill>
                  <a:schemeClr val="hlink"/>
                </a:solidFill>
              </a:rPr>
              <a:t>цепных реакций</a:t>
            </a:r>
            <a:r>
              <a:rPr lang="ru-RU" sz="2800" b="1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142335"/>
              </p:ext>
            </p:extLst>
          </p:nvPr>
        </p:nvGraphicFramePr>
        <p:xfrm>
          <a:off x="161925" y="3284984"/>
          <a:ext cx="8820150" cy="281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6" r:id="rId4" imgW="3581400" imgH="1152525" progId="ChemWindow.Document">
                  <p:embed/>
                </p:oleObj>
              </mc:Choice>
              <mc:Fallback>
                <p:oleObj r:id="rId4" imgW="3581400" imgH="1152525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3284984"/>
                        <a:ext cx="8820150" cy="281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BF3A-4305-494F-83A9-048C3377D8B1}" type="slidenum">
              <a:rPr lang="ru-RU"/>
              <a:pPr/>
              <a:t>47</a:t>
            </a:fld>
            <a:endParaRPr lang="ru-RU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ru-RU" sz="4000" b="1" i="1" dirty="0">
                <a:solidFill>
                  <a:schemeClr val="hlink"/>
                </a:solidFill>
              </a:rPr>
              <a:t>-токоферол</a:t>
            </a:r>
            <a:r>
              <a:rPr lang="ru-RU" sz="4000" b="1" dirty="0">
                <a:solidFill>
                  <a:schemeClr val="hlink"/>
                </a:solidFill>
              </a:rPr>
              <a:t> (витамин Е),</a:t>
            </a:r>
            <a:r>
              <a:rPr lang="ru-RU" sz="4000" b="1" dirty="0"/>
              <a:t> </a:t>
            </a:r>
            <a:r>
              <a:rPr lang="ru-RU" sz="4000" b="1" dirty="0" smtClean="0"/>
              <a:t>антиоксидант:</a:t>
            </a:r>
            <a:endParaRPr lang="ru-RU" sz="4000" b="1" dirty="0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3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628433"/>
              </p:ext>
            </p:extLst>
          </p:nvPr>
        </p:nvGraphicFramePr>
        <p:xfrm>
          <a:off x="1079500" y="3284984"/>
          <a:ext cx="698500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6" r:id="rId3" imgW="1752600" imgH="847725" progId="ChemWindow.Document">
                  <p:embed/>
                </p:oleObj>
              </mc:Choice>
              <mc:Fallback>
                <p:oleObj r:id="rId3" imgW="1752600" imgH="847725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3284984"/>
                        <a:ext cx="6985000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76D2-050D-4AB2-831A-777CE0249545}" type="slidenum">
              <a:rPr lang="ru-RU"/>
              <a:pPr/>
              <a:t>48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95536" y="764704"/>
            <a:ext cx="8424936" cy="1143000"/>
          </a:xfrm>
          <a:noFill/>
        </p:spPr>
        <p:txBody>
          <a:bodyPr rtlCol="0" anchor="t">
            <a:no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7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Спасибо </a:t>
            </a:r>
            <a:br>
              <a:rPr lang="ru-RU" sz="7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7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за </a:t>
            </a:r>
            <a:br>
              <a:rPr lang="ru-RU" sz="7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7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Ваше внимание!</a:t>
            </a:r>
            <a:r>
              <a:rPr lang="ru-RU" sz="48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8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46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CBA-4D36-4C73-ADB2-A4047EBF8D56}" type="slidenum">
              <a:rPr lang="ru-RU"/>
              <a:pPr/>
              <a:t>5</a:t>
            </a:fld>
            <a:endParaRPr lang="ru-RU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</a:t>
            </a:r>
          </a:p>
        </p:txBody>
      </p:sp>
      <p:sp>
        <p:nvSpPr>
          <p:cNvPr id="136195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30702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2713037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3994150" y="4868863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993300"/>
                </a:solidFill>
              </a:rPr>
              <a:t>метан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AEF2-3524-488A-B983-7E571C6984F8}" type="slidenum">
              <a:rPr lang="ru-RU"/>
              <a:pPr/>
              <a:t>6</a:t>
            </a:fld>
            <a:endParaRPr lang="ru-RU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</a:t>
            </a:r>
          </a:p>
        </p:txBody>
      </p:sp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37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1438275"/>
            <a:ext cx="8458200" cy="386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7C1C-230B-4E2E-9C5C-6A9C58D79250}" type="slidenum">
              <a:rPr lang="ru-RU"/>
              <a:pPr/>
              <a:t>7</a:t>
            </a:fld>
            <a:endParaRPr lang="ru-RU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/>
              <a:t>Строение алканов</a:t>
            </a:r>
          </a:p>
        </p:txBody>
      </p:sp>
      <p:grpSp>
        <p:nvGrpSpPr>
          <p:cNvPr id="204804" name="Group 1"/>
          <p:cNvGrpSpPr>
            <a:grpSpLocks/>
          </p:cNvGrpSpPr>
          <p:nvPr/>
        </p:nvGrpSpPr>
        <p:grpSpPr bwMode="auto">
          <a:xfrm>
            <a:off x="1287463" y="1412875"/>
            <a:ext cx="5473700" cy="2449513"/>
            <a:chOff x="2160" y="13554"/>
            <a:chExt cx="7344" cy="3048"/>
          </a:xfrm>
        </p:grpSpPr>
        <p:pic>
          <p:nvPicPr>
            <p:cNvPr id="20480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" r="681"/>
            <a:stretch>
              <a:fillRect/>
            </a:stretch>
          </p:blipFill>
          <p:spPr bwMode="auto">
            <a:xfrm>
              <a:off x="5220" y="13554"/>
              <a:ext cx="4284" cy="3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04806" name="Object 6"/>
            <p:cNvGraphicFramePr>
              <a:graphicFrameLocks noChangeAspect="1"/>
            </p:cNvGraphicFramePr>
            <p:nvPr/>
          </p:nvGraphicFramePr>
          <p:xfrm>
            <a:off x="2160" y="14094"/>
            <a:ext cx="2880" cy="2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12" name="ISIS/Draw Sketch" r:id="rId4" imgW="1277640" imgH="1027440" progId="ISISServer">
                    <p:embed/>
                  </p:oleObj>
                </mc:Choice>
                <mc:Fallback>
                  <p:oleObj name="ISIS/Draw Sketch" r:id="rId4" imgW="1277640" imgH="1027440" progId="ISISServer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4094"/>
                          <a:ext cx="2880" cy="23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4807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4076700"/>
            <a:ext cx="3454400" cy="2414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0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53"/>
          <a:stretch>
            <a:fillRect/>
          </a:stretch>
        </p:blipFill>
        <p:spPr bwMode="auto">
          <a:xfrm>
            <a:off x="4024313" y="4365625"/>
            <a:ext cx="511968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F22B-92AD-420D-876A-5B31B19E750B}" type="slidenum">
              <a:rPr lang="ru-RU"/>
              <a:pPr/>
              <a:t>8</a:t>
            </a:fld>
            <a:endParaRPr lang="ru-RU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</a:t>
            </a:r>
          </a:p>
        </p:txBody>
      </p:sp>
      <p:sp>
        <p:nvSpPr>
          <p:cNvPr id="138243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38246" name="Group 6"/>
          <p:cNvGrpSpPr>
            <a:grpSpLocks/>
          </p:cNvGrpSpPr>
          <p:nvPr/>
        </p:nvGrpSpPr>
        <p:grpSpPr bwMode="auto">
          <a:xfrm>
            <a:off x="504825" y="1381125"/>
            <a:ext cx="8459788" cy="1035050"/>
            <a:chOff x="0" y="2823"/>
            <a:chExt cx="5329" cy="652"/>
          </a:xfrm>
        </p:grpSpPr>
        <p:sp>
          <p:nvSpPr>
            <p:cNvPr id="138247" name="Rectangle 7"/>
            <p:cNvSpPr>
              <a:spLocks noChangeArrowheads="1"/>
            </p:cNvSpPr>
            <p:nvPr/>
          </p:nvSpPr>
          <p:spPr bwMode="auto">
            <a:xfrm>
              <a:off x="237" y="2823"/>
              <a:ext cx="28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just"/>
              <a:r>
                <a:rPr lang="ru-RU" sz="2400" dirty="0">
                  <a:solidFill>
                    <a:srgbClr val="993300"/>
                  </a:solidFill>
                </a:rPr>
                <a:t>Гомологический ряд метана</a:t>
              </a:r>
            </a:p>
          </p:txBody>
        </p:sp>
        <p:pic>
          <p:nvPicPr>
            <p:cNvPr id="138248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39"/>
              <a:ext cx="557" cy="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24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" y="3039"/>
              <a:ext cx="962" cy="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25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3039"/>
              <a:ext cx="1368" cy="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251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3039"/>
              <a:ext cx="1773" cy="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8252" name="Rectangle 12"/>
            <p:cNvSpPr>
              <a:spLocks noChangeArrowheads="1"/>
            </p:cNvSpPr>
            <p:nvPr/>
          </p:nvSpPr>
          <p:spPr bwMode="auto">
            <a:xfrm>
              <a:off x="4785" y="3129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just"/>
              <a:r>
                <a:rPr lang="ru-RU" sz="2000">
                  <a:solidFill>
                    <a:srgbClr val="993300"/>
                  </a:solidFill>
                  <a:cs typeface="Times New Roman" pitchFamily="18" charset="0"/>
                </a:rPr>
                <a:t> и т.д.</a:t>
              </a:r>
              <a:endParaRPr lang="ru-RU" sz="2000">
                <a:solidFill>
                  <a:srgbClr val="993300"/>
                </a:solidFill>
              </a:endParaRPr>
            </a:p>
          </p:txBody>
        </p:sp>
      </p:grpSp>
      <p:grpSp>
        <p:nvGrpSpPr>
          <p:cNvPr id="138253" name="Group 13"/>
          <p:cNvGrpSpPr>
            <a:grpSpLocks/>
          </p:cNvGrpSpPr>
          <p:nvPr/>
        </p:nvGrpSpPr>
        <p:grpSpPr bwMode="auto">
          <a:xfrm>
            <a:off x="538163" y="2852738"/>
            <a:ext cx="8497887" cy="2838450"/>
            <a:chOff x="158" y="871"/>
            <a:chExt cx="5353" cy="1788"/>
          </a:xfrm>
        </p:grpSpPr>
        <p:pic>
          <p:nvPicPr>
            <p:cNvPr id="138254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253"/>
              <a:ext cx="1144" cy="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255" name="Picture 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" y="1253"/>
              <a:ext cx="1504" cy="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256" name="Picture 1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7" y="1253"/>
              <a:ext cx="1864" cy="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257" name="Picture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927"/>
              <a:ext cx="2222" cy="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8258" name="Rectangle 18"/>
            <p:cNvSpPr>
              <a:spLocks noChangeArrowheads="1"/>
            </p:cNvSpPr>
            <p:nvPr/>
          </p:nvSpPr>
          <p:spPr bwMode="auto">
            <a:xfrm>
              <a:off x="158" y="871"/>
              <a:ext cx="28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2400">
                  <a:solidFill>
                    <a:srgbClr val="993300"/>
                  </a:solidFill>
                  <a:cs typeface="Times New Roman" pitchFamily="18" charset="0"/>
                </a:rPr>
                <a:t>Гомологический ряд изобутана</a:t>
              </a:r>
              <a:endParaRPr lang="ru-RU" sz="2400">
                <a:solidFill>
                  <a:srgbClr val="993300"/>
                </a:solidFill>
              </a:endParaRPr>
            </a:p>
          </p:txBody>
        </p:sp>
      </p:grp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611188" y="5919788"/>
            <a:ext cx="2012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000" dirty="0">
                <a:solidFill>
                  <a:srgbClr val="FF3300"/>
                </a:solidFill>
              </a:rPr>
              <a:t>С</a:t>
            </a:r>
            <a:r>
              <a:rPr lang="en-US" sz="4000" baseline="-25000" dirty="0">
                <a:solidFill>
                  <a:srgbClr val="FF3300"/>
                </a:solidFill>
              </a:rPr>
              <a:t>n</a:t>
            </a:r>
            <a:r>
              <a:rPr lang="ru-RU" sz="4000" dirty="0">
                <a:solidFill>
                  <a:srgbClr val="FF3300"/>
                </a:solidFill>
              </a:rPr>
              <a:t>Н</a:t>
            </a:r>
            <a:r>
              <a:rPr lang="ru-RU" sz="4000" baseline="-25000" dirty="0">
                <a:solidFill>
                  <a:srgbClr val="FF3300"/>
                </a:solidFill>
              </a:rPr>
              <a:t>2</a:t>
            </a:r>
            <a:r>
              <a:rPr lang="en-US" sz="4000" baseline="-25000" dirty="0">
                <a:solidFill>
                  <a:srgbClr val="FF3300"/>
                </a:solidFill>
              </a:rPr>
              <a:t>n</a:t>
            </a:r>
            <a:r>
              <a:rPr lang="ru-RU" sz="4000" baseline="-25000" dirty="0">
                <a:solidFill>
                  <a:srgbClr val="FF3300"/>
                </a:solidFill>
              </a:rPr>
              <a:t>+2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622C-0F73-4FAA-9E1E-1C8C0F487595}" type="slidenum">
              <a:rPr lang="ru-RU"/>
              <a:pPr/>
              <a:t>9</a:t>
            </a:fld>
            <a:endParaRPr lang="ru-RU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algn="l"/>
            <a:r>
              <a:rPr lang="ru-RU" sz="3600" b="1">
                <a:solidFill>
                  <a:srgbClr val="0000CC"/>
                </a:solidFill>
              </a:rPr>
              <a:t>Алканы. Номенклатура.</a:t>
            </a:r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539750" y="1146175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006600"/>
                </a:solidFill>
                <a:cs typeface="Times New Roman" pitchFamily="18" charset="0"/>
              </a:rPr>
              <a:t>Названия нормальных алканов по заместительной номенклатуре</a:t>
            </a:r>
            <a:endParaRPr lang="ru-RU" sz="2000">
              <a:solidFill>
                <a:srgbClr val="006600"/>
              </a:solidFill>
            </a:endParaRPr>
          </a:p>
        </p:txBody>
      </p:sp>
      <p:graphicFrame>
        <p:nvGraphicFramePr>
          <p:cNvPr id="139564" name="Group 300"/>
          <p:cNvGraphicFramePr>
            <a:graphicFrameLocks noGrp="1"/>
          </p:cNvGraphicFramePr>
          <p:nvPr/>
        </p:nvGraphicFramePr>
        <p:xfrm>
          <a:off x="611188" y="1700213"/>
          <a:ext cx="8137525" cy="4572000"/>
        </p:xfrm>
        <a:graphic>
          <a:graphicData uri="http://schemas.openxmlformats.org/drawingml/2006/table">
            <a:tbl>
              <a:tblPr/>
              <a:tblGrid>
                <a:gridCol w="1800225"/>
                <a:gridCol w="2111375"/>
                <a:gridCol w="2114550"/>
                <a:gridCol w="2111375"/>
              </a:tblGrid>
              <a:tr h="290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Углеводород (алкан)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Радикал (алкил)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гексан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гексил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гептан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гептил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нонан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нонил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1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децил (декин)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1289</Words>
  <Application>Microsoft Office PowerPoint</Application>
  <PresentationFormat>Экран (4:3)</PresentationFormat>
  <Paragraphs>350</Paragraphs>
  <Slides>48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Оформление по умолчанию</vt:lpstr>
      <vt:lpstr>SmartDraw</vt:lpstr>
      <vt:lpstr>ISIS/Draw Sketch</vt:lpstr>
      <vt:lpstr>Picture</vt:lpstr>
      <vt:lpstr>Document</vt:lpstr>
      <vt:lpstr>ChemWindow.Document</vt:lpstr>
      <vt:lpstr>      Общие закономерности реакционной способности органических соединений как химическая основа их биологического функционирования.</vt:lpstr>
      <vt:lpstr>Радикальное замещение у насыщенного атома углерода.</vt:lpstr>
      <vt:lpstr>Алифатические углеводороды</vt:lpstr>
      <vt:lpstr>Алканы</vt:lpstr>
      <vt:lpstr>Алканы</vt:lpstr>
      <vt:lpstr>Алканы</vt:lpstr>
      <vt:lpstr>Строение алканов</vt:lpstr>
      <vt:lpstr>Алканы</vt:lpstr>
      <vt:lpstr>Алканы. Номенклатура.</vt:lpstr>
      <vt:lpstr>Алканы. Номенклатура</vt:lpstr>
      <vt:lpstr>Алканы. Номенклатура</vt:lpstr>
      <vt:lpstr>Алканы. Номенклатура</vt:lpstr>
      <vt:lpstr>Алканы. Номенклатура</vt:lpstr>
      <vt:lpstr>Алканы. Номенклатура</vt:lpstr>
      <vt:lpstr>Алканы. Номенклатура</vt:lpstr>
      <vt:lpstr>Алканы. Номенклатура</vt:lpstr>
      <vt:lpstr>Алканы. Способы получения</vt:lpstr>
      <vt:lpstr>ВЮРЦ (Wurtz), Шарль Адольф </vt:lpstr>
      <vt:lpstr>Алканы. Способы получения</vt:lpstr>
      <vt:lpstr>Алканы. Способы получения</vt:lpstr>
      <vt:lpstr>Презентация PowerPoint</vt:lpstr>
      <vt:lpstr>Адольф Вильгельм Герман Кольбе          Adolph Wilhelm Hermann Kolbe</vt:lpstr>
      <vt:lpstr>    Реакция электролиза по Кольбе:</vt:lpstr>
      <vt:lpstr>Алканы. Способы получения</vt:lpstr>
      <vt:lpstr>Презентация PowerPoint</vt:lpstr>
      <vt:lpstr>Алканы.    Химические свойства</vt:lpstr>
      <vt:lpstr>Презентация PowerPoint</vt:lpstr>
      <vt:lpstr>Алканы. Химические свойства</vt:lpstr>
      <vt:lpstr>Презентация PowerPoint</vt:lpstr>
      <vt:lpstr>Презентация PowerPoint</vt:lpstr>
      <vt:lpstr>Презентация PowerPoint</vt:lpstr>
      <vt:lpstr>Алканы. Химические свойства</vt:lpstr>
      <vt:lpstr>Алканы. Химические свойства</vt:lpstr>
      <vt:lpstr>Региоселективность реакции -  предпочтительное протекание реакции по одному из нескольких возможных реакционных центров молекулы одной природы:</vt:lpstr>
      <vt:lpstr>Презентация PowerPoint</vt:lpstr>
      <vt:lpstr>Презентация PowerPoint</vt:lpstr>
      <vt:lpstr>Презентация PowerPoint</vt:lpstr>
      <vt:lpstr>На результат реакции SR оказывают влияние и электронные эффекты тех заместителей, которые имеются в цепи алкана. </vt:lpstr>
      <vt:lpstr>Презентация PowerPoint</vt:lpstr>
      <vt:lpstr>   При хлорировании толуола :</vt:lpstr>
      <vt:lpstr>Избирательное замещение в -положение (аллильное положение) к двойной связи:</vt:lpstr>
      <vt:lpstr>Алканы. Химические свойства</vt:lpstr>
      <vt:lpstr>Алканы. Химические свойства</vt:lpstr>
      <vt:lpstr>Алканы. Химические свойства</vt:lpstr>
      <vt:lpstr>Реакция автоокисления  (реакция органических соединений с кислородом воздуха в мягких условиях). </vt:lpstr>
      <vt:lpstr>Презентация PowerPoint</vt:lpstr>
      <vt:lpstr>-токоферол (витамин Е), антиоксидант:</vt:lpstr>
      <vt:lpstr>Спасибо  за  Ваше внимание!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</dc:title>
  <dc:creator>Markin</dc:creator>
  <cp:lastModifiedBy>Светлана</cp:lastModifiedBy>
  <cp:revision>228</cp:revision>
  <dcterms:created xsi:type="dcterms:W3CDTF">2006-08-29T18:59:19Z</dcterms:created>
  <dcterms:modified xsi:type="dcterms:W3CDTF">2013-02-19T12:04:39Z</dcterms:modified>
</cp:coreProperties>
</file>