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3"/>
  </p:notesMasterIdLst>
  <p:sldIdLst>
    <p:sldId id="256" r:id="rId2"/>
    <p:sldId id="257" r:id="rId3"/>
    <p:sldId id="258" r:id="rId4"/>
    <p:sldId id="259" r:id="rId5"/>
    <p:sldId id="260" r:id="rId6"/>
    <p:sldId id="331" r:id="rId7"/>
    <p:sldId id="263" r:id="rId8"/>
    <p:sldId id="265" r:id="rId9"/>
    <p:sldId id="266" r:id="rId10"/>
    <p:sldId id="333"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36" r:id="rId38"/>
    <p:sldId id="294" r:id="rId39"/>
    <p:sldId id="295" r:id="rId40"/>
    <p:sldId id="296" r:id="rId41"/>
    <p:sldId id="297" r:id="rId42"/>
    <p:sldId id="298" r:id="rId43"/>
    <p:sldId id="299" r:id="rId44"/>
    <p:sldId id="301" r:id="rId45"/>
    <p:sldId id="300" r:id="rId46"/>
    <p:sldId id="303" r:id="rId47"/>
    <p:sldId id="304" r:id="rId48"/>
    <p:sldId id="305" r:id="rId49"/>
    <p:sldId id="337" r:id="rId50"/>
    <p:sldId id="306" r:id="rId51"/>
    <p:sldId id="308" r:id="rId52"/>
    <p:sldId id="309" r:id="rId53"/>
    <p:sldId id="310" r:id="rId54"/>
    <p:sldId id="335" r:id="rId55"/>
    <p:sldId id="312" r:id="rId56"/>
    <p:sldId id="313" r:id="rId57"/>
    <p:sldId id="314" r:id="rId58"/>
    <p:sldId id="315" r:id="rId59"/>
    <p:sldId id="334" r:id="rId60"/>
    <p:sldId id="318" r:id="rId61"/>
    <p:sldId id="320" r:id="rId62"/>
    <p:sldId id="321" r:id="rId63"/>
    <p:sldId id="322" r:id="rId64"/>
    <p:sldId id="323" r:id="rId65"/>
    <p:sldId id="324" r:id="rId66"/>
    <p:sldId id="325" r:id="rId67"/>
    <p:sldId id="326" r:id="rId68"/>
    <p:sldId id="327" r:id="rId69"/>
    <p:sldId id="328" r:id="rId70"/>
    <p:sldId id="329" r:id="rId71"/>
    <p:sldId id="330"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8EC3F-34F4-4463-BB4C-326757DDE6C3}" type="datetimeFigureOut">
              <a:rPr lang="ru-RU" smtClean="0"/>
              <a:t>09.04.2013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8DFA54-C775-438D-9692-F6BD228D878F}" type="slidenum">
              <a:rPr lang="ru-RU" smtClean="0"/>
              <a:t>‹#›</a:t>
            </a:fld>
            <a:endParaRPr lang="ru-RU"/>
          </a:p>
        </p:txBody>
      </p:sp>
    </p:spTree>
    <p:extLst>
      <p:ext uri="{BB962C8B-B14F-4D97-AF65-F5344CB8AC3E}">
        <p14:creationId xmlns:p14="http://schemas.microsoft.com/office/powerpoint/2010/main" val="411911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ru.wikipedia.org/wiki/%D0%96%D0%B8%D0%B2%D0%BE%D1%82%D0%BD%D1%8B%D0%B5" TargetMode="External"/><Relationship Id="rId3" Type="http://schemas.openxmlformats.org/officeDocument/2006/relationships/hyperlink" Target="http://ru.wikipedia.org/wiki/%D0%A6%D0%B5%D0%BB%D0%BB%D1%8E%D0%BB%D0%BE%D0%B7%D0%B0" TargetMode="External"/><Relationship Id="rId7" Type="http://schemas.openxmlformats.org/officeDocument/2006/relationships/hyperlink" Target="http://ru.wikipedia.org/wiki/%D0%9B%D0%B0%D1%82%D0%B8%D0%BD%D1%81%D0%BA%D0%B8%D0%B9_%D1%8F%D0%B7%D1%8B%D0%BA"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ru.wikipedia.org/wiki/Ascidiacea" TargetMode="External"/><Relationship Id="rId5" Type="http://schemas.openxmlformats.org/officeDocument/2006/relationships/hyperlink" Target="http://ru.wikipedia.org/wiki/%D0%A2%D1%83%D0%BD%D0%B8%D1%86%D0%B8%D0%BD" TargetMode="External"/><Relationship Id="rId4" Type="http://schemas.openxmlformats.org/officeDocument/2006/relationships/hyperlink" Target="http://ru.wikipedia.org/wiki/Tunicata" TargetMode="External"/><Relationship Id="rId9" Type="http://schemas.openxmlformats.org/officeDocument/2006/relationships/hyperlink" Target="http://ru.wikipedia.org/wiki/%D0%9E%D0%B1%D0%BE%D0%BB%D0%BE%D1%87%D0%BD%D0%B8%D0%BA%D0%B8"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ru.wikipedia.org/wiki/%D0%93%D0%B5%D1%80%D0%BC%D0%B0%D0%BD%D0%B8%D1%8F" TargetMode="External"/><Relationship Id="rId3" Type="http://schemas.openxmlformats.org/officeDocument/2006/relationships/hyperlink" Target="http://ru.wikipedia.org/wiki/%D0%AF%D0%BF%D0%BE%D0%BD%D0%B8%D1%8F" TargetMode="External"/><Relationship Id="rId7" Type="http://schemas.openxmlformats.org/officeDocument/2006/relationships/hyperlink" Target="http://ru.wikipedia.org/wiki/%D0%A0%D1%83%D1%81%D1%81%D0%BA%D0%BE-%D1%8F%D0%BF%D0%BE%D0%BD%D1%81%D0%BA%D0%B0%D1%8F_%D0%B2%D0%BE%D0%B9%D0%BD%D0%B0"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ru.wikipedia.org/wiki/%D0%92%D0%B8%D0%BA%D0%B8%D0%BF%D0%B5%D0%B4%D0%B8%D1%8F:%D0%A1%D1%81%D1%8B%D0%BB%D0%BA%D0%B8_%D0%BD%D0%B0_%D0%B8%D1%81%D1%82%D0%BE%D1%87%D0%BD%D0%B8%D0%BA%D0%B8" TargetMode="External"/><Relationship Id="rId5" Type="http://schemas.openxmlformats.org/officeDocument/2006/relationships/hyperlink" Target="http://ru.wikipedia.org/wiki/%D0%97%D0%B0%D0%B1%D0%B0%D0%B9%D0%BA%D0%B0%D0%BB%D1%8C%D0%B5" TargetMode="External"/><Relationship Id="rId10" Type="http://schemas.openxmlformats.org/officeDocument/2006/relationships/hyperlink" Target="http://ru.wikipedia.org/wiki/%D7%E0%E9%ED%FB%E9_%E3%F0%E8%E1" TargetMode="External"/><Relationship Id="rId4" Type="http://schemas.openxmlformats.org/officeDocument/2006/relationships/hyperlink" Target="http://ru.wikipedia.org/wiki/%D0%A0%D0%BE%D1%81%D1%81%D0%B8%D1%8F" TargetMode="External"/><Relationship Id="rId9" Type="http://schemas.openxmlformats.org/officeDocument/2006/relationships/hyperlink" Target="http://ru.wikipedia.org/wiki/%D0%95%D0%B2%D1%80%D0%BE%D0%BF%D0%B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ru.wikipedia.org/wiki/%D0%A0%D0%B0%D0%BA%D0%BE%D0%BE%D0%B1%D1%80%D0%B0%D0%B7%D0%BD%D1%8B%D0%B5" TargetMode="External"/><Relationship Id="rId13" Type="http://schemas.openxmlformats.org/officeDocument/2006/relationships/hyperlink" Target="http://ru.wikipedia.org/wiki/%D0%92%D0%BE%D0%B4%D0%BE%D1%80%D0%BE%D0%B4" TargetMode="External"/><Relationship Id="rId18" Type="http://schemas.openxmlformats.org/officeDocument/2006/relationships/hyperlink" Target="http://ru.wikipedia.org/wiki/%D0%A5%D0%B8%D1%82%D0%B8%D0%BD%D0%B0%D0%B7%D1%8B" TargetMode="External"/><Relationship Id="rId26" Type="http://schemas.openxmlformats.org/officeDocument/2006/relationships/hyperlink" Target="http://ru.wikipedia.org/wiki/%D0%96%D1%91%D1%81%D1%82%D0%BA%D0%BE%D1%81%D1%82%D1%8C" TargetMode="External"/><Relationship Id="rId3" Type="http://schemas.openxmlformats.org/officeDocument/2006/relationships/hyperlink" Target="http://ru.wikipedia.org/w/index.php?title=%D0%90%D0%BC%D0%B8%D0%BD%D0%BE%D1%81%D0%B0%D1%85%D0%B0%D1%80%D0%B8%D0%B4&amp;action=edit&amp;redlink=1" TargetMode="External"/><Relationship Id="rId21" Type="http://schemas.openxmlformats.org/officeDocument/2006/relationships/hyperlink" Target="http://ru.wikipedia.org/wiki/%D0%9F%D0%B0%D0%BD%D1%86%D0%B8%D1%80%D1%8C" TargetMode="External"/><Relationship Id="rId34" Type="http://schemas.openxmlformats.org/officeDocument/2006/relationships/hyperlink" Target="http://ru.wikipedia.org/wiki/%D0%A8%D0%BB%D0%B0%D0%BA%D0%B8_%D0%B2_%D0%BE%D1%80%D0%B3%D0%B0%D0%BD%D0%B8%D0%B7%D0%BC%D0%B5" TargetMode="External"/><Relationship Id="rId7" Type="http://schemas.openxmlformats.org/officeDocument/2006/relationships/hyperlink" Target="http://ru.wikipedia.org/w/index.php?title=N-%D0%B0%D1%86%D0%B5%D1%82%D0%B8%D0%BB%D0%B3%D0%BB%D1%8E%D0%BA%D0%BE%D0%B7%D0%B0%D0%BC%D0%B8%D0%BD&amp;action=edit&amp;redlink=1" TargetMode="External"/><Relationship Id="rId12" Type="http://schemas.openxmlformats.org/officeDocument/2006/relationships/hyperlink" Target="http://ru.wikipedia.org/wiki/%D0%98%D0%BE%D0%BD" TargetMode="External"/><Relationship Id="rId17" Type="http://schemas.openxmlformats.org/officeDocument/2006/relationships/hyperlink" Target="http://ru.wikipedia.org/wiki/%D0%96%D0%B8%D1%80%D1%8B" TargetMode="External"/><Relationship Id="rId25" Type="http://schemas.openxmlformats.org/officeDocument/2006/relationships/hyperlink" Target="http://ru.wikipedia.org/wiki/%D0%9A%D0%B0%D1%80%D0%B1%D0%BE%D0%BD" TargetMode="External"/><Relationship Id="rId33" Type="http://schemas.openxmlformats.org/officeDocument/2006/relationships/hyperlink" Target="http://ru.wikipedia.org/wiki/%D0%9F%D0%B5%D1%80%D0%B8%D1%81%D1%82%D0%B0%D0%BB%D1%8C%D1%82%D0%B8%D0%BA%D0%B0" TargetMode="External"/><Relationship Id="rId2" Type="http://schemas.openxmlformats.org/officeDocument/2006/relationships/slide" Target="../slides/slide50.xml"/><Relationship Id="rId16" Type="http://schemas.openxmlformats.org/officeDocument/2006/relationships/hyperlink" Target="http://ru.wikipedia.org/wiki/%D0%9F%D1%80%D0%B5%D0%B4%D0%B5%D0%BB%D1%8C%D0%BD%D1%8B%D0%B5_%D1%83%D0%B3%D0%BB%D0%B5%D0%B2%D0%BE%D0%B4%D0%BE%D1%80%D0%BE%D0%B4%D1%8B" TargetMode="External"/><Relationship Id="rId20" Type="http://schemas.openxmlformats.org/officeDocument/2006/relationships/hyperlink" Target="http://ru.wikipedia.org/w/index.php?title=%D0%A5%D0%B8%D1%82%D0%BE%D0%B7%D0%B0%D0%BD&amp;action=edit&amp;section=2" TargetMode="External"/><Relationship Id="rId29" Type="http://schemas.openxmlformats.org/officeDocument/2006/relationships/hyperlink" Target="http://ru.wikipedia.org/wiki/%D0%92%D0%B8%D0%BA%D0%B8%D0%BF%D0%B5%D0%B4%D0%B8%D1%8F:%D0%A1%D1%81%D1%8B%D0%BB%D0%BA%D0%B8_%D0%BD%D0%B0_%D0%B8%D1%81%D1%82%D0%BE%D1%87%D0%BD%D0%B8%D0%BA%D0%B8" TargetMode="External"/><Relationship Id="rId1" Type="http://schemas.openxmlformats.org/officeDocument/2006/relationships/notesMaster" Target="../notesMasters/notesMaster1.xml"/><Relationship Id="rId6" Type="http://schemas.openxmlformats.org/officeDocument/2006/relationships/hyperlink" Target="http://ru.wikipedia.org/w/index.php?title=D-%D0%B3%D0%BB%D1%8E%D0%BA%D0%BE%D0%B7%D0%B0%D0%BC%D0%B8%D0%BD&amp;action=edit&amp;redlink=1" TargetMode="External"/><Relationship Id="rId11" Type="http://schemas.openxmlformats.org/officeDocument/2006/relationships/hyperlink" Target="http://ru.wikipedia.org/wiki/%D0%90%D0%BC%D0%B8%D0%BD%D0%BE%D0%B3%D1%80%D1%83%D0%BF%D0%BF%D0%B0" TargetMode="External"/><Relationship Id="rId24" Type="http://schemas.openxmlformats.org/officeDocument/2006/relationships/hyperlink" Target="http://ru.wikipedia.org/wiki/%D0%90%D1%86%D0%B8%D0%BB" TargetMode="External"/><Relationship Id="rId32" Type="http://schemas.openxmlformats.org/officeDocument/2006/relationships/hyperlink" Target="http://ru.wikipedia.org/w/index.php?title=%D0%9C%D0%9A%D0%A6&amp;action=edit&amp;redlink=1" TargetMode="External"/><Relationship Id="rId5" Type="http://schemas.openxmlformats.org/officeDocument/2006/relationships/hyperlink" Target="http://ru.wikipedia.org/wiki/%D0%9C%D0%B0%D0%BA%D1%80%D0%BE%D0%BC%D0%BE%D0%BB%D0%B5%D0%BA%D1%83%D0%BB%D1%8B" TargetMode="External"/><Relationship Id="rId15" Type="http://schemas.openxmlformats.org/officeDocument/2006/relationships/hyperlink" Target="http://ru.wikipedia.org/wiki/%D0%A2%D0%BE%D0%BA%D1%81%D0%B8%D0%BD" TargetMode="External"/><Relationship Id="rId23" Type="http://schemas.openxmlformats.org/officeDocument/2006/relationships/hyperlink" Target="http://ru.wikipedia.org/wiki/%D0%93%D1%80%D0%B8%D0%B1%D1%8B" TargetMode="External"/><Relationship Id="rId28" Type="http://schemas.openxmlformats.org/officeDocument/2006/relationships/hyperlink" Target="http://ru.wikipedia.org/w/index.php?title=%D0%A5%D0%B8%D1%82%D0%BE%D0%B7%D0%B0%D0%BD&amp;action=edit&amp;section=3" TargetMode="External"/><Relationship Id="rId10" Type="http://schemas.openxmlformats.org/officeDocument/2006/relationships/hyperlink" Target="http://ru.wikipedia.org/wiki/%D0%9C%D0%BE%D0%BB%D0%B5%D0%BA%D1%83%D0%BB%D0%B0" TargetMode="External"/><Relationship Id="rId19" Type="http://schemas.openxmlformats.org/officeDocument/2006/relationships/hyperlink" Target="http://ru.wikipedia.org/wiki/%D5%E8%F2%EE%E7%E0%ED" TargetMode="External"/><Relationship Id="rId31" Type="http://schemas.openxmlformats.org/officeDocument/2006/relationships/hyperlink" Target="http://ru.wikipedia.org/wiki/%D0%A1%D0%B0%D1%85%D0%B0%D1%80%D0%BD%D1%8B%D0%B9_%D0%B4%D0%B8%D0%B0%D0%B1%D0%B5%D1%82" TargetMode="External"/><Relationship Id="rId4" Type="http://schemas.openxmlformats.org/officeDocument/2006/relationships/hyperlink" Target="http://ru.wikipedia.org/wiki/%D0%9F%D0%BE%D0%BB%D0%B8%D1%81%D0%B0%D1%85%D0%B0%D1%80%D0%B8%D0%B4" TargetMode="External"/><Relationship Id="rId9" Type="http://schemas.openxmlformats.org/officeDocument/2006/relationships/hyperlink" Target="http://ru.wikipedia.org/wiki/%D0%9F%D0%BE%D0%BB%D0%B8%D1%81%D0%B0%D1%85%D0%B0%D1%80%D0%B8%D0%B4%D1%8B" TargetMode="External"/><Relationship Id="rId14" Type="http://schemas.openxmlformats.org/officeDocument/2006/relationships/hyperlink" Target="http://ru.wikipedia.org/wiki/%D0%A0%D0%B0%D0%B4%D0%B8%D0%BE%D0%B0%D0%BA%D1%82%D0%B8%D0%B2%D0%BD%D1%8B%D0%B5_%D0%B8%D0%B7%D0%BE%D1%82%D0%BE%D0%BF%D1%8B" TargetMode="External"/><Relationship Id="rId22" Type="http://schemas.openxmlformats.org/officeDocument/2006/relationships/hyperlink" Target="http://ru.wikipedia.org/wiki/%D0%9A%D1%80%D0%B0%D0%B1" TargetMode="External"/><Relationship Id="rId27" Type="http://schemas.openxmlformats.org/officeDocument/2006/relationships/hyperlink" Target="http://ru.wikipedia.org/wiki/%D0%A5%D0%B8%D1%82%D0%B8%D0%BD" TargetMode="External"/><Relationship Id="rId30" Type="http://schemas.openxmlformats.org/officeDocument/2006/relationships/hyperlink" Target="http://ru.wikipedia.org/wiki/%D0%A5%D0%BE%D0%BB%D0%B5%D1%81%D1%82%D0%B5%D1%80%D0%B8%D0%B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ru.wikipedia.org/w/index.php?title=%D0%AD%D0%BF%D0%B8%D0%BB%D0%B0%D0%BA%D1%82%D0%BE%D0%B7%D0%B0&amp;action=edit&amp;redlink=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r>
              <a:rPr lang="ru-RU" sz="1200" b="1" baseline="70000" dirty="0" smtClean="0">
                <a:effectLst>
                  <a:outerShdw blurRad="38100" dist="38100" dir="2700000" algn="tl">
                    <a:srgbClr val="000000">
                      <a:alpha val="43137"/>
                    </a:srgbClr>
                  </a:outerShdw>
                </a:effectLst>
              </a:rPr>
              <a:t>Мальтоза (солодовый сахар, лат. </a:t>
            </a:r>
            <a:r>
              <a:rPr lang="ru-RU" sz="1200" b="1" baseline="70000" dirty="0" err="1" smtClean="0">
                <a:effectLst>
                  <a:outerShdw blurRad="38100" dist="38100" dir="2700000" algn="tl">
                    <a:srgbClr val="000000">
                      <a:alpha val="43137"/>
                    </a:srgbClr>
                  </a:outerShdw>
                </a:effectLst>
              </a:rPr>
              <a:t>malt</a:t>
            </a:r>
            <a:r>
              <a:rPr lang="ru-RU" sz="1200" b="1" baseline="70000" dirty="0" smtClean="0">
                <a:effectLst>
                  <a:outerShdw blurRad="38100" dist="38100" dir="2700000" algn="tl">
                    <a:srgbClr val="000000">
                      <a:alpha val="43137"/>
                    </a:srgbClr>
                  </a:outerShdw>
                </a:effectLst>
              </a:rPr>
              <a:t> - солод)- образуется при гидролизе крахмала под действием фермента </a:t>
            </a:r>
            <a:r>
              <a:rPr lang="ru-RU" sz="1200" b="1" baseline="70000" dirty="0" err="1" smtClean="0">
                <a:effectLst>
                  <a:outerShdw blurRad="38100" dist="38100" dir="2700000" algn="tl">
                    <a:srgbClr val="000000">
                      <a:alpha val="43137"/>
                    </a:srgbClr>
                  </a:outerShdw>
                </a:effectLst>
              </a:rPr>
              <a:t>амилазы.Мальтоза</a:t>
            </a:r>
            <a:r>
              <a:rPr lang="ru-RU" sz="1200" b="1" baseline="70000" dirty="0" smtClean="0">
                <a:effectLst>
                  <a:outerShdw blurRad="38100" dist="38100" dir="2700000" algn="tl">
                    <a:srgbClr val="000000">
                      <a:alpha val="43137"/>
                    </a:srgbClr>
                  </a:outerShdw>
                </a:effectLst>
              </a:rPr>
              <a:t> содержится в большом количестве в солоде и сусле. </a:t>
            </a:r>
          </a:p>
          <a:p>
            <a:pPr algn="ctr"/>
            <a:r>
              <a:rPr lang="ru-RU" sz="1200" b="1" baseline="70000" dirty="0" smtClean="0">
                <a:effectLst>
                  <a:outerShdw blurRad="38100" dist="38100" dir="2700000" algn="tl">
                    <a:srgbClr val="000000">
                      <a:alpha val="43137"/>
                    </a:srgbClr>
                  </a:outerShdw>
                </a:effectLst>
              </a:rPr>
              <a:t>Солод, продукт проращивания зерен злаков (ячменя, ржи, пшеницы, овса). Применяется в производстве пива. Сусло – сладкий </a:t>
            </a:r>
            <a:r>
              <a:rPr lang="ru-RU" sz="1400" b="1" baseline="70000" dirty="0" smtClean="0">
                <a:effectLst>
                  <a:outerShdw blurRad="38100" dist="38100" dir="2700000" algn="tl">
                    <a:srgbClr val="000000">
                      <a:alpha val="43137"/>
                    </a:srgbClr>
                  </a:outerShdw>
                </a:effectLst>
              </a:rPr>
              <a:t>водный экстракт</a:t>
            </a:r>
            <a:r>
              <a:rPr lang="ru-RU" sz="1200" b="1" baseline="70000" dirty="0" smtClean="0">
                <a:effectLst>
                  <a:outerShdw blurRad="38100" dist="38100" dir="2700000" algn="tl">
                    <a:srgbClr val="000000">
                      <a:alpha val="43137"/>
                    </a:srgbClr>
                  </a:outerShdw>
                </a:effectLst>
              </a:rPr>
              <a:t> солода, предназначенный к сбраживанию. Продуктом</a:t>
            </a:r>
            <a:r>
              <a:rPr lang="ru-RU" sz="1400" b="1" baseline="70000" dirty="0" smtClean="0">
                <a:effectLst>
                  <a:outerShdw blurRad="38100" dist="38100" dir="2700000" algn="tl">
                    <a:srgbClr val="000000">
                      <a:alpha val="43137"/>
                    </a:srgbClr>
                  </a:outerShdw>
                </a:effectLst>
              </a:rPr>
              <a:t> сбраживания сусла является пиво. </a:t>
            </a:r>
            <a:endParaRPr lang="ru-RU" sz="1400" b="1" baseline="700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p:txBody>
          <a:bodyPr/>
          <a:lstStyle/>
          <a:p>
            <a:fld id="{778DFA54-C775-438D-9692-F6BD228D878F}" type="slidenum">
              <a:rPr lang="ru-RU" smtClean="0"/>
              <a:t>5</a:t>
            </a:fld>
            <a:endParaRPr lang="ru-RU"/>
          </a:p>
        </p:txBody>
      </p:sp>
    </p:spTree>
    <p:extLst>
      <p:ext uri="{BB962C8B-B14F-4D97-AF65-F5344CB8AC3E}">
        <p14:creationId xmlns:p14="http://schemas.microsoft.com/office/powerpoint/2010/main" val="1514154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E5D5A-B746-4391-8CC3-B2F83A866B5F}" type="slidenum">
              <a:rPr lang="ru-RU"/>
              <a:pPr/>
              <a:t>39</a:t>
            </a:fld>
            <a:endParaRPr lang="ru-RU"/>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r>
              <a:rPr lang="ru-RU"/>
              <a:t>повторяющимся фрагментом в целлюлозе является биозный фрагмент - целлобиоза. В этом фрагменте второй моносахаридный остаток </a:t>
            </a:r>
            <a:r>
              <a:rPr lang="ru-RU">
                <a:sym typeface="Symbol" pitchFamily="18" charset="2"/>
              </a:rPr>
              <a:t></a:t>
            </a:r>
            <a:r>
              <a:rPr lang="ru-RU"/>
              <a:t>, D- глюкопиранозы повернут на 180</a:t>
            </a:r>
            <a:r>
              <a:rPr lang="ru-RU">
                <a:sym typeface="Symbol" pitchFamily="18" charset="2"/>
              </a:rPr>
              <a:t></a:t>
            </a:r>
            <a:r>
              <a:rPr lang="ru-RU"/>
              <a:t> по отношению к  предыдущему. Это позволяет целлюлозе иметь линейную структуру, дополнительно стабилизированную водородными связями.  Водородные связи могут образовываться между кислородным атомом пиранозного цикла и спиртовым гидроксилом 3-го углеродного атома следующего цикла, а также между соседними цепями. Такая упаковка цепей обеспечивает высокую механическую прочность, волокнистость, нерастворимость в воде и химическую инертность, позволяющие целлюлозе формировать клеточную стенку растений.</a:t>
            </a:r>
          </a:p>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FB6570-CA29-4963-9E1D-E4950504EC84}" type="slidenum">
              <a:rPr lang="ru-RU"/>
              <a:pPr/>
              <a:t>40</a:t>
            </a:fld>
            <a:endParaRPr lang="ru-RU"/>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p:txBody>
          <a:bodyPr/>
          <a:lstStyle/>
          <a:p>
            <a:pPr>
              <a:lnSpc>
                <a:spcPct val="80000"/>
              </a:lnSpc>
            </a:pPr>
            <a:r>
              <a:rPr lang="ru-RU" sz="900" b="1"/>
              <a:t>Туницин</a:t>
            </a:r>
            <a:r>
              <a:rPr lang="ru-RU" sz="900"/>
              <a:t> — вид </a:t>
            </a:r>
            <a:r>
              <a:rPr lang="ru-RU" sz="900">
                <a:hlinkClick r:id="rId3" tooltip="Целлюлоза"/>
              </a:rPr>
              <a:t>клетчатки</a:t>
            </a:r>
            <a:r>
              <a:rPr lang="ru-RU" sz="900"/>
              <a:t>, известен из туники </a:t>
            </a:r>
            <a:r>
              <a:rPr lang="ru-RU" sz="900">
                <a:hlinkClick r:id="rId4" tooltip="Tunicata"/>
              </a:rPr>
              <a:t>оболочников</a:t>
            </a:r>
            <a:r>
              <a:rPr lang="ru-RU" sz="900"/>
              <a:t> (</a:t>
            </a:r>
            <a:r>
              <a:rPr lang="ru-RU" sz="900" i="1"/>
              <a:t>Tunicata</a:t>
            </a:r>
            <a:r>
              <a:rPr lang="ru-RU" sz="900"/>
              <a:t>)</a:t>
            </a:r>
            <a:r>
              <a:rPr lang="ru-RU" sz="900">
                <a:hlinkClick r:id="rId5"/>
              </a:rPr>
              <a:t>[1]</a:t>
            </a:r>
            <a:r>
              <a:rPr lang="ru-RU" sz="900"/>
              <a:t>. Количество туницина варьирует в разных группах оболочников. У донных представителей (</a:t>
            </a:r>
            <a:r>
              <a:rPr lang="ru-RU" sz="900">
                <a:hlinkClick r:id="rId6" tooltip="Ascidiacea"/>
              </a:rPr>
              <a:t>асцидий</a:t>
            </a:r>
            <a:r>
              <a:rPr lang="ru-RU" sz="900"/>
              <a:t>) оно достигает значительной величины (до четверти сухой массы тела</a:t>
            </a:r>
            <a:r>
              <a:rPr lang="ru-RU" sz="900">
                <a:hlinkClick r:id="rId5"/>
              </a:rPr>
              <a:t>[2]</a:t>
            </a:r>
            <a:r>
              <a:rPr lang="ru-RU" sz="900"/>
              <a:t>), в тунике планктонных форм содержание туницина невелико или же он может отсутствовать вовсе</a:t>
            </a:r>
            <a:r>
              <a:rPr lang="ru-RU" sz="900">
                <a:hlinkClick r:id="rId5"/>
              </a:rPr>
              <a:t>[1]</a:t>
            </a:r>
            <a:r>
              <a:rPr lang="ru-RU" sz="900"/>
              <a:t>.                               Количество туницина в теле оболочников достигает 23—24 %, считая на вес высушенного при 100° животного. Он представляет белую просвечивающую массу, а в тонком слое бесцветную и прозрачную, сохраняющую волокнистое строение животной ткани, по консистенции напоминающую плотную бумагу и с таким же запахом, как она, горючую. Элементарный состав туницина за вычетом золы, которой содержит от 9 до 16 % (Schäfer), вполне точно выражается формулой клетчатки C6H10O5, которая для С требует 44,44 % и для Н — 6,17 %, а в туницине найдено: С = 44,40 % и Н = 6,27 % (в среднем из определений Пейена, Бертело и Шефера).</a:t>
            </a:r>
          </a:p>
          <a:p>
            <a:pPr>
              <a:lnSpc>
                <a:spcPct val="80000"/>
              </a:lnSpc>
            </a:pPr>
            <a:r>
              <a:rPr lang="ru-RU" sz="900"/>
              <a:t>Свойства его также настолько совпадают со свойствами обычной растительной клетчатки, что большинство исследователей, как Шмидт, Лёвиг и Кёлликер, Пейен, Шефер, Гоппе-Зейлер, Винтерштейн, признают его тождественным с последней. Так, он не изменяется при кипячении с разведенными кислотами и щелочами, с йодом и крепкой серной кислотой дает характерное для клетчатки синее окрашивание, растворяется в крепкой серной кислоте и затем, гидролизируясь при кипячении разбавленного водой раствора, превращается в виноградный сахар; далее, он растворяется в аммиачном растворе окиси меди и выделяется из него обратно кислотами в виде аморфных, подобных гидрату глинозема хлопьях, сохраняющих способность окрашиваться в синий цвет йодом в присутствии хлористого цинка, но растворимых при кипячении в слабой соляной кислоте, как и клетчатка, подвергнутая такой же обработке; наконец, при обработке дымящей азотной кислотой, сохраняя свой внешний вид, превращается в растворимый в смеси спирта с эфиром взрывчатый нитропродукт, образующий по испарении спирта и эфира из раствора прозрачную коллодионную пленку (Schäfer). </a:t>
            </a:r>
          </a:p>
          <a:p>
            <a:pPr>
              <a:lnSpc>
                <a:spcPct val="80000"/>
              </a:lnSpc>
            </a:pPr>
            <a:r>
              <a:rPr lang="ru-RU" sz="900" b="1"/>
              <a:t>Асци́дии</a:t>
            </a:r>
            <a:r>
              <a:rPr lang="ru-RU" sz="900"/>
              <a:t> (</a:t>
            </a:r>
            <a:r>
              <a:rPr lang="ru-RU" sz="900">
                <a:hlinkClick r:id="rId7" tooltip="Латинский язык"/>
              </a:rPr>
              <a:t>лат.</a:t>
            </a:r>
            <a:r>
              <a:rPr lang="ru-RU" sz="900"/>
              <a:t> </a:t>
            </a:r>
            <a:r>
              <a:rPr lang="ru-RU" sz="900" i="1"/>
              <a:t>Ascidiacea</a:t>
            </a:r>
            <a:r>
              <a:rPr lang="ru-RU" sz="900"/>
              <a:t>) — класс мешкообразных </a:t>
            </a:r>
            <a:r>
              <a:rPr lang="ru-RU" sz="900">
                <a:hlinkClick r:id="rId8" tooltip="Животные"/>
              </a:rPr>
              <a:t>животных</a:t>
            </a:r>
            <a:r>
              <a:rPr lang="ru-RU" sz="900"/>
              <a:t>, принадлежащих к подтипу </a:t>
            </a:r>
            <a:r>
              <a:rPr lang="ru-RU" sz="900">
                <a:hlinkClick r:id="rId9" tooltip="Оболочники"/>
              </a:rPr>
              <a:t>оболочников</a:t>
            </a:r>
            <a:r>
              <a:rPr lang="ru-RU" sz="900"/>
              <a:t> или личинкохордовых (Urochordata). Класс включает несколько отрядов, около 100 родов, около 2000 видов. Распространены во всех морях. </a:t>
            </a:r>
          </a:p>
          <a:p>
            <a:pPr>
              <a:lnSpc>
                <a:spcPct val="80000"/>
              </a:lnSpc>
            </a:pPr>
            <a:r>
              <a:rPr lang="ru-RU" sz="900"/>
              <a:t>Некоторые из разновидностей асцидий обладают уникальной особенностью: в их крови содержится ванадий. Асцидии поглощают его из воды.</a:t>
            </a:r>
          </a:p>
          <a:p>
            <a:pPr>
              <a:lnSpc>
                <a:spcPct val="80000"/>
              </a:lnSpc>
            </a:pPr>
            <a:r>
              <a:rPr lang="ru-RU" sz="900"/>
              <a:t>В Японии разводят асцидий на подводных плантациях, собирают урожай, сжигают и получают золу, в которой ванадий содержится в более высокой концентрации, чем в руде многих его месторождений.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F767AE-73FC-4E54-B3EB-F25B573F9A90}" type="slidenum">
              <a:rPr lang="ru-RU"/>
              <a:pPr/>
              <a:t>41</a:t>
            </a:fld>
            <a:endParaRPr lang="ru-RU"/>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ru-RU" sz="1000" dirty="0"/>
              <a:t>первой додумалась позаимствовать бактериальную целлюлозу из медицины (а именно там впервые стали применять подобный материал для ускорения процесса заживления ран) дизайнер Сьюзен Ли.</a:t>
            </a:r>
          </a:p>
          <a:p>
            <a:r>
              <a:rPr lang="ru-RU" sz="1000" dirty="0"/>
              <a:t>Разработанная ей технология производства одежды из нового материала заключается в следующем: вначале делается жидкий раствор из дрожжей, подслащенного чая и бактерий, после чего в течение двух-трёх недель на поверхности жидкости образуются несколько слоёв чистой целлюлозы, напоминающей «чайный» гриб. В дальнейшем её во влажном виде выкладывают на манекен, придавая трёхмерную форму. Кроме того как и на любой другой ткани здесь можно делать швы, что также дает простор для дизайнерских экспериментов</a:t>
            </a:r>
          </a:p>
          <a:p>
            <a:r>
              <a:rPr lang="ru-RU" sz="1000" dirty="0"/>
              <a:t>В Европе чайный гриб стал известен под названием «</a:t>
            </a:r>
            <a:r>
              <a:rPr lang="ru-RU" sz="1000" dirty="0" err="1"/>
              <a:t>Kombucha</a:t>
            </a:r>
            <a:r>
              <a:rPr lang="ru-RU" sz="1000" dirty="0"/>
              <a:t>», потому что в начале двадцатого века название напитка из гриба было ошибочно спутано с напитком «</a:t>
            </a:r>
            <a:r>
              <a:rPr lang="ru-RU" sz="1000" dirty="0" err="1"/>
              <a:t>комбу-тя</a:t>
            </a:r>
            <a:r>
              <a:rPr lang="ru-RU" sz="1000" dirty="0"/>
              <a:t>» из водорослей «</a:t>
            </a:r>
            <a:r>
              <a:rPr lang="ru-RU" sz="1000" dirty="0" err="1"/>
              <a:t>комбу</a:t>
            </a:r>
            <a:r>
              <a:rPr lang="ru-RU" sz="1000" dirty="0"/>
              <a:t>». В </a:t>
            </a:r>
            <a:r>
              <a:rPr lang="ru-RU" sz="1000" dirty="0">
                <a:hlinkClick r:id="rId3" tooltip="Япония"/>
              </a:rPr>
              <a:t>Японии</a:t>
            </a:r>
            <a:r>
              <a:rPr lang="ru-RU" sz="1000" dirty="0"/>
              <a:t> чайный гриб называется </a:t>
            </a:r>
            <a:r>
              <a:rPr lang="ru-RU" sz="1000" i="1" dirty="0" err="1"/>
              <a:t>котя-киноко</a:t>
            </a:r>
            <a:r>
              <a:rPr lang="ru-RU" sz="1000" dirty="0"/>
              <a:t> (</a:t>
            </a:r>
            <a:r>
              <a:rPr lang="ja-JP" altLang="ru-RU" sz="1000" dirty="0"/>
              <a:t>紅茶キノコ </a:t>
            </a:r>
            <a:r>
              <a:rPr lang="ru-RU" altLang="ja-JP" sz="1000" dirty="0" err="1"/>
              <a:t>ко:тя</a:t>
            </a:r>
            <a:r>
              <a:rPr lang="ru-RU" altLang="ja-JP" sz="1000" dirty="0"/>
              <a:t> </a:t>
            </a:r>
            <a:r>
              <a:rPr lang="ru-RU" altLang="ja-JP" sz="1000" dirty="0" err="1"/>
              <a:t>киноко</a:t>
            </a:r>
            <a:r>
              <a:rPr lang="ru-RU" altLang="ja-JP" sz="1000" dirty="0"/>
              <a:t>), что дословно и означает «чайный гриб».</a:t>
            </a:r>
          </a:p>
          <a:p>
            <a:r>
              <a:rPr lang="ru-RU" altLang="ja-JP" sz="1000" dirty="0"/>
              <a:t>По одной из версий, в </a:t>
            </a:r>
            <a:r>
              <a:rPr lang="ru-RU" altLang="ja-JP" sz="1000" dirty="0">
                <a:hlinkClick r:id="rId4" tooltip="Россия"/>
              </a:rPr>
              <a:t>Россию</a:t>
            </a:r>
            <a:r>
              <a:rPr lang="ru-RU" altLang="ja-JP" sz="1000" dirty="0"/>
              <a:t> чайный гриб попал через </a:t>
            </a:r>
            <a:r>
              <a:rPr lang="ru-RU" altLang="ja-JP" sz="1000" dirty="0">
                <a:hlinkClick r:id="rId5" tooltip="Забайкалье"/>
              </a:rPr>
              <a:t>Забайкалье</a:t>
            </a:r>
            <a:r>
              <a:rPr lang="ru-RU" altLang="ja-JP" sz="1000" dirty="0"/>
              <a:t> из Китая, в XIX веке</a:t>
            </a:r>
            <a:r>
              <a:rPr lang="ru-RU" altLang="ja-JP" sz="1000" dirty="0">
                <a:hlinkClick r:id="rId6" tooltip="Википедия:Ссылки на источники"/>
              </a:rPr>
              <a:t>[</a:t>
            </a:r>
            <a:r>
              <a:rPr lang="ru-RU" altLang="ja-JP" sz="1000" i="1" dirty="0">
                <a:hlinkClick r:id="rId6" tooltip="Википедия:Ссылки на источники"/>
              </a:rPr>
              <a:t>источник не указан 909 дней</a:t>
            </a:r>
            <a:r>
              <a:rPr lang="ru-RU" altLang="ja-JP" sz="1000" dirty="0">
                <a:hlinkClick r:id="rId6" tooltip="Википедия:Ссылки на источники"/>
              </a:rPr>
              <a:t>]</a:t>
            </a:r>
            <a:r>
              <a:rPr lang="ru-RU" altLang="ja-JP" sz="1000" dirty="0"/>
              <a:t>. Широкое распространение в России он приобрёл со времени </a:t>
            </a:r>
            <a:r>
              <a:rPr lang="ru-RU" altLang="ja-JP" sz="1000" dirty="0">
                <a:hlinkClick r:id="rId7" tooltip="Русско-японская война"/>
              </a:rPr>
              <a:t>Русско-японской войны</a:t>
            </a:r>
            <a:r>
              <a:rPr lang="ru-RU" altLang="ja-JP" sz="1000" dirty="0"/>
              <a:t>. С середины XX века во многих русских городках «чайный квас» был одним из распространённых напитков.</a:t>
            </a:r>
          </a:p>
          <a:p>
            <a:r>
              <a:rPr lang="ru-RU" altLang="ja-JP" sz="1000" dirty="0"/>
              <a:t>В 1964 г. Р. </a:t>
            </a:r>
            <a:r>
              <a:rPr lang="ru-RU" altLang="ja-JP" sz="1000" dirty="0" err="1"/>
              <a:t>Скленер</a:t>
            </a:r>
            <a:r>
              <a:rPr lang="ru-RU" altLang="ja-JP" sz="1000" dirty="0"/>
              <a:t> в </a:t>
            </a:r>
            <a:r>
              <a:rPr lang="ru-RU" altLang="ja-JP" sz="1000" dirty="0">
                <a:hlinkClick r:id="rId8" tooltip="Германия"/>
              </a:rPr>
              <a:t>Германии</a:t>
            </a:r>
            <a:r>
              <a:rPr lang="ru-RU" altLang="ja-JP" sz="1000" dirty="0"/>
              <a:t> исследовал целебные свойства чайного гриба и ввёл чайный гриб в медицинское обращение, после чего он стал популярен в </a:t>
            </a:r>
            <a:r>
              <a:rPr lang="ru-RU" altLang="ja-JP" sz="1000" dirty="0">
                <a:hlinkClick r:id="rId9" tooltip="Европа"/>
              </a:rPr>
              <a:t>Европе</a:t>
            </a:r>
            <a:r>
              <a:rPr lang="ru-RU" altLang="ja-JP" sz="1000" dirty="0"/>
              <a:t>.</a:t>
            </a:r>
            <a:r>
              <a:rPr lang="ru-RU" altLang="ja-JP" sz="1000" dirty="0">
                <a:hlinkClick r:id="rId10"/>
              </a:rPr>
              <a:t>[3]</a:t>
            </a:r>
            <a:endParaRPr lang="ru-RU" altLang="ja-JP" sz="1000" dirty="0"/>
          </a:p>
          <a:p>
            <a:r>
              <a:rPr lang="ru-RU" altLang="ja-JP" sz="1000" dirty="0"/>
              <a:t/>
            </a:r>
            <a:br>
              <a:rPr lang="ru-RU" altLang="ja-JP" sz="1000" dirty="0"/>
            </a:br>
            <a:endParaRPr lang="ru-RU"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err="1" smtClean="0">
                <a:effectLst>
                  <a:outerShdw blurRad="38100" dist="38100" dir="2700000" algn="tl">
                    <a:srgbClr val="000000">
                      <a:alpha val="43137"/>
                    </a:srgbClr>
                  </a:outerShdw>
                </a:effectLst>
              </a:rPr>
              <a:t>Ксантогенаты</a:t>
            </a:r>
            <a:r>
              <a:rPr lang="ru-RU" sz="1200" b="1" dirty="0" smtClean="0">
                <a:effectLst>
                  <a:outerShdw blurRad="38100" dist="38100" dir="2700000" algn="tl">
                    <a:srgbClr val="000000">
                      <a:alpha val="43137"/>
                    </a:srgbClr>
                  </a:outerShdw>
                </a:effectLst>
              </a:rPr>
              <a:t> целлюлозы образуются при взаимодействии целлюлозы со щёлочью в </a:t>
            </a:r>
            <a:r>
              <a:rPr lang="ru-RU" sz="1200" b="1" dirty="0" err="1" smtClean="0">
                <a:effectLst>
                  <a:outerShdw blurRad="38100" dist="38100" dir="2700000" algn="tl">
                    <a:srgbClr val="000000">
                      <a:alpha val="43137"/>
                    </a:srgbClr>
                  </a:outerShdw>
                </a:effectLst>
              </a:rPr>
              <a:t>сегоуглероде</a:t>
            </a:r>
            <a:r>
              <a:rPr lang="ru-RU" sz="1200" b="1" dirty="0" smtClean="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CS</a:t>
            </a:r>
            <a:r>
              <a:rPr lang="ru-RU" b="1" dirty="0" smtClean="0">
                <a:effectLst>
                  <a:outerShdw blurRad="38100" dist="38100" dir="2700000" algn="tl">
                    <a:srgbClr val="000000">
                      <a:alpha val="43137"/>
                    </a:srgbClr>
                  </a:outerShdw>
                </a:effectLst>
              </a:rPr>
              <a:t>2</a:t>
            </a:r>
            <a:r>
              <a:rPr lang="ru-RU" sz="1200" b="1" dirty="0" smtClean="0">
                <a:effectLst>
                  <a:outerShdw blurRad="38100" dist="38100" dir="2700000" algn="tl">
                    <a:srgbClr val="000000">
                      <a:alpha val="43137"/>
                    </a:srgbClr>
                  </a:outerShdw>
                </a:effectLst>
              </a:rPr>
              <a:t>).</a:t>
            </a:r>
          </a:p>
          <a:p>
            <a:r>
              <a:rPr lang="ru-RU" sz="1200" b="1" dirty="0" smtClean="0">
                <a:effectLst>
                  <a:outerShdw blurRad="38100" dist="38100" dir="2700000" algn="tl">
                    <a:srgbClr val="000000">
                      <a:alpha val="43137"/>
                    </a:srgbClr>
                  </a:outerShdw>
                </a:effectLst>
              </a:rPr>
              <a:t>Образующийся </a:t>
            </a:r>
            <a:r>
              <a:rPr lang="ru-RU" sz="1200" b="1" dirty="0" err="1" smtClean="0">
                <a:effectLst>
                  <a:outerShdw blurRad="38100" dist="38100" dir="2700000" algn="tl">
                    <a:srgbClr val="000000">
                      <a:alpha val="43137"/>
                    </a:srgbClr>
                  </a:outerShdw>
                </a:effectLst>
              </a:rPr>
              <a:t>ксантогенат</a:t>
            </a:r>
            <a:r>
              <a:rPr lang="ru-RU" sz="1200" b="1" dirty="0" smtClean="0">
                <a:effectLst>
                  <a:outerShdw blurRad="38100" dist="38100" dir="2700000" algn="tl">
                    <a:srgbClr val="000000">
                      <a:alpha val="43137"/>
                    </a:srgbClr>
                  </a:outerShdw>
                </a:effectLst>
              </a:rPr>
              <a:t> растворим в воде с образованием коллоидного раствора. В этом растворе происходит отщепление </a:t>
            </a:r>
            <a:r>
              <a:rPr lang="ru-RU" sz="1200" b="1" dirty="0" err="1" smtClean="0">
                <a:effectLst>
                  <a:outerShdw blurRad="38100" dist="38100" dir="2700000" algn="tl">
                    <a:srgbClr val="000000">
                      <a:alpha val="43137"/>
                    </a:srgbClr>
                  </a:outerShdw>
                </a:effectLst>
              </a:rPr>
              <a:t>ксантогенатных</a:t>
            </a:r>
            <a:r>
              <a:rPr lang="ru-RU" sz="1200" b="1" dirty="0" smtClean="0">
                <a:effectLst>
                  <a:outerShdw blurRad="38100" dist="38100" dir="2700000" algn="tl">
                    <a:srgbClr val="000000">
                      <a:alpha val="43137"/>
                    </a:srgbClr>
                  </a:outerShdw>
                </a:effectLst>
              </a:rPr>
              <a:t> остатков с образованием целлюлозы – в результате вязкость раствора увеличивается, благодаря чему образующийся продукт получил название </a:t>
            </a:r>
            <a:r>
              <a:rPr lang="ru-RU" sz="1400" b="1" dirty="0" smtClean="0">
                <a:solidFill>
                  <a:schemeClr val="hlink"/>
                </a:solidFill>
                <a:effectLst>
                  <a:outerShdw blurRad="38100" dist="38100" dir="2700000" algn="tl">
                    <a:srgbClr val="000000">
                      <a:alpha val="43137"/>
                    </a:srgbClr>
                  </a:outerShdw>
                </a:effectLst>
              </a:rPr>
              <a:t>вискоза</a:t>
            </a:r>
            <a:r>
              <a:rPr lang="ru-RU" sz="1200" b="1" dirty="0" smtClean="0">
                <a:solidFill>
                  <a:schemeClr val="hlink"/>
                </a:solidFill>
                <a:effectLst>
                  <a:outerShdw blurRad="38100" dist="38100" dir="2700000" algn="tl">
                    <a:srgbClr val="000000">
                      <a:alpha val="43137"/>
                    </a:srgbClr>
                  </a:outerShdw>
                </a:effectLst>
              </a:rPr>
              <a:t> </a:t>
            </a:r>
            <a:r>
              <a:rPr lang="ru-RU" sz="1200" b="1" dirty="0" smtClean="0">
                <a:effectLst>
                  <a:outerShdw blurRad="38100" dist="38100" dir="2700000" algn="tl">
                    <a:srgbClr val="000000">
                      <a:alpha val="43137"/>
                    </a:srgbClr>
                  </a:outerShdw>
                </a:effectLst>
              </a:rPr>
              <a:t>(лат. </a:t>
            </a:r>
            <a:r>
              <a:rPr lang="ru-RU" sz="1200" b="1" dirty="0" err="1" smtClean="0">
                <a:effectLst>
                  <a:outerShdw blurRad="38100" dist="38100" dir="2700000" algn="tl">
                    <a:srgbClr val="000000">
                      <a:alpha val="43137"/>
                    </a:srgbClr>
                  </a:outerShdw>
                </a:effectLst>
              </a:rPr>
              <a:t>viscosus</a:t>
            </a:r>
            <a:r>
              <a:rPr lang="ru-RU" sz="1200" b="1" dirty="0" smtClean="0">
                <a:effectLst>
                  <a:outerShdw blurRad="38100" dist="38100" dir="2700000" algn="tl">
                    <a:srgbClr val="000000">
                      <a:alpha val="43137"/>
                    </a:srgbClr>
                  </a:outerShdw>
                </a:effectLst>
              </a:rPr>
              <a:t> — вязкий).</a:t>
            </a:r>
            <a:r>
              <a:rPr lang="ru-RU" dirty="0" smtClean="0">
                <a:effectLst>
                  <a:outerShdw blurRad="38100" dist="38100" dir="2700000" algn="tl">
                    <a:srgbClr val="000000">
                      <a:alpha val="43137"/>
                    </a:srgbClr>
                  </a:outerShdw>
                </a:effectLst>
              </a:rPr>
              <a:t> </a:t>
            </a:r>
          </a:p>
          <a:p>
            <a:endParaRPr lang="ru-RU" dirty="0"/>
          </a:p>
        </p:txBody>
      </p:sp>
      <p:sp>
        <p:nvSpPr>
          <p:cNvPr id="4" name="Номер слайда 3"/>
          <p:cNvSpPr>
            <a:spLocks noGrp="1"/>
          </p:cNvSpPr>
          <p:nvPr>
            <p:ph type="sldNum" sz="quarter" idx="10"/>
          </p:nvPr>
        </p:nvSpPr>
        <p:spPr/>
        <p:txBody>
          <a:bodyPr/>
          <a:lstStyle/>
          <a:p>
            <a:fld id="{778DFA54-C775-438D-9692-F6BD228D878F}" type="slidenum">
              <a:rPr lang="ru-RU" smtClean="0"/>
              <a:t>46</a:t>
            </a:fld>
            <a:endParaRPr lang="ru-RU"/>
          </a:p>
        </p:txBody>
      </p:sp>
    </p:spTree>
    <p:extLst>
      <p:ext uri="{BB962C8B-B14F-4D97-AF65-F5344CB8AC3E}">
        <p14:creationId xmlns:p14="http://schemas.microsoft.com/office/powerpoint/2010/main" val="3563444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9FA9AF-465F-4DD3-BC0B-7A231A3926CF}" type="slidenum">
              <a:rPr lang="ru-RU"/>
              <a:pPr/>
              <a:t>48</a:t>
            </a:fld>
            <a:endParaRPr lang="ru-RU"/>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pPr>
              <a:lnSpc>
                <a:spcPct val="80000"/>
              </a:lnSpc>
            </a:pPr>
            <a:r>
              <a:rPr lang="ru-RU" sz="900" b="1" dirty="0"/>
              <a:t>медицина</a:t>
            </a:r>
            <a:r>
              <a:rPr lang="ru-RU" sz="900" dirty="0"/>
              <a:t> — в качестве средства борьбы с ожирением, связывания и выведения из организма холестерина, профилактики и лечения сердечно-сосудистых заболеваний, производства хирургических нитей, искусственной кожи, лекарственных форм антисклеротического, </a:t>
            </a:r>
            <a:r>
              <a:rPr lang="ru-RU" sz="900" dirty="0" err="1"/>
              <a:t>антикоагулянтного</a:t>
            </a:r>
            <a:r>
              <a:rPr lang="ru-RU" sz="900" dirty="0"/>
              <a:t> и </a:t>
            </a:r>
            <a:r>
              <a:rPr lang="ru-RU" sz="900" dirty="0" err="1"/>
              <a:t>антиартрозного</a:t>
            </a:r>
            <a:r>
              <a:rPr lang="ru-RU" sz="900" dirty="0"/>
              <a:t> действия, диагностики и лечения злокачественных опухолей и язвы желудка; </a:t>
            </a:r>
            <a:br>
              <a:rPr lang="ru-RU" sz="900" dirty="0"/>
            </a:br>
            <a:r>
              <a:rPr lang="ru-RU" sz="900" b="1" dirty="0"/>
              <a:t>  пищевая промышленность</a:t>
            </a:r>
            <a:r>
              <a:rPr lang="ru-RU" sz="900" dirty="0"/>
              <a:t> — как загуститель и </a:t>
            </a:r>
            <a:r>
              <a:rPr lang="ru-RU" sz="900" dirty="0" err="1"/>
              <a:t>структурообразователь</a:t>
            </a:r>
            <a:r>
              <a:rPr lang="ru-RU" sz="900" dirty="0"/>
              <a:t> для продуктов диетического питания. </a:t>
            </a:r>
          </a:p>
          <a:p>
            <a:pPr>
              <a:lnSpc>
                <a:spcPct val="80000"/>
              </a:lnSpc>
            </a:pPr>
            <a:r>
              <a:rPr lang="ru-RU" sz="900" dirty="0"/>
              <a:t/>
            </a:r>
            <a:br>
              <a:rPr lang="ru-RU" sz="900" dirty="0"/>
            </a:br>
            <a:r>
              <a:rPr lang="ru-RU" sz="900" b="1" dirty="0"/>
              <a:t>Краткая история создания и применения </a:t>
            </a:r>
            <a:r>
              <a:rPr lang="ru-RU" sz="900" b="1" dirty="0" err="1"/>
              <a:t>хитозана</a:t>
            </a:r>
            <a:r>
              <a:rPr lang="ru-RU" sz="900" b="1" dirty="0"/>
              <a:t> </a:t>
            </a:r>
            <a:endParaRPr lang="ru-RU" sz="900" dirty="0"/>
          </a:p>
          <a:p>
            <a:pPr>
              <a:lnSpc>
                <a:spcPct val="80000"/>
              </a:lnSpc>
            </a:pPr>
            <a:r>
              <a:rPr lang="ru-RU" sz="900" dirty="0"/>
              <a:t>Полимеры этой группы заинтересовали ученых-химиков почти 200 лет назад. Хитин был открыт в 1811 г. (Н. </a:t>
            </a:r>
            <a:r>
              <a:rPr lang="ru-RU" sz="900" dirty="0" err="1"/>
              <a:t>Braconnot</a:t>
            </a:r>
            <a:r>
              <a:rPr lang="ru-RU" sz="900" dirty="0"/>
              <a:t>, A. </a:t>
            </a:r>
            <a:r>
              <a:rPr lang="ru-RU" sz="900" dirty="0" err="1"/>
              <a:t>Odier</a:t>
            </a:r>
            <a:r>
              <a:rPr lang="ru-RU" sz="900" dirty="0"/>
              <a:t>), а </a:t>
            </a:r>
            <a:r>
              <a:rPr lang="ru-RU" sz="900" dirty="0" err="1"/>
              <a:t>хитозан</a:t>
            </a:r>
            <a:r>
              <a:rPr lang="ru-RU" sz="900" dirty="0"/>
              <a:t> - в 1859 г. (С. </a:t>
            </a:r>
            <a:r>
              <a:rPr lang="ru-RU" sz="900" dirty="0" err="1"/>
              <a:t>Rouget</a:t>
            </a:r>
            <a:r>
              <a:rPr lang="ru-RU" sz="900" dirty="0"/>
              <a:t>), хотя свое нынешнее название он получил в 1894 г. (F. </a:t>
            </a:r>
            <a:r>
              <a:rPr lang="ru-RU" sz="900" dirty="0" err="1"/>
              <a:t>Hoppe-Seyler</a:t>
            </a:r>
            <a:r>
              <a:rPr lang="ru-RU" sz="900" dirty="0"/>
              <a:t>). В первой половине XX века к хитину и его производным был проявлен заслуженный интерес, в частности, к нему имели отношение три Нобелевских лауреата: Е. </a:t>
            </a:r>
            <a:r>
              <a:rPr lang="ru-RU" sz="900" dirty="0" err="1"/>
              <a:t>Fischer</a:t>
            </a:r>
            <a:r>
              <a:rPr lang="ru-RU" sz="900" dirty="0"/>
              <a:t> (1903) синтезировал глюкозамин, P. </a:t>
            </a:r>
            <a:r>
              <a:rPr lang="ru-RU" sz="900" dirty="0" err="1"/>
              <a:t>Karrer</a:t>
            </a:r>
            <a:r>
              <a:rPr lang="ru-RU" sz="900" dirty="0"/>
              <a:t> (1929) провел деградацию хитина с помощью </a:t>
            </a:r>
            <a:r>
              <a:rPr lang="ru-RU" sz="900" dirty="0" err="1"/>
              <a:t>хитиназ</a:t>
            </a:r>
            <a:r>
              <a:rPr lang="ru-RU" sz="900" dirty="0"/>
              <a:t> и, наконец, W.N. </a:t>
            </a:r>
            <a:r>
              <a:rPr lang="ru-RU" sz="900" dirty="0" err="1"/>
              <a:t>Haworth</a:t>
            </a:r>
            <a:r>
              <a:rPr lang="ru-RU" sz="900" dirty="0"/>
              <a:t> (1939) установил абсолютную конфигурацию глюкозамина. </a:t>
            </a:r>
          </a:p>
          <a:p>
            <a:pPr>
              <a:lnSpc>
                <a:spcPct val="80000"/>
              </a:lnSpc>
            </a:pPr>
            <a:r>
              <a:rPr lang="ru-RU" sz="900" dirty="0"/>
              <a:t>Биологически активные свойства хитина и его производного - </a:t>
            </a:r>
            <a:r>
              <a:rPr lang="ru-RU" sz="900" dirty="0" err="1"/>
              <a:t>хитозана</a:t>
            </a:r>
            <a:r>
              <a:rPr lang="ru-RU" sz="900" dirty="0"/>
              <a:t> начали изучаться в </a:t>
            </a:r>
            <a:r>
              <a:rPr lang="ru-RU" sz="900" b="1" dirty="0"/>
              <a:t>1940-50-х гг</a:t>
            </a:r>
            <a:r>
              <a:rPr lang="ru-RU" sz="900" dirty="0"/>
              <a:t>. В Советском Союзе эти исследования проводились учреждениями Министерства обороны и имели закрытый характер. Последнее было связано со способностью </a:t>
            </a:r>
            <a:r>
              <a:rPr lang="ru-RU" sz="900" dirty="0" err="1"/>
              <a:t>хитозана</a:t>
            </a:r>
            <a:r>
              <a:rPr lang="ru-RU" sz="900" dirty="0"/>
              <a:t> эффективно связывать радиоактивные изотопы и тяжелые металлы, поэтому </a:t>
            </a:r>
            <a:r>
              <a:rPr lang="ru-RU" sz="900" dirty="0" err="1"/>
              <a:t>хитозан</a:t>
            </a:r>
            <a:r>
              <a:rPr lang="ru-RU" sz="900" dirty="0"/>
              <a:t> исследовался прежде всего как эффективный радиопротектор и </a:t>
            </a:r>
            <a:r>
              <a:rPr lang="ru-RU" sz="900" dirty="0" err="1"/>
              <a:t>детоксикант</a:t>
            </a:r>
            <a:r>
              <a:rPr lang="ru-RU" sz="900" dirty="0"/>
              <a:t>, а также изучались возможности применения его для дезактивации объектов, подвергавшихся радиоактивному заражению. </a:t>
            </a:r>
            <a:br>
              <a:rPr lang="ru-RU" sz="900" dirty="0"/>
            </a:br>
            <a:r>
              <a:rPr lang="ru-RU" sz="900" dirty="0"/>
              <a:t>Новый всплеск интереса к производным хитина и, в частности, </a:t>
            </a:r>
            <a:r>
              <a:rPr lang="ru-RU" sz="900" dirty="0" err="1"/>
              <a:t>хитозану</a:t>
            </a:r>
            <a:r>
              <a:rPr lang="ru-RU" sz="900" dirty="0"/>
              <a:t> произошел в 70-е гг., когда результаты исследований этих соединений начали появляться в открытой печати. Проведенные во всем мире исследования показали уникальные сорбционные свойства </a:t>
            </a:r>
            <a:r>
              <a:rPr lang="ru-RU" sz="900" dirty="0" err="1"/>
              <a:t>хитозана</a:t>
            </a:r>
            <a:r>
              <a:rPr lang="ru-RU" sz="900" dirty="0"/>
              <a:t>. Обнаружилось отсутствие выраженной субстратной специфичности этого вещества, что означает примерно одинаковую способность связывать как гидрофильные (имеющие сродство к воде), так и гидрофобные (не имеющие сродства к воде) соединения. Кроме того, у </a:t>
            </a:r>
            <a:r>
              <a:rPr lang="ru-RU" sz="900" dirty="0" err="1"/>
              <a:t>хитозана</a:t>
            </a:r>
            <a:r>
              <a:rPr lang="ru-RU" sz="900" dirty="0"/>
              <a:t> были обнаружены ионообменные, хелатообразующие и комплексообразующие свойства. В дальнейших исследованиях была показана антибактериальная, антивирусная и иммуностимулирующая активность. Комплексные формы </a:t>
            </a:r>
            <a:r>
              <a:rPr lang="ru-RU" sz="900" dirty="0" err="1"/>
              <a:t>хитозана</a:t>
            </a:r>
            <a:r>
              <a:rPr lang="ru-RU" sz="900" dirty="0"/>
              <a:t> также проявляют высокие антиоксидантные свойства, что нашло свое применение в лечении заболеваний желудочно-кишечного тракта, в лечении механической и ожоговой травмы.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4B69E-EE29-4991-941E-4306F0FDD8F7}" type="slidenum">
              <a:rPr lang="ru-RU"/>
              <a:pPr/>
              <a:t>50</a:t>
            </a:fld>
            <a:endParaRPr lang="ru-RU"/>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pPr>
              <a:lnSpc>
                <a:spcPct val="80000"/>
              </a:lnSpc>
            </a:pPr>
            <a:r>
              <a:rPr lang="ru-RU" sz="800" b="1" dirty="0" err="1"/>
              <a:t>Хитозан</a:t>
            </a:r>
            <a:r>
              <a:rPr lang="ru-RU" sz="800" dirty="0"/>
              <a:t> — </a:t>
            </a:r>
            <a:r>
              <a:rPr lang="ru-RU" sz="800" dirty="0" err="1">
                <a:hlinkClick r:id="rId3" tooltip="Аминосахарид (страница отсутствует)"/>
              </a:rPr>
              <a:t>аминосахарид</a:t>
            </a:r>
            <a:r>
              <a:rPr lang="ru-RU" sz="800" dirty="0"/>
              <a:t>, производное линейного </a:t>
            </a:r>
            <a:r>
              <a:rPr lang="ru-RU" sz="800" dirty="0">
                <a:hlinkClick r:id="rId4" tooltip="Полисахарид"/>
              </a:rPr>
              <a:t>полисахарида</a:t>
            </a:r>
            <a:r>
              <a:rPr lang="ru-RU" sz="800" dirty="0"/>
              <a:t>, </a:t>
            </a:r>
            <a:r>
              <a:rPr lang="ru-RU" sz="800" dirty="0">
                <a:hlinkClick r:id="rId5" tooltip="Макромолекулы"/>
              </a:rPr>
              <a:t>макромолекулы</a:t>
            </a:r>
            <a:r>
              <a:rPr lang="ru-RU" sz="800" dirty="0"/>
              <a:t> состоят из случайно-связанных β-(1-4) </a:t>
            </a:r>
            <a:r>
              <a:rPr lang="ru-RU" sz="800" dirty="0">
                <a:hlinkClick r:id="rId6" tooltip="D-глюкозамин (страница отсутствует)"/>
              </a:rPr>
              <a:t>D-</a:t>
            </a:r>
            <a:r>
              <a:rPr lang="ru-RU" sz="800" dirty="0" err="1">
                <a:hlinkClick r:id="rId6" tooltip="D-глюкозамин (страница отсутствует)"/>
              </a:rPr>
              <a:t>глюкозаминовых</a:t>
            </a:r>
            <a:r>
              <a:rPr lang="ru-RU" sz="800" dirty="0"/>
              <a:t> звеньев и </a:t>
            </a:r>
            <a:r>
              <a:rPr lang="ru-RU" sz="800" dirty="0">
                <a:hlinkClick r:id="rId7" tooltip="N-ацетилглюкозамин (страница отсутствует)"/>
              </a:rPr>
              <a:t>N-ацетил-D-глюкозамин</a:t>
            </a:r>
            <a:r>
              <a:rPr lang="ru-RU" sz="800" dirty="0"/>
              <a:t> . Один из источников получения </a:t>
            </a:r>
            <a:r>
              <a:rPr lang="ru-RU" sz="800" dirty="0" err="1"/>
              <a:t>хитозана</a:t>
            </a:r>
            <a:r>
              <a:rPr lang="ru-RU" sz="800" dirty="0"/>
              <a:t> — панцири </a:t>
            </a:r>
            <a:r>
              <a:rPr lang="ru-RU" sz="800" dirty="0">
                <a:hlinkClick r:id="rId8" tooltip="Ракообразные"/>
              </a:rPr>
              <a:t>ракообразных</a:t>
            </a:r>
            <a:r>
              <a:rPr lang="ru-RU" sz="800" dirty="0"/>
              <a:t>. Химическая структура </a:t>
            </a:r>
            <a:r>
              <a:rPr lang="ru-RU" sz="800" dirty="0" err="1"/>
              <a:t>хитозана</a:t>
            </a:r>
            <a:r>
              <a:rPr lang="ru-RU" sz="800" dirty="0"/>
              <a:t> относит его к </a:t>
            </a:r>
            <a:r>
              <a:rPr lang="ru-RU" sz="800" dirty="0">
                <a:hlinkClick r:id="rId9" tooltip="Полисахариды"/>
              </a:rPr>
              <a:t>полисахаридам</a:t>
            </a:r>
            <a:r>
              <a:rPr lang="ru-RU" sz="800" dirty="0"/>
              <a:t>, мономером хитина является N-ацетил-1,4-b-D-глюкопиранозамин.</a:t>
            </a:r>
            <a:endParaRPr lang="ru-RU" sz="800" dirty="0">
              <a:hlinkClick r:id="rId10" tooltip="Молекула"/>
            </a:endParaRPr>
          </a:p>
          <a:p>
            <a:pPr>
              <a:lnSpc>
                <a:spcPct val="80000"/>
              </a:lnSpc>
            </a:pPr>
            <a:r>
              <a:rPr lang="ru-RU" sz="800" dirty="0">
                <a:hlinkClick r:id="rId10" tooltip="Молекула"/>
              </a:rPr>
              <a:t>Молекула</a:t>
            </a:r>
            <a:r>
              <a:rPr lang="ru-RU" sz="800" dirty="0"/>
              <a:t> </a:t>
            </a:r>
            <a:r>
              <a:rPr lang="ru-RU" sz="800" dirty="0" err="1"/>
              <a:t>хитозана</a:t>
            </a:r>
            <a:r>
              <a:rPr lang="ru-RU" sz="800" dirty="0"/>
              <a:t> содержит в себе большое количество свободных </a:t>
            </a:r>
            <a:r>
              <a:rPr lang="ru-RU" sz="800" dirty="0">
                <a:hlinkClick r:id="rId11" tooltip="Аминогруппа"/>
              </a:rPr>
              <a:t>аминогрупп</a:t>
            </a:r>
            <a:r>
              <a:rPr lang="ru-RU" sz="800" dirty="0"/>
              <a:t>, что позволяет ему связывать </a:t>
            </a:r>
            <a:r>
              <a:rPr lang="ru-RU" sz="800" dirty="0">
                <a:hlinkClick r:id="rId12" tooltip="Ион"/>
              </a:rPr>
              <a:t>ионы</a:t>
            </a:r>
            <a:r>
              <a:rPr lang="ru-RU" sz="800" dirty="0"/>
              <a:t> </a:t>
            </a:r>
            <a:r>
              <a:rPr lang="ru-RU" sz="800" dirty="0">
                <a:hlinkClick r:id="rId13" tooltip="Водород"/>
              </a:rPr>
              <a:t>водорода</a:t>
            </a:r>
            <a:r>
              <a:rPr lang="ru-RU" sz="800" dirty="0"/>
              <a:t> и приобретать избыточный положительный заряд. Отсюда и идёт свойство </a:t>
            </a:r>
            <a:r>
              <a:rPr lang="ru-RU" sz="800" dirty="0" err="1"/>
              <a:t>хитозана</a:t>
            </a:r>
            <a:r>
              <a:rPr lang="ru-RU" sz="800" dirty="0"/>
              <a:t>, как хорошего катионита.</a:t>
            </a:r>
          </a:p>
          <a:p>
            <a:pPr>
              <a:lnSpc>
                <a:spcPct val="80000"/>
              </a:lnSpc>
            </a:pPr>
            <a:r>
              <a:rPr lang="ru-RU" sz="800" dirty="0"/>
              <a:t>Это также объясняет способность </a:t>
            </a:r>
            <a:r>
              <a:rPr lang="ru-RU" sz="800" dirty="0" err="1"/>
              <a:t>хитозана</a:t>
            </a:r>
            <a:r>
              <a:rPr lang="ru-RU" sz="800" dirty="0"/>
              <a:t> связывать и прочно удерживать ионы различных металлов (в том числе и </a:t>
            </a:r>
            <a:r>
              <a:rPr lang="ru-RU" sz="800" dirty="0">
                <a:hlinkClick r:id="rId14" tooltip="Радиоактивные изотопы"/>
              </a:rPr>
              <a:t>радиоактивных изотопов</a:t>
            </a:r>
            <a:r>
              <a:rPr lang="ru-RU" sz="800" dirty="0"/>
              <a:t>, а также </a:t>
            </a:r>
            <a:r>
              <a:rPr lang="ru-RU" sz="800" dirty="0">
                <a:hlinkClick r:id="rId15" tooltip="Токсин"/>
              </a:rPr>
              <a:t>токсичных элементов</a:t>
            </a:r>
            <a:r>
              <a:rPr lang="ru-RU" sz="800" dirty="0"/>
              <a:t>).</a:t>
            </a:r>
          </a:p>
          <a:p>
            <a:pPr>
              <a:lnSpc>
                <a:spcPct val="80000"/>
              </a:lnSpc>
            </a:pPr>
            <a:r>
              <a:rPr lang="ru-RU" sz="800" dirty="0" err="1"/>
              <a:t>Хитозан</a:t>
            </a:r>
            <a:r>
              <a:rPr lang="ru-RU" sz="800" dirty="0"/>
              <a:t> способен образовывать большое количество водородных связей. Поэтому он может связать большое количество органических водорастворимых веществ (бактериальные токсины и токсины, образующиеся в процессе пищеварения).</a:t>
            </a:r>
          </a:p>
          <a:p>
            <a:pPr>
              <a:lnSpc>
                <a:spcPct val="80000"/>
              </a:lnSpc>
            </a:pPr>
            <a:r>
              <a:rPr lang="ru-RU" sz="800" dirty="0" err="1"/>
              <a:t>Хитозан</a:t>
            </a:r>
            <a:r>
              <a:rPr lang="ru-RU" sz="800" dirty="0"/>
              <a:t> плохо растворим в воде. Это связано с тем, что связи между молекулами </a:t>
            </a:r>
            <a:r>
              <a:rPr lang="ru-RU" sz="800" dirty="0" err="1"/>
              <a:t>хитозана</a:t>
            </a:r>
            <a:r>
              <a:rPr lang="ru-RU" sz="800" dirty="0"/>
              <a:t> более прочные, чем между молекулами </a:t>
            </a:r>
            <a:r>
              <a:rPr lang="ru-RU" sz="800" dirty="0" err="1"/>
              <a:t>хитозана</a:t>
            </a:r>
            <a:r>
              <a:rPr lang="ru-RU" sz="800" dirty="0"/>
              <a:t> и молекулами воды. При этом он довольно хорошо растворяется в уксусной, лимонной, щавелевой и янтарной кислотах. Может удерживать в своей структуре растворитель, а также растворенные в нём вещества. В растворённом виде </a:t>
            </a:r>
            <a:r>
              <a:rPr lang="ru-RU" sz="800" dirty="0" err="1"/>
              <a:t>хитозан</a:t>
            </a:r>
            <a:r>
              <a:rPr lang="ru-RU" sz="800" dirty="0"/>
              <a:t> обладает большим сорбирующим эффектом, чем в нерастворенном.</a:t>
            </a:r>
          </a:p>
          <a:p>
            <a:pPr>
              <a:lnSpc>
                <a:spcPct val="80000"/>
              </a:lnSpc>
            </a:pPr>
            <a:r>
              <a:rPr lang="ru-RU" sz="800" dirty="0"/>
              <a:t>Из-за эффекта молекулярного сита и гидрофобных взаимодействий, </a:t>
            </a:r>
            <a:r>
              <a:rPr lang="ru-RU" sz="800" dirty="0" err="1"/>
              <a:t>хитозан</a:t>
            </a:r>
            <a:r>
              <a:rPr lang="ru-RU" sz="800" dirty="0"/>
              <a:t> может связывать </a:t>
            </a:r>
            <a:r>
              <a:rPr lang="ru-RU" sz="800" dirty="0">
                <a:hlinkClick r:id="rId16" tooltip="Предельные углеводороды"/>
              </a:rPr>
              <a:t>предельные углеводороды</a:t>
            </a:r>
            <a:r>
              <a:rPr lang="ru-RU" sz="800" dirty="0"/>
              <a:t>, </a:t>
            </a:r>
            <a:r>
              <a:rPr lang="ru-RU" sz="800" dirty="0">
                <a:hlinkClick r:id="rId17" tooltip="Жиры"/>
              </a:rPr>
              <a:t>жиры</a:t>
            </a:r>
            <a:r>
              <a:rPr lang="ru-RU" sz="800" dirty="0"/>
              <a:t> и жирорастворимые соединения.</a:t>
            </a:r>
          </a:p>
          <a:p>
            <a:pPr>
              <a:lnSpc>
                <a:spcPct val="80000"/>
              </a:lnSpc>
            </a:pPr>
            <a:r>
              <a:rPr lang="ru-RU" sz="800" dirty="0"/>
              <a:t>Расщепить хитин и </a:t>
            </a:r>
            <a:r>
              <a:rPr lang="ru-RU" sz="800" dirty="0" err="1"/>
              <a:t>хитозан</a:t>
            </a:r>
            <a:r>
              <a:rPr lang="ru-RU" sz="800" dirty="0"/>
              <a:t> до N-ацетил-D-глюкозамина и D-глюкозамина можно под действием микробных ферментов таких как </a:t>
            </a:r>
            <a:r>
              <a:rPr lang="ru-RU" sz="800" dirty="0" err="1">
                <a:hlinkClick r:id="rId18" tooltip="Хитиназы"/>
              </a:rPr>
              <a:t>хитиназы</a:t>
            </a:r>
            <a:r>
              <a:rPr lang="ru-RU" sz="800" dirty="0"/>
              <a:t> и </a:t>
            </a:r>
            <a:r>
              <a:rPr lang="ru-RU" sz="800" dirty="0" err="1"/>
              <a:t>хитобиазы</a:t>
            </a:r>
            <a:r>
              <a:rPr lang="ru-RU" sz="800" dirty="0"/>
              <a:t>. Именно благодаря этому </a:t>
            </a:r>
            <a:r>
              <a:rPr lang="ru-RU" sz="800" dirty="0" err="1"/>
              <a:t>хитозан</a:t>
            </a:r>
            <a:r>
              <a:rPr lang="ru-RU" sz="800" dirty="0"/>
              <a:t> полностью биологически разрушим, но при этом не загрязняет окружающую среду.</a:t>
            </a:r>
            <a:r>
              <a:rPr lang="ru-RU" sz="800" dirty="0">
                <a:hlinkClick r:id="rId19"/>
              </a:rPr>
              <a:t>[1]</a:t>
            </a:r>
            <a:endParaRPr lang="ru-RU" sz="800" b="1" dirty="0"/>
          </a:p>
          <a:p>
            <a:pPr>
              <a:lnSpc>
                <a:spcPct val="80000"/>
              </a:lnSpc>
            </a:pPr>
            <a:r>
              <a:rPr lang="ru-RU" sz="800" b="1" dirty="0"/>
              <a:t>[</a:t>
            </a:r>
            <a:r>
              <a:rPr lang="ru-RU" sz="800" b="1" dirty="0">
                <a:hlinkClick r:id="rId20" tooltip="Править секцию: Способы получения"/>
              </a:rPr>
              <a:t>править</a:t>
            </a:r>
            <a:r>
              <a:rPr lang="ru-RU" sz="800" b="1" dirty="0"/>
              <a:t>] Способы получения</a:t>
            </a:r>
          </a:p>
          <a:p>
            <a:pPr>
              <a:lnSpc>
                <a:spcPct val="80000"/>
              </a:lnSpc>
            </a:pPr>
            <a:r>
              <a:rPr lang="ru-RU" sz="800" dirty="0" err="1"/>
              <a:t>Хитозан</a:t>
            </a:r>
            <a:r>
              <a:rPr lang="ru-RU" sz="800" dirty="0"/>
              <a:t> получают из </a:t>
            </a:r>
            <a:r>
              <a:rPr lang="ru-RU" sz="800" dirty="0">
                <a:hlinkClick r:id="rId21" tooltip="Панцирь"/>
              </a:rPr>
              <a:t>панцирей</a:t>
            </a:r>
            <a:r>
              <a:rPr lang="ru-RU" sz="800" dirty="0"/>
              <a:t> красноногих </a:t>
            </a:r>
            <a:r>
              <a:rPr lang="ru-RU" sz="800" dirty="0">
                <a:hlinkClick r:id="rId22" tooltip="Краб"/>
              </a:rPr>
              <a:t>крабов</a:t>
            </a:r>
            <a:r>
              <a:rPr lang="ru-RU" sz="800" dirty="0"/>
              <a:t> или из низших </a:t>
            </a:r>
            <a:r>
              <a:rPr lang="ru-RU" sz="800" dirty="0">
                <a:hlinkClick r:id="rId23" tooltip="Грибы"/>
              </a:rPr>
              <a:t>грибов</a:t>
            </a:r>
            <a:r>
              <a:rPr lang="ru-RU" sz="800" dirty="0"/>
              <a:t> путём удаления </a:t>
            </a:r>
            <a:r>
              <a:rPr lang="ru-RU" sz="800" dirty="0" err="1">
                <a:hlinkClick r:id="rId24" tooltip="Ацил"/>
              </a:rPr>
              <a:t>ацила</a:t>
            </a:r>
            <a:r>
              <a:rPr lang="ru-RU" sz="800" dirty="0"/>
              <a:t> (</a:t>
            </a:r>
            <a:r>
              <a:rPr lang="ru-RU" sz="800" dirty="0">
                <a:hlinkClick r:id="rId25" tooltip="Карбон"/>
              </a:rPr>
              <a:t>карбонового</a:t>
            </a:r>
            <a:r>
              <a:rPr lang="ru-RU" sz="800" dirty="0"/>
              <a:t> соединения), который придаёт </a:t>
            </a:r>
            <a:r>
              <a:rPr lang="ru-RU" sz="800" dirty="0">
                <a:hlinkClick r:id="rId26" tooltip="Жёсткость"/>
              </a:rPr>
              <a:t>жёсткость</a:t>
            </a:r>
            <a:r>
              <a:rPr lang="ru-RU" sz="800" dirty="0"/>
              <a:t> </a:t>
            </a:r>
            <a:r>
              <a:rPr lang="ru-RU" sz="800" dirty="0">
                <a:hlinkClick r:id="rId27" tooltip="Хитин"/>
              </a:rPr>
              <a:t>хитину</a:t>
            </a:r>
            <a:r>
              <a:rPr lang="ru-RU" sz="800" dirty="0"/>
              <a:t>.</a:t>
            </a:r>
          </a:p>
          <a:p>
            <a:pPr>
              <a:lnSpc>
                <a:spcPct val="80000"/>
              </a:lnSpc>
            </a:pPr>
            <a:r>
              <a:rPr lang="ru-RU" sz="800" dirty="0" err="1"/>
              <a:t>Хитозан</a:t>
            </a:r>
            <a:r>
              <a:rPr lang="ru-RU" sz="800" dirty="0"/>
              <a:t> впервые был получен в 1859 году профессором С. Роже.</a:t>
            </a:r>
            <a:endParaRPr lang="ru-RU" sz="800" b="1" dirty="0"/>
          </a:p>
          <a:p>
            <a:pPr>
              <a:lnSpc>
                <a:spcPct val="80000"/>
              </a:lnSpc>
            </a:pPr>
            <a:r>
              <a:rPr lang="ru-RU" sz="800" b="1" dirty="0"/>
              <a:t>[</a:t>
            </a:r>
            <a:r>
              <a:rPr lang="ru-RU" sz="800" b="1" dirty="0">
                <a:hlinkClick r:id="rId28" tooltip="Править секцию: Физиологическое действие"/>
              </a:rPr>
              <a:t>править</a:t>
            </a:r>
            <a:r>
              <a:rPr lang="ru-RU" sz="800" b="1" dirty="0"/>
              <a:t>] Физиологическое действие</a:t>
            </a:r>
          </a:p>
          <a:p>
            <a:pPr>
              <a:lnSpc>
                <a:spcPct val="80000"/>
              </a:lnSpc>
            </a:pPr>
            <a:r>
              <a:rPr lang="ru-RU" sz="800" dirty="0"/>
              <a:t>По некоторым данным</a:t>
            </a:r>
            <a:r>
              <a:rPr lang="ru-RU" sz="800" dirty="0">
                <a:hlinkClick r:id="rId29" tooltip="Википедия:Ссылки на источники"/>
              </a:rPr>
              <a:t>[</a:t>
            </a:r>
            <a:r>
              <a:rPr lang="ru-RU" sz="800" i="1" dirty="0">
                <a:hlinkClick r:id="rId29" tooltip="Википедия:Ссылки на источники"/>
              </a:rPr>
              <a:t>источник не указан 656 дней</a:t>
            </a:r>
            <a:r>
              <a:rPr lang="ru-RU" sz="800" dirty="0">
                <a:hlinkClick r:id="rId29" tooltip="Википедия:Ссылки на источники"/>
              </a:rPr>
              <a:t>]</a:t>
            </a:r>
            <a:r>
              <a:rPr lang="ru-RU" sz="800" dirty="0"/>
              <a:t>, не имеющим в настоящее время клинического подтверждения, </a:t>
            </a:r>
            <a:r>
              <a:rPr lang="ru-RU" sz="800" dirty="0" err="1"/>
              <a:t>хитозан</a:t>
            </a:r>
            <a:r>
              <a:rPr lang="ru-RU" sz="800" dirty="0"/>
              <a:t> понижает уровень </a:t>
            </a:r>
            <a:r>
              <a:rPr lang="ru-RU" sz="800" dirty="0">
                <a:hlinkClick r:id="rId30" tooltip="Холестерин"/>
              </a:rPr>
              <a:t>холестерина</a:t>
            </a:r>
            <a:r>
              <a:rPr lang="ru-RU" sz="800" dirty="0"/>
              <a:t>, мочевой кислоты и глюкозы (у больных </a:t>
            </a:r>
            <a:r>
              <a:rPr lang="ru-RU" sz="800" dirty="0">
                <a:hlinkClick r:id="rId31" tooltip="Сахарный диабет"/>
              </a:rPr>
              <a:t>сахарным диабетом</a:t>
            </a:r>
            <a:r>
              <a:rPr lang="ru-RU" sz="800" dirty="0"/>
              <a:t>) в крови, обладает антибактериальными и противогрибковыми свойствами, улучшает усвоение кальция из пищи. Пищевые волокна (</a:t>
            </a:r>
            <a:r>
              <a:rPr lang="ru-RU" sz="800" dirty="0" err="1"/>
              <a:t>хитозан</a:t>
            </a:r>
            <a:r>
              <a:rPr lang="ru-RU" sz="800" dirty="0"/>
              <a:t>) в комплексе с витамином С и лимонной кислотой сорбируют жиры, предотвращают их всасывание и накопление в клетках и тканях, а вместе с </a:t>
            </a:r>
            <a:r>
              <a:rPr lang="ru-RU" sz="800" dirty="0">
                <a:hlinkClick r:id="rId32" tooltip="МКЦ (страница отсутствует)"/>
              </a:rPr>
              <a:t>МКЦ</a:t>
            </a:r>
            <a:r>
              <a:rPr lang="ru-RU" sz="800" dirty="0"/>
              <a:t> — усиливают </a:t>
            </a:r>
            <a:r>
              <a:rPr lang="ru-RU" sz="800" dirty="0">
                <a:hlinkClick r:id="rId33" tooltip="Перистальтика"/>
              </a:rPr>
              <a:t>перистальтику</a:t>
            </a:r>
            <a:r>
              <a:rPr lang="ru-RU" sz="800" dirty="0"/>
              <a:t> кишечника, ускоряет выведение из организма пищевых жиров, </a:t>
            </a:r>
            <a:r>
              <a:rPr lang="ru-RU" sz="800" dirty="0">
                <a:hlinkClick r:id="rId34" tooltip="Шлаки в организме"/>
              </a:rPr>
              <a:t>шлаков</a:t>
            </a:r>
            <a:r>
              <a:rPr lang="ru-RU" sz="800" dirty="0"/>
              <a:t> и токсинов, способствует нормализации кишечной микрофлоры, обеспечивает ощущение сытости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17C8C4-F625-4AC0-8BDE-3C8BF91D331D}" type="slidenum">
              <a:rPr lang="ru-RU"/>
              <a:pPr/>
              <a:t>52</a:t>
            </a:fld>
            <a:endParaRPr lang="ru-RU"/>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pPr>
              <a:spcBef>
                <a:spcPct val="0"/>
              </a:spcBef>
            </a:pPr>
            <a:r>
              <a:rPr lang="ru-RU" dirty="0" err="1"/>
              <a:t>гетерополимер</a:t>
            </a:r>
            <a:r>
              <a:rPr lang="ru-RU" dirty="0"/>
              <a:t> N-</a:t>
            </a:r>
            <a:r>
              <a:rPr lang="ru-RU" dirty="0" err="1"/>
              <a:t>ацетилглюкозамина</a:t>
            </a:r>
            <a:r>
              <a:rPr lang="ru-RU" dirty="0"/>
              <a:t> и N-</a:t>
            </a:r>
            <a:r>
              <a:rPr lang="ru-RU" dirty="0" err="1"/>
              <a:t>ацетилмурамовой</a:t>
            </a:r>
            <a:r>
              <a:rPr lang="ru-RU" dirty="0"/>
              <a:t> кислоты, сшитый через </a:t>
            </a:r>
            <a:r>
              <a:rPr lang="ru-RU" dirty="0" err="1"/>
              <a:t>лактатные</a:t>
            </a:r>
            <a:r>
              <a:rPr lang="ru-RU" dirty="0"/>
              <a:t> остатки N-</a:t>
            </a:r>
            <a:r>
              <a:rPr lang="ru-RU" dirty="0" err="1"/>
              <a:t>ацетилмурамовой</a:t>
            </a:r>
            <a:r>
              <a:rPr lang="ru-RU" dirty="0"/>
              <a:t> кислоты короткими пептидными цепочками. Важнейший компонент клеточной стенки бактерий, выполняющий механические функции, осмотической защиты клетки, выполняет антигенные функции. Характерен только для бактерий.</a:t>
            </a:r>
          </a:p>
          <a:p>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0C823-8C2C-4BCF-BF65-D92366A5C12E}" type="slidenum">
              <a:rPr lang="ru-RU"/>
              <a:pPr/>
              <a:t>55</a:t>
            </a:fld>
            <a:endParaRPr lang="ru-RU"/>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ru-RU" b="1"/>
              <a:t>Декстраны</a:t>
            </a:r>
            <a:r>
              <a:rPr lang="ru-RU"/>
              <a:t> —— полисахариды бактериального  происхождения, построены  из остатков </a:t>
            </a:r>
            <a:r>
              <a:rPr lang="ru-RU">
                <a:sym typeface="Symbol" pitchFamily="18" charset="2"/>
              </a:rPr>
              <a:t></a:t>
            </a:r>
            <a:r>
              <a:rPr lang="ru-RU"/>
              <a:t>, D-глюкопиранозы. Их макромолекулы сильно разветвлены.  Основным типом связи является </a:t>
            </a:r>
            <a:r>
              <a:rPr lang="ru-RU">
                <a:sym typeface="Symbol" pitchFamily="18" charset="2"/>
              </a:rPr>
              <a:t></a:t>
            </a:r>
            <a:r>
              <a:rPr lang="ru-RU"/>
              <a:t> (1</a:t>
            </a:r>
            <a:r>
              <a:rPr lang="ru-RU">
                <a:sym typeface="Symbol" pitchFamily="18" charset="2"/>
              </a:rPr>
              <a:t></a:t>
            </a:r>
            <a:r>
              <a:rPr lang="ru-RU"/>
              <a:t>6), а в местах разветвлений — </a:t>
            </a:r>
            <a:r>
              <a:rPr lang="ru-RU">
                <a:sym typeface="Symbol" pitchFamily="18" charset="2"/>
              </a:rPr>
              <a:t></a:t>
            </a:r>
            <a:r>
              <a:rPr lang="ru-RU"/>
              <a:t> (1</a:t>
            </a:r>
            <a:r>
              <a:rPr lang="ru-RU">
                <a:sym typeface="Symbol" pitchFamily="18" charset="2"/>
              </a:rPr>
              <a:t></a:t>
            </a:r>
            <a:r>
              <a:rPr lang="ru-RU"/>
              <a:t>4),  </a:t>
            </a:r>
            <a:r>
              <a:rPr lang="ru-RU">
                <a:sym typeface="Symbol" pitchFamily="18" charset="2"/>
              </a:rPr>
              <a:t></a:t>
            </a:r>
            <a:r>
              <a:rPr lang="ru-RU"/>
              <a:t>(1</a:t>
            </a:r>
            <a:r>
              <a:rPr lang="ru-RU">
                <a:sym typeface="Symbol" pitchFamily="18" charset="2"/>
              </a:rPr>
              <a:t></a:t>
            </a:r>
            <a:r>
              <a:rPr lang="ru-RU"/>
              <a:t>3) и реже </a:t>
            </a:r>
            <a:r>
              <a:rPr lang="ru-RU">
                <a:sym typeface="Symbol" pitchFamily="18" charset="2"/>
              </a:rPr>
              <a:t></a:t>
            </a:r>
            <a:r>
              <a:rPr lang="ru-RU"/>
              <a:t> (1</a:t>
            </a:r>
            <a:r>
              <a:rPr lang="ru-RU">
                <a:sym typeface="Symbol" pitchFamily="18" charset="2"/>
              </a:rPr>
              <a:t></a:t>
            </a:r>
            <a:r>
              <a:rPr lang="ru-RU"/>
              <a:t>2)- гликозидные связи. Нативный декстран имеет молекулярную массу порядка 300.000-400.000 и используется для изготовления сефадексов, применяемых в гельфильтрации. Частично гидролизованный декстран с молекулярной массой 60.000-90.000 в изотоническом растворе NаСI (0,85%) используется в качестве плазмозамещающих растворов (полиглюкин, реополиглюкин и др.).</a:t>
            </a:r>
          </a:p>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921C7-69BF-4BCC-B499-A910A5E8C022}" type="slidenum">
              <a:rPr lang="ru-RU"/>
              <a:pPr/>
              <a:t>58</a:t>
            </a:fld>
            <a:endParaRPr lang="ru-RU"/>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pPr>
              <a:spcBef>
                <a:spcPct val="0"/>
              </a:spcBef>
            </a:pPr>
            <a:r>
              <a:rPr lang="ru-RU" b="1"/>
              <a:t>Гиалуроновая кислота</a:t>
            </a:r>
            <a:r>
              <a:rPr lang="ru-RU"/>
              <a:t> наряду с выполненем структурной функции участвует в регуляции распределения жизненно важных веществ тканей. Она содержится в хрящах, сухожилиях, суставной жидкости, стекловидном теле глаза, пуповине и является не только смазкой и амортизатором в суставах конечностей, но, будучи протеогликаном, благодаря большому размеру молекул и наличию в них заряда, может функционировать в качестве полупроницаемой мембраны для удаления чужеродных веществ из организма. Кроме того, предполагают, что гиалуроновая кислота связывает воду в межклеточных пространствах и удерживает клетку в коллоидном матриксе. </a:t>
            </a:r>
          </a:p>
          <a:p>
            <a:pPr>
              <a:spcBef>
                <a:spcPct val="0"/>
              </a:spcBef>
            </a:pPr>
            <a:r>
              <a:rPr lang="ru-RU"/>
              <a:t>Гиалуроновая кислота имеет молекулярную массу свыше 10 млн. и отличается высокой вязкостью. Гиалуроновая кислота играет важную роль в сопротивлении организма вторжению бактерий. Однако ряд бактерий, секретирующих гиалуронидазу (фермент,  расщепляющий гиалуроновую кислоту), могут легко распространяться в организме, устраняя препятствие, создаваемое вязкой гиалуроновой кислотой. В соединительной ткани гиалуроновая кислота обычно связана с белками.</a:t>
            </a:r>
          </a:p>
          <a:p>
            <a:endParaRPr lang="ru-RU"/>
          </a:p>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0D3C6-8B77-45A0-A7B0-7CFB2BEF0A85}" type="slidenum">
              <a:rPr lang="ru-RU"/>
              <a:pPr/>
              <a:t>60</a:t>
            </a:fld>
            <a:endParaRPr lang="ru-RU"/>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ru-RU" dirty="0" err="1"/>
              <a:t>Хондроитинсульфаты</a:t>
            </a:r>
            <a:r>
              <a:rPr lang="ru-RU" dirty="0"/>
              <a:t> обычно встречаются только в связанном с белками виде (</a:t>
            </a:r>
            <a:r>
              <a:rPr lang="ru-RU" dirty="0" err="1"/>
              <a:t>протеогликаны</a:t>
            </a:r>
            <a:r>
              <a:rPr lang="ru-RU" dirty="0"/>
              <a:t>). </a:t>
            </a:r>
            <a:r>
              <a:rPr lang="ru-RU" b="1" dirty="0" err="1"/>
              <a:t>Протеогликаны</a:t>
            </a:r>
            <a:r>
              <a:rPr lang="ru-RU" dirty="0"/>
              <a:t> – это группа углевод-белковых биополимеров, в которых преобладает доля углеводного компонента. Свойства </a:t>
            </a:r>
            <a:r>
              <a:rPr lang="ru-RU" dirty="0" err="1"/>
              <a:t>протеогликанов</a:t>
            </a:r>
            <a:r>
              <a:rPr lang="ru-RU" dirty="0"/>
              <a:t>, главным образом, определяются полисахаридными составляющими. Основным типом связей между полисахаридной и полипептидной цепями служит О-</a:t>
            </a:r>
            <a:r>
              <a:rPr lang="ru-RU" dirty="0" err="1"/>
              <a:t>гликозидная</a:t>
            </a:r>
            <a:r>
              <a:rPr lang="ru-RU" dirty="0"/>
              <a:t> связь.</a:t>
            </a:r>
          </a:p>
          <a:p>
            <a:r>
              <a:rPr lang="ru-RU" dirty="0"/>
              <a:t>В хрящевой и соединительной ткани </a:t>
            </a:r>
            <a:r>
              <a:rPr lang="ru-RU" dirty="0" err="1"/>
              <a:t>хондроитинсульфаты</a:t>
            </a:r>
            <a:r>
              <a:rPr lang="ru-RU" dirty="0"/>
              <a:t> прочно связываются с </a:t>
            </a:r>
            <a:r>
              <a:rPr lang="ru-RU" dirty="0" err="1"/>
              <a:t>гиалуроновой</a:t>
            </a:r>
            <a:r>
              <a:rPr lang="ru-RU" dirty="0"/>
              <a:t> кислотой с помощью связующих белков, образуя очень большие агрегаты. </a:t>
            </a:r>
          </a:p>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E6F9FE-5AFF-4979-970C-9B83C1F01770}" type="slidenum">
              <a:rPr lang="ru-RU"/>
              <a:pPr/>
              <a:t>11</a:t>
            </a:fld>
            <a:endParaRPr lang="ru-RU"/>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pPr algn="just">
              <a:spcBef>
                <a:spcPct val="0"/>
              </a:spcBef>
            </a:pPr>
            <a:r>
              <a:rPr lang="ru-RU" b="1" dirty="0"/>
              <a:t>Кроме того, в грудном женском молоке содержится и ряд олигосахаридов (три-, тетра-, и </a:t>
            </a:r>
            <a:r>
              <a:rPr lang="ru-RU" b="1" dirty="0" err="1"/>
              <a:t>пентасахариды</a:t>
            </a:r>
            <a:r>
              <a:rPr lang="ru-RU" b="1" dirty="0"/>
              <a:t>), содержащих лактозу, связанную с </a:t>
            </a:r>
            <a:r>
              <a:rPr lang="ru-RU" b="1" dirty="0" err="1"/>
              <a:t>аминосахарами</a:t>
            </a:r>
            <a:r>
              <a:rPr lang="ru-RU" b="1" dirty="0"/>
              <a:t> и </a:t>
            </a:r>
            <a:r>
              <a:rPr lang="ru-RU" b="1" dirty="0" err="1"/>
              <a:t>сиаловой</a:t>
            </a:r>
            <a:r>
              <a:rPr lang="ru-RU" b="1" dirty="0"/>
              <a:t> кислотой (иногда </a:t>
            </a:r>
            <a:r>
              <a:rPr lang="ru-RU" b="1" dirty="0" err="1"/>
              <a:t>фукозой</a:t>
            </a:r>
            <a:r>
              <a:rPr lang="ru-RU" b="1" dirty="0"/>
              <a:t>). Эти олигосахариды также имеют большое значение  для формирования естественной непатогенной микрофлоры в желудочно-кишечном тракте грудных детей.</a:t>
            </a:r>
          </a:p>
          <a:p>
            <a:endParaRPr lang="ru-RU" dirty="0"/>
          </a:p>
          <a:p>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58D3F-0E16-46DF-9028-143804C3965B}" type="slidenum">
              <a:rPr lang="ru-RU"/>
              <a:pPr/>
              <a:t>14</a:t>
            </a:fld>
            <a:endParaRPr lang="ru-RU"/>
          </a:p>
        </p:txBody>
      </p:sp>
      <p:sp>
        <p:nvSpPr>
          <p:cNvPr id="468994" name="Rectangle 2"/>
          <p:cNvSpPr>
            <a:spLocks noGrp="1" noRot="1" noChangeAspect="1" noChangeArrowheads="1" noTextEdit="1"/>
          </p:cNvSpPr>
          <p:nvPr>
            <p:ph type="sldImg"/>
          </p:nvPr>
        </p:nvSpPr>
        <p:spPr>
          <a:ln/>
        </p:spPr>
      </p:sp>
      <p:sp>
        <p:nvSpPr>
          <p:cNvPr id="468995" name="Rectangle 3"/>
          <p:cNvSpPr>
            <a:spLocks noGrp="1" noChangeArrowheads="1"/>
          </p:cNvSpPr>
          <p:nvPr>
            <p:ph type="body" idx="1"/>
          </p:nvPr>
        </p:nvSpPr>
        <p:spPr/>
        <p:txBody>
          <a:bodyPr/>
          <a:lstStyle/>
          <a:p>
            <a:r>
              <a:rPr lang="ru-RU"/>
              <a:t>Лактулоза используется в качестве осмотического слабительного лекарственного средства, стимулирующего перистальтику кишечника, и применяется при запорах, печёночной энцефалопатии, а также при диагностике нарушений желудочно-кишечного тракта. Лактулозу в промышленных количествах синтезируют из лактозы, которую, в свою очередь, вырабатывают из подсырной сыворотки, отходов при производстве молока и молочных продуктов. Продукт производства в качестве примесей может содержать галактозу (не более 16 %), лактозу (12 %), </a:t>
            </a:r>
            <a:r>
              <a:rPr lang="ru-RU">
                <a:hlinkClick r:id="rId3" tooltip="Эпилактоза (страница отсутствует)"/>
              </a:rPr>
              <a:t>эпилактозу</a:t>
            </a:r>
            <a:r>
              <a:rPr lang="ru-RU"/>
              <a:t> (8 %), фруктозу (1 %).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D05ED-307D-43DB-81EA-09E323A2C9C7}" type="slidenum">
              <a:rPr lang="ru-RU"/>
              <a:pPr/>
              <a:t>16</a:t>
            </a:fld>
            <a:endParaRPr lang="ru-RU"/>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ru-RU" b="1"/>
              <a:t>Сахароза</a:t>
            </a:r>
            <a:r>
              <a:rPr lang="ru-RU"/>
              <a:t> — свекловичный (тростниковый) сахар, содержится в сахарной свекле (от 16 до 18 %), в сахарном тростнике (до 28 % от сухого вещества), соках растений и плодах, используется в питании (просто сахар )</a:t>
            </a:r>
          </a:p>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0995F9-FAD4-49C2-98FE-15F7A9A668C5}" type="slidenum">
              <a:rPr lang="ru-RU"/>
              <a:pPr/>
              <a:t>23</a:t>
            </a:fld>
            <a:endParaRPr lang="ru-RU"/>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r>
              <a:rPr lang="ru-RU"/>
              <a:t>Сахароза вращает плоскость поляризации света вправо на +66,5</a:t>
            </a:r>
            <a:r>
              <a:rPr lang="ru-RU">
                <a:sym typeface="Symbol" pitchFamily="18" charset="2"/>
              </a:rPr>
              <a:t></a:t>
            </a:r>
            <a:r>
              <a:rPr lang="ru-RU"/>
              <a:t>. При кислотном или ферментативном гидролизе сахарозы (фермент инвертаза) образуется эквимолекулярная смесь D-глюкозы и D-фруктозы, которая обладает левым вращением, так как образующаяся фруктоза значительно сильнее вращает плоскость поляризации света влево, чем глюкоза вправо. Таким образом, в процессе гидролиза сахарозы происходит обращение направление вращения плоскости поляризации света с правого на левый, т.е. инверсия, поэтому продукты гидролиза сахарозы называют </a:t>
            </a:r>
            <a:r>
              <a:rPr lang="ru-RU" b="1"/>
              <a:t>инвертным сахаром</a:t>
            </a:r>
            <a:r>
              <a:rPr lang="ru-RU"/>
              <a:t>. Инвертный сахар является основной составной частью пчелиного меда.</a:t>
            </a:r>
          </a:p>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A2EE5-C594-44A0-9AE9-12070425C210}" type="slidenum">
              <a:rPr lang="ru-RU"/>
              <a:pPr/>
              <a:t>27</a:t>
            </a:fld>
            <a:endParaRPr lang="ru-RU"/>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ru-RU" dirty="0"/>
              <a:t>Крахмал— основной запасной </a:t>
            </a:r>
            <a:r>
              <a:rPr lang="ru-RU" dirty="0" err="1"/>
              <a:t>гомополисахарид</a:t>
            </a:r>
            <a:r>
              <a:rPr lang="ru-RU" dirty="0"/>
              <a:t> растений. Он образуется в растениях в процессе фотосинтеза и “запасается” в клубнях, корнях, зернах злаковых культур. Крахмал — белое аморфное вещество. В холодной воде нерастворим; в горячей </a:t>
            </a:r>
            <a:r>
              <a:rPr lang="ru-RU" dirty="0">
                <a:sym typeface="Symbol" pitchFamily="18" charset="2"/>
              </a:rPr>
              <a:t></a:t>
            </a:r>
            <a:r>
              <a:rPr lang="ru-RU" dirty="0"/>
              <a:t> набухает и образует клейстер. </a:t>
            </a:r>
          </a:p>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894F8-6966-4C5F-8D7F-606F07A6B1D9}" type="slidenum">
              <a:rPr lang="ru-RU"/>
              <a:pPr/>
              <a:t>30</a:t>
            </a:fld>
            <a:endParaRPr lang="ru-RU"/>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a:spcBef>
                <a:spcPct val="0"/>
              </a:spcBef>
            </a:pPr>
            <a:r>
              <a:rPr lang="ru-RU" b="1"/>
              <a:t>спирализация полиглюкозидной цепи. На один виток спирали приходится 6</a:t>
            </a:r>
            <a:r>
              <a:rPr lang="ru-RU" b="1">
                <a:sym typeface="Symbol" pitchFamily="18" charset="2"/>
              </a:rPr>
              <a:t></a:t>
            </a:r>
            <a:r>
              <a:rPr lang="ru-RU" b="1"/>
              <a:t>7 остатков глюкозы; поскольку длина каждого остатка глюкозы составляет около 0,5 нм, образующаяся спираль имеет диаметр около 10 нм.</a:t>
            </a:r>
            <a:r>
              <a:rPr lang="ru-RU" b="1">
                <a:sym typeface="Symbol" pitchFamily="18" charset="2"/>
              </a:rPr>
              <a:t> </a:t>
            </a:r>
          </a:p>
          <a:p>
            <a:endParaRPr lang="ru-RU"/>
          </a:p>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8DFA54-C775-438D-9692-F6BD228D878F}" type="slidenum">
              <a:rPr lang="ru-RU" smtClean="0"/>
              <a:t>34</a:t>
            </a:fld>
            <a:endParaRPr lang="ru-RU"/>
          </a:p>
        </p:txBody>
      </p:sp>
    </p:spTree>
    <p:extLst>
      <p:ext uri="{BB962C8B-B14F-4D97-AF65-F5344CB8AC3E}">
        <p14:creationId xmlns:p14="http://schemas.microsoft.com/office/powerpoint/2010/main" val="136876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FE4924-82C3-4120-8992-A12819699392}" type="slidenum">
              <a:rPr lang="ru-RU"/>
              <a:pPr/>
              <a:t>35</a:t>
            </a:fld>
            <a:endParaRPr lang="ru-RU"/>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ru-RU" b="1" dirty="0"/>
              <a:t>Гликоген</a:t>
            </a:r>
            <a:r>
              <a:rPr lang="ru-RU" dirty="0"/>
              <a:t> </a:t>
            </a:r>
            <a:r>
              <a:rPr lang="ru-RU" dirty="0">
                <a:sym typeface="Symbol" pitchFamily="18" charset="2"/>
              </a:rPr>
              <a:t></a:t>
            </a:r>
            <a:r>
              <a:rPr lang="ru-RU" dirty="0"/>
              <a:t> </a:t>
            </a:r>
            <a:r>
              <a:rPr lang="ru-RU" dirty="0">
                <a:sym typeface="Symbol" pitchFamily="18" charset="2"/>
              </a:rPr>
              <a:t></a:t>
            </a:r>
            <a:r>
              <a:rPr lang="ru-RU" dirty="0"/>
              <a:t> запасной  полисахарид клеток животных и человека,  но встречается в  грибах  и  некоторых  растениях.  У животных и человека обычно присутствует во всех клетках, но больше всего </a:t>
            </a:r>
            <a:r>
              <a:rPr lang="ru-RU" dirty="0">
                <a:sym typeface="Symbol" pitchFamily="18" charset="2"/>
              </a:rPr>
              <a:t></a:t>
            </a:r>
            <a:r>
              <a:rPr lang="ru-RU" dirty="0"/>
              <a:t> в печени (до 20%) и мышцах  (до 4 %).  Все процессы жизнедеятельности,  в первую очередь мышечная работа, сопровождаются расщеплением гликогена с высвобождением  </a:t>
            </a:r>
            <a:r>
              <a:rPr lang="ru-RU" dirty="0">
                <a:sym typeface="Symbol" pitchFamily="18" charset="2"/>
              </a:rPr>
              <a:t></a:t>
            </a:r>
            <a:r>
              <a:rPr lang="ru-RU" dirty="0"/>
              <a:t>, D-</a:t>
            </a:r>
            <a:r>
              <a:rPr lang="ru-RU" dirty="0" err="1"/>
              <a:t>глюкопиранозы</a:t>
            </a:r>
            <a:r>
              <a:rPr lang="ru-RU" dirty="0"/>
              <a:t>. Гликоген по строению подобен амилопектину, но имеет еще больше разветвлений (через каждые 6-10 остатков); наряду с первичными, имеются и вторичные ответвления. Компактная и сильноразветвленная структура гликогена позволяет эффективно депонировать глюкозу, а также быстро и эффективно ее отщеплять от каждого из ответвлений при физических нагрузках. Гликоген, в отличие от крахмала, дает красно-бурое окрашивание с </a:t>
            </a:r>
            <a:r>
              <a:rPr lang="ru-RU" dirty="0" err="1"/>
              <a:t>иодом</a:t>
            </a:r>
            <a:r>
              <a:rPr lang="ru-RU" dirty="0"/>
              <a:t>.</a:t>
            </a:r>
          </a:p>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C820A835-487F-4BE8-88C9-5C67C30D3351}" type="datetimeFigureOut">
              <a:rPr lang="ru-RU" smtClean="0"/>
              <a:t>09.04.2013</a:t>
            </a:fld>
            <a:endParaRPr lang="ru-RU"/>
          </a:p>
        </p:txBody>
      </p:sp>
      <p:sp>
        <p:nvSpPr>
          <p:cNvPr id="8" name="Slide Number Placeholder 7"/>
          <p:cNvSpPr>
            <a:spLocks noGrp="1"/>
          </p:cNvSpPr>
          <p:nvPr>
            <p:ph type="sldNum" sz="quarter" idx="11"/>
          </p:nvPr>
        </p:nvSpPr>
        <p:spPr/>
        <p:txBody>
          <a:bodyPr/>
          <a:lstStyle/>
          <a:p>
            <a:fld id="{54AD8A12-1B57-4BEF-9F54-43DC682908FB}"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820A835-487F-4BE8-88C9-5C67C30D3351}" type="datetimeFigureOut">
              <a:rPr lang="ru-RU" smtClean="0"/>
              <a:t>09.04.2013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820A835-487F-4BE8-88C9-5C67C30D3351}" type="datetimeFigureOut">
              <a:rPr lang="ru-RU" smtClean="0"/>
              <a:t>09.04.2013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C820A835-487F-4BE8-88C9-5C67C30D3351}" type="datetimeFigureOut">
              <a:rPr lang="ru-RU" smtClean="0"/>
              <a:t>09.04.2013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820A835-487F-4BE8-88C9-5C67C30D3351}" type="datetimeFigureOut">
              <a:rPr lang="ru-RU" smtClean="0"/>
              <a:t>09.04.2013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AD8A12-1B57-4BEF-9F54-43DC682908FB}"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C820A835-487F-4BE8-88C9-5C67C30D3351}" type="datetimeFigureOut">
              <a:rPr lang="ru-RU" smtClean="0"/>
              <a:t>09.04.2013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D8A12-1B57-4BEF-9F54-43DC682908FB}"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820A835-487F-4BE8-88C9-5C67C30D3351}" type="datetimeFigureOut">
              <a:rPr lang="ru-RU" smtClean="0"/>
              <a:t>09.04.2013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AD8A12-1B57-4BEF-9F54-43DC682908FB}"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820A835-487F-4BE8-88C9-5C67C30D3351}" type="datetimeFigureOut">
              <a:rPr lang="ru-RU" smtClean="0"/>
              <a:t>09.04.2013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0A835-487F-4BE8-88C9-5C67C30D3351}" type="datetimeFigureOut">
              <a:rPr lang="ru-RU" smtClean="0"/>
              <a:t>09.04.2013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820A835-487F-4BE8-88C9-5C67C30D3351}" type="datetimeFigureOut">
              <a:rPr lang="ru-RU" smtClean="0"/>
              <a:t>09.04.2013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820A835-487F-4BE8-88C9-5C67C30D3351}" type="datetimeFigureOut">
              <a:rPr lang="ru-RU" smtClean="0"/>
              <a:t>09.04.2013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AD8A12-1B57-4BEF-9F54-43DC682908FB}"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820A835-487F-4BE8-88C9-5C67C30D3351}" type="datetimeFigureOut">
              <a:rPr lang="ru-RU" smtClean="0"/>
              <a:t>09.04.2013</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4AD8A12-1B57-4BEF-9F54-43DC682908FB}"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2.wmf"/><Relationship Id="rId5" Type="http://schemas.openxmlformats.org/officeDocument/2006/relationships/oleObject" Target="../embeddings/oleObject19.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3.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hyperlink" Target="http://1.bp.blogspot.com/-VNJmRKQYYO0/TZleopqhD8I/AAAAAAAAAno/_UHJZXuQtho/s1600/3.jpg" TargetMode="External"/><Relationship Id="rId2" Type="http://schemas.openxmlformats.org/officeDocument/2006/relationships/image" Target="../media/image34.wmf"/><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1.wmf"/></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8.wmf"/></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1.bp.blogspot.com/-VNJmRKQYYO0/TZleopqhD8I/AAAAAAAAAno/_UHJZXuQtho/s1600/3.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27.bin"/><Relationship Id="rId5" Type="http://schemas.openxmlformats.org/officeDocument/2006/relationships/image" Target="../media/image51.jpeg"/><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52.w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ru.wikipedia.org/w/index.php?title=Acetobacter_xylinum&amp;action=edit&amp;redlink=1" TargetMode="External"/><Relationship Id="rId5" Type="http://schemas.openxmlformats.org/officeDocument/2006/relationships/hyperlink" Target="http://ru.wikipedia.org/w/index.php?title=Saccharomycodes_ludwigii&amp;action=edit&amp;redlink=1" TargetMode="Externa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63.jpeg"/><Relationship Id="rId4"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65.jpeg"/><Relationship Id="rId5" Type="http://schemas.openxmlformats.org/officeDocument/2006/relationships/image" Target="../media/image60.png"/><Relationship Id="rId4" Type="http://schemas.openxmlformats.org/officeDocument/2006/relationships/image" Target="../media/image64.wmf"/></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wmf"/></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http://www.college.ru/biology/course/content/chapter8/section1/paragraph2/images/08010210.jpg" TargetMode="External"/><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72.jpeg"/><Relationship Id="rId5" Type="http://schemas.openxmlformats.org/officeDocument/2006/relationships/image" Target="../media/image71.wmf"/><Relationship Id="rId4"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76.wmf"/><Relationship Id="rId4" Type="http://schemas.openxmlformats.org/officeDocument/2006/relationships/oleObject" Target="../embeddings/oleObject32.bin"/></Relationships>
</file>

<file path=ppt/slides/_rels/slide51.xml.rels><?xml version="1.0" encoding="UTF-8" standalone="yes"?>
<Relationships xmlns="http://schemas.openxmlformats.org/package/2006/relationships"><Relationship Id="rId8" Type="http://schemas.openxmlformats.org/officeDocument/2006/relationships/hyperlink" Target="http://www.ncbi.nlm.nih.gov/pubmed?term=%22Rodgers%20A%22%5bAuthor%5d" TargetMode="External"/><Relationship Id="rId3" Type="http://schemas.openxmlformats.org/officeDocument/2006/relationships/image" Target="../media/image78.png"/><Relationship Id="rId7" Type="http://schemas.openxmlformats.org/officeDocument/2006/relationships/hyperlink" Target="http://www.ncbi.nlm.nih.gov/pubmed?term=%22Dunshea-Mooij%20CA%22%5bAuthor%5d" TargetMode="External"/><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hyperlink" Target="http://www.ncbi.nlm.nih.gov/pubmed?term=%22Bennett%20DA%22%5bAuthor%5d" TargetMode="External"/><Relationship Id="rId5" Type="http://schemas.openxmlformats.org/officeDocument/2006/relationships/hyperlink" Target="http://www.ncbi.nlm.nih.gov/pubmed?term=%22Ni%20Mhurchu%20C%22%5bAuthor%5d" TargetMode="External"/><Relationship Id="rId4" Type="http://schemas.openxmlformats.org/officeDocument/2006/relationships/hyperlink" Target="http://www.ncbi.nlm.nih.gov/pubmed?term=%22Jull%20AB%22%5bAuthor%5d" TargetMode="External"/><Relationship Id="rId9" Type="http://schemas.openxmlformats.org/officeDocument/2006/relationships/hyperlink" Target="mailto:a.jull@ctru.auckland.ac.nz"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79.wmf"/><Relationship Id="rId4" Type="http://schemas.openxmlformats.org/officeDocument/2006/relationships/oleObject" Target="../embeddings/oleObject33.bin"/></Relationships>
</file>

<file path=ppt/slides/_rels/slide5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4.bp.blogspot.com/-IsfbG7jVUPc/TZle2L0XPRI/AAAAAAAAAn0/yZy_BeNdsXk/s1600/4.jp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82.wmf"/><Relationship Id="rId4" Type="http://schemas.openxmlformats.org/officeDocument/2006/relationships/oleObject" Target="../embeddings/oleObject34.bin"/></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84.wmf"/><Relationship Id="rId4" Type="http://schemas.openxmlformats.org/officeDocument/2006/relationships/oleObject" Target="../embeddings/oleObject35.bin"/></Relationships>
</file>

<file path=ppt/slides/_rels/slide5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hyperlink" Target="http://1.bp.blogspot.com/-3D9ux_wnP48/TZlgwAqM3oI/AAAAAAAAAn8/FX0bkHb5kIA/s1600/cen_480x360.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86.wmf"/><Relationship Id="rId4" Type="http://schemas.openxmlformats.org/officeDocument/2006/relationships/oleObject" Target="../embeddings/oleObject36.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3.vml"/><Relationship Id="rId4" Type="http://schemas.openxmlformats.org/officeDocument/2006/relationships/image" Target="../media/image87.wmf"/></Relationships>
</file>

<file path=ppt/slides/_rels/slide6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91.wmf"/><Relationship Id="rId5" Type="http://schemas.openxmlformats.org/officeDocument/2006/relationships/oleObject" Target="../embeddings/oleObject39.bin"/><Relationship Id="rId4" Type="http://schemas.openxmlformats.org/officeDocument/2006/relationships/image" Target="../media/image90.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92.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6.vml"/><Relationship Id="rId4" Type="http://schemas.openxmlformats.org/officeDocument/2006/relationships/image" Target="../media/image93.wmf"/></Relationships>
</file>

<file path=ppt/slides/_rels/slide6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7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48680"/>
            <a:ext cx="7772400" cy="1470025"/>
          </a:xfrm>
        </p:spPr>
        <p:txBody>
          <a:bodyPr/>
          <a:lstStyle/>
          <a:p>
            <a:r>
              <a:rPr lang="ru-RU" sz="6000" b="1" dirty="0" smtClean="0">
                <a:solidFill>
                  <a:srgbClr val="FF3300"/>
                </a:solidFill>
                <a:effectLst>
                  <a:outerShdw blurRad="38100" dist="38100" dir="2700000" algn="tl">
                    <a:srgbClr val="000000">
                      <a:alpha val="43137"/>
                    </a:srgbClr>
                  </a:outerShdw>
                </a:effectLst>
              </a:rPr>
              <a:t>№ 15.    Олигосахариды</a:t>
            </a:r>
            <a:endParaRPr lang="ru-RU" sz="6000" dirty="0"/>
          </a:p>
        </p:txBody>
      </p:sp>
      <p:sp>
        <p:nvSpPr>
          <p:cNvPr id="3" name="Подзаголовок 2"/>
          <p:cNvSpPr>
            <a:spLocks noGrp="1"/>
          </p:cNvSpPr>
          <p:nvPr>
            <p:ph type="subTitle" idx="1"/>
          </p:nvPr>
        </p:nvSpPr>
        <p:spPr>
          <a:xfrm>
            <a:off x="1259632" y="2060848"/>
            <a:ext cx="6400800" cy="1752600"/>
          </a:xfrm>
        </p:spPr>
        <p:txBody>
          <a:bodyPr>
            <a:normAutofit/>
          </a:bodyPr>
          <a:lstStyle/>
          <a:p>
            <a:r>
              <a:rPr lang="ru-RU" sz="4400" b="1" dirty="0">
                <a:solidFill>
                  <a:schemeClr val="accent2"/>
                </a:solidFill>
                <a:effectLst>
                  <a:outerShdw blurRad="38100" dist="38100" dir="2700000" algn="tl">
                    <a:srgbClr val="000000">
                      <a:alpha val="43137"/>
                    </a:srgbClr>
                  </a:outerShdw>
                </a:effectLst>
              </a:rPr>
              <a:t>ПОЛИСАХАРИДЫ.</a:t>
            </a:r>
            <a:endParaRPr lang="ru-RU" sz="4400" dirty="0">
              <a:effectLst>
                <a:outerShdw blurRad="38100" dist="38100" dir="2700000" algn="tl">
                  <a:srgbClr val="000000">
                    <a:alpha val="43137"/>
                  </a:srgbClr>
                </a:outerShdw>
              </a:effectLst>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356991"/>
            <a:ext cx="3851275"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852935"/>
            <a:ext cx="2935288" cy="374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92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264907693"/>
              </p:ext>
            </p:extLst>
          </p:nvPr>
        </p:nvGraphicFramePr>
        <p:xfrm>
          <a:off x="1619672" y="3645024"/>
          <a:ext cx="5441950" cy="2808287"/>
        </p:xfrm>
        <a:graphic>
          <a:graphicData uri="http://schemas.openxmlformats.org/presentationml/2006/ole">
            <mc:AlternateContent xmlns:mc="http://schemas.openxmlformats.org/markup-compatibility/2006">
              <mc:Choice xmlns:v="urn:schemas-microsoft-com:vml" Requires="v">
                <p:oleObj spid="_x0000_s43020" name="ISIS/Draw Sketch" r:id="rId3" imgW="2382520" imgH="1229360" progId="ISISServer">
                  <p:embed/>
                </p:oleObj>
              </mc:Choice>
              <mc:Fallback>
                <p:oleObj name="ISIS/Draw Sketch" r:id="rId3" imgW="2382520" imgH="1229360" progId="ISISServer">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645024"/>
                        <a:ext cx="54419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4249779307"/>
              </p:ext>
            </p:extLst>
          </p:nvPr>
        </p:nvGraphicFramePr>
        <p:xfrm>
          <a:off x="2051720" y="548680"/>
          <a:ext cx="4935538" cy="2546350"/>
        </p:xfrm>
        <a:graphic>
          <a:graphicData uri="http://schemas.openxmlformats.org/presentationml/2006/ole">
            <mc:AlternateContent xmlns:mc="http://schemas.openxmlformats.org/markup-compatibility/2006">
              <mc:Choice xmlns:v="urn:schemas-microsoft-com:vml" Requires="v">
                <p:oleObj spid="_x0000_s43021" name="ISIS/Draw Sketch" r:id="rId5" imgW="2382520" imgH="1229360" progId="ISISServer">
                  <p:embed/>
                </p:oleObj>
              </mc:Choice>
              <mc:Fallback>
                <p:oleObj name="ISIS/Draw Sketch" r:id="rId5" imgW="2382520" imgH="1229360" progId="ISISServer">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548680"/>
                        <a:ext cx="4935538"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Прямоугольник 3"/>
          <p:cNvSpPr/>
          <p:nvPr/>
        </p:nvSpPr>
        <p:spPr>
          <a:xfrm>
            <a:off x="7147961" y="5555293"/>
            <a:ext cx="1830950" cy="584775"/>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Лактоза</a:t>
            </a:r>
            <a:endParaRPr lang="ru-RU" sz="3200" dirty="0"/>
          </a:p>
        </p:txBody>
      </p:sp>
      <p:sp>
        <p:nvSpPr>
          <p:cNvPr id="5" name="Прямоугольник 4"/>
          <p:cNvSpPr/>
          <p:nvPr/>
        </p:nvSpPr>
        <p:spPr>
          <a:xfrm>
            <a:off x="6492513" y="3059668"/>
            <a:ext cx="2491388" cy="461665"/>
          </a:xfrm>
          <a:prstGeom prst="rect">
            <a:avLst/>
          </a:prstGeom>
        </p:spPr>
        <p:txBody>
          <a:bodyPr wrap="none">
            <a:spAutoFit/>
          </a:bodyPr>
          <a:lstStyle/>
          <a:p>
            <a:pPr algn="ctr"/>
            <a:r>
              <a:rPr lang="ru-RU" sz="2400" b="1" dirty="0">
                <a:solidFill>
                  <a:srgbClr val="0070C0"/>
                </a:solidFill>
                <a:effectLst>
                  <a:outerShdw blurRad="38100" dist="38100" dir="2700000" algn="tl">
                    <a:srgbClr val="000000">
                      <a:alpha val="43137"/>
                    </a:srgbClr>
                  </a:outerShdw>
                </a:effectLst>
              </a:rPr>
              <a:t>ЦЕЛЛОБИОЗА</a:t>
            </a:r>
          </a:p>
        </p:txBody>
      </p:sp>
    </p:spTree>
    <p:extLst>
      <p:ext uri="{BB962C8B-B14F-4D97-AF65-F5344CB8AC3E}">
        <p14:creationId xmlns:p14="http://schemas.microsoft.com/office/powerpoint/2010/main" val="276156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B345B3CF-37C8-4E13-AFE8-6334E689FCC8}" type="slidenum">
              <a:rPr lang="ru-RU"/>
              <a:pPr/>
              <a:t>11</a:t>
            </a:fld>
            <a:endParaRPr lang="ru-RU"/>
          </a:p>
        </p:txBody>
      </p:sp>
      <p:graphicFrame>
        <p:nvGraphicFramePr>
          <p:cNvPr id="460802" name="Object 2"/>
          <p:cNvGraphicFramePr>
            <a:graphicFrameLocks noChangeAspect="1"/>
          </p:cNvGraphicFramePr>
          <p:nvPr/>
        </p:nvGraphicFramePr>
        <p:xfrm>
          <a:off x="468313" y="1196975"/>
          <a:ext cx="8391525" cy="2540000"/>
        </p:xfrm>
        <a:graphic>
          <a:graphicData uri="http://schemas.openxmlformats.org/presentationml/2006/ole">
            <mc:AlternateContent xmlns:mc="http://schemas.openxmlformats.org/markup-compatibility/2006">
              <mc:Choice xmlns:v="urn:schemas-microsoft-com:vml" Requires="v">
                <p:oleObj spid="_x0000_s10251" name="Document" r:id="rId4" imgW="8277225" imgH="2428875" progId="ChemWindow.Document">
                  <p:embed/>
                </p:oleObj>
              </mc:Choice>
              <mc:Fallback>
                <p:oleObj name="Document" r:id="rId4" imgW="8277225" imgH="2428875" progId="ChemWindow.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196975"/>
                        <a:ext cx="8391525" cy="254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0803" name="Rectangle 3"/>
          <p:cNvSpPr>
            <a:spLocks noChangeArrowheads="1"/>
          </p:cNvSpPr>
          <p:nvPr/>
        </p:nvSpPr>
        <p:spPr bwMode="auto">
          <a:xfrm>
            <a:off x="0" y="4724400"/>
            <a:ext cx="9144000" cy="115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3200" b="1" baseline="70000" dirty="0">
                <a:solidFill>
                  <a:srgbClr val="FF0000"/>
                </a:solidFill>
                <a:effectLst>
                  <a:outerShdw blurRad="38100" dist="38100" dir="2700000" algn="tl">
                    <a:srgbClr val="000000">
                      <a:alpha val="43137"/>
                    </a:srgbClr>
                  </a:outerShdw>
                </a:effectLst>
              </a:rPr>
              <a:t>для формирования естественной непатогенной </a:t>
            </a:r>
            <a:r>
              <a:rPr lang="ru-RU" sz="3600" b="1" baseline="70000" dirty="0">
                <a:solidFill>
                  <a:srgbClr val="FF0000"/>
                </a:solidFill>
                <a:effectLst>
                  <a:outerShdw blurRad="38100" dist="38100" dir="2700000" algn="tl">
                    <a:srgbClr val="000000">
                      <a:alpha val="43137"/>
                    </a:srgbClr>
                  </a:outerShdw>
                </a:effectLst>
              </a:rPr>
              <a:t>микрофлоры</a:t>
            </a:r>
            <a:r>
              <a:rPr lang="ru-RU" sz="3200" b="1" baseline="70000" dirty="0">
                <a:solidFill>
                  <a:srgbClr val="FF0000"/>
                </a:solidFill>
                <a:effectLst>
                  <a:outerShdw blurRad="38100" dist="38100" dir="2700000" algn="tl">
                    <a:srgbClr val="000000">
                      <a:alpha val="43137"/>
                    </a:srgbClr>
                  </a:outerShdw>
                </a:effectLst>
              </a:rPr>
              <a:t> в желудочно-кишечном тракте грудных детей.</a:t>
            </a:r>
          </a:p>
          <a:p>
            <a:pPr>
              <a:spcBef>
                <a:spcPct val="50000"/>
              </a:spcBef>
            </a:pPr>
            <a:endParaRPr lang="ru-RU" sz="1600" dirty="0">
              <a:solidFill>
                <a:srgbClr val="FF0000"/>
              </a:solidFill>
              <a:effectLst>
                <a:outerShdw blurRad="38100" dist="38100" dir="2700000" algn="tl">
                  <a:srgbClr val="000000">
                    <a:alpha val="43137"/>
                  </a:srgbClr>
                </a:outerShdw>
              </a:effectLst>
            </a:endParaRPr>
          </a:p>
        </p:txBody>
      </p:sp>
      <p:sp>
        <p:nvSpPr>
          <p:cNvPr id="460804" name="Rectangle 4"/>
          <p:cNvSpPr>
            <a:spLocks noChangeArrowheads="1"/>
          </p:cNvSpPr>
          <p:nvPr/>
        </p:nvSpPr>
        <p:spPr bwMode="auto">
          <a:xfrm>
            <a:off x="971550" y="6019156"/>
            <a:ext cx="6758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600" b="1" baseline="70000">
                <a:solidFill>
                  <a:srgbClr val="0070C0"/>
                </a:solidFill>
                <a:effectLst>
                  <a:outerShdw blurRad="38100" dist="38100" dir="2700000" algn="tl">
                    <a:srgbClr val="000000">
                      <a:alpha val="43137"/>
                    </a:srgbClr>
                  </a:outerShdw>
                </a:effectLst>
              </a:rPr>
              <a:t>Гиполактазия – непереносимость лактозы</a:t>
            </a:r>
          </a:p>
        </p:txBody>
      </p:sp>
    </p:spTree>
    <p:extLst>
      <p:ext uri="{BB962C8B-B14F-4D97-AF65-F5344CB8AC3E}">
        <p14:creationId xmlns:p14="http://schemas.microsoft.com/office/powerpoint/2010/main" val="370077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Номер слайда 3"/>
          <p:cNvSpPr>
            <a:spLocks noGrp="1"/>
          </p:cNvSpPr>
          <p:nvPr>
            <p:ph type="sldNum" sz="quarter" idx="12"/>
          </p:nvPr>
        </p:nvSpPr>
        <p:spPr/>
        <p:txBody>
          <a:bodyPr/>
          <a:lstStyle/>
          <a:p>
            <a:fld id="{3C5E9999-A62C-4862-92F6-2EA76FE5BB21}" type="slidenum">
              <a:rPr lang="ru-RU"/>
              <a:pPr/>
              <a:t>12</a:t>
            </a:fld>
            <a:endParaRPr lang="ru-RU"/>
          </a:p>
        </p:txBody>
      </p:sp>
      <p:sp>
        <p:nvSpPr>
          <p:cNvPr id="442370" name="Text Box 2"/>
          <p:cNvSpPr txBox="1">
            <a:spLocks noChangeArrowheads="1"/>
          </p:cNvSpPr>
          <p:nvPr/>
        </p:nvSpPr>
        <p:spPr bwMode="auto">
          <a:xfrm>
            <a:off x="1835696" y="9321"/>
            <a:ext cx="51122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400" b="1" dirty="0">
                <a:solidFill>
                  <a:srgbClr val="0070C0"/>
                </a:solidFill>
                <a:effectLst>
                  <a:outerShdw blurRad="38100" dist="38100" dir="2700000" algn="tl">
                    <a:srgbClr val="000000">
                      <a:alpha val="43137"/>
                    </a:srgbClr>
                  </a:outerShdw>
                </a:effectLst>
              </a:rPr>
              <a:t>ДИСАХАРИДЫ. </a:t>
            </a:r>
            <a:br>
              <a:rPr lang="ru-RU" sz="2400" b="1" dirty="0">
                <a:solidFill>
                  <a:srgbClr val="0070C0"/>
                </a:solidFill>
                <a:effectLst>
                  <a:outerShdw blurRad="38100" dist="38100" dir="2700000" algn="tl">
                    <a:srgbClr val="000000">
                      <a:alpha val="43137"/>
                    </a:srgbClr>
                  </a:outerShdw>
                </a:effectLst>
              </a:rPr>
            </a:br>
            <a:r>
              <a:rPr lang="ru-RU" sz="2400" b="1" i="1" dirty="0">
                <a:solidFill>
                  <a:srgbClr val="0070C0"/>
                </a:solidFill>
                <a:effectLst>
                  <a:outerShdw blurRad="38100" dist="38100" dir="2700000" algn="tl">
                    <a:srgbClr val="000000">
                      <a:alpha val="43137"/>
                    </a:srgbClr>
                  </a:outerShdw>
                </a:effectLst>
              </a:rPr>
              <a:t>Восстанавливающие дисахариды</a:t>
            </a:r>
            <a:r>
              <a:rPr lang="ru-RU" sz="2400" b="1" dirty="0">
                <a:solidFill>
                  <a:srgbClr val="0070C0"/>
                </a:solidFill>
                <a:effectLst>
                  <a:outerShdw blurRad="38100" dist="38100" dir="2700000" algn="tl">
                    <a:srgbClr val="000000">
                      <a:alpha val="43137"/>
                    </a:srgbClr>
                  </a:outerShdw>
                </a:effectLst>
              </a:rPr>
              <a:t> </a:t>
            </a:r>
          </a:p>
        </p:txBody>
      </p:sp>
      <p:sp>
        <p:nvSpPr>
          <p:cNvPr id="442371" name="Line 3"/>
          <p:cNvSpPr>
            <a:spLocks noChangeShapeType="1"/>
          </p:cNvSpPr>
          <p:nvPr/>
        </p:nvSpPr>
        <p:spPr bwMode="auto">
          <a:xfrm>
            <a:off x="250825" y="9810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423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3"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5"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6"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7" name="Rectangle 9"/>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8" name="Rectangle 10"/>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79" name="Rectangle 11"/>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0" name="Rectangle 12"/>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1" name="Rectangle 13"/>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2"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3" name="Rectangle 15"/>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4" name="Rectangle 16"/>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5" name="Rectangle 17"/>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6" name="Rectangle 18"/>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7" name="Rectangle 19"/>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8" name="Rectangle 20"/>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89" name="Rectangle 21"/>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0" name="Rectangle 22"/>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1" name="Rectangle 23"/>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2" name="Rectangle 24"/>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3" name="Rectangle 25"/>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4" name="Rectangle 26"/>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5" name="Rectangle 27"/>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6" name="Rectangle 28"/>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7" name="Rectangle 29"/>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8" name="Rectangle 30"/>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399" name="Rectangle 31"/>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0" name="Rectangle 32"/>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1" name="Rectangle 33"/>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2" name="Rectangle 34"/>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3" name="Rectangle 35"/>
          <p:cNvSpPr>
            <a:spLocks noChangeArrowheads="1"/>
          </p:cNvSpPr>
          <p:nvPr/>
        </p:nvSpPr>
        <p:spPr bwMode="auto">
          <a:xfrm>
            <a:off x="0" y="122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4" name="Rectangle 36"/>
          <p:cNvSpPr>
            <a:spLocks noChangeArrowheads="1"/>
          </p:cNvSpPr>
          <p:nvPr/>
        </p:nvSpPr>
        <p:spPr bwMode="auto">
          <a:xfrm>
            <a:off x="0" y="122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5" name="Rectangle 37"/>
          <p:cNvSpPr>
            <a:spLocks noChangeArrowheads="1"/>
          </p:cNvSpPr>
          <p:nvPr/>
        </p:nvSpPr>
        <p:spPr bwMode="auto">
          <a:xfrm>
            <a:off x="0" y="1319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6" name="Rectangle 38"/>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7" name="Rectangle 39"/>
          <p:cNvSpPr>
            <a:spLocks noChangeArrowheads="1"/>
          </p:cNvSpPr>
          <p:nvPr/>
        </p:nvSpPr>
        <p:spPr bwMode="auto">
          <a:xfrm>
            <a:off x="0" y="1257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8" name="Rectangle 40"/>
          <p:cNvSpPr>
            <a:spLocks noChangeArrowheads="1"/>
          </p:cNvSpPr>
          <p:nvPr/>
        </p:nvSpPr>
        <p:spPr bwMode="auto">
          <a:xfrm>
            <a:off x="0"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442409" name="Rectangle 41"/>
          <p:cNvSpPr>
            <a:spLocks noChangeArrowheads="1"/>
          </p:cNvSpPr>
          <p:nvPr/>
        </p:nvSpPr>
        <p:spPr bwMode="auto">
          <a:xfrm>
            <a:off x="0" y="1581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442410" name="Object 42"/>
          <p:cNvGraphicFramePr>
            <a:graphicFrameLocks noChangeAspect="1"/>
          </p:cNvGraphicFramePr>
          <p:nvPr/>
        </p:nvGraphicFramePr>
        <p:xfrm>
          <a:off x="323850" y="1268413"/>
          <a:ext cx="7488238" cy="5043487"/>
        </p:xfrm>
        <a:graphic>
          <a:graphicData uri="http://schemas.openxmlformats.org/presentationml/2006/ole">
            <mc:AlternateContent xmlns:mc="http://schemas.openxmlformats.org/markup-compatibility/2006">
              <mc:Choice xmlns:v="urn:schemas-microsoft-com:vml" Requires="v">
                <p:oleObj spid="_x0000_s11274" name="Document" r:id="rId3" imgW="5486400" imgH="3695700" progId="ChemWindow.Document">
                  <p:embed/>
                </p:oleObj>
              </mc:Choice>
              <mc:Fallback>
                <p:oleObj name="Document" r:id="rId3" imgW="5486400" imgH="36957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268413"/>
                        <a:ext cx="7488238" cy="504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045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4A0E787C-A8B0-427B-83EB-8BE0176C3E24}" type="slidenum">
              <a:rPr lang="ru-RU"/>
              <a:pPr/>
              <a:t>13</a:t>
            </a:fld>
            <a:endParaRPr lang="ru-RU"/>
          </a:p>
        </p:txBody>
      </p:sp>
      <p:sp>
        <p:nvSpPr>
          <p:cNvPr id="443395" name="Объект 5"/>
          <p:cNvSpPr>
            <a:spLocks noGrp="1"/>
          </p:cNvSpPr>
          <p:nvPr>
            <p:ph sz="quarter" idx="4294967295"/>
          </p:nvPr>
        </p:nvSpPr>
        <p:spPr>
          <a:xfrm>
            <a:off x="430213" y="260350"/>
            <a:ext cx="8713787" cy="2447925"/>
          </a:xfrm>
        </p:spPr>
        <p:txBody>
          <a:bodyPr/>
          <a:lstStyle/>
          <a:p>
            <a:pPr marL="228600" indent="-182563">
              <a:buFontTx/>
              <a:buNone/>
            </a:pPr>
            <a:r>
              <a:rPr lang="ru-RU" sz="4000" b="1" dirty="0">
                <a:solidFill>
                  <a:schemeClr val="accent2"/>
                </a:solidFill>
              </a:rPr>
              <a:t>                   </a:t>
            </a:r>
            <a:r>
              <a:rPr lang="ru-RU" sz="4000" b="1" dirty="0" err="1">
                <a:solidFill>
                  <a:schemeClr val="accent2"/>
                </a:solidFill>
                <a:effectLst>
                  <a:outerShdw blurRad="38100" dist="38100" dir="2700000" algn="tl">
                    <a:srgbClr val="000000">
                      <a:alpha val="43137"/>
                    </a:srgbClr>
                  </a:outerShdw>
                </a:effectLst>
              </a:rPr>
              <a:t>Лактулоза</a:t>
            </a:r>
            <a:r>
              <a:rPr lang="ru-RU" sz="4000" dirty="0">
                <a:effectLst>
                  <a:outerShdw blurRad="38100" dist="38100" dir="2700000" algn="tl">
                    <a:srgbClr val="000000">
                      <a:alpha val="43137"/>
                    </a:srgbClr>
                  </a:outerShdw>
                </a:effectLst>
              </a:rPr>
              <a:t> </a:t>
            </a:r>
            <a:endParaRPr lang="en-US" sz="4000" dirty="0">
              <a:effectLst>
                <a:outerShdw blurRad="38100" dist="38100" dir="2700000" algn="tl">
                  <a:srgbClr val="000000">
                    <a:alpha val="43137"/>
                  </a:srgbClr>
                </a:outerShdw>
              </a:effectLst>
            </a:endParaRPr>
          </a:p>
          <a:p>
            <a:pPr marL="228600" indent="-182563">
              <a:buFontTx/>
              <a:buNone/>
            </a:pPr>
            <a:r>
              <a:rPr lang="ru-RU" sz="3100" b="1" dirty="0">
                <a:solidFill>
                  <a:schemeClr val="hlink"/>
                </a:solidFill>
                <a:effectLst>
                  <a:outerShdw blurRad="38100" dist="38100" dir="2700000" algn="tl">
                    <a:srgbClr val="000000">
                      <a:alpha val="43137"/>
                    </a:srgbClr>
                  </a:outerShdw>
                </a:effectLst>
              </a:rPr>
              <a:t>О-</a:t>
            </a:r>
            <a:r>
              <a:rPr lang="en-US" sz="3100" b="1" dirty="0">
                <a:solidFill>
                  <a:schemeClr val="hlink"/>
                </a:solidFill>
                <a:effectLst>
                  <a:outerShdw blurRad="38100" dist="38100" dir="2700000" algn="tl">
                    <a:srgbClr val="000000">
                      <a:alpha val="43137"/>
                    </a:srgbClr>
                  </a:outerShdw>
                </a:effectLst>
                <a:latin typeface="Symbol" pitchFamily="18" charset="2"/>
              </a:rPr>
              <a:t>b</a:t>
            </a:r>
            <a:r>
              <a:rPr lang="ru-RU" sz="3100" b="1" dirty="0">
                <a:solidFill>
                  <a:schemeClr val="hlink"/>
                </a:solidFill>
                <a:effectLst>
                  <a:outerShdw blurRad="38100" dist="38100" dir="2700000" algn="tl">
                    <a:srgbClr val="000000">
                      <a:alpha val="43137"/>
                    </a:srgbClr>
                  </a:outerShdw>
                </a:effectLst>
              </a:rPr>
              <a:t>-</a:t>
            </a:r>
            <a:r>
              <a:rPr lang="en-US" sz="3100" b="1" dirty="0">
                <a:solidFill>
                  <a:schemeClr val="hlink"/>
                </a:solidFill>
                <a:effectLst>
                  <a:outerShdw blurRad="38100" dist="38100" dir="2700000" algn="tl">
                    <a:srgbClr val="000000">
                      <a:alpha val="43137"/>
                    </a:srgbClr>
                  </a:outerShdw>
                </a:effectLst>
              </a:rPr>
              <a:t>D</a:t>
            </a:r>
            <a:r>
              <a:rPr lang="ru-RU" sz="3100" b="1" dirty="0">
                <a:solidFill>
                  <a:schemeClr val="hlink"/>
                </a:solidFill>
                <a:effectLst>
                  <a:outerShdw blurRad="38100" dist="38100" dir="2700000" algn="tl">
                    <a:srgbClr val="000000">
                      <a:alpha val="43137"/>
                    </a:srgbClr>
                  </a:outerShdw>
                </a:effectLst>
              </a:rPr>
              <a:t>-</a:t>
            </a:r>
            <a:r>
              <a:rPr lang="ru-RU" sz="3100" b="1" dirty="0" err="1">
                <a:solidFill>
                  <a:schemeClr val="hlink"/>
                </a:solidFill>
                <a:effectLst>
                  <a:outerShdw blurRad="38100" dist="38100" dir="2700000" algn="tl">
                    <a:srgbClr val="000000">
                      <a:alpha val="43137"/>
                    </a:srgbClr>
                  </a:outerShdw>
                </a:effectLst>
              </a:rPr>
              <a:t>галактопиранозил</a:t>
            </a:r>
            <a:r>
              <a:rPr lang="ru-RU" sz="3100" b="1" dirty="0">
                <a:solidFill>
                  <a:schemeClr val="hlink"/>
                </a:solidFill>
                <a:effectLst>
                  <a:outerShdw blurRad="38100" dist="38100" dir="2700000" algn="tl">
                    <a:srgbClr val="000000">
                      <a:alpha val="43137"/>
                    </a:srgbClr>
                  </a:outerShdw>
                </a:effectLst>
              </a:rPr>
              <a:t>-(1→4)-</a:t>
            </a:r>
            <a:r>
              <a:rPr lang="en-US" sz="3100" b="1" dirty="0">
                <a:solidFill>
                  <a:schemeClr val="hlink"/>
                </a:solidFill>
                <a:effectLst>
                  <a:outerShdw blurRad="38100" dist="38100" dir="2700000" algn="tl">
                    <a:srgbClr val="000000">
                      <a:alpha val="43137"/>
                    </a:srgbClr>
                  </a:outerShdw>
                </a:effectLst>
              </a:rPr>
              <a:t>D</a:t>
            </a:r>
            <a:r>
              <a:rPr lang="ru-RU" sz="3100" b="1" dirty="0">
                <a:solidFill>
                  <a:schemeClr val="hlink"/>
                </a:solidFill>
                <a:effectLst>
                  <a:outerShdw blurRad="38100" dist="38100" dir="2700000" algn="tl">
                    <a:srgbClr val="000000">
                      <a:alpha val="43137"/>
                    </a:srgbClr>
                  </a:outerShdw>
                </a:effectLst>
              </a:rPr>
              <a:t>-</a:t>
            </a:r>
            <a:r>
              <a:rPr lang="ru-RU" sz="3100" b="1" dirty="0" err="1">
                <a:solidFill>
                  <a:schemeClr val="hlink"/>
                </a:solidFill>
                <a:effectLst>
                  <a:outerShdw blurRad="38100" dist="38100" dir="2700000" algn="tl">
                    <a:srgbClr val="000000">
                      <a:alpha val="43137"/>
                    </a:srgbClr>
                  </a:outerShdw>
                </a:effectLst>
              </a:rPr>
              <a:t>фруктофураноза</a:t>
            </a:r>
            <a:endParaRPr lang="ru-RU" sz="3100" b="1" dirty="0">
              <a:solidFill>
                <a:schemeClr val="hlink"/>
              </a:solidFill>
              <a:effectLst>
                <a:outerShdw blurRad="38100" dist="38100" dir="2700000" algn="tl">
                  <a:srgbClr val="000000">
                    <a:alpha val="43137"/>
                  </a:srgbClr>
                </a:outerShdw>
              </a:effectLst>
            </a:endParaRPr>
          </a:p>
        </p:txBody>
      </p:sp>
      <p:sp>
        <p:nvSpPr>
          <p:cNvPr id="4" name="Номер слайда 3"/>
          <p:cNvSpPr txBox="1">
            <a:spLocks noGrp="1"/>
          </p:cNvSpPr>
          <p:nvPr/>
        </p:nvSpPr>
        <p:spPr>
          <a:xfrm>
            <a:off x="3810000" y="6172200"/>
            <a:ext cx="1828800" cy="365125"/>
          </a:xfrm>
          <a:prstGeom prst="rect">
            <a:avLst/>
          </a:prstGeom>
          <a:noFill/>
        </p:spPr>
        <p:txBody>
          <a:bodyPr anchor="ctr"/>
          <a:lstStyle/>
          <a:p>
            <a:pPr algn="ctr" fontAlgn="auto">
              <a:spcBef>
                <a:spcPts val="0"/>
              </a:spcBef>
              <a:spcAft>
                <a:spcPts val="0"/>
              </a:spcAft>
              <a:defRPr/>
            </a:pPr>
            <a:fld id="{2FC3E18A-D612-4228-A83C-3EC8B6B08422}" type="slidenum">
              <a:rPr lang="ru-RU" sz="1200" b="1">
                <a:solidFill>
                  <a:schemeClr val="tx1">
                    <a:lumMod val="50000"/>
                    <a:lumOff val="50000"/>
                  </a:schemeClr>
                </a:solidFill>
                <a:latin typeface="+mn-lt"/>
                <a:cs typeface="+mn-cs"/>
              </a:rPr>
              <a:pPr algn="ctr" fontAlgn="auto">
                <a:spcBef>
                  <a:spcPts val="0"/>
                </a:spcBef>
                <a:spcAft>
                  <a:spcPts val="0"/>
                </a:spcAft>
                <a:defRPr/>
              </a:pPr>
              <a:t>13</a:t>
            </a:fld>
            <a:endParaRPr lang="ru-RU" sz="1200" b="1">
              <a:solidFill>
                <a:schemeClr val="tx1">
                  <a:lumMod val="50000"/>
                  <a:lumOff val="50000"/>
                </a:schemeClr>
              </a:solidFill>
              <a:latin typeface="+mn-lt"/>
              <a:cs typeface="+mn-cs"/>
            </a:endParaRPr>
          </a:p>
        </p:txBody>
      </p:sp>
      <p:graphicFrame>
        <p:nvGraphicFramePr>
          <p:cNvPr id="443396" name="Object 4"/>
          <p:cNvGraphicFramePr>
            <a:graphicFrameLocks noChangeAspect="1"/>
          </p:cNvGraphicFramePr>
          <p:nvPr/>
        </p:nvGraphicFramePr>
        <p:xfrm>
          <a:off x="323850" y="2205038"/>
          <a:ext cx="3529013" cy="4168775"/>
        </p:xfrm>
        <a:graphic>
          <a:graphicData uri="http://schemas.openxmlformats.org/presentationml/2006/ole">
            <mc:AlternateContent xmlns:mc="http://schemas.openxmlformats.org/markup-compatibility/2006">
              <mc:Choice xmlns:v="urn:schemas-microsoft-com:vml" Requires="v">
                <p:oleObj spid="_x0000_s12299" name="ISIS/Draw Sketch" r:id="rId3" imgW="1942920" imgH="2295360" progId="ISISServer">
                  <p:embed/>
                </p:oleObj>
              </mc:Choice>
              <mc:Fallback>
                <p:oleObj name="ISIS/Draw Sketch" r:id="rId3" imgW="1942920" imgH="229536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3529013" cy="416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397" name="Прямоугольник 7"/>
          <p:cNvSpPr>
            <a:spLocks noChangeArrowheads="1"/>
          </p:cNvSpPr>
          <p:nvPr/>
        </p:nvSpPr>
        <p:spPr bwMode="auto">
          <a:xfrm>
            <a:off x="4331162" y="1861588"/>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dirty="0">
                <a:effectLst>
                  <a:outerShdw blurRad="38100" dist="38100" dir="2700000" algn="tl">
                    <a:srgbClr val="000000">
                      <a:alpha val="43137"/>
                    </a:srgbClr>
                  </a:outerShdw>
                </a:effectLst>
                <a:latin typeface="Trebuchet MS" pitchFamily="34" charset="0"/>
              </a:rPr>
              <a:t>Торговые названия «</a:t>
            </a:r>
            <a:r>
              <a:rPr lang="ru-RU" sz="2000" b="1" dirty="0" err="1">
                <a:effectLst>
                  <a:outerShdw blurRad="38100" dist="38100" dir="2700000" algn="tl">
                    <a:srgbClr val="000000">
                      <a:alpha val="43137"/>
                    </a:srgbClr>
                  </a:outerShdw>
                </a:effectLst>
                <a:latin typeface="Trebuchet MS" pitchFamily="34" charset="0"/>
              </a:rPr>
              <a:t>Дюфалак</a:t>
            </a:r>
            <a:r>
              <a:rPr lang="ru-RU" sz="2000" b="1" dirty="0">
                <a:effectLst>
                  <a:outerShdw blurRad="38100" dist="38100" dir="2700000" algn="tl">
                    <a:srgbClr val="000000">
                      <a:alpha val="43137"/>
                    </a:srgbClr>
                  </a:outerShdw>
                </a:effectLst>
                <a:latin typeface="Trebuchet MS" pitchFamily="34" charset="0"/>
              </a:rPr>
              <a:t>», «</a:t>
            </a:r>
            <a:r>
              <a:rPr lang="ru-RU" sz="2000" b="1" dirty="0" err="1">
                <a:effectLst>
                  <a:outerShdw blurRad="38100" dist="38100" dir="2700000" algn="tl">
                    <a:srgbClr val="000000">
                      <a:alpha val="43137"/>
                    </a:srgbClr>
                  </a:outerShdw>
                </a:effectLst>
                <a:latin typeface="Trebuchet MS" pitchFamily="34" charset="0"/>
              </a:rPr>
              <a:t>Ливолюк</a:t>
            </a:r>
            <a:r>
              <a:rPr lang="ru-RU" sz="2000" b="1" dirty="0">
                <a:effectLst>
                  <a:outerShdw blurRad="38100" dist="38100" dir="2700000" algn="tl">
                    <a:srgbClr val="000000">
                      <a:alpha val="43137"/>
                    </a:srgbClr>
                  </a:outerShdw>
                </a:effectLst>
                <a:latin typeface="Trebuchet MS" pitchFamily="34" charset="0"/>
              </a:rPr>
              <a:t>», «</a:t>
            </a:r>
            <a:r>
              <a:rPr lang="ru-RU" sz="2000" b="1" dirty="0" err="1">
                <a:effectLst>
                  <a:outerShdw blurRad="38100" dist="38100" dir="2700000" algn="tl">
                    <a:srgbClr val="000000">
                      <a:alpha val="43137"/>
                    </a:srgbClr>
                  </a:outerShdw>
                </a:effectLst>
                <a:latin typeface="Trebuchet MS" pitchFamily="34" charset="0"/>
              </a:rPr>
              <a:t>Нормазе</a:t>
            </a:r>
            <a:r>
              <a:rPr lang="ru-RU" sz="2000" b="1" dirty="0">
                <a:effectLst>
                  <a:outerShdw blurRad="38100" dist="38100" dir="2700000" algn="tl">
                    <a:srgbClr val="000000">
                      <a:alpha val="43137"/>
                    </a:srgbClr>
                  </a:outerShdw>
                </a:effectLst>
                <a:latin typeface="Trebuchet MS" pitchFamily="34" charset="0"/>
              </a:rPr>
              <a:t>», «</a:t>
            </a:r>
            <a:r>
              <a:rPr lang="ru-RU" sz="2000" b="1" dirty="0" err="1">
                <a:effectLst>
                  <a:outerShdw blurRad="38100" dist="38100" dir="2700000" algn="tl">
                    <a:srgbClr val="000000">
                      <a:alpha val="43137"/>
                    </a:srgbClr>
                  </a:outerShdw>
                </a:effectLst>
                <a:latin typeface="Trebuchet MS" pitchFamily="34" charset="0"/>
              </a:rPr>
              <a:t>Порталак</a:t>
            </a:r>
            <a:r>
              <a:rPr lang="ru-RU" sz="2000" b="1" dirty="0">
                <a:effectLst>
                  <a:outerShdw blurRad="38100" dist="38100" dir="2700000" algn="tl">
                    <a:srgbClr val="000000">
                      <a:alpha val="43137"/>
                    </a:srgbClr>
                  </a:outerShdw>
                </a:effectLst>
                <a:latin typeface="Trebuchet MS" pitchFamily="34" charset="0"/>
              </a:rPr>
              <a:t>», «</a:t>
            </a:r>
            <a:r>
              <a:rPr lang="ru-RU" sz="2000" b="1" dirty="0" err="1">
                <a:effectLst>
                  <a:outerShdw blurRad="38100" dist="38100" dir="2700000" algn="tl">
                    <a:srgbClr val="000000">
                      <a:alpha val="43137"/>
                    </a:srgbClr>
                  </a:outerShdw>
                </a:effectLst>
                <a:latin typeface="Trebuchet MS" pitchFamily="34" charset="0"/>
              </a:rPr>
              <a:t>Ромфалак</a:t>
            </a:r>
            <a:r>
              <a:rPr lang="ru-RU" sz="2000" b="1" dirty="0">
                <a:effectLst>
                  <a:outerShdw blurRad="38100" dist="38100" dir="2700000" algn="tl">
                    <a:srgbClr val="000000">
                      <a:alpha val="43137"/>
                    </a:srgbClr>
                  </a:outerShdw>
                </a:effectLst>
                <a:latin typeface="Trebuchet MS" pitchFamily="34" charset="0"/>
              </a:rPr>
              <a:t>»</a:t>
            </a:r>
          </a:p>
        </p:txBody>
      </p:sp>
      <p:sp>
        <p:nvSpPr>
          <p:cNvPr id="443398" name="Прямоугольник 8"/>
          <p:cNvSpPr>
            <a:spLocks noChangeArrowheads="1"/>
          </p:cNvSpPr>
          <p:nvPr/>
        </p:nvSpPr>
        <p:spPr bwMode="auto">
          <a:xfrm>
            <a:off x="4140200" y="2877251"/>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b="1" dirty="0">
                <a:solidFill>
                  <a:schemeClr val="accent2"/>
                </a:solidFill>
                <a:effectLst>
                  <a:outerShdw blurRad="38100" dist="38100" dir="2700000" algn="tl">
                    <a:srgbClr val="000000">
                      <a:alpha val="43137"/>
                    </a:srgbClr>
                  </a:outerShdw>
                </a:effectLst>
                <a:latin typeface="Trebuchet MS" pitchFamily="34" charset="0"/>
              </a:rPr>
              <a:t>Применение:</a:t>
            </a:r>
          </a:p>
          <a:p>
            <a:pPr algn="ctr"/>
            <a:r>
              <a:rPr lang="ru-RU" b="1" dirty="0">
                <a:effectLst>
                  <a:outerShdw blurRad="38100" dist="38100" dir="2700000" algn="tl">
                    <a:srgbClr val="000000">
                      <a:alpha val="43137"/>
                    </a:srgbClr>
                  </a:outerShdw>
                </a:effectLst>
                <a:latin typeface="Trebuchet MS" pitchFamily="34" charset="0"/>
              </a:rPr>
              <a:t>Запор (в </a:t>
            </a:r>
            <a:r>
              <a:rPr lang="ru-RU" b="1" dirty="0" err="1">
                <a:effectLst>
                  <a:outerShdw blurRad="38100" dist="38100" dir="2700000" algn="tl">
                    <a:srgbClr val="000000">
                      <a:alpha val="43137"/>
                    </a:srgbClr>
                  </a:outerShdw>
                </a:effectLst>
                <a:latin typeface="Trebuchet MS" pitchFamily="34" charset="0"/>
              </a:rPr>
              <a:t>т.ч</a:t>
            </a:r>
            <a:r>
              <a:rPr lang="ru-RU" b="1" dirty="0">
                <a:effectLst>
                  <a:outerShdw blurRad="38100" dist="38100" dir="2700000" algn="tl">
                    <a:srgbClr val="000000">
                      <a:alpha val="43137"/>
                    </a:srgbClr>
                  </a:outerShdw>
                </a:effectLst>
                <a:latin typeface="Trebuchet MS" pitchFamily="34" charset="0"/>
              </a:rPr>
              <a:t>. хронический), печеночная энцефалопатия, включая кому и </a:t>
            </a:r>
            <a:r>
              <a:rPr lang="ru-RU" b="1" dirty="0" err="1">
                <a:effectLst>
                  <a:outerShdw blurRad="38100" dist="38100" dir="2700000" algn="tl">
                    <a:srgbClr val="000000">
                      <a:alpha val="43137"/>
                    </a:srgbClr>
                  </a:outerShdw>
                </a:effectLst>
                <a:latin typeface="Trebuchet MS" pitchFamily="34" charset="0"/>
              </a:rPr>
              <a:t>прекому</a:t>
            </a:r>
            <a:r>
              <a:rPr lang="ru-RU" b="1" dirty="0">
                <a:effectLst>
                  <a:outerShdw blurRad="38100" dist="38100" dir="2700000" algn="tl">
                    <a:srgbClr val="000000">
                      <a:alpha val="43137"/>
                    </a:srgbClr>
                  </a:outerShdw>
                </a:effectLst>
                <a:latin typeface="Trebuchet MS" pitchFamily="34" charset="0"/>
              </a:rPr>
              <a:t> (лечение и профилактика), нарушение флоры кишечника (в </a:t>
            </a:r>
            <a:r>
              <a:rPr lang="ru-RU" b="1" dirty="0" err="1">
                <a:effectLst>
                  <a:outerShdw blurRad="38100" dist="38100" dir="2700000" algn="tl">
                    <a:srgbClr val="000000">
                      <a:alpha val="43137"/>
                    </a:srgbClr>
                  </a:outerShdw>
                </a:effectLst>
                <a:latin typeface="Trebuchet MS" pitchFamily="34" charset="0"/>
              </a:rPr>
              <a:t>т.ч</a:t>
            </a:r>
            <a:r>
              <a:rPr lang="ru-RU" b="1" dirty="0">
                <a:effectLst>
                  <a:outerShdw blurRad="38100" dist="38100" dir="2700000" algn="tl">
                    <a:srgbClr val="000000">
                      <a:alpha val="43137"/>
                    </a:srgbClr>
                  </a:outerShdw>
                </a:effectLst>
                <a:latin typeface="Trebuchet MS" pitchFamily="34" charset="0"/>
              </a:rPr>
              <a:t>. при сальмонеллезах, </a:t>
            </a:r>
            <a:r>
              <a:rPr lang="ru-RU" b="1" dirty="0" err="1">
                <a:effectLst>
                  <a:outerShdw blurRad="38100" dist="38100" dir="2700000" algn="tl">
                    <a:srgbClr val="000000">
                      <a:alpha val="43137"/>
                    </a:srgbClr>
                  </a:outerShdw>
                </a:effectLst>
                <a:latin typeface="Trebuchet MS" pitchFamily="34" charset="0"/>
              </a:rPr>
              <a:t>шигеллезах</a:t>
            </a:r>
            <a:r>
              <a:rPr lang="ru-RU" b="1" dirty="0">
                <a:effectLst>
                  <a:outerShdw blurRad="38100" dist="38100" dir="2700000" algn="tl">
                    <a:srgbClr val="000000">
                      <a:alpha val="43137"/>
                    </a:srgbClr>
                  </a:outerShdw>
                </a:effectLst>
                <a:latin typeface="Trebuchet MS" pitchFamily="34" charset="0"/>
              </a:rPr>
              <a:t> и др.), синдром гнилостной диспепсии у детей раннего возраста, болевой синдром после удаления геморроидальных узлов.</a:t>
            </a:r>
          </a:p>
          <a:p>
            <a:pPr algn="ctr"/>
            <a:endParaRPr lang="ru-RU" b="1" dirty="0">
              <a:solidFill>
                <a:schemeClr val="accent2"/>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166740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2BDFDB1F-66EA-4311-BFB9-122A6A938F7C}" type="slidenum">
              <a:rPr lang="ru-RU"/>
              <a:pPr/>
              <a:t>14</a:t>
            </a:fld>
            <a:endParaRPr lang="ru-RU"/>
          </a:p>
        </p:txBody>
      </p:sp>
      <p:pic>
        <p:nvPicPr>
          <p:cNvPr id="467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03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98450"/>
            <a:ext cx="287813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15888"/>
            <a:ext cx="2243138"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286125"/>
            <a:ext cx="252095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9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575" y="3398838"/>
            <a:ext cx="3313113"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7975" name="Rectangle 7"/>
          <p:cNvSpPr>
            <a:spLocks noChangeArrowheads="1"/>
          </p:cNvSpPr>
          <p:nvPr/>
        </p:nvSpPr>
        <p:spPr bwMode="auto">
          <a:xfrm>
            <a:off x="0" y="6237288"/>
            <a:ext cx="91440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baseline="70000" dirty="0" err="1">
                <a:solidFill>
                  <a:srgbClr val="FF0000"/>
                </a:solidFill>
                <a:effectLst>
                  <a:outerShdw blurRad="38100" dist="38100" dir="2700000" algn="tl">
                    <a:srgbClr val="000000">
                      <a:alpha val="43137"/>
                    </a:srgbClr>
                  </a:outerShdw>
                </a:effectLst>
              </a:rPr>
              <a:t>Лактулоза</a:t>
            </a:r>
            <a:r>
              <a:rPr lang="ru-RU" sz="2800" b="1" baseline="70000" dirty="0">
                <a:solidFill>
                  <a:srgbClr val="FF0000"/>
                </a:solidFill>
                <a:effectLst>
                  <a:outerShdw blurRad="38100" dist="38100" dir="2700000" algn="tl">
                    <a:srgbClr val="000000">
                      <a:alpha val="43137"/>
                    </a:srgbClr>
                  </a:outerShdw>
                </a:effectLst>
              </a:rPr>
              <a:t> используется в качестве осмотического слабительного лекарственного средства, стимулирующего перистальтику кишечника,</a:t>
            </a:r>
          </a:p>
        </p:txBody>
      </p:sp>
    </p:spTree>
    <p:extLst>
      <p:ext uri="{BB962C8B-B14F-4D97-AF65-F5344CB8AC3E}">
        <p14:creationId xmlns:p14="http://schemas.microsoft.com/office/powerpoint/2010/main" val="201751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16A0E99-FD45-4698-8BB4-B945E27143D5}" type="slidenum">
              <a:rPr lang="ru-RU"/>
              <a:pPr/>
              <a:t>15</a:t>
            </a:fld>
            <a:endParaRPr lang="ru-RU"/>
          </a:p>
        </p:txBody>
      </p:sp>
      <p:pic>
        <p:nvPicPr>
          <p:cNvPr id="447490" name="Picture 2" descr="Saccharum-officinarum-harv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51403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1" name="Rectangle 3"/>
          <p:cNvSpPr>
            <a:spLocks noChangeArrowheads="1"/>
          </p:cNvSpPr>
          <p:nvPr/>
        </p:nvSpPr>
        <p:spPr bwMode="auto">
          <a:xfrm>
            <a:off x="182673" y="1422151"/>
            <a:ext cx="360045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400" b="1" dirty="0">
                <a:effectLst>
                  <a:outerShdw blurRad="38100" dist="38100" dir="2700000" algn="tl">
                    <a:srgbClr val="000000">
                      <a:alpha val="43137"/>
                    </a:srgbClr>
                  </a:outerShdw>
                </a:effectLst>
              </a:rPr>
              <a:t>Первым природным веществом, выделен-</a:t>
            </a:r>
            <a:r>
              <a:rPr lang="ru-RU" sz="2400" b="1" dirty="0" err="1">
                <a:effectLst>
                  <a:outerShdw blurRad="38100" dist="38100" dir="2700000" algn="tl">
                    <a:srgbClr val="000000">
                      <a:alpha val="43137"/>
                    </a:srgbClr>
                  </a:outerShdw>
                </a:effectLst>
              </a:rPr>
              <a:t>ным</a:t>
            </a:r>
            <a:r>
              <a:rPr lang="ru-RU" sz="2400" b="1" dirty="0">
                <a:effectLst>
                  <a:outerShdw blurRad="38100" dist="38100" dir="2700000" algn="tl">
                    <a:srgbClr val="000000">
                      <a:alpha val="43137"/>
                    </a:srgbClr>
                  </a:outerShdw>
                </a:effectLst>
              </a:rPr>
              <a:t> человеком в чистом виде, была </a:t>
            </a:r>
            <a:r>
              <a:rPr lang="ru-RU" sz="3200" b="1" dirty="0">
                <a:solidFill>
                  <a:srgbClr val="FF0000"/>
                </a:solidFill>
                <a:effectLst>
                  <a:outerShdw blurRad="38100" dist="38100" dir="2700000" algn="tl">
                    <a:srgbClr val="000000">
                      <a:alpha val="43137"/>
                    </a:srgbClr>
                  </a:outerShdw>
                </a:effectLst>
              </a:rPr>
              <a:t>4.</a:t>
            </a:r>
            <a:r>
              <a:rPr lang="ru-RU" sz="3600" b="1" dirty="0">
                <a:solidFill>
                  <a:srgbClr val="FF0000"/>
                </a:solidFill>
                <a:effectLst>
                  <a:outerShdw blurRad="38100" dist="38100" dir="2700000" algn="tl">
                    <a:srgbClr val="000000">
                      <a:alpha val="43137"/>
                    </a:srgbClr>
                  </a:outerShdw>
                </a:effectLst>
              </a:rPr>
              <a:t>сахароза.</a:t>
            </a:r>
            <a:r>
              <a:rPr lang="ru-RU" sz="2400" b="1" dirty="0">
                <a:solidFill>
                  <a:srgbClr val="FF0000"/>
                </a:solidFill>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Она была выделена из сахарного тростника в Китае еще в </a:t>
            </a:r>
            <a:r>
              <a:rPr lang="en-US" sz="2400" b="1" dirty="0">
                <a:effectLst>
                  <a:outerShdw blurRad="38100" dist="38100" dir="2700000" algn="tl">
                    <a:srgbClr val="000000">
                      <a:alpha val="43137"/>
                    </a:srgbClr>
                  </a:outerShdw>
                </a:effectLst>
              </a:rPr>
              <a:t>VIII </a:t>
            </a:r>
            <a:r>
              <a:rPr lang="ru-RU" sz="2400" b="1" dirty="0">
                <a:effectLst>
                  <a:outerShdw blurRad="38100" dist="38100" dir="2700000" algn="tl">
                    <a:srgbClr val="000000">
                      <a:alpha val="43137"/>
                    </a:srgbClr>
                  </a:outerShdw>
                </a:effectLst>
              </a:rPr>
              <a:t>ст.</a:t>
            </a:r>
          </a:p>
          <a:p>
            <a:pPr eaLnBrk="0" hangingPunct="0"/>
            <a:endParaRPr lang="ru-RU" sz="2400" b="1" dirty="0">
              <a:effectLst>
                <a:outerShdw blurRad="38100" dist="38100" dir="2700000" algn="tl">
                  <a:srgbClr val="000000">
                    <a:alpha val="43137"/>
                  </a:srgbClr>
                </a:outerShdw>
              </a:effectLst>
            </a:endParaRPr>
          </a:p>
          <a:p>
            <a:pPr eaLnBrk="0" hangingPunct="0"/>
            <a:r>
              <a:rPr lang="ru-RU" sz="2400" b="1" dirty="0">
                <a:effectLst>
                  <a:outerShdw blurRad="38100" dist="38100" dir="2700000" algn="tl">
                    <a:srgbClr val="000000">
                      <a:alpha val="43137"/>
                    </a:srgbClr>
                  </a:outerShdw>
                </a:effectLst>
              </a:rPr>
              <a:t>На фото  - сборка сахарного тростника</a:t>
            </a:r>
          </a:p>
          <a:p>
            <a:pPr>
              <a:spcBef>
                <a:spcPct val="50000"/>
              </a:spcBef>
              <a:buFontTx/>
              <a:buChar char="•"/>
            </a:pPr>
            <a:endParaRPr lang="ru-RU" sz="3200" b="1" dirty="0"/>
          </a:p>
        </p:txBody>
      </p:sp>
    </p:spTree>
    <p:extLst>
      <p:ext uri="{BB962C8B-B14F-4D97-AF65-F5344CB8AC3E}">
        <p14:creationId xmlns:p14="http://schemas.microsoft.com/office/powerpoint/2010/main" val="40622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D6947950-1DD4-496F-A82D-E6ADB8847103}" type="slidenum">
              <a:rPr lang="ru-RU"/>
              <a:pPr/>
              <a:t>16</a:t>
            </a:fld>
            <a:endParaRPr lang="ru-RU"/>
          </a:p>
        </p:txBody>
      </p:sp>
      <p:grpSp>
        <p:nvGrpSpPr>
          <p:cNvPr id="464898" name="Group 2"/>
          <p:cNvGrpSpPr>
            <a:grpSpLocks/>
          </p:cNvGrpSpPr>
          <p:nvPr/>
        </p:nvGrpSpPr>
        <p:grpSpPr bwMode="auto">
          <a:xfrm>
            <a:off x="4535488" y="2997200"/>
            <a:ext cx="4608512" cy="3860800"/>
            <a:chOff x="2835" y="2427"/>
            <a:chExt cx="2903" cy="1865"/>
          </a:xfrm>
        </p:grpSpPr>
        <p:pic>
          <p:nvPicPr>
            <p:cNvPr id="464899" name="Picture 3" descr="тростник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 y="2427"/>
              <a:ext cx="1607" cy="1865"/>
            </a:xfrm>
            <a:prstGeom prst="rect">
              <a:avLst/>
            </a:prstGeom>
            <a:noFill/>
            <a:extLst>
              <a:ext uri="{909E8E84-426E-40DD-AFC4-6F175D3DCCD1}">
                <a14:hiddenFill xmlns:a14="http://schemas.microsoft.com/office/drawing/2010/main">
                  <a:solidFill>
                    <a:srgbClr val="FFFFFF"/>
                  </a:solidFill>
                </a14:hiddenFill>
              </a:ext>
            </a:extLst>
          </p:spPr>
        </p:pic>
        <p:pic>
          <p:nvPicPr>
            <p:cNvPr id="464900" name="Picture 4" descr="su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 y="2457"/>
              <a:ext cx="1262" cy="18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4901" name="Group 5"/>
          <p:cNvGrpSpPr>
            <a:grpSpLocks/>
          </p:cNvGrpSpPr>
          <p:nvPr/>
        </p:nvGrpSpPr>
        <p:grpSpPr bwMode="auto">
          <a:xfrm>
            <a:off x="0" y="2133600"/>
            <a:ext cx="4537075" cy="2949575"/>
            <a:chOff x="22" y="3113"/>
            <a:chExt cx="2858" cy="1177"/>
          </a:xfrm>
        </p:grpSpPr>
        <p:pic>
          <p:nvPicPr>
            <p:cNvPr id="464902" name="Picture 6" descr="свекл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 y="3113"/>
              <a:ext cx="1565" cy="1177"/>
            </a:xfrm>
            <a:prstGeom prst="rect">
              <a:avLst/>
            </a:prstGeom>
            <a:noFill/>
            <a:extLst>
              <a:ext uri="{909E8E84-426E-40DD-AFC4-6F175D3DCCD1}">
                <a14:hiddenFill xmlns:a14="http://schemas.microsoft.com/office/drawing/2010/main">
                  <a:solidFill>
                    <a:srgbClr val="FFFFFF"/>
                  </a:solidFill>
                </a14:hiddenFill>
              </a:ext>
            </a:extLst>
          </p:spPr>
        </p:pic>
        <p:pic>
          <p:nvPicPr>
            <p:cNvPr id="464903" name="Picture 7" descr="sugar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 y="3162"/>
              <a:ext cx="1361" cy="1061"/>
            </a:xfrm>
            <a:prstGeom prst="rect">
              <a:avLst/>
            </a:prstGeom>
            <a:noFill/>
            <a:extLst>
              <a:ext uri="{909E8E84-426E-40DD-AFC4-6F175D3DCCD1}">
                <a14:hiddenFill xmlns:a14="http://schemas.microsoft.com/office/drawing/2010/main">
                  <a:solidFill>
                    <a:srgbClr val="FFFFFF"/>
                  </a:solidFill>
                </a14:hiddenFill>
              </a:ext>
            </a:extLst>
          </p:spPr>
        </p:pic>
      </p:grpSp>
      <p:sp>
        <p:nvSpPr>
          <p:cNvPr id="464905" name="Rectangle 9"/>
          <p:cNvSpPr>
            <a:spLocks noChangeArrowheads="1"/>
          </p:cNvSpPr>
          <p:nvPr/>
        </p:nvSpPr>
        <p:spPr bwMode="auto">
          <a:xfrm>
            <a:off x="2987675" y="404813"/>
            <a:ext cx="559435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600" b="1" baseline="70000" dirty="0">
                <a:effectLst>
                  <a:outerShdw blurRad="38100" dist="38100" dir="2700000" algn="tl">
                    <a:srgbClr val="000000">
                      <a:alpha val="43137"/>
                    </a:srgbClr>
                  </a:outerShdw>
                </a:effectLst>
              </a:rPr>
              <a:t>свекловичный (</a:t>
            </a:r>
            <a:r>
              <a:rPr lang="ru-RU" sz="4000" b="1" baseline="70000" dirty="0">
                <a:effectLst>
                  <a:outerShdw blurRad="38100" dist="38100" dir="2700000" algn="tl">
                    <a:srgbClr val="000000">
                      <a:alpha val="43137"/>
                    </a:srgbClr>
                  </a:outerShdw>
                </a:effectLst>
              </a:rPr>
              <a:t>тростниковый</a:t>
            </a:r>
            <a:r>
              <a:rPr lang="ru-RU" sz="3600" b="1" baseline="70000" dirty="0">
                <a:effectLst>
                  <a:outerShdw blurRad="38100" dist="38100" dir="2700000" algn="tl">
                    <a:srgbClr val="000000">
                      <a:alpha val="43137"/>
                    </a:srgbClr>
                  </a:outerShdw>
                </a:effectLst>
              </a:rPr>
              <a:t>) сахар, содержится в сахарной свекле (от 16 до 18 %), в сахарном тростнике (до 28 % от сухого вещества), соках </a:t>
            </a:r>
          </a:p>
        </p:txBody>
      </p:sp>
    </p:spTree>
    <p:extLst>
      <p:ext uri="{BB962C8B-B14F-4D97-AF65-F5344CB8AC3E}">
        <p14:creationId xmlns:p14="http://schemas.microsoft.com/office/powerpoint/2010/main" val="387272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4898"/>
                                        </p:tgtEl>
                                        <p:attrNameLst>
                                          <p:attrName>style.visibility</p:attrName>
                                        </p:attrNameLst>
                                      </p:cBhvr>
                                      <p:to>
                                        <p:strVal val="visible"/>
                                      </p:to>
                                    </p:set>
                                    <p:animEffect transition="in" filter="dissolve">
                                      <p:cBhvr>
                                        <p:cTn id="7" dur="500"/>
                                        <p:tgtEl>
                                          <p:spTgt spid="4648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64901"/>
                                        </p:tgtEl>
                                        <p:attrNameLst>
                                          <p:attrName>style.visibility</p:attrName>
                                        </p:attrNameLst>
                                      </p:cBhvr>
                                      <p:to>
                                        <p:strVal val="visible"/>
                                      </p:to>
                                    </p:set>
                                    <p:animEffect transition="in" filter="dissolve">
                                      <p:cBhvr>
                                        <p:cTn id="12" dur="500"/>
                                        <p:tgtEl>
                                          <p:spTgt spid="464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810BE103-93EF-4C58-ACB2-B9D96FDB405F}" type="slidenum">
              <a:rPr lang="ru-RU"/>
              <a:pPr/>
              <a:t>17</a:t>
            </a:fld>
            <a:endParaRPr lang="ru-RU"/>
          </a:p>
        </p:txBody>
      </p:sp>
      <p:sp>
        <p:nvSpPr>
          <p:cNvPr id="6" name="Объект 5"/>
          <p:cNvSpPr>
            <a:spLocks noGrp="1"/>
          </p:cNvSpPr>
          <p:nvPr>
            <p:ph sz="quarter" idx="4294967295"/>
          </p:nvPr>
        </p:nvSpPr>
        <p:spPr>
          <a:xfrm>
            <a:off x="430213" y="188913"/>
            <a:ext cx="8713787" cy="1439862"/>
          </a:xfrm>
        </p:spPr>
        <p:txBody>
          <a:bodyPr>
            <a:normAutofit lnSpcReduction="10000"/>
          </a:bodyPr>
          <a:lstStyle/>
          <a:p>
            <a:pPr marL="228600" indent="-182563" algn="ctr"/>
            <a:r>
              <a:rPr lang="ru-RU" sz="2800" b="1" i="1" dirty="0" err="1">
                <a:solidFill>
                  <a:srgbClr val="FF0000"/>
                </a:solidFill>
                <a:effectLst>
                  <a:outerShdw blurRad="38100" dist="38100" dir="2700000" algn="tl">
                    <a:srgbClr val="000000">
                      <a:alpha val="43137"/>
                    </a:srgbClr>
                  </a:outerShdw>
                </a:effectLst>
              </a:rPr>
              <a:t>Невосстанавливающие</a:t>
            </a:r>
            <a:r>
              <a:rPr lang="ru-RU" sz="2800" b="1" i="1" dirty="0">
                <a:solidFill>
                  <a:srgbClr val="FF0000"/>
                </a:solidFill>
                <a:effectLst>
                  <a:outerShdw blurRad="38100" dist="38100" dir="2700000" algn="tl">
                    <a:srgbClr val="000000">
                      <a:alpha val="43137"/>
                    </a:srgbClr>
                  </a:outerShdw>
                </a:effectLst>
              </a:rPr>
              <a:t> дисахариды</a:t>
            </a:r>
            <a:endParaRPr lang="ru-RU" sz="4400" b="1" dirty="0">
              <a:solidFill>
                <a:srgbClr val="FF0000"/>
              </a:solidFill>
              <a:effectLst>
                <a:outerShdw blurRad="38100" dist="38100" dir="2700000" algn="tl">
                  <a:srgbClr val="000000">
                    <a:alpha val="43137"/>
                  </a:srgbClr>
                </a:outerShdw>
              </a:effectLst>
            </a:endParaRPr>
          </a:p>
          <a:p>
            <a:pPr marL="228600" indent="-182563" algn="ctr"/>
            <a:r>
              <a:rPr lang="ru-RU" sz="3600" b="1" dirty="0">
                <a:solidFill>
                  <a:schemeClr val="accent2"/>
                </a:solidFill>
                <a:effectLst>
                  <a:outerShdw blurRad="38100" dist="38100" dir="2700000" algn="tl">
                    <a:srgbClr val="000000">
                      <a:alpha val="43137"/>
                    </a:srgbClr>
                  </a:outerShdw>
                </a:effectLst>
              </a:rPr>
              <a:t>Сахароза</a:t>
            </a:r>
            <a:r>
              <a:rPr lang="ru-RU" sz="2400" b="1" dirty="0">
                <a:effectLst>
                  <a:outerShdw blurRad="38100" dist="38100" dir="2700000" algn="tl">
                    <a:srgbClr val="000000">
                      <a:alpha val="43137"/>
                    </a:srgbClr>
                  </a:outerShdw>
                </a:effectLst>
              </a:rPr>
              <a:t> (тростниковый сахар, свекловичный сахар).</a:t>
            </a:r>
            <a:r>
              <a:rPr lang="ru-RU" sz="2400" dirty="0">
                <a:effectLst>
                  <a:outerShdw blurRad="38100" dist="38100" dir="2700000" algn="tl">
                    <a:srgbClr val="000000">
                      <a:alpha val="43137"/>
                    </a:srgbClr>
                  </a:outerShdw>
                </a:effectLst>
              </a:rPr>
              <a:t> </a:t>
            </a:r>
          </a:p>
          <a:p>
            <a:pPr marL="228600" indent="-182563" algn="ctr"/>
            <a:endParaRPr lang="ru-RU" b="1" dirty="0">
              <a:solidFill>
                <a:schemeClr val="accent2"/>
              </a:solidFill>
              <a:effectLst>
                <a:outerShdw blurRad="38100" dist="38100" dir="2700000" algn="tl">
                  <a:srgbClr val="000000">
                    <a:alpha val="43137"/>
                  </a:srgbClr>
                </a:outerShdw>
              </a:effectLst>
            </a:endParaRPr>
          </a:p>
          <a:p>
            <a:pPr marL="228600" indent="-182563" algn="ctr"/>
            <a:endParaRPr lang="ru-RU" sz="4000" dirty="0">
              <a:effectLst>
                <a:outerShdw blurRad="38100" dist="38100" dir="2700000" algn="tl">
                  <a:srgbClr val="000000">
                    <a:alpha val="43137"/>
                  </a:srgbClr>
                </a:outerShdw>
              </a:effectLst>
            </a:endParaRPr>
          </a:p>
        </p:txBody>
      </p:sp>
      <p:sp>
        <p:nvSpPr>
          <p:cNvPr id="4" name="Номер слайда 3"/>
          <p:cNvSpPr txBox="1">
            <a:spLocks noGrp="1"/>
          </p:cNvSpPr>
          <p:nvPr/>
        </p:nvSpPr>
        <p:spPr>
          <a:xfrm>
            <a:off x="3810000" y="6172200"/>
            <a:ext cx="69850" cy="280988"/>
          </a:xfrm>
          <a:prstGeom prst="rect">
            <a:avLst/>
          </a:prstGeom>
          <a:noFill/>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ru-RU" sz="1200" b="1">
              <a:solidFill>
                <a:srgbClr val="7F7F7F"/>
              </a:solidFill>
              <a:latin typeface="Trebuchet MS" pitchFamily="34" charset="0"/>
            </a:endParaRPr>
          </a:p>
        </p:txBody>
      </p:sp>
      <p:sp>
        <p:nvSpPr>
          <p:cNvPr id="448517" name="Rectangle 5"/>
          <p:cNvSpPr>
            <a:spLocks noChangeArrowheads="1"/>
          </p:cNvSpPr>
          <p:nvPr/>
        </p:nvSpPr>
        <p:spPr bwMode="auto">
          <a:xfrm>
            <a:off x="755650" y="5876925"/>
            <a:ext cx="83343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ru-RU" sz="2400" b="1" dirty="0">
                <a:solidFill>
                  <a:srgbClr val="008080"/>
                </a:solidFill>
                <a:effectLst>
                  <a:outerShdw blurRad="38100" dist="38100" dir="2700000" algn="tl">
                    <a:srgbClr val="000000">
                      <a:alpha val="43137"/>
                    </a:srgbClr>
                  </a:outerShdw>
                </a:effectLst>
              </a:rPr>
              <a:t>О-β</a:t>
            </a:r>
            <a:r>
              <a:rPr lang="ru-RU" dirty="0">
                <a:solidFill>
                  <a:srgbClr val="008080"/>
                </a:solidFill>
                <a:effectLst>
                  <a:outerShdw blurRad="38100" dist="38100" dir="2700000" algn="tl">
                    <a:srgbClr val="000000">
                      <a:alpha val="43137"/>
                    </a:srgbClr>
                  </a:outerShdw>
                </a:effectLst>
              </a:rPr>
              <a:t> </a:t>
            </a:r>
            <a:r>
              <a:rPr lang="ru-RU" sz="2400" b="1" dirty="0">
                <a:solidFill>
                  <a:srgbClr val="008080"/>
                </a:solidFill>
                <a:effectLst>
                  <a:outerShdw blurRad="38100" dist="38100" dir="2700000" algn="tl">
                    <a:srgbClr val="000000">
                      <a:alpha val="43137"/>
                    </a:srgbClr>
                  </a:outerShdw>
                </a:effectLst>
              </a:rPr>
              <a:t>-D-</a:t>
            </a:r>
            <a:r>
              <a:rPr lang="ru-RU" sz="2400" b="1" dirty="0" err="1">
                <a:solidFill>
                  <a:srgbClr val="008080"/>
                </a:solidFill>
                <a:effectLst>
                  <a:outerShdw blurRad="38100" dist="38100" dir="2700000" algn="tl">
                    <a:srgbClr val="000000">
                      <a:alpha val="43137"/>
                    </a:srgbClr>
                  </a:outerShdw>
                </a:effectLst>
              </a:rPr>
              <a:t>фруктофуранозил</a:t>
            </a:r>
            <a:r>
              <a:rPr lang="ru-RU" sz="2400" b="1" dirty="0">
                <a:solidFill>
                  <a:srgbClr val="008080"/>
                </a:solidFill>
                <a:effectLst>
                  <a:outerShdw blurRad="38100" dist="38100" dir="2700000" algn="tl">
                    <a:srgbClr val="000000">
                      <a:alpha val="43137"/>
                    </a:srgbClr>
                  </a:outerShdw>
                </a:effectLst>
              </a:rPr>
              <a:t>-(2-1)-α</a:t>
            </a:r>
            <a:r>
              <a:rPr lang="ru-RU" sz="2400" dirty="0">
                <a:solidFill>
                  <a:srgbClr val="008080"/>
                </a:solidFill>
                <a:effectLst>
                  <a:outerShdw blurRad="38100" dist="38100" dir="2700000" algn="tl">
                    <a:srgbClr val="000000">
                      <a:alpha val="43137"/>
                    </a:srgbClr>
                  </a:outerShdw>
                </a:effectLst>
              </a:rPr>
              <a:t> </a:t>
            </a:r>
            <a:r>
              <a:rPr lang="ru-RU" sz="2400" b="1" dirty="0">
                <a:solidFill>
                  <a:srgbClr val="008080"/>
                </a:solidFill>
                <a:effectLst>
                  <a:outerShdw blurRad="38100" dist="38100" dir="2700000" algn="tl">
                    <a:srgbClr val="000000">
                      <a:alpha val="43137"/>
                    </a:srgbClr>
                  </a:outerShdw>
                </a:effectLst>
              </a:rPr>
              <a:t>-D-</a:t>
            </a:r>
            <a:r>
              <a:rPr lang="ru-RU" sz="2400" b="1" dirty="0" err="1">
                <a:solidFill>
                  <a:srgbClr val="008080"/>
                </a:solidFill>
                <a:effectLst>
                  <a:outerShdw blurRad="38100" dist="38100" dir="2700000" algn="tl">
                    <a:srgbClr val="000000">
                      <a:alpha val="43137"/>
                    </a:srgbClr>
                  </a:outerShdw>
                </a:effectLst>
              </a:rPr>
              <a:t>глюкопиранозид</a:t>
            </a:r>
            <a:endParaRPr lang="ru-RU" sz="2400" b="1" dirty="0">
              <a:solidFill>
                <a:srgbClr val="008080"/>
              </a:solidFill>
              <a:effectLst>
                <a:outerShdw blurRad="38100" dist="38100" dir="2700000" algn="tl">
                  <a:srgbClr val="000000">
                    <a:alpha val="43137"/>
                  </a:srgbClr>
                </a:outerShdw>
              </a:effectLst>
            </a:endParaRPr>
          </a:p>
        </p:txBody>
      </p:sp>
      <p:graphicFrame>
        <p:nvGraphicFramePr>
          <p:cNvPr id="448518" name="Object 6"/>
          <p:cNvGraphicFramePr>
            <a:graphicFrameLocks noChangeAspect="1"/>
          </p:cNvGraphicFramePr>
          <p:nvPr>
            <p:extLst>
              <p:ext uri="{D42A27DB-BD31-4B8C-83A1-F6EECF244321}">
                <p14:modId xmlns:p14="http://schemas.microsoft.com/office/powerpoint/2010/main" val="2576163366"/>
              </p:ext>
            </p:extLst>
          </p:nvPr>
        </p:nvGraphicFramePr>
        <p:xfrm>
          <a:off x="1187450" y="1484313"/>
          <a:ext cx="7131050" cy="4248150"/>
        </p:xfrm>
        <a:graphic>
          <a:graphicData uri="http://schemas.openxmlformats.org/presentationml/2006/ole">
            <mc:AlternateContent xmlns:mc="http://schemas.openxmlformats.org/markup-compatibility/2006">
              <mc:Choice xmlns:v="urn:schemas-microsoft-com:vml" Requires="v">
                <p:oleObj spid="_x0000_s13323" name="ISIS/Draw Sketch" r:id="rId3" imgW="3975100" imgH="2368550" progId="ISISServer">
                  <p:embed/>
                </p:oleObj>
              </mc:Choice>
              <mc:Fallback>
                <p:oleObj name="ISIS/Draw Sketch" r:id="rId3" imgW="3975100" imgH="236855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484313"/>
                        <a:ext cx="7131050" cy="424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Прямоугольник 1"/>
          <p:cNvSpPr/>
          <p:nvPr/>
        </p:nvSpPr>
        <p:spPr>
          <a:xfrm>
            <a:off x="7446295" y="4539125"/>
            <a:ext cx="300082" cy="369332"/>
          </a:xfrm>
          <a:prstGeom prst="rect">
            <a:avLst/>
          </a:prstGeom>
        </p:spPr>
        <p:txBody>
          <a:bodyPr wrap="none">
            <a:spAutoFit/>
          </a:bodyPr>
          <a:lstStyle/>
          <a:p>
            <a:r>
              <a:rPr lang="ru-RU" b="1" dirty="0">
                <a:solidFill>
                  <a:srgbClr val="FF0000"/>
                </a:solidFill>
                <a:effectLst>
                  <a:outerShdw blurRad="38100" dist="38100" dir="2700000" algn="tl">
                    <a:srgbClr val="000000">
                      <a:alpha val="43137"/>
                    </a:srgbClr>
                  </a:outerShdw>
                </a:effectLst>
              </a:rPr>
              <a:t>2</a:t>
            </a:r>
          </a:p>
        </p:txBody>
      </p:sp>
      <p:sp>
        <p:nvSpPr>
          <p:cNvPr id="3" name="Прямоугольник 2"/>
          <p:cNvSpPr/>
          <p:nvPr/>
        </p:nvSpPr>
        <p:spPr>
          <a:xfrm>
            <a:off x="7446295" y="2420888"/>
            <a:ext cx="300082" cy="369332"/>
          </a:xfrm>
          <a:prstGeom prst="rect">
            <a:avLst/>
          </a:prstGeom>
        </p:spPr>
        <p:txBody>
          <a:bodyPr wrap="none">
            <a:spAutoFit/>
          </a:bodyPr>
          <a:lstStyle/>
          <a:p>
            <a:r>
              <a:rPr lang="ru-RU" b="1" dirty="0">
                <a:solidFill>
                  <a:srgbClr val="FF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185047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2B96F3F8-C21E-4D70-AA57-D7C983202BA5}" type="slidenum">
              <a:rPr lang="ru-RU"/>
              <a:pPr/>
              <a:t>18</a:t>
            </a:fld>
            <a:endParaRPr lang="ru-RU"/>
          </a:p>
        </p:txBody>
      </p:sp>
      <p:sp>
        <p:nvSpPr>
          <p:cNvPr id="354309" name="Объект 5"/>
          <p:cNvSpPr>
            <a:spLocks noGrp="1"/>
          </p:cNvSpPr>
          <p:nvPr>
            <p:ph sz="quarter" idx="4294967295"/>
          </p:nvPr>
        </p:nvSpPr>
        <p:spPr>
          <a:xfrm>
            <a:off x="2743200" y="333375"/>
            <a:ext cx="6400800" cy="647700"/>
          </a:xfrm>
        </p:spPr>
        <p:txBody>
          <a:bodyPr/>
          <a:lstStyle/>
          <a:p>
            <a:pPr marL="228600" indent="-182563"/>
            <a:r>
              <a:rPr lang="ru-RU" sz="3100" b="1" dirty="0">
                <a:solidFill>
                  <a:srgbClr val="FF0000"/>
                </a:solidFill>
                <a:effectLst>
                  <a:outerShdw blurRad="38100" dist="38100" dir="2700000" algn="tl">
                    <a:srgbClr val="000000">
                      <a:alpha val="43137"/>
                    </a:srgbClr>
                  </a:outerShdw>
                </a:effectLst>
              </a:rPr>
              <a:t>Номенклатура дисахаридов</a:t>
            </a:r>
            <a:endParaRPr lang="ru-RU" sz="3100" dirty="0">
              <a:solidFill>
                <a:srgbClr val="FF0000"/>
              </a:solidFill>
              <a:effectLst>
                <a:outerShdw blurRad="38100" dist="38100" dir="2700000" algn="tl">
                  <a:srgbClr val="000000">
                    <a:alpha val="43137"/>
                  </a:srgbClr>
                </a:outerShdw>
              </a:effectLst>
            </a:endParaRPr>
          </a:p>
          <a:p>
            <a:pPr marL="228600" indent="-182563"/>
            <a:endParaRPr lang="ru-RU" sz="3100" dirty="0">
              <a:solidFill>
                <a:srgbClr val="FF0000"/>
              </a:solidFill>
              <a:effectLst>
                <a:outerShdw blurRad="38100" dist="38100" dir="2700000" algn="tl">
                  <a:srgbClr val="000000">
                    <a:alpha val="43137"/>
                  </a:srgbClr>
                </a:outerShdw>
              </a:effectLst>
            </a:endParaRPr>
          </a:p>
        </p:txBody>
      </p:sp>
      <p:sp>
        <p:nvSpPr>
          <p:cNvPr id="35431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4311" name="Object 7"/>
          <p:cNvGraphicFramePr>
            <a:graphicFrameLocks noChangeAspect="1"/>
          </p:cNvGraphicFramePr>
          <p:nvPr/>
        </p:nvGraphicFramePr>
        <p:xfrm>
          <a:off x="323850" y="908050"/>
          <a:ext cx="8423275" cy="4032250"/>
        </p:xfrm>
        <a:graphic>
          <a:graphicData uri="http://schemas.openxmlformats.org/presentationml/2006/ole">
            <mc:AlternateContent xmlns:mc="http://schemas.openxmlformats.org/markup-compatibility/2006">
              <mc:Choice xmlns:v="urn:schemas-microsoft-com:vml" Requires="v">
                <p:oleObj spid="_x0000_s14347" name="ISIS/Draw Sketch" r:id="rId3" imgW="4911090" imgH="2359660" progId="ISISServer">
                  <p:embed/>
                </p:oleObj>
              </mc:Choice>
              <mc:Fallback>
                <p:oleObj name="ISIS/Draw Sketch" r:id="rId3" imgW="4911090" imgH="235966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08050"/>
                        <a:ext cx="8423275"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2" name="Прямоугольник 8"/>
          <p:cNvSpPr>
            <a:spLocks noChangeArrowheads="1"/>
          </p:cNvSpPr>
          <p:nvPr/>
        </p:nvSpPr>
        <p:spPr bwMode="auto">
          <a:xfrm>
            <a:off x="322262" y="5026025"/>
            <a:ext cx="49698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000" dirty="0">
                <a:solidFill>
                  <a:srgbClr val="0F9338"/>
                </a:solidFill>
                <a:effectLst>
                  <a:outerShdw blurRad="38100" dist="38100" dir="2700000" algn="tl">
                    <a:srgbClr val="000000">
                      <a:alpha val="43137"/>
                    </a:srgbClr>
                  </a:outerShdw>
                </a:effectLst>
                <a:latin typeface="Trebuchet MS" pitchFamily="34" charset="0"/>
              </a:rPr>
              <a:t> </a:t>
            </a:r>
            <a:r>
              <a:rPr lang="en-US" sz="2400" b="1" dirty="0">
                <a:solidFill>
                  <a:srgbClr val="0F9338"/>
                </a:solidFill>
                <a:effectLst>
                  <a:outerShdw blurRad="38100" dist="38100" dir="2700000" algn="tl">
                    <a:srgbClr val="000000">
                      <a:alpha val="43137"/>
                    </a:srgbClr>
                  </a:outerShdw>
                </a:effectLst>
                <a:latin typeface="Symbol" pitchFamily="18" charset="2"/>
              </a:rPr>
              <a:t>b</a:t>
            </a:r>
            <a:r>
              <a:rPr lang="ru-RU" sz="2400" b="1" dirty="0">
                <a:solidFill>
                  <a:srgbClr val="0F9338"/>
                </a:solidFill>
                <a:effectLst>
                  <a:outerShdw blurRad="38100" dist="38100" dir="2700000" algn="tl">
                    <a:srgbClr val="000000">
                      <a:alpha val="43137"/>
                    </a:srgbClr>
                  </a:outerShdw>
                </a:effectLst>
                <a:latin typeface="Trebuchet MS" pitchFamily="34" charset="0"/>
              </a:rPr>
              <a:t>-D-</a:t>
            </a:r>
            <a:r>
              <a:rPr lang="ru-RU" sz="2400" b="1" dirty="0" err="1">
                <a:solidFill>
                  <a:srgbClr val="0F9338"/>
                </a:solidFill>
                <a:effectLst>
                  <a:outerShdw blurRad="38100" dist="38100" dir="2700000" algn="tl">
                    <a:srgbClr val="000000">
                      <a:alpha val="43137"/>
                    </a:srgbClr>
                  </a:outerShdw>
                </a:effectLst>
                <a:latin typeface="Trebuchet MS" pitchFamily="34" charset="0"/>
              </a:rPr>
              <a:t>фруктофуранозил</a:t>
            </a:r>
            <a:r>
              <a:rPr lang="ru-RU" sz="2400" b="1" dirty="0">
                <a:solidFill>
                  <a:srgbClr val="0F9338"/>
                </a:solidFill>
                <a:effectLst>
                  <a:outerShdw blurRad="38100" dist="38100" dir="2700000" algn="tl">
                    <a:srgbClr val="000000">
                      <a:alpha val="43137"/>
                    </a:srgbClr>
                  </a:outerShdw>
                </a:effectLst>
                <a:latin typeface="Trebuchet MS" pitchFamily="34" charset="0"/>
              </a:rPr>
              <a:t>-</a:t>
            </a:r>
            <a:endParaRPr lang="en-US" sz="2400" b="1" dirty="0">
              <a:solidFill>
                <a:srgbClr val="0F9338"/>
              </a:solidFill>
              <a:effectLst>
                <a:outerShdw blurRad="38100" dist="38100" dir="2700000" algn="tl">
                  <a:srgbClr val="000000">
                    <a:alpha val="43137"/>
                  </a:srgbClr>
                </a:outerShdw>
              </a:effectLst>
              <a:latin typeface="Trebuchet MS" pitchFamily="34" charset="0"/>
            </a:endParaRPr>
          </a:p>
          <a:p>
            <a:r>
              <a:rPr lang="ru-RU" sz="2400" b="1" dirty="0" smtClean="0">
                <a:effectLst>
                  <a:outerShdw blurRad="38100" dist="38100" dir="2700000" algn="tl">
                    <a:srgbClr val="000000">
                      <a:alpha val="43137"/>
                    </a:srgbClr>
                  </a:outerShdw>
                </a:effectLst>
                <a:latin typeface="Symbol" pitchFamily="18" charset="2"/>
              </a:rPr>
              <a:t>(2-1)-</a:t>
            </a:r>
            <a:r>
              <a:rPr lang="en-US" sz="2400" b="1" dirty="0" smtClean="0">
                <a:effectLst>
                  <a:outerShdw blurRad="38100" dist="38100" dir="2700000" algn="tl">
                    <a:srgbClr val="000000">
                      <a:alpha val="43137"/>
                    </a:srgbClr>
                  </a:outerShdw>
                </a:effectLst>
                <a:latin typeface="Symbol" pitchFamily="18" charset="2"/>
              </a:rPr>
              <a:t>a</a:t>
            </a:r>
            <a:r>
              <a:rPr lang="ru-RU" sz="2400" b="1" dirty="0">
                <a:effectLst>
                  <a:outerShdw blurRad="38100" dist="38100" dir="2700000" algn="tl">
                    <a:srgbClr val="000000">
                      <a:alpha val="43137"/>
                    </a:srgbClr>
                  </a:outerShdw>
                </a:effectLst>
                <a:latin typeface="Trebuchet MS" pitchFamily="34" charset="0"/>
              </a:rPr>
              <a:t>-D-</a:t>
            </a:r>
            <a:r>
              <a:rPr lang="ru-RU" sz="2400" b="1" dirty="0" err="1">
                <a:effectLst>
                  <a:outerShdw blurRad="38100" dist="38100" dir="2700000" algn="tl">
                    <a:srgbClr val="000000">
                      <a:alpha val="43137"/>
                    </a:srgbClr>
                  </a:outerShdw>
                </a:effectLst>
                <a:latin typeface="Trebuchet MS" pitchFamily="34" charset="0"/>
              </a:rPr>
              <a:t>глюкопиранозид</a:t>
            </a:r>
            <a:r>
              <a:rPr lang="ru-RU" sz="2400" b="1" dirty="0">
                <a:effectLst>
                  <a:outerShdw blurRad="38100" dist="38100" dir="2700000" algn="tl">
                    <a:srgbClr val="000000">
                      <a:alpha val="43137"/>
                    </a:srgbClr>
                  </a:outerShdw>
                </a:effectLst>
                <a:latin typeface="Trebuchet MS" pitchFamily="34" charset="0"/>
              </a:rPr>
              <a:t> </a:t>
            </a:r>
          </a:p>
        </p:txBody>
      </p:sp>
      <p:sp>
        <p:nvSpPr>
          <p:cNvPr id="354313" name="Прямоугольник 9"/>
          <p:cNvSpPr>
            <a:spLocks noChangeArrowheads="1"/>
          </p:cNvSpPr>
          <p:nvPr/>
        </p:nvSpPr>
        <p:spPr bwMode="auto">
          <a:xfrm>
            <a:off x="4572000" y="5084763"/>
            <a:ext cx="457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effectLst>
                  <a:outerShdw blurRad="38100" dist="38100" dir="2700000" algn="tl">
                    <a:srgbClr val="000000">
                      <a:alpha val="43137"/>
                    </a:srgbClr>
                  </a:outerShdw>
                </a:effectLst>
                <a:latin typeface="Symbol" pitchFamily="18" charset="2"/>
              </a:rPr>
              <a:t>a</a:t>
            </a:r>
            <a:r>
              <a:rPr lang="ru-RU" sz="2400" b="1" dirty="0">
                <a:effectLst>
                  <a:outerShdw blurRad="38100" dist="38100" dir="2700000" algn="tl">
                    <a:srgbClr val="000000">
                      <a:alpha val="43137"/>
                    </a:srgbClr>
                  </a:outerShdw>
                </a:effectLst>
                <a:latin typeface="Trebuchet MS" pitchFamily="34" charset="0"/>
              </a:rPr>
              <a:t>-</a:t>
            </a:r>
            <a:r>
              <a:rPr lang="en-US" sz="2400" b="1" dirty="0">
                <a:effectLst>
                  <a:outerShdw blurRad="38100" dist="38100" dir="2700000" algn="tl">
                    <a:srgbClr val="000000">
                      <a:alpha val="43137"/>
                    </a:srgbClr>
                  </a:outerShdw>
                </a:effectLst>
                <a:latin typeface="Trebuchet MS" pitchFamily="34" charset="0"/>
              </a:rPr>
              <a:t>D</a:t>
            </a:r>
            <a:r>
              <a:rPr lang="ru-RU" sz="2400" b="1" dirty="0">
                <a:effectLst>
                  <a:outerShdw blurRad="38100" dist="38100" dir="2700000" algn="tl">
                    <a:srgbClr val="000000">
                      <a:alpha val="43137"/>
                    </a:srgbClr>
                  </a:outerShdw>
                </a:effectLst>
                <a:latin typeface="Trebuchet MS" pitchFamily="34" charset="0"/>
              </a:rPr>
              <a:t>-</a:t>
            </a:r>
            <a:r>
              <a:rPr lang="ru-RU" sz="2400" b="1" dirty="0" err="1">
                <a:effectLst>
                  <a:outerShdw blurRad="38100" dist="38100" dir="2700000" algn="tl">
                    <a:srgbClr val="000000">
                      <a:alpha val="43137"/>
                    </a:srgbClr>
                  </a:outerShdw>
                </a:effectLst>
                <a:latin typeface="Trebuchet MS" pitchFamily="34" charset="0"/>
              </a:rPr>
              <a:t>глюкопиранозил</a:t>
            </a:r>
            <a:r>
              <a:rPr lang="ru-RU" sz="2400" b="1" dirty="0">
                <a:effectLst>
                  <a:outerShdw blurRad="38100" dist="38100" dir="2700000" algn="tl">
                    <a:srgbClr val="000000">
                      <a:alpha val="43137"/>
                    </a:srgbClr>
                  </a:outerShdw>
                </a:effectLst>
                <a:latin typeface="Trebuchet MS" pitchFamily="34" charset="0"/>
              </a:rPr>
              <a:t>-(1→4)-</a:t>
            </a:r>
            <a:endParaRPr lang="en-US" sz="2400" b="1" dirty="0">
              <a:effectLst>
                <a:outerShdw blurRad="38100" dist="38100" dir="2700000" algn="tl">
                  <a:srgbClr val="000000">
                    <a:alpha val="43137"/>
                  </a:srgbClr>
                </a:outerShdw>
              </a:effectLst>
              <a:latin typeface="Trebuchet MS" pitchFamily="34" charset="0"/>
            </a:endParaRPr>
          </a:p>
          <a:p>
            <a:r>
              <a:rPr lang="en-US" sz="2400" b="1" dirty="0">
                <a:solidFill>
                  <a:srgbClr val="00B050"/>
                </a:solidFill>
                <a:effectLst>
                  <a:outerShdw blurRad="38100" dist="38100" dir="2700000" algn="tl">
                    <a:srgbClr val="000000">
                      <a:alpha val="43137"/>
                    </a:srgbClr>
                  </a:outerShdw>
                </a:effectLst>
                <a:latin typeface="Symbol" pitchFamily="18" charset="2"/>
              </a:rPr>
              <a:t>a</a:t>
            </a:r>
            <a:r>
              <a:rPr lang="ru-RU" sz="2400" b="1" dirty="0">
                <a:solidFill>
                  <a:srgbClr val="00B050"/>
                </a:solidFill>
                <a:effectLst>
                  <a:outerShdw blurRad="38100" dist="38100" dir="2700000" algn="tl">
                    <a:srgbClr val="000000">
                      <a:alpha val="43137"/>
                    </a:srgbClr>
                  </a:outerShdw>
                </a:effectLst>
                <a:latin typeface="Trebuchet MS" pitchFamily="34" charset="0"/>
              </a:rPr>
              <a:t>-</a:t>
            </a:r>
            <a:r>
              <a:rPr lang="en-US" sz="2400" b="1" dirty="0">
                <a:solidFill>
                  <a:srgbClr val="00B050"/>
                </a:solidFill>
                <a:effectLst>
                  <a:outerShdw blurRad="38100" dist="38100" dir="2700000" algn="tl">
                    <a:srgbClr val="000000">
                      <a:alpha val="43137"/>
                    </a:srgbClr>
                  </a:outerShdw>
                </a:effectLst>
                <a:latin typeface="Trebuchet MS" pitchFamily="34" charset="0"/>
              </a:rPr>
              <a:t>D</a:t>
            </a:r>
            <a:r>
              <a:rPr lang="ru-RU" sz="2400" b="1" dirty="0">
                <a:solidFill>
                  <a:srgbClr val="00B050"/>
                </a:solidFill>
                <a:effectLst>
                  <a:outerShdw blurRad="38100" dist="38100" dir="2700000" algn="tl">
                    <a:srgbClr val="000000">
                      <a:alpha val="43137"/>
                    </a:srgbClr>
                  </a:outerShdw>
                </a:effectLst>
                <a:latin typeface="Trebuchet MS" pitchFamily="34" charset="0"/>
              </a:rPr>
              <a:t>-</a:t>
            </a:r>
            <a:r>
              <a:rPr lang="ru-RU" sz="2400" b="1" dirty="0" err="1">
                <a:solidFill>
                  <a:srgbClr val="00B050"/>
                </a:solidFill>
                <a:effectLst>
                  <a:outerShdw blurRad="38100" dist="38100" dir="2700000" algn="tl">
                    <a:srgbClr val="000000">
                      <a:alpha val="43137"/>
                    </a:srgbClr>
                  </a:outerShdw>
                </a:effectLst>
                <a:latin typeface="Trebuchet MS" pitchFamily="34" charset="0"/>
              </a:rPr>
              <a:t>глюкопираноза</a:t>
            </a:r>
            <a:endParaRPr lang="ru-RU" sz="2400" b="1" dirty="0">
              <a:solidFill>
                <a:srgbClr val="00B050"/>
              </a:solidFill>
              <a:effectLst>
                <a:outerShdw blurRad="38100" dist="38100" dir="2700000" algn="tl">
                  <a:srgbClr val="000000">
                    <a:alpha val="43137"/>
                  </a:srgbClr>
                </a:outerShdw>
              </a:effectLst>
              <a:latin typeface="Trebuchet MS" pitchFamily="34" charset="0"/>
            </a:endParaRPr>
          </a:p>
        </p:txBody>
      </p:sp>
      <p:cxnSp>
        <p:nvCxnSpPr>
          <p:cNvPr id="3" name="Прямая со стрелкой 2"/>
          <p:cNvCxnSpPr/>
          <p:nvPr/>
        </p:nvCxnSpPr>
        <p:spPr>
          <a:xfrm>
            <a:off x="683568" y="566124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14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F79E7C11-5094-44CA-8554-84DC8EDB9F4C}" type="slidenum">
              <a:rPr lang="ru-RU"/>
              <a:pPr/>
              <a:t>19</a:t>
            </a:fld>
            <a:endParaRPr lang="ru-RU"/>
          </a:p>
        </p:txBody>
      </p:sp>
      <p:sp>
        <p:nvSpPr>
          <p:cNvPr id="356357" name="Объект 5"/>
          <p:cNvSpPr>
            <a:spLocks noGrp="1"/>
          </p:cNvSpPr>
          <p:nvPr>
            <p:ph sz="quarter" idx="4294967295"/>
          </p:nvPr>
        </p:nvSpPr>
        <p:spPr>
          <a:xfrm>
            <a:off x="0" y="188913"/>
            <a:ext cx="9036050" cy="3475037"/>
          </a:xfrm>
        </p:spPr>
        <p:txBody>
          <a:bodyPr/>
          <a:lstStyle/>
          <a:p>
            <a:pPr marL="228600" indent="-182563" algn="ctr"/>
            <a:r>
              <a:rPr lang="ru-RU" sz="2800" b="1" dirty="0">
                <a:solidFill>
                  <a:srgbClr val="FF0000"/>
                </a:solidFill>
                <a:effectLst>
                  <a:outerShdw blurRad="38100" dist="38100" dir="2700000" algn="tl">
                    <a:srgbClr val="000000">
                      <a:alpha val="43137"/>
                    </a:srgbClr>
                  </a:outerShdw>
                </a:effectLst>
              </a:rPr>
              <a:t>Химические свойства дисахаридов</a:t>
            </a:r>
          </a:p>
          <a:p>
            <a:pPr marL="228600" indent="-182563" algn="ctr"/>
            <a:r>
              <a:rPr lang="ru-RU" sz="2800" b="1" dirty="0">
                <a:effectLst>
                  <a:outerShdw blurRad="38100" dist="38100" dir="2700000" algn="tl">
                    <a:srgbClr val="000000">
                      <a:alpha val="43137"/>
                    </a:srgbClr>
                  </a:outerShdw>
                </a:effectLst>
              </a:rPr>
              <a:t>Кольчато-цепная таутомерия. Мутаротация</a:t>
            </a:r>
            <a:endParaRPr lang="ru-RU" sz="2800" dirty="0">
              <a:effectLst>
                <a:outerShdw blurRad="38100" dist="38100" dir="2700000" algn="tl">
                  <a:srgbClr val="000000">
                    <a:alpha val="43137"/>
                  </a:srgbClr>
                </a:outerShdw>
              </a:effectLst>
            </a:endParaRPr>
          </a:p>
          <a:p>
            <a:pPr marL="228600" indent="-182563" algn="ctr"/>
            <a:endParaRPr lang="ru-RU" sz="3600" dirty="0">
              <a:effectLst>
                <a:outerShdw blurRad="38100" dist="38100" dir="2700000" algn="tl">
                  <a:srgbClr val="000000">
                    <a:alpha val="43137"/>
                  </a:srgbClr>
                </a:outerShdw>
              </a:effectLst>
            </a:endParaRPr>
          </a:p>
        </p:txBody>
      </p:sp>
      <p:sp>
        <p:nvSpPr>
          <p:cNvPr id="2" name="Дата 1"/>
          <p:cNvSpPr txBox="1">
            <a:spLocks noGrp="1"/>
          </p:cNvSpPr>
          <p:nvPr/>
        </p:nvSpPr>
        <p:spPr>
          <a:xfrm>
            <a:off x="6172200" y="6172200"/>
            <a:ext cx="80963" cy="69850"/>
          </a:xfrm>
          <a:prstGeom prst="rect">
            <a:avLst/>
          </a:prstGeom>
          <a:noFill/>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endParaRPr lang="ru-RU" sz="1100" b="1">
              <a:solidFill>
                <a:srgbClr val="7F7F7F"/>
              </a:solidFill>
              <a:latin typeface="Trebuchet MS" pitchFamily="34" charset="0"/>
            </a:endParaRPr>
          </a:p>
        </p:txBody>
      </p:sp>
      <p:sp>
        <p:nvSpPr>
          <p:cNvPr id="35635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6359" name="Object 7"/>
          <p:cNvGraphicFramePr>
            <a:graphicFrameLocks noChangeAspect="1"/>
          </p:cNvGraphicFramePr>
          <p:nvPr/>
        </p:nvGraphicFramePr>
        <p:xfrm>
          <a:off x="1476375" y="1417638"/>
          <a:ext cx="6253163" cy="5440362"/>
        </p:xfrm>
        <a:graphic>
          <a:graphicData uri="http://schemas.openxmlformats.org/presentationml/2006/ole">
            <mc:AlternateContent xmlns:mc="http://schemas.openxmlformats.org/markup-compatibility/2006">
              <mc:Choice xmlns:v="urn:schemas-microsoft-com:vml" Requires="v">
                <p:oleObj spid="_x0000_s15371" name="ISIS/Draw Sketch" r:id="rId3" imgW="5800680" imgH="5038560" progId="ISISServer">
                  <p:embed/>
                </p:oleObj>
              </mc:Choice>
              <mc:Fallback>
                <p:oleObj name="ISIS/Draw Sketch" r:id="rId3" imgW="5800680" imgH="503856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17638"/>
                        <a:ext cx="6253163" cy="544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166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6D9344B0-4696-4C8F-90E0-E4B60948F88A}" type="slidenum">
              <a:rPr lang="ru-RU"/>
              <a:pPr/>
              <a:t>2</a:t>
            </a:fld>
            <a:endParaRPr lang="ru-RU"/>
          </a:p>
        </p:txBody>
      </p:sp>
      <p:sp>
        <p:nvSpPr>
          <p:cNvPr id="159748" name="Rectangle 4"/>
          <p:cNvSpPr>
            <a:spLocks noChangeArrowheads="1"/>
          </p:cNvSpPr>
          <p:nvPr/>
        </p:nvSpPr>
        <p:spPr bwMode="auto">
          <a:xfrm>
            <a:off x="250825" y="404813"/>
            <a:ext cx="823912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600" b="1" dirty="0">
                <a:solidFill>
                  <a:srgbClr val="FF3300"/>
                </a:solidFill>
                <a:effectLst>
                  <a:outerShdw blurRad="38100" dist="38100" dir="2700000" algn="tl">
                    <a:srgbClr val="000000">
                      <a:alpha val="43137"/>
                    </a:srgbClr>
                  </a:outerShdw>
                </a:effectLst>
              </a:rPr>
              <a:t>Олигосахариды</a:t>
            </a:r>
            <a:r>
              <a:rPr lang="ru-RU" sz="2800" b="1" dirty="0">
                <a:solidFill>
                  <a:srgbClr val="003399"/>
                </a:solidFill>
                <a:effectLst>
                  <a:outerShdw blurRad="38100" dist="38100" dir="2700000" algn="tl">
                    <a:srgbClr val="000000">
                      <a:alpha val="43137"/>
                    </a:srgbClr>
                  </a:outerShdw>
                </a:effectLst>
              </a:rPr>
              <a:t>— </a:t>
            </a:r>
            <a:r>
              <a:rPr lang="ru-RU" sz="2800" b="1" dirty="0">
                <a:effectLst>
                  <a:outerShdw blurRad="38100" dist="38100" dir="2700000" algn="tl">
                    <a:srgbClr val="000000">
                      <a:alpha val="43137"/>
                    </a:srgbClr>
                  </a:outerShdw>
                </a:effectLst>
              </a:rPr>
              <a:t>(греч. </a:t>
            </a:r>
            <a:r>
              <a:rPr lang="en-US" sz="2800" b="1" dirty="0" err="1">
                <a:effectLst>
                  <a:outerShdw blurRad="38100" dist="38100" dir="2700000" algn="tl">
                    <a:srgbClr val="000000">
                      <a:alpha val="43137"/>
                    </a:srgbClr>
                  </a:outerShdw>
                </a:effectLst>
              </a:rPr>
              <a:t>olig</a:t>
            </a:r>
            <a:r>
              <a:rPr lang="ru-RU" sz="2800" b="1" dirty="0">
                <a:effectLst>
                  <a:outerShdw blurRad="38100" dist="38100" dir="2700000" algn="tl">
                    <a:srgbClr val="000000">
                      <a:alpha val="43137"/>
                    </a:srgbClr>
                  </a:outerShdw>
                </a:effectLst>
              </a:rPr>
              <a:t>o</a:t>
            </a:r>
            <a:r>
              <a:rPr lang="ru-RU" sz="2800" b="1" dirty="0">
                <a:effectLst>
                  <a:outerShdw blurRad="38100" dist="38100" dir="2700000" algn="tl">
                    <a:srgbClr val="000000">
                      <a:alpha val="43137"/>
                    </a:srgbClr>
                  </a:outerShdw>
                </a:effectLst>
                <a:sym typeface="Symbol" pitchFamily="18" charset="2"/>
              </a:rPr>
              <a:t></a:t>
            </a:r>
            <a:r>
              <a:rPr lang="ru-RU" sz="2800" b="1" dirty="0">
                <a:effectLst>
                  <a:outerShdw blurRad="38100" dist="38100" dir="2700000" algn="tl">
                    <a:srgbClr val="000000">
                      <a:alpha val="43137"/>
                    </a:srgbClr>
                  </a:outerShdw>
                </a:effectLst>
              </a:rPr>
              <a:t> – несколько) </a:t>
            </a:r>
            <a:r>
              <a:rPr lang="ru-RU" sz="2800" b="1" dirty="0">
                <a:solidFill>
                  <a:srgbClr val="003399"/>
                </a:solidFill>
                <a:effectLst>
                  <a:outerShdw blurRad="38100" dist="38100" dir="2700000" algn="tl">
                    <a:srgbClr val="000000">
                      <a:alpha val="43137"/>
                    </a:srgbClr>
                  </a:outerShdw>
                </a:effectLst>
              </a:rPr>
              <a:t>соединения, построенные из нескольких остатков моносахаридов (от 2 до 10), связанных между собой </a:t>
            </a:r>
            <a:r>
              <a:rPr lang="ru-RU" sz="2800" b="1" dirty="0" err="1">
                <a:solidFill>
                  <a:srgbClr val="003399"/>
                </a:solidFill>
                <a:effectLst>
                  <a:outerShdw blurRad="38100" dist="38100" dir="2700000" algn="tl">
                    <a:srgbClr val="000000">
                      <a:alpha val="43137"/>
                    </a:srgbClr>
                  </a:outerShdw>
                </a:effectLst>
              </a:rPr>
              <a:t>гликозидной</a:t>
            </a:r>
            <a:r>
              <a:rPr lang="ru-RU" sz="2800" b="1" dirty="0">
                <a:solidFill>
                  <a:srgbClr val="003399"/>
                </a:solidFill>
                <a:effectLst>
                  <a:outerShdw blurRad="38100" dist="38100" dir="2700000" algn="tl">
                    <a:srgbClr val="000000">
                      <a:alpha val="43137"/>
                    </a:srgbClr>
                  </a:outerShdw>
                </a:effectLst>
              </a:rPr>
              <a:t> связью.</a:t>
            </a:r>
            <a:r>
              <a:rPr lang="ru-RU" sz="2800" dirty="0">
                <a:effectLst>
                  <a:outerShdw blurRad="38100" dist="38100" dir="2700000" algn="tl">
                    <a:srgbClr val="000000">
                      <a:alpha val="43137"/>
                    </a:srgbClr>
                  </a:outerShdw>
                </a:effectLst>
              </a:rPr>
              <a:t> </a:t>
            </a:r>
          </a:p>
        </p:txBody>
      </p:sp>
      <p:pic>
        <p:nvPicPr>
          <p:cNvPr id="159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738"/>
            <a:ext cx="5689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730500"/>
            <a:ext cx="3851275"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47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A920E72A-28FA-4999-A711-838F8DC83E8C}" type="slidenum">
              <a:rPr lang="ru-RU"/>
              <a:pPr/>
              <a:t>20</a:t>
            </a:fld>
            <a:endParaRPr lang="ru-RU"/>
          </a:p>
        </p:txBody>
      </p:sp>
      <p:sp>
        <p:nvSpPr>
          <p:cNvPr id="357381" name="Объект 5"/>
          <p:cNvSpPr>
            <a:spLocks noGrp="1"/>
          </p:cNvSpPr>
          <p:nvPr>
            <p:ph sz="quarter" idx="4294967295"/>
          </p:nvPr>
        </p:nvSpPr>
        <p:spPr>
          <a:xfrm>
            <a:off x="1043608" y="188640"/>
            <a:ext cx="6400800" cy="647700"/>
          </a:xfrm>
        </p:spPr>
        <p:txBody>
          <a:bodyPr/>
          <a:lstStyle/>
          <a:p>
            <a:pPr marL="228600" indent="-182563" algn="ctr">
              <a:buFontTx/>
              <a:buNone/>
            </a:pPr>
            <a:r>
              <a:rPr lang="ru-RU" sz="3100" b="1" dirty="0">
                <a:solidFill>
                  <a:srgbClr val="FF0000"/>
                </a:solidFill>
                <a:effectLst>
                  <a:outerShdw blurRad="38100" dist="38100" dir="2700000" algn="tl">
                    <a:srgbClr val="000000">
                      <a:alpha val="43137"/>
                    </a:srgbClr>
                  </a:outerShdw>
                </a:effectLst>
              </a:rPr>
              <a:t>          Окисление дисахаридов</a:t>
            </a:r>
            <a:endParaRPr lang="ru-RU" sz="3100" dirty="0">
              <a:solidFill>
                <a:srgbClr val="FF0000"/>
              </a:solidFill>
              <a:effectLst>
                <a:outerShdw blurRad="38100" dist="38100" dir="2700000" algn="tl">
                  <a:srgbClr val="000000">
                    <a:alpha val="43137"/>
                  </a:srgbClr>
                </a:outerShdw>
              </a:effectLst>
            </a:endParaRPr>
          </a:p>
          <a:p>
            <a:pPr marL="228600" indent="-182563" algn="ctr"/>
            <a:endParaRPr lang="ru-RU" sz="3100" dirty="0">
              <a:solidFill>
                <a:srgbClr val="FF0000"/>
              </a:solidFill>
              <a:effectLst>
                <a:outerShdw blurRad="38100" dist="38100" dir="2700000" algn="tl">
                  <a:srgbClr val="000000">
                    <a:alpha val="43137"/>
                  </a:srgbClr>
                </a:outerShdw>
              </a:effectLst>
            </a:endParaRPr>
          </a:p>
        </p:txBody>
      </p:sp>
      <p:sp>
        <p:nvSpPr>
          <p:cNvPr id="3573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7383" name="Object 7"/>
          <p:cNvGraphicFramePr>
            <a:graphicFrameLocks noChangeAspect="1"/>
          </p:cNvGraphicFramePr>
          <p:nvPr/>
        </p:nvGraphicFramePr>
        <p:xfrm>
          <a:off x="300038" y="1628775"/>
          <a:ext cx="8543925" cy="1728788"/>
        </p:xfrm>
        <a:graphic>
          <a:graphicData uri="http://schemas.openxmlformats.org/presentationml/2006/ole">
            <mc:AlternateContent xmlns:mc="http://schemas.openxmlformats.org/markup-compatibility/2006">
              <mc:Choice xmlns:v="urn:schemas-microsoft-com:vml" Requires="v">
                <p:oleObj spid="_x0000_s16395" name="ISIS/Draw Sketch" r:id="rId3" imgW="6296660" imgH="1273810" progId="ISISServer">
                  <p:embed/>
                </p:oleObj>
              </mc:Choice>
              <mc:Fallback>
                <p:oleObj name="ISIS/Draw Sketch" r:id="rId3" imgW="6296660" imgH="127381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8" y="1628775"/>
                        <a:ext cx="8543925" cy="172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7384" name="Прямоугольник 8"/>
          <p:cNvSpPr>
            <a:spLocks noChangeArrowheads="1"/>
          </p:cNvSpPr>
          <p:nvPr/>
        </p:nvSpPr>
        <p:spPr bwMode="auto">
          <a:xfrm>
            <a:off x="323850" y="3500438"/>
            <a:ext cx="882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000" b="1" i="1">
                <a:effectLst>
                  <a:outerShdw blurRad="38100" dist="38100" dir="2700000" algn="tl">
                    <a:srgbClr val="000000">
                      <a:alpha val="43137"/>
                    </a:srgbClr>
                  </a:outerShdw>
                </a:effectLst>
                <a:latin typeface="Trebuchet MS" pitchFamily="34" charset="0"/>
              </a:rPr>
              <a:t>мальтоза                                               мальтобионовая кислота</a:t>
            </a:r>
            <a:endParaRPr lang="ru-RU" sz="2000" b="1">
              <a:effectLst>
                <a:outerShdw blurRad="38100" dist="38100" dir="2700000" algn="tl">
                  <a:srgbClr val="000000">
                    <a:alpha val="43137"/>
                  </a:srgbClr>
                </a:outerShdw>
              </a:effectLst>
              <a:latin typeface="Trebuchet MS" pitchFamily="34" charset="0"/>
            </a:endParaRPr>
          </a:p>
        </p:txBody>
      </p:sp>
      <p:sp>
        <p:nvSpPr>
          <p:cNvPr id="357385" name="Прямоугольник 9"/>
          <p:cNvSpPr>
            <a:spLocks noChangeArrowheads="1"/>
          </p:cNvSpPr>
          <p:nvPr/>
        </p:nvSpPr>
        <p:spPr bwMode="auto">
          <a:xfrm>
            <a:off x="0" y="4432300"/>
            <a:ext cx="896448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u-RU" sz="2400" b="1" dirty="0">
                <a:solidFill>
                  <a:srgbClr val="FF0000"/>
                </a:solidFill>
                <a:effectLst>
                  <a:outerShdw blurRad="38100" dist="38100" dir="2700000" algn="tl">
                    <a:srgbClr val="000000">
                      <a:alpha val="43137"/>
                    </a:srgbClr>
                  </a:outerShdw>
                </a:effectLst>
                <a:latin typeface="Trebuchet MS" pitchFamily="34" charset="0"/>
              </a:rPr>
              <a:t>Окислители</a:t>
            </a:r>
            <a:r>
              <a:rPr lang="en-US" sz="2400" b="1" dirty="0">
                <a:solidFill>
                  <a:srgbClr val="FF0000"/>
                </a:solidFill>
                <a:effectLst>
                  <a:outerShdw blurRad="38100" dist="38100" dir="2700000" algn="tl">
                    <a:srgbClr val="000000">
                      <a:alpha val="43137"/>
                    </a:srgbClr>
                  </a:outerShdw>
                </a:effectLst>
                <a:latin typeface="Trebuchet MS" pitchFamily="34" charset="0"/>
              </a:rPr>
              <a:t>:   </a:t>
            </a:r>
            <a:r>
              <a:rPr lang="ru-RU" sz="2400" b="1" dirty="0">
                <a:solidFill>
                  <a:schemeClr val="accent2"/>
                </a:solidFill>
                <a:effectLst>
                  <a:outerShdw blurRad="38100" dist="38100" dir="2700000" algn="tl">
                    <a:srgbClr val="000000">
                      <a:alpha val="43137"/>
                    </a:srgbClr>
                  </a:outerShdw>
                </a:effectLst>
                <a:latin typeface="Trebuchet MS" pitchFamily="34" charset="0"/>
              </a:rPr>
              <a:t>Реактив </a:t>
            </a:r>
            <a:r>
              <a:rPr lang="ru-RU" sz="2400" b="1" dirty="0" err="1">
                <a:solidFill>
                  <a:schemeClr val="accent2"/>
                </a:solidFill>
                <a:effectLst>
                  <a:outerShdw blurRad="38100" dist="38100" dir="2700000" algn="tl">
                    <a:srgbClr val="000000">
                      <a:alpha val="43137"/>
                    </a:srgbClr>
                  </a:outerShdw>
                </a:effectLst>
                <a:latin typeface="Trebuchet MS" pitchFamily="34" charset="0"/>
              </a:rPr>
              <a:t>Фелинга</a:t>
            </a:r>
            <a:r>
              <a:rPr lang="ru-RU" sz="2400" b="1" dirty="0">
                <a:solidFill>
                  <a:schemeClr val="accent2"/>
                </a:solidFill>
                <a:effectLst>
                  <a:outerShdw blurRad="38100" dist="38100" dir="2700000" algn="tl">
                    <a:srgbClr val="000000">
                      <a:alpha val="43137"/>
                    </a:srgbClr>
                  </a:outerShdw>
                </a:effectLst>
                <a:latin typeface="Trebuchet MS" pitchFamily="34" charset="0"/>
              </a:rPr>
              <a:t>, реактив </a:t>
            </a:r>
            <a:r>
              <a:rPr lang="ru-RU" sz="2400" b="1" dirty="0" err="1">
                <a:solidFill>
                  <a:schemeClr val="accent2"/>
                </a:solidFill>
                <a:effectLst>
                  <a:outerShdw blurRad="38100" dist="38100" dir="2700000" algn="tl">
                    <a:srgbClr val="000000">
                      <a:alpha val="43137"/>
                    </a:srgbClr>
                  </a:outerShdw>
                </a:effectLst>
                <a:latin typeface="Trebuchet MS" pitchFamily="34" charset="0"/>
              </a:rPr>
              <a:t>Толленса</a:t>
            </a:r>
            <a:r>
              <a:rPr lang="ru-RU" sz="2400" b="1" dirty="0">
                <a:solidFill>
                  <a:schemeClr val="accent2"/>
                </a:solidFill>
                <a:effectLst>
                  <a:outerShdw blurRad="38100" dist="38100" dir="2700000" algn="tl">
                    <a:srgbClr val="000000">
                      <a:alpha val="43137"/>
                    </a:srgbClr>
                  </a:outerShdw>
                </a:effectLst>
                <a:latin typeface="Trebuchet MS" pitchFamily="34" charset="0"/>
              </a:rPr>
              <a:t>, бром </a:t>
            </a:r>
          </a:p>
          <a:p>
            <a:r>
              <a:rPr lang="ru-RU" sz="2400" b="1" dirty="0">
                <a:solidFill>
                  <a:schemeClr val="accent2"/>
                </a:solidFill>
                <a:effectLst>
                  <a:outerShdw blurRad="38100" dist="38100" dir="2700000" algn="tl">
                    <a:srgbClr val="000000">
                      <a:alpha val="43137"/>
                    </a:srgbClr>
                  </a:outerShdw>
                </a:effectLst>
                <a:latin typeface="Trebuchet MS" pitchFamily="34" charset="0"/>
              </a:rPr>
              <a:t>и другие окислители, окисляющие альдегиды</a:t>
            </a:r>
          </a:p>
          <a:p>
            <a:endParaRPr lang="ru-RU" sz="2000" b="1" dirty="0">
              <a:solidFill>
                <a:schemeClr val="accent2"/>
              </a:solidFill>
              <a:effectLst>
                <a:outerShdw blurRad="38100" dist="38100" dir="2700000" algn="tl">
                  <a:srgbClr val="000000">
                    <a:alpha val="43137"/>
                  </a:srgbClr>
                </a:outerShdw>
              </a:effectLst>
              <a:latin typeface="Trebuchet MS" pitchFamily="34" charset="0"/>
            </a:endParaRPr>
          </a:p>
          <a:p>
            <a:r>
              <a:rPr lang="ru-RU" sz="3200" b="1" dirty="0">
                <a:solidFill>
                  <a:schemeClr val="accent2"/>
                </a:solidFill>
                <a:effectLst>
                  <a:outerShdw blurRad="38100" dist="38100" dir="2700000" algn="tl">
                    <a:srgbClr val="000000">
                      <a:alpha val="43137"/>
                    </a:srgbClr>
                  </a:outerShdw>
                </a:effectLst>
                <a:latin typeface="Trebuchet MS" pitchFamily="34" charset="0"/>
              </a:rPr>
              <a:t>Сахароза</a:t>
            </a:r>
            <a:r>
              <a:rPr lang="ru-RU" sz="2400" b="1" dirty="0">
                <a:effectLst>
                  <a:outerShdw blurRad="38100" dist="38100" dir="2700000" algn="tl">
                    <a:srgbClr val="000000">
                      <a:alpha val="43137"/>
                    </a:srgbClr>
                  </a:outerShdw>
                </a:effectLst>
                <a:latin typeface="Trebuchet MS" pitchFamily="34" charset="0"/>
              </a:rPr>
              <a:t> реактивом </a:t>
            </a:r>
            <a:r>
              <a:rPr lang="ru-RU" sz="2400" b="1" dirty="0" err="1">
                <a:effectLst>
                  <a:outerShdw blurRad="38100" dist="38100" dir="2700000" algn="tl">
                    <a:srgbClr val="000000">
                      <a:alpha val="43137"/>
                    </a:srgbClr>
                  </a:outerShdw>
                </a:effectLst>
                <a:latin typeface="Trebuchet MS" pitchFamily="34" charset="0"/>
              </a:rPr>
              <a:t>Фелинга</a:t>
            </a:r>
            <a:r>
              <a:rPr lang="ru-RU" sz="2400" b="1" dirty="0">
                <a:effectLst>
                  <a:outerShdw blurRad="38100" dist="38100" dir="2700000" algn="tl">
                    <a:srgbClr val="000000">
                      <a:alpha val="43137"/>
                    </a:srgbClr>
                  </a:outerShdw>
                </a:effectLst>
                <a:latin typeface="Trebuchet MS" pitchFamily="34" charset="0"/>
              </a:rPr>
              <a:t> не окисляется, ибо является </a:t>
            </a:r>
            <a:r>
              <a:rPr lang="ru-RU" sz="2400" b="1" dirty="0" err="1">
                <a:effectLst>
                  <a:outerShdw blurRad="38100" dist="38100" dir="2700000" algn="tl">
                    <a:srgbClr val="000000">
                      <a:alpha val="43137"/>
                    </a:srgbClr>
                  </a:outerShdw>
                </a:effectLst>
                <a:latin typeface="Trebuchet MS" pitchFamily="34" charset="0"/>
              </a:rPr>
              <a:t>невосстанавливающим</a:t>
            </a:r>
            <a:r>
              <a:rPr lang="ru-RU" sz="2400" b="1" dirty="0">
                <a:effectLst>
                  <a:outerShdw blurRad="38100" dist="38100" dir="2700000" algn="tl">
                    <a:srgbClr val="000000">
                      <a:alpha val="43137"/>
                    </a:srgbClr>
                  </a:outerShdw>
                </a:effectLst>
                <a:latin typeface="Trebuchet MS" pitchFamily="34" charset="0"/>
              </a:rPr>
              <a:t> дисахаридом </a:t>
            </a:r>
          </a:p>
        </p:txBody>
      </p:sp>
    </p:spTree>
    <p:extLst>
      <p:ext uri="{BB962C8B-B14F-4D97-AF65-F5344CB8AC3E}">
        <p14:creationId xmlns:p14="http://schemas.microsoft.com/office/powerpoint/2010/main" val="2531423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fld id="{5FBCD6F0-E4E0-4372-BB43-FB86E2227718}" type="slidenum">
              <a:rPr lang="ru-RU"/>
              <a:pPr/>
              <a:t>21</a:t>
            </a:fld>
            <a:endParaRPr lang="ru-RU"/>
          </a:p>
        </p:txBody>
      </p:sp>
      <p:sp>
        <p:nvSpPr>
          <p:cNvPr id="358405" name="Объект 5"/>
          <p:cNvSpPr>
            <a:spLocks noGrp="1"/>
          </p:cNvSpPr>
          <p:nvPr>
            <p:ph sz="quarter" idx="4294967295"/>
          </p:nvPr>
        </p:nvSpPr>
        <p:spPr>
          <a:xfrm>
            <a:off x="0" y="188913"/>
            <a:ext cx="8208963" cy="647700"/>
          </a:xfrm>
        </p:spPr>
        <p:txBody>
          <a:bodyPr/>
          <a:lstStyle/>
          <a:p>
            <a:pPr marL="228600" indent="-182563">
              <a:buFontTx/>
              <a:buNone/>
            </a:pPr>
            <a:r>
              <a:rPr lang="ru-RU" sz="3100" b="1" dirty="0">
                <a:solidFill>
                  <a:srgbClr val="FF0000"/>
                </a:solidFill>
                <a:effectLst>
                  <a:outerShdw blurRad="38100" dist="38100" dir="2700000" algn="tl">
                    <a:srgbClr val="000000">
                      <a:alpha val="43137"/>
                    </a:srgbClr>
                  </a:outerShdw>
                </a:effectLst>
              </a:rPr>
              <a:t>              </a:t>
            </a:r>
            <a:r>
              <a:rPr lang="ru-RU" sz="3100" b="1" dirty="0" smtClean="0">
                <a:solidFill>
                  <a:srgbClr val="FF0000"/>
                </a:solidFill>
                <a:effectLst>
                  <a:outerShdw blurRad="38100" dist="38100" dir="2700000" algn="tl">
                    <a:srgbClr val="000000">
                      <a:alpha val="43137"/>
                    </a:srgbClr>
                  </a:outerShdw>
                </a:effectLst>
              </a:rPr>
              <a:t>     Гидролиз </a:t>
            </a:r>
            <a:r>
              <a:rPr lang="ru-RU" sz="3100" b="1" dirty="0">
                <a:solidFill>
                  <a:srgbClr val="FF0000"/>
                </a:solidFill>
                <a:effectLst>
                  <a:outerShdw blurRad="38100" dist="38100" dir="2700000" algn="tl">
                    <a:srgbClr val="000000">
                      <a:alpha val="43137"/>
                    </a:srgbClr>
                  </a:outerShdw>
                </a:effectLst>
              </a:rPr>
              <a:t>дисахаридов</a:t>
            </a:r>
            <a:endParaRPr lang="ru-RU" sz="3100" dirty="0">
              <a:solidFill>
                <a:srgbClr val="FF0000"/>
              </a:solidFill>
              <a:effectLst>
                <a:outerShdw blurRad="38100" dist="38100" dir="2700000" algn="tl">
                  <a:srgbClr val="000000">
                    <a:alpha val="43137"/>
                  </a:srgbClr>
                </a:outerShdw>
              </a:effectLst>
            </a:endParaRPr>
          </a:p>
          <a:p>
            <a:pPr marL="228600" indent="-182563"/>
            <a:endParaRPr lang="ru-RU" sz="3100" dirty="0">
              <a:solidFill>
                <a:srgbClr val="FF0000"/>
              </a:solidFill>
              <a:effectLst>
                <a:outerShdw blurRad="38100" dist="38100" dir="2700000" algn="tl">
                  <a:srgbClr val="000000">
                    <a:alpha val="43137"/>
                  </a:srgbClr>
                </a:outerShdw>
              </a:effectLst>
            </a:endParaRPr>
          </a:p>
        </p:txBody>
      </p:sp>
      <p:sp>
        <p:nvSpPr>
          <p:cNvPr id="4" name="Номер слайда 3"/>
          <p:cNvSpPr txBox="1">
            <a:spLocks noGrp="1"/>
          </p:cNvSpPr>
          <p:nvPr/>
        </p:nvSpPr>
        <p:spPr bwMode="auto">
          <a:xfrm flipH="1">
            <a:off x="3708400" y="6172200"/>
            <a:ext cx="101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endParaRPr lang="ru-RU" sz="1200" b="1">
              <a:solidFill>
                <a:srgbClr val="7F7F7F"/>
              </a:solidFill>
              <a:latin typeface="Trebuchet MS" pitchFamily="34" charset="0"/>
            </a:endParaRPr>
          </a:p>
        </p:txBody>
      </p:sp>
      <p:sp>
        <p:nvSpPr>
          <p:cNvPr id="3584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8407" name="Object 7"/>
          <p:cNvGraphicFramePr>
            <a:graphicFrameLocks noChangeAspect="1"/>
          </p:cNvGraphicFramePr>
          <p:nvPr>
            <p:extLst>
              <p:ext uri="{D42A27DB-BD31-4B8C-83A1-F6EECF244321}">
                <p14:modId xmlns:p14="http://schemas.microsoft.com/office/powerpoint/2010/main" val="3565804431"/>
              </p:ext>
            </p:extLst>
          </p:nvPr>
        </p:nvGraphicFramePr>
        <p:xfrm>
          <a:off x="395288" y="1125538"/>
          <a:ext cx="8526462" cy="1871662"/>
        </p:xfrm>
        <a:graphic>
          <a:graphicData uri="http://schemas.openxmlformats.org/presentationml/2006/ole">
            <mc:AlternateContent xmlns:mc="http://schemas.openxmlformats.org/markup-compatibility/2006">
              <mc:Choice xmlns:v="urn:schemas-microsoft-com:vml" Requires="v">
                <p:oleObj spid="_x0000_s17430" name="ISIS/Draw Sketch" r:id="rId3" imgW="5630979" imgH="1245410" progId="ISISServer">
                  <p:embed/>
                </p:oleObj>
              </mc:Choice>
              <mc:Fallback>
                <p:oleObj name="ISIS/Draw Sketch" r:id="rId3" imgW="5630979" imgH="124541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25538"/>
                        <a:ext cx="8526462" cy="187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8" name="Прямоугольник 8"/>
          <p:cNvSpPr>
            <a:spLocks noChangeArrowheads="1"/>
          </p:cNvSpPr>
          <p:nvPr/>
        </p:nvSpPr>
        <p:spPr bwMode="auto">
          <a:xfrm>
            <a:off x="1476375" y="3068638"/>
            <a:ext cx="7488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i="1" dirty="0">
                <a:solidFill>
                  <a:srgbClr val="FF0000"/>
                </a:solidFill>
                <a:effectLst>
                  <a:outerShdw blurRad="38100" dist="38100" dir="2700000" algn="tl">
                    <a:srgbClr val="000000">
                      <a:alpha val="43137"/>
                    </a:srgbClr>
                  </a:outerShdw>
                </a:effectLst>
                <a:latin typeface="Trebuchet MS" pitchFamily="34" charset="0"/>
              </a:rPr>
              <a:t>мальтоза</a:t>
            </a:r>
            <a:r>
              <a:rPr lang="en-US" b="1" i="1" dirty="0">
                <a:solidFill>
                  <a:srgbClr val="FF0000"/>
                </a:solidFill>
                <a:effectLst>
                  <a:outerShdw blurRad="38100" dist="38100" dir="2700000" algn="tl">
                    <a:srgbClr val="000000">
                      <a:alpha val="43137"/>
                    </a:srgbClr>
                  </a:outerShdw>
                </a:effectLst>
                <a:latin typeface="Trebuchet MS" pitchFamily="34" charset="0"/>
              </a:rPr>
              <a:t>                                                                          </a:t>
            </a:r>
            <a:r>
              <a:rPr lang="ru-RU" b="1" i="1" dirty="0">
                <a:solidFill>
                  <a:srgbClr val="FF0000"/>
                </a:solidFill>
                <a:effectLst>
                  <a:outerShdw blurRad="38100" dist="38100" dir="2700000" algn="tl">
                    <a:srgbClr val="000000">
                      <a:alpha val="43137"/>
                    </a:srgbClr>
                  </a:outerShdw>
                </a:effectLst>
                <a:latin typeface="Trebuchet MS" pitchFamily="34" charset="0"/>
              </a:rPr>
              <a:t>глюкоза</a:t>
            </a:r>
            <a:endParaRPr lang="ru-RU"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35840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011200102"/>
              </p:ext>
            </p:extLst>
          </p:nvPr>
        </p:nvGraphicFramePr>
        <p:xfrm>
          <a:off x="374650" y="3789363"/>
          <a:ext cx="8589963" cy="1885950"/>
        </p:xfrm>
        <a:graphic>
          <a:graphicData uri="http://schemas.openxmlformats.org/presentationml/2006/ole">
            <mc:AlternateContent xmlns:mc="http://schemas.openxmlformats.org/markup-compatibility/2006">
              <mc:Choice xmlns:v="urn:schemas-microsoft-com:vml" Requires="v">
                <p:oleObj spid="_x0000_s17431" name="ISIS/Draw Sketch" r:id="rId5" imgW="5630979" imgH="1245410" progId="ISISServer">
                  <p:embed/>
                </p:oleObj>
              </mc:Choice>
              <mc:Fallback>
                <p:oleObj name="ISIS/Draw Sketch" r:id="rId5" imgW="5630979" imgH="1245410" progId="ISISServer">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650" y="3789363"/>
                        <a:ext cx="8589963"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a:spLocks noChangeArrowheads="1"/>
          </p:cNvSpPr>
          <p:nvPr/>
        </p:nvSpPr>
        <p:spPr bwMode="auto">
          <a:xfrm>
            <a:off x="1476375" y="5845175"/>
            <a:ext cx="7272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i="1" dirty="0" err="1">
                <a:solidFill>
                  <a:srgbClr val="FF0000"/>
                </a:solidFill>
                <a:effectLst>
                  <a:outerShdw blurRad="38100" dist="38100" dir="2700000" algn="tl">
                    <a:srgbClr val="000000">
                      <a:alpha val="43137"/>
                    </a:srgbClr>
                  </a:outerShdw>
                </a:effectLst>
                <a:latin typeface="Trebuchet MS" pitchFamily="34" charset="0"/>
              </a:rPr>
              <a:t>целлобиоза</a:t>
            </a:r>
            <a:r>
              <a:rPr lang="ru-RU" b="1" i="1" dirty="0">
                <a:solidFill>
                  <a:srgbClr val="FF0000"/>
                </a:solidFill>
                <a:effectLst>
                  <a:outerShdw blurRad="38100" dist="38100" dir="2700000" algn="tl">
                    <a:srgbClr val="000000">
                      <a:alpha val="43137"/>
                    </a:srgbClr>
                  </a:outerShdw>
                </a:effectLst>
                <a:latin typeface="Trebuchet MS" pitchFamily="34" charset="0"/>
              </a:rPr>
              <a:t>  				                    глюкоза</a:t>
            </a:r>
            <a:endParaRPr lang="ru-RU"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2" name="Прямоугольник 1"/>
          <p:cNvSpPr/>
          <p:nvPr/>
        </p:nvSpPr>
        <p:spPr>
          <a:xfrm>
            <a:off x="5868144" y="1741458"/>
            <a:ext cx="453970" cy="369332"/>
          </a:xfrm>
          <a:prstGeom prst="rect">
            <a:avLst/>
          </a:prstGeom>
        </p:spPr>
        <p:txBody>
          <a:bodyPr wrap="none">
            <a:spAutoFit/>
          </a:bodyPr>
          <a:lstStyle/>
          <a:p>
            <a:r>
              <a:rPr lang="ru-RU" b="1" dirty="0">
                <a:effectLst>
                  <a:outerShdw blurRad="38100" dist="38100" dir="2700000" algn="tl">
                    <a:srgbClr val="000000">
                      <a:alpha val="43137"/>
                    </a:srgbClr>
                  </a:outerShdw>
                </a:effectLst>
              </a:rPr>
              <a:t>Н</a:t>
            </a:r>
            <a:r>
              <a:rPr lang="ru-RU" b="1" baseline="30000" dirty="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13" name="Прямоугольник 12"/>
          <p:cNvSpPr/>
          <p:nvPr/>
        </p:nvSpPr>
        <p:spPr>
          <a:xfrm>
            <a:off x="5868144" y="4365104"/>
            <a:ext cx="453970" cy="369332"/>
          </a:xfrm>
          <a:prstGeom prst="rect">
            <a:avLst/>
          </a:prstGeom>
        </p:spPr>
        <p:txBody>
          <a:bodyPr wrap="none">
            <a:spAutoFit/>
          </a:bodyPr>
          <a:lstStyle/>
          <a:p>
            <a:r>
              <a:rPr lang="ru-RU" b="1" dirty="0">
                <a:effectLst>
                  <a:outerShdw blurRad="38100" dist="38100" dir="2700000" algn="tl">
                    <a:srgbClr val="000000">
                      <a:alpha val="43137"/>
                    </a:srgbClr>
                  </a:outerShdw>
                </a:effectLst>
              </a:rPr>
              <a:t>Н</a:t>
            </a:r>
            <a:r>
              <a:rPr lang="ru-RU" b="1" baseline="30000" dirty="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63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6CF02922-188E-48F1-805C-05E36D055B15}" type="slidenum">
              <a:rPr lang="ru-RU"/>
              <a:pPr/>
              <a:t>22</a:t>
            </a:fld>
            <a:endParaRPr lang="ru-RU"/>
          </a:p>
        </p:txBody>
      </p:sp>
      <p:sp>
        <p:nvSpPr>
          <p:cNvPr id="35942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9430" name="Object 6"/>
          <p:cNvGraphicFramePr>
            <a:graphicFrameLocks noChangeAspect="1"/>
          </p:cNvGraphicFramePr>
          <p:nvPr>
            <p:extLst>
              <p:ext uri="{D42A27DB-BD31-4B8C-83A1-F6EECF244321}">
                <p14:modId xmlns:p14="http://schemas.microsoft.com/office/powerpoint/2010/main" val="894434698"/>
              </p:ext>
            </p:extLst>
          </p:nvPr>
        </p:nvGraphicFramePr>
        <p:xfrm>
          <a:off x="138113" y="333375"/>
          <a:ext cx="8867775" cy="1655763"/>
        </p:xfrm>
        <a:graphic>
          <a:graphicData uri="http://schemas.openxmlformats.org/presentationml/2006/ole">
            <mc:AlternateContent xmlns:mc="http://schemas.openxmlformats.org/markup-compatibility/2006">
              <mc:Choice xmlns:v="urn:schemas-microsoft-com:vml" Requires="v">
                <p:oleObj spid="_x0000_s18452" name="ISIS/Draw Sketch" r:id="rId3" imgW="6612890" imgH="1235710" progId="ISISServer">
                  <p:embed/>
                </p:oleObj>
              </mc:Choice>
              <mc:Fallback>
                <p:oleObj name="ISIS/Draw Sketch" r:id="rId3" imgW="6612890" imgH="123571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3" y="333375"/>
                        <a:ext cx="8867775" cy="165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9431" name="Прямоугольник 8"/>
          <p:cNvSpPr>
            <a:spLocks noChangeArrowheads="1"/>
          </p:cNvSpPr>
          <p:nvPr/>
        </p:nvSpPr>
        <p:spPr bwMode="auto">
          <a:xfrm>
            <a:off x="1042988" y="2133600"/>
            <a:ext cx="8424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i="1" dirty="0">
                <a:solidFill>
                  <a:srgbClr val="FF0000"/>
                </a:solidFill>
                <a:effectLst>
                  <a:outerShdw blurRad="38100" dist="38100" dir="2700000" algn="tl">
                    <a:srgbClr val="000000">
                      <a:alpha val="43137"/>
                    </a:srgbClr>
                  </a:outerShdw>
                </a:effectLst>
                <a:latin typeface="Trebuchet MS" pitchFamily="34" charset="0"/>
              </a:rPr>
              <a:t>лактоза                                                      галактоза               глюкоза</a:t>
            </a:r>
            <a:endParaRPr lang="ru-RU"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35943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11" name="Object 9"/>
          <p:cNvGraphicFramePr>
            <a:graphicFrameLocks noChangeAspect="1"/>
          </p:cNvGraphicFramePr>
          <p:nvPr>
            <p:extLst>
              <p:ext uri="{D42A27DB-BD31-4B8C-83A1-F6EECF244321}">
                <p14:modId xmlns:p14="http://schemas.microsoft.com/office/powerpoint/2010/main" val="1932889121"/>
              </p:ext>
            </p:extLst>
          </p:nvPr>
        </p:nvGraphicFramePr>
        <p:xfrm>
          <a:off x="1116013" y="2852738"/>
          <a:ext cx="7378700" cy="2736850"/>
        </p:xfrm>
        <a:graphic>
          <a:graphicData uri="http://schemas.openxmlformats.org/presentationml/2006/ole">
            <mc:AlternateContent xmlns:mc="http://schemas.openxmlformats.org/markup-compatibility/2006">
              <mc:Choice xmlns:v="urn:schemas-microsoft-com:vml" Requires="v">
                <p:oleObj spid="_x0000_s18453" name="ISIS/Draw Sketch" r:id="rId5" imgW="6361375" imgH="2362942" progId="ISISServer">
                  <p:embed/>
                </p:oleObj>
              </mc:Choice>
              <mc:Fallback>
                <p:oleObj name="ISIS/Draw Sketch" r:id="rId5" imgW="6361375" imgH="2362942" progId="ISISServer">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2852738"/>
                        <a:ext cx="7378700" cy="273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Прямоугольник 11"/>
          <p:cNvSpPr>
            <a:spLocks noChangeArrowheads="1"/>
          </p:cNvSpPr>
          <p:nvPr/>
        </p:nvSpPr>
        <p:spPr bwMode="auto">
          <a:xfrm>
            <a:off x="1619250" y="5589588"/>
            <a:ext cx="720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i="1" dirty="0">
                <a:solidFill>
                  <a:srgbClr val="FF0000"/>
                </a:solidFill>
                <a:effectLst>
                  <a:outerShdw blurRad="38100" dist="38100" dir="2700000" algn="tl">
                    <a:srgbClr val="000000">
                      <a:alpha val="43137"/>
                    </a:srgbClr>
                  </a:outerShdw>
                </a:effectLst>
                <a:latin typeface="Trebuchet MS" pitchFamily="34" charset="0"/>
              </a:rPr>
              <a:t>сахароза                                глюкоза                     фруктоза</a:t>
            </a:r>
            <a:endParaRPr lang="ru-RU" b="1" dirty="0">
              <a:solidFill>
                <a:srgbClr val="FF0000"/>
              </a:solidFill>
              <a:effectLst>
                <a:outerShdw blurRad="38100" dist="38100" dir="2700000" algn="tl">
                  <a:srgbClr val="000000">
                    <a:alpha val="43137"/>
                  </a:srgbClr>
                </a:outerShdw>
              </a:effectLst>
              <a:latin typeface="Trebuchet MS" pitchFamily="34" charset="0"/>
            </a:endParaRPr>
          </a:p>
        </p:txBody>
      </p:sp>
      <p:sp>
        <p:nvSpPr>
          <p:cNvPr id="9" name="Прямоугольник 8"/>
          <p:cNvSpPr/>
          <p:nvPr/>
        </p:nvSpPr>
        <p:spPr>
          <a:xfrm>
            <a:off x="4572000" y="836712"/>
            <a:ext cx="453970" cy="369332"/>
          </a:xfrm>
          <a:prstGeom prst="rect">
            <a:avLst/>
          </a:prstGeom>
        </p:spPr>
        <p:txBody>
          <a:bodyPr wrap="none">
            <a:spAutoFit/>
          </a:bodyPr>
          <a:lstStyle/>
          <a:p>
            <a:r>
              <a:rPr lang="ru-RU" b="1" dirty="0">
                <a:effectLst>
                  <a:outerShdw blurRad="38100" dist="38100" dir="2700000" algn="tl">
                    <a:srgbClr val="000000">
                      <a:alpha val="43137"/>
                    </a:srgbClr>
                  </a:outerShdw>
                </a:effectLst>
              </a:rPr>
              <a:t>Н</a:t>
            </a:r>
            <a:r>
              <a:rPr lang="ru-RU" b="1" baseline="30000" dirty="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10" name="Прямоугольник 9"/>
          <p:cNvSpPr/>
          <p:nvPr/>
        </p:nvSpPr>
        <p:spPr>
          <a:xfrm>
            <a:off x="3851920" y="4005064"/>
            <a:ext cx="453970" cy="369332"/>
          </a:xfrm>
          <a:prstGeom prst="rect">
            <a:avLst/>
          </a:prstGeom>
        </p:spPr>
        <p:txBody>
          <a:bodyPr wrap="none">
            <a:spAutoFit/>
          </a:bodyPr>
          <a:lstStyle/>
          <a:p>
            <a:r>
              <a:rPr lang="ru-RU" b="1" dirty="0">
                <a:effectLst>
                  <a:outerShdw blurRad="38100" dist="38100" dir="2700000" algn="tl">
                    <a:srgbClr val="000000">
                      <a:alpha val="43137"/>
                    </a:srgbClr>
                  </a:outerShdw>
                </a:effectLst>
              </a:rPr>
              <a:t>Н</a:t>
            </a:r>
            <a:r>
              <a:rPr lang="ru-RU" b="1" baseline="30000" dirty="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0556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fld id="{6D51454A-E5D8-43C3-A21E-9D0E2197FB82}" type="slidenum">
              <a:rPr lang="ru-RU"/>
              <a:pPr/>
              <a:t>23</a:t>
            </a:fld>
            <a:endParaRPr lang="ru-RU"/>
          </a:p>
        </p:txBody>
      </p:sp>
      <p:sp>
        <p:nvSpPr>
          <p:cNvPr id="360453" name="Объект 5"/>
          <p:cNvSpPr>
            <a:spLocks noGrp="1"/>
          </p:cNvSpPr>
          <p:nvPr>
            <p:ph sz="quarter" idx="4294967295"/>
          </p:nvPr>
        </p:nvSpPr>
        <p:spPr>
          <a:xfrm>
            <a:off x="0" y="2492375"/>
            <a:ext cx="8785225" cy="3475038"/>
          </a:xfrm>
        </p:spPr>
        <p:txBody>
          <a:bodyPr>
            <a:normAutofit fontScale="92500"/>
          </a:bodyPr>
          <a:lstStyle/>
          <a:p>
            <a:pPr marL="228600" indent="-182563"/>
            <a:r>
              <a:rPr lang="ru-RU" sz="3100" b="1" dirty="0">
                <a:solidFill>
                  <a:srgbClr val="002060"/>
                </a:solidFill>
                <a:effectLst>
                  <a:outerShdw blurRad="38100" dist="38100" dir="2700000" algn="tl">
                    <a:srgbClr val="000000">
                      <a:alpha val="43137"/>
                    </a:srgbClr>
                  </a:outerShdw>
                </a:effectLst>
              </a:rPr>
              <a:t>Гидролиз сахарозы называется </a:t>
            </a:r>
            <a:r>
              <a:rPr lang="ru-RU" sz="3100" b="1" dirty="0">
                <a:solidFill>
                  <a:srgbClr val="FF0000"/>
                </a:solidFill>
                <a:effectLst>
                  <a:outerShdw blurRad="38100" dist="38100" dir="2700000" algn="tl">
                    <a:srgbClr val="000000">
                      <a:alpha val="43137"/>
                    </a:srgbClr>
                  </a:outerShdw>
                </a:effectLst>
              </a:rPr>
              <a:t>инверсией сахарозы. </a:t>
            </a:r>
            <a:endParaRPr lang="ru-RU" sz="3100" b="1" dirty="0" smtClean="0">
              <a:solidFill>
                <a:srgbClr val="FF0000"/>
              </a:solidFill>
              <a:effectLst>
                <a:outerShdw blurRad="38100" dist="38100" dir="2700000" algn="tl">
                  <a:srgbClr val="000000">
                    <a:alpha val="43137"/>
                  </a:srgbClr>
                </a:outerShdw>
              </a:effectLst>
            </a:endParaRPr>
          </a:p>
          <a:p>
            <a:pPr marL="228600" indent="-182563"/>
            <a:r>
              <a:rPr lang="ru-RU" sz="3100" b="1" dirty="0" smtClean="0">
                <a:solidFill>
                  <a:srgbClr val="FF0000"/>
                </a:solidFill>
                <a:effectLst>
                  <a:outerShdw blurRad="38100" dist="38100" dir="2700000" algn="tl">
                    <a:srgbClr val="000000">
                      <a:alpha val="43137"/>
                    </a:srgbClr>
                  </a:outerShdw>
                </a:effectLst>
              </a:rPr>
              <a:t>Инверсия</a:t>
            </a:r>
            <a:r>
              <a:rPr lang="ru-RU" sz="3100" b="1" dirty="0" smtClean="0">
                <a:solidFill>
                  <a:srgbClr val="002060"/>
                </a:solidFill>
                <a:effectLst>
                  <a:outerShdw blurRad="38100" dist="38100" dir="2700000" algn="tl">
                    <a:srgbClr val="000000">
                      <a:alpha val="43137"/>
                    </a:srgbClr>
                  </a:outerShdw>
                </a:effectLst>
              </a:rPr>
              <a:t> </a:t>
            </a:r>
            <a:r>
              <a:rPr lang="ru-RU" sz="3100" b="1" dirty="0">
                <a:solidFill>
                  <a:srgbClr val="002060"/>
                </a:solidFill>
                <a:effectLst>
                  <a:outerShdw blurRad="38100" dist="38100" dir="2700000" algn="tl">
                    <a:srgbClr val="000000">
                      <a:alpha val="43137"/>
                    </a:srgbClr>
                  </a:outerShdw>
                </a:effectLst>
              </a:rPr>
              <a:t>(лат. </a:t>
            </a:r>
            <a:r>
              <a:rPr lang="en-US" sz="3100" b="1" dirty="0" err="1">
                <a:solidFill>
                  <a:srgbClr val="002060"/>
                </a:solidFill>
                <a:effectLst>
                  <a:outerShdw blurRad="38100" dist="38100" dir="2700000" algn="tl">
                    <a:srgbClr val="000000">
                      <a:alpha val="43137"/>
                    </a:srgbClr>
                  </a:outerShdw>
                </a:effectLst>
              </a:rPr>
              <a:t>inversio</a:t>
            </a:r>
            <a:r>
              <a:rPr lang="ru-RU" sz="3100" b="1" dirty="0">
                <a:solidFill>
                  <a:srgbClr val="002060"/>
                </a:solidFill>
                <a:effectLst>
                  <a:outerShdw blurRad="38100" dist="38100" dir="2700000" algn="tl">
                    <a:srgbClr val="000000">
                      <a:alpha val="43137"/>
                    </a:srgbClr>
                  </a:outerShdw>
                </a:effectLst>
              </a:rPr>
              <a:t> – перестановка) – это изменение какой-либо величины на обратную.</a:t>
            </a:r>
          </a:p>
          <a:p>
            <a:pPr marL="46037" indent="0">
              <a:buNone/>
            </a:pPr>
            <a:r>
              <a:rPr lang="ru-RU" sz="3100" b="1" dirty="0" err="1" smtClean="0">
                <a:solidFill>
                  <a:srgbClr val="002060"/>
                </a:solidFill>
                <a:effectLst>
                  <a:outerShdw blurRad="38100" dist="38100" dir="2700000" algn="tl">
                    <a:srgbClr val="000000">
                      <a:alpha val="43137"/>
                    </a:srgbClr>
                  </a:outerShdw>
                </a:effectLst>
              </a:rPr>
              <a:t>Инвертный</a:t>
            </a:r>
            <a:r>
              <a:rPr lang="ru-RU" sz="3100" b="1" dirty="0" smtClean="0">
                <a:solidFill>
                  <a:srgbClr val="002060"/>
                </a:solidFill>
                <a:effectLst>
                  <a:outerShdw blurRad="38100" dist="38100" dir="2700000" algn="tl">
                    <a:srgbClr val="000000">
                      <a:alpha val="43137"/>
                    </a:srgbClr>
                  </a:outerShdw>
                </a:effectLst>
              </a:rPr>
              <a:t> </a:t>
            </a:r>
            <a:r>
              <a:rPr lang="ru-RU" sz="3100" b="1" dirty="0">
                <a:solidFill>
                  <a:srgbClr val="002060"/>
                </a:solidFill>
                <a:effectLst>
                  <a:outerShdw blurRad="38100" dist="38100" dir="2700000" algn="tl">
                    <a:srgbClr val="000000">
                      <a:alpha val="43137"/>
                    </a:srgbClr>
                  </a:outerShdw>
                </a:effectLst>
              </a:rPr>
              <a:t>сахар используется в кулинарии.</a:t>
            </a:r>
          </a:p>
          <a:p>
            <a:pPr marL="228600" indent="-182563"/>
            <a:r>
              <a:rPr lang="ru-RU" sz="2400" b="1" dirty="0">
                <a:solidFill>
                  <a:srgbClr val="002060"/>
                </a:solidFill>
                <a:effectLst>
                  <a:outerShdw blurRad="38100" dist="38100" dir="2700000" algn="tl">
                    <a:srgbClr val="000000">
                      <a:alpha val="43137"/>
                    </a:srgbClr>
                  </a:outerShdw>
                </a:effectLst>
              </a:rPr>
              <a:t>Составная часть пчелиного меда.</a:t>
            </a:r>
          </a:p>
          <a:p>
            <a:pPr marL="228600" indent="-182563"/>
            <a:endParaRPr lang="ru-RU" sz="2400" dirty="0">
              <a:solidFill>
                <a:srgbClr val="002060"/>
              </a:solidFill>
              <a:effectLst>
                <a:outerShdw blurRad="38100" dist="38100" dir="2700000" algn="tl">
                  <a:srgbClr val="000000">
                    <a:alpha val="43137"/>
                  </a:srgbClr>
                </a:outerShdw>
              </a:effectLst>
            </a:endParaRPr>
          </a:p>
          <a:p>
            <a:pPr marL="46037" indent="0">
              <a:buNone/>
            </a:pPr>
            <a:endParaRPr lang="ru-RU" sz="3100" dirty="0">
              <a:solidFill>
                <a:srgbClr val="002060"/>
              </a:solidFill>
              <a:effectLst>
                <a:outerShdw blurRad="38100" dist="38100" dir="2700000" algn="tl">
                  <a:srgbClr val="000000">
                    <a:alpha val="43137"/>
                  </a:srgbClr>
                </a:outerShdw>
              </a:effectLst>
            </a:endParaRPr>
          </a:p>
        </p:txBody>
      </p:sp>
      <p:graphicFrame>
        <p:nvGraphicFramePr>
          <p:cNvPr id="360454" name="Object 6"/>
          <p:cNvGraphicFramePr>
            <a:graphicFrameLocks noChangeAspect="1"/>
          </p:cNvGraphicFramePr>
          <p:nvPr/>
        </p:nvGraphicFramePr>
        <p:xfrm>
          <a:off x="2771775" y="1047750"/>
          <a:ext cx="1028700" cy="38100"/>
        </p:xfrm>
        <a:graphic>
          <a:graphicData uri="http://schemas.openxmlformats.org/presentationml/2006/ole">
            <mc:AlternateContent xmlns:mc="http://schemas.openxmlformats.org/markup-compatibility/2006">
              <mc:Choice xmlns:v="urn:schemas-microsoft-com:vml" Requires="v">
                <p:oleObj spid="_x0000_s19467" name="ISIS/Draw Sketch" r:id="rId4" imgW="1449597" imgH="51998" progId="ISISServer">
                  <p:embed/>
                </p:oleObj>
              </mc:Choice>
              <mc:Fallback>
                <p:oleObj name="ISIS/Draw Sketch" r:id="rId4" imgW="1449597" imgH="51998"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1047750"/>
                        <a:ext cx="1028700" cy="38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0455" name="AutoShape 6"/>
          <p:cNvSpPr>
            <a:spLocks/>
          </p:cNvSpPr>
          <p:nvPr/>
        </p:nvSpPr>
        <p:spPr bwMode="auto">
          <a:xfrm rot="16200000">
            <a:off x="5884041" y="1060450"/>
            <a:ext cx="225425" cy="1601787"/>
          </a:xfrm>
          <a:prstGeom prst="leftBrace">
            <a:avLst>
              <a:gd name="adj1" fmla="val 59214"/>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ru-RU">
              <a:latin typeface="Trebuchet MS" pitchFamily="34" charset="0"/>
            </a:endParaRPr>
          </a:p>
        </p:txBody>
      </p:sp>
      <p:sp>
        <p:nvSpPr>
          <p:cNvPr id="360456" name="Rectangle 9"/>
          <p:cNvSpPr>
            <a:spLocks noChangeArrowheads="1"/>
          </p:cNvSpPr>
          <p:nvPr/>
        </p:nvSpPr>
        <p:spPr bwMode="auto">
          <a:xfrm>
            <a:off x="971550" y="1412875"/>
            <a:ext cx="78486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215900" eaLnBrk="0" hangingPunct="0"/>
            <a:r>
              <a:rPr lang="ru-RU" sz="1200" dirty="0">
                <a:cs typeface="Times New Roman" pitchFamily="18" charset="0"/>
              </a:rPr>
              <a:t>+</a:t>
            </a:r>
            <a:r>
              <a:rPr lang="ru-RU" sz="2000" b="1" dirty="0">
                <a:cs typeface="Times New Roman" pitchFamily="18" charset="0"/>
              </a:rPr>
              <a:t>66,5</a:t>
            </a:r>
            <a:r>
              <a:rPr lang="en-US" sz="2000" b="1" baseline="30000" dirty="0">
                <a:cs typeface="Times New Roman" pitchFamily="18" charset="0"/>
              </a:rPr>
              <a:t>o</a:t>
            </a:r>
            <a:r>
              <a:rPr lang="ru-RU" sz="2000" b="1" baseline="30000" dirty="0">
                <a:cs typeface="Times New Roman" pitchFamily="18" charset="0"/>
              </a:rPr>
              <a:t>                                                              </a:t>
            </a:r>
            <a:r>
              <a:rPr lang="ru-RU" sz="2000" b="1" dirty="0">
                <a:cs typeface="Times New Roman" pitchFamily="18" charset="0"/>
              </a:rPr>
              <a:t>+52,5</a:t>
            </a:r>
            <a:r>
              <a:rPr lang="en-US" sz="2000" b="1" baseline="30000" dirty="0">
                <a:cs typeface="Times New Roman" pitchFamily="18" charset="0"/>
              </a:rPr>
              <a:t>o</a:t>
            </a:r>
            <a:r>
              <a:rPr lang="ru-RU" sz="2000" b="1" baseline="30000" dirty="0">
                <a:cs typeface="Times New Roman" pitchFamily="18" charset="0"/>
              </a:rPr>
              <a:t>               </a:t>
            </a:r>
            <a:r>
              <a:rPr lang="ru-RU" sz="2000" b="1" baseline="30000" dirty="0" smtClean="0">
                <a:cs typeface="Times New Roman" pitchFamily="18" charset="0"/>
              </a:rPr>
              <a:t>                    </a:t>
            </a:r>
            <a:r>
              <a:rPr lang="ru-RU" sz="2400" b="1" baseline="30000" dirty="0">
                <a:cs typeface="Times New Roman" pitchFamily="18" charset="0"/>
              </a:rPr>
              <a:t>_</a:t>
            </a:r>
            <a:r>
              <a:rPr lang="ru-RU" sz="2000" b="1" baseline="30000" dirty="0">
                <a:cs typeface="Times New Roman" pitchFamily="18" charset="0"/>
              </a:rPr>
              <a:t> </a:t>
            </a:r>
            <a:r>
              <a:rPr lang="ru-RU" sz="2000" b="1" dirty="0">
                <a:cs typeface="Times New Roman" pitchFamily="18" charset="0"/>
              </a:rPr>
              <a:t>92,4</a:t>
            </a:r>
            <a:r>
              <a:rPr lang="en-US" sz="2000" b="1" baseline="30000" dirty="0">
                <a:cs typeface="Times New Roman" pitchFamily="18" charset="0"/>
              </a:rPr>
              <a:t>o</a:t>
            </a:r>
            <a:endParaRPr lang="ru-RU" sz="2000" dirty="0"/>
          </a:p>
          <a:p>
            <a:pPr indent="215900" eaLnBrk="0" hangingPunct="0"/>
            <a:r>
              <a:rPr lang="ru-RU" dirty="0"/>
              <a:t> </a:t>
            </a:r>
          </a:p>
        </p:txBody>
      </p:sp>
      <p:sp>
        <p:nvSpPr>
          <p:cNvPr id="360457" name="Rectangle 10"/>
          <p:cNvSpPr>
            <a:spLocks noChangeArrowheads="1"/>
          </p:cNvSpPr>
          <p:nvPr/>
        </p:nvSpPr>
        <p:spPr bwMode="auto">
          <a:xfrm>
            <a:off x="2878138" y="585788"/>
            <a:ext cx="338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ru-RU" sz="1200" b="1">
                <a:cs typeface="Times New Roman" pitchFamily="18" charset="0"/>
              </a:rPr>
              <a:t>                                                                          </a:t>
            </a:r>
            <a:endParaRPr lang="ru-RU" sz="900"/>
          </a:p>
        </p:txBody>
      </p:sp>
      <p:sp>
        <p:nvSpPr>
          <p:cNvPr id="360458" name="Прямоугольник 16"/>
          <p:cNvSpPr>
            <a:spLocks noChangeArrowheads="1"/>
          </p:cNvSpPr>
          <p:nvPr/>
        </p:nvSpPr>
        <p:spPr bwMode="auto">
          <a:xfrm>
            <a:off x="5364162" y="191611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b="1" dirty="0">
                <a:solidFill>
                  <a:srgbClr val="000000"/>
                </a:solidFill>
                <a:cs typeface="Times New Roman" pitchFamily="18" charset="0"/>
              </a:rPr>
              <a:t> -39,9</a:t>
            </a:r>
            <a:r>
              <a:rPr lang="en-US" sz="2400" b="1" baseline="30000" dirty="0">
                <a:solidFill>
                  <a:srgbClr val="000000"/>
                </a:solidFill>
                <a:cs typeface="Times New Roman" pitchFamily="18" charset="0"/>
              </a:rPr>
              <a:t>o</a:t>
            </a:r>
            <a:r>
              <a:rPr lang="ru-RU" sz="2400" dirty="0">
                <a:solidFill>
                  <a:srgbClr val="000000"/>
                </a:solidFill>
                <a:cs typeface="Times New Roman" pitchFamily="18" charset="0"/>
              </a:rPr>
              <a:t>                  </a:t>
            </a:r>
            <a:endParaRPr lang="ru-RU" sz="2400" dirty="0">
              <a:latin typeface="Trebuchet MS" pitchFamily="34" charset="0"/>
            </a:endParaRPr>
          </a:p>
        </p:txBody>
      </p:sp>
      <p:sp>
        <p:nvSpPr>
          <p:cNvPr id="360459" name="Прямоугольник 17"/>
          <p:cNvSpPr>
            <a:spLocks noChangeArrowheads="1"/>
          </p:cNvSpPr>
          <p:nvPr/>
        </p:nvSpPr>
        <p:spPr bwMode="auto">
          <a:xfrm>
            <a:off x="0" y="731173"/>
            <a:ext cx="8323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215900"/>
            <a:r>
              <a:rPr lang="ru-RU" sz="2800" b="1" dirty="0">
                <a:solidFill>
                  <a:srgbClr val="000000"/>
                </a:solidFill>
                <a:cs typeface="Times New Roman" pitchFamily="18" charset="0"/>
              </a:rPr>
              <a:t> сахароза                          глюкоза    +   </a:t>
            </a:r>
            <a:r>
              <a:rPr lang="ru-RU" sz="2800" b="1" dirty="0" smtClean="0">
                <a:solidFill>
                  <a:srgbClr val="000000"/>
                </a:solidFill>
                <a:cs typeface="Times New Roman" pitchFamily="18" charset="0"/>
              </a:rPr>
              <a:t>фруктоза</a:t>
            </a:r>
            <a:endParaRPr lang="ru-RU" sz="2800" dirty="0">
              <a:solidFill>
                <a:srgbClr val="000000"/>
              </a:solidFill>
            </a:endParaRPr>
          </a:p>
        </p:txBody>
      </p:sp>
      <p:sp>
        <p:nvSpPr>
          <p:cNvPr id="360460" name="AutoShape 12"/>
          <p:cNvSpPr>
            <a:spLocks noChangeArrowheads="1"/>
          </p:cNvSpPr>
          <p:nvPr/>
        </p:nvSpPr>
        <p:spPr bwMode="auto">
          <a:xfrm>
            <a:off x="2267744" y="731173"/>
            <a:ext cx="1655762" cy="504825"/>
          </a:xfrm>
          <a:prstGeom prst="rightArrow">
            <a:avLst>
              <a:gd name="adj1" fmla="val 50000"/>
              <a:gd name="adj2" fmla="val 8199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a:p>
        </p:txBody>
      </p:sp>
    </p:spTree>
    <p:extLst>
      <p:ext uri="{BB962C8B-B14F-4D97-AF65-F5344CB8AC3E}">
        <p14:creationId xmlns:p14="http://schemas.microsoft.com/office/powerpoint/2010/main" val="190897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12BD762-430A-4C0D-B085-0A581DF849ED}" type="slidenum">
              <a:rPr lang="ru-RU"/>
              <a:pPr/>
              <a:t>24</a:t>
            </a:fld>
            <a:endParaRPr lang="ru-RU"/>
          </a:p>
        </p:txBody>
      </p:sp>
      <p:sp>
        <p:nvSpPr>
          <p:cNvPr id="146436" name="Rectangle 4"/>
          <p:cNvSpPr>
            <a:spLocks noChangeArrowheads="1"/>
          </p:cNvSpPr>
          <p:nvPr/>
        </p:nvSpPr>
        <p:spPr bwMode="auto">
          <a:xfrm>
            <a:off x="2339974" y="908720"/>
            <a:ext cx="51843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ru-RU" sz="4800" b="1" i="1" dirty="0">
                <a:solidFill>
                  <a:schemeClr val="accent2"/>
                </a:solidFill>
                <a:effectLst>
                  <a:outerShdw blurRad="38100" dist="38100" dir="2700000" algn="tl">
                    <a:srgbClr val="000000">
                      <a:alpha val="43137"/>
                    </a:srgbClr>
                  </a:outerShdw>
                </a:effectLst>
              </a:rPr>
              <a:t>Полисахариды</a:t>
            </a:r>
            <a:endParaRPr lang="ru-RU" sz="3600" dirty="0">
              <a:effectLst>
                <a:outerShdw blurRad="38100" dist="38100" dir="2700000" algn="tl">
                  <a:srgbClr val="000000">
                    <a:alpha val="43137"/>
                  </a:srgbClr>
                </a:outerShdw>
              </a:effectLst>
            </a:endParaRPr>
          </a:p>
        </p:txBody>
      </p:sp>
      <p:sp>
        <p:nvSpPr>
          <p:cNvPr id="146437" name="Rectangle 5"/>
          <p:cNvSpPr>
            <a:spLocks noChangeArrowheads="1"/>
          </p:cNvSpPr>
          <p:nvPr/>
        </p:nvSpPr>
        <p:spPr bwMode="auto">
          <a:xfrm>
            <a:off x="304491" y="2134450"/>
            <a:ext cx="8820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dirty="0">
                <a:effectLst>
                  <a:outerShdw blurRad="38100" dist="38100" dir="2700000" algn="tl">
                    <a:srgbClr val="000000">
                      <a:alpha val="43137"/>
                    </a:srgbClr>
                  </a:outerShdw>
                </a:effectLst>
              </a:rPr>
              <a:t>Важнейшие из полисахаридов - это </a:t>
            </a:r>
            <a:r>
              <a:rPr lang="ru-RU" sz="3200" b="1" dirty="0">
                <a:solidFill>
                  <a:srgbClr val="FF3300"/>
                </a:solidFill>
                <a:effectLst>
                  <a:outerShdw blurRad="38100" dist="38100" dir="2700000" algn="tl">
                    <a:srgbClr val="000000">
                      <a:alpha val="43137"/>
                    </a:srgbClr>
                  </a:outerShdw>
                </a:effectLst>
              </a:rPr>
              <a:t>крахмал, гликоген (животный крахмал), целлюлоза (клетчатка). </a:t>
            </a:r>
          </a:p>
        </p:txBody>
      </p:sp>
      <p:pic>
        <p:nvPicPr>
          <p:cNvPr id="5" name="Picture 11" descr="ит"/>
          <p:cNvPicPr/>
          <p:nvPr/>
        </p:nvPicPr>
        <p:blipFill>
          <a:blip r:embed="rId2" cstate="print"/>
          <a:srcRect/>
          <a:stretch>
            <a:fillRect/>
          </a:stretch>
        </p:blipFill>
        <p:spPr bwMode="auto">
          <a:xfrm>
            <a:off x="539552" y="4293096"/>
            <a:ext cx="2143125" cy="2233295"/>
          </a:xfrm>
          <a:prstGeom prst="rect">
            <a:avLst/>
          </a:prstGeom>
          <a:noFill/>
          <a:ln w="9525">
            <a:noFill/>
            <a:miter lim="800000"/>
            <a:headEnd/>
            <a:tailEnd/>
          </a:ln>
        </p:spPr>
      </p:pic>
      <p:pic>
        <p:nvPicPr>
          <p:cNvPr id="6" name="Рисунок 5" descr="http://1.bp.blogspot.com/-VNJmRKQYYO0/TZleopqhD8I/AAAAAAAAAno/_UHJZXuQtho/s200/3.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14566" y="3912047"/>
            <a:ext cx="3633689" cy="2389186"/>
          </a:xfrm>
          <a:prstGeom prst="rect">
            <a:avLst/>
          </a:prstGeom>
          <a:noFill/>
          <a:ln>
            <a:noFill/>
          </a:ln>
        </p:spPr>
      </p:pic>
    </p:spTree>
    <p:extLst>
      <p:ext uri="{BB962C8B-B14F-4D97-AF65-F5344CB8AC3E}">
        <p14:creationId xmlns:p14="http://schemas.microsoft.com/office/powerpoint/2010/main" val="3535168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5EBA6440-1A3A-473C-ABB0-BEEA86FA76BD}" type="slidenum">
              <a:rPr lang="ru-RU"/>
              <a:pPr/>
              <a:t>25</a:t>
            </a:fld>
            <a:endParaRPr lang="ru-RU"/>
          </a:p>
        </p:txBody>
      </p:sp>
      <p:sp>
        <p:nvSpPr>
          <p:cNvPr id="6" name="Объект 5"/>
          <p:cNvSpPr>
            <a:spLocks noGrp="1"/>
          </p:cNvSpPr>
          <p:nvPr>
            <p:ph sz="quarter" idx="4294967295"/>
          </p:nvPr>
        </p:nvSpPr>
        <p:spPr>
          <a:xfrm>
            <a:off x="0" y="188913"/>
            <a:ext cx="8642350" cy="5976937"/>
          </a:xfrm>
        </p:spPr>
        <p:txBody>
          <a:bodyPr>
            <a:normAutofit/>
          </a:bodyPr>
          <a:lstStyle/>
          <a:p>
            <a:pPr marL="228600" indent="-182563" algn="ctr"/>
            <a:r>
              <a:rPr lang="ru-RU" sz="3600" b="1" dirty="0">
                <a:solidFill>
                  <a:srgbClr val="008080"/>
                </a:solidFill>
                <a:effectLst>
                  <a:outerShdw blurRad="38100" dist="38100" dir="2700000" algn="tl">
                    <a:srgbClr val="000000">
                      <a:alpha val="43137"/>
                    </a:srgbClr>
                  </a:outerShdw>
                </a:effectLst>
              </a:rPr>
              <a:t>Полисахариды (</a:t>
            </a:r>
            <a:r>
              <a:rPr lang="ru-RU" sz="3600" b="1" dirty="0" err="1">
                <a:solidFill>
                  <a:srgbClr val="008080"/>
                </a:solidFill>
                <a:effectLst>
                  <a:outerShdw blurRad="38100" dist="38100" dir="2700000" algn="tl">
                    <a:srgbClr val="000000">
                      <a:alpha val="43137"/>
                    </a:srgbClr>
                  </a:outerShdw>
                </a:effectLst>
              </a:rPr>
              <a:t>полиозы</a:t>
            </a:r>
            <a:r>
              <a:rPr lang="ru-RU" sz="2800" b="1" dirty="0">
                <a:solidFill>
                  <a:srgbClr val="008080"/>
                </a:solidFill>
                <a:effectLst>
                  <a:outerShdw blurRad="38100" dist="38100" dir="2700000" algn="tl">
                    <a:srgbClr val="000000">
                      <a:alpha val="43137"/>
                    </a:srgbClr>
                  </a:outerShdw>
                </a:effectLst>
              </a:rPr>
              <a:t>)</a:t>
            </a:r>
            <a:endParaRPr lang="en-US" sz="2800" b="1" dirty="0">
              <a:solidFill>
                <a:srgbClr val="008080"/>
              </a:solidFill>
              <a:effectLst>
                <a:outerShdw blurRad="38100" dist="38100" dir="2700000" algn="tl">
                  <a:srgbClr val="000000">
                    <a:alpha val="43137"/>
                  </a:srgbClr>
                </a:outerShdw>
              </a:effectLst>
            </a:endParaRPr>
          </a:p>
          <a:p>
            <a:pPr marL="228600" indent="-182563" algn="ctr"/>
            <a:endParaRPr lang="en-US" sz="3200" b="1" dirty="0">
              <a:solidFill>
                <a:srgbClr val="008080"/>
              </a:solidFill>
              <a:effectLst>
                <a:outerShdw blurRad="38100" dist="38100" dir="2700000" algn="tl">
                  <a:srgbClr val="000000">
                    <a:alpha val="43137"/>
                  </a:srgbClr>
                </a:outerShdw>
              </a:effectLst>
            </a:endParaRPr>
          </a:p>
          <a:p>
            <a:pPr marL="228600" indent="-182563" algn="ctr"/>
            <a:r>
              <a:rPr lang="ru-RU" sz="2800" b="1" dirty="0">
                <a:solidFill>
                  <a:srgbClr val="FF3300"/>
                </a:solidFill>
                <a:effectLst>
                  <a:outerShdw blurRad="38100" dist="38100" dir="2700000" algn="tl">
                    <a:srgbClr val="000000">
                      <a:alpha val="43137"/>
                    </a:srgbClr>
                  </a:outerShdw>
                </a:effectLst>
              </a:rPr>
              <a:t>Классификация полисахаридов</a:t>
            </a:r>
          </a:p>
          <a:p>
            <a:pPr marL="365125" lvl="1" indent="0" algn="ctr">
              <a:buFontTx/>
              <a:buNone/>
            </a:pPr>
            <a:endParaRPr lang="ru-RU" sz="3600" b="1" dirty="0">
              <a:solidFill>
                <a:srgbClr val="FF3300"/>
              </a:solidFill>
              <a:effectLst>
                <a:outerShdw blurRad="38100" dist="38100" dir="2700000" algn="tl">
                  <a:srgbClr val="000000">
                    <a:alpha val="43137"/>
                  </a:srgbClr>
                </a:outerShdw>
              </a:effectLst>
            </a:endParaRPr>
          </a:p>
          <a:p>
            <a:pPr marL="228600" indent="-182563" algn="ctr">
              <a:buFontTx/>
              <a:buNone/>
            </a:pPr>
            <a:r>
              <a:rPr lang="ru-RU" sz="3200" b="1" dirty="0">
                <a:effectLst>
                  <a:outerShdw blurRad="38100" dist="38100" dir="2700000" algn="tl">
                    <a:srgbClr val="000000">
                      <a:alpha val="43137"/>
                    </a:srgbClr>
                  </a:outerShdw>
                </a:effectLst>
              </a:rPr>
              <a:t>1</a:t>
            </a:r>
            <a:r>
              <a:rPr lang="ru-RU" sz="3200" b="1" dirty="0" smtClean="0">
                <a:effectLst>
                  <a:outerShdw blurRad="38100" dist="38100" dir="2700000" algn="tl">
                    <a:srgbClr val="000000">
                      <a:alpha val="43137"/>
                    </a:srgbClr>
                  </a:outerShdw>
                </a:effectLst>
              </a:rPr>
              <a:t>.  </a:t>
            </a:r>
            <a:r>
              <a:rPr lang="ru-RU" sz="3200" b="1" dirty="0" err="1" smtClean="0">
                <a:effectLst>
                  <a:outerShdw blurRad="38100" dist="38100" dir="2700000" algn="tl">
                    <a:srgbClr val="000000">
                      <a:alpha val="43137"/>
                    </a:srgbClr>
                  </a:outerShdw>
                </a:effectLst>
              </a:rPr>
              <a:t>Гомополисахариды</a:t>
            </a:r>
            <a:endParaRPr lang="ru-RU" sz="3200" b="1" dirty="0">
              <a:effectLst>
                <a:outerShdw blurRad="38100" dist="38100" dir="2700000" algn="tl">
                  <a:srgbClr val="000000">
                    <a:alpha val="43137"/>
                  </a:srgbClr>
                </a:outerShdw>
              </a:effectLst>
            </a:endParaRPr>
          </a:p>
          <a:p>
            <a:pPr marL="228600" indent="-182563" algn="ctr">
              <a:buFontTx/>
              <a:buNone/>
            </a:pPr>
            <a:r>
              <a:rPr lang="ru-RU" sz="3200" b="1" dirty="0">
                <a:effectLst>
                  <a:outerShdw blurRad="38100" dist="38100" dir="2700000" algn="tl">
                    <a:srgbClr val="000000">
                      <a:alpha val="43137"/>
                    </a:srgbClr>
                  </a:outerShdw>
                </a:effectLst>
              </a:rPr>
              <a:t>    2. </a:t>
            </a:r>
            <a:r>
              <a:rPr lang="ru-RU" sz="3200" b="1" dirty="0" err="1">
                <a:effectLst>
                  <a:outerShdw blurRad="38100" dist="38100" dir="2700000" algn="tl">
                    <a:srgbClr val="000000">
                      <a:alpha val="43137"/>
                    </a:srgbClr>
                  </a:outerShdw>
                </a:effectLst>
              </a:rPr>
              <a:t>Гетерополисахариды</a:t>
            </a:r>
            <a:endParaRPr lang="ru-RU" sz="3200" b="1" dirty="0">
              <a:effectLst>
                <a:outerShdw blurRad="38100" dist="38100" dir="2700000" algn="tl">
                  <a:srgbClr val="000000">
                    <a:alpha val="43137"/>
                  </a:srgbClr>
                </a:outerShdw>
              </a:effectLst>
            </a:endParaRPr>
          </a:p>
          <a:p>
            <a:pPr marL="228600" indent="-182563" algn="ctr">
              <a:buFontTx/>
              <a:buNone/>
            </a:pPr>
            <a:endParaRPr lang="ru-RU" sz="3200" b="1" dirty="0">
              <a:effectLst>
                <a:outerShdw blurRad="38100" dist="38100" dir="2700000" algn="tl">
                  <a:srgbClr val="000000">
                    <a:alpha val="43137"/>
                  </a:srgbClr>
                </a:outerShdw>
              </a:effectLst>
            </a:endParaRPr>
          </a:p>
          <a:p>
            <a:pPr marL="228600" indent="-182563" algn="ctr">
              <a:buFontTx/>
              <a:buNone/>
            </a:pPr>
            <a:r>
              <a:rPr lang="ru-RU" sz="2800" b="1" dirty="0" err="1">
                <a:solidFill>
                  <a:schemeClr val="accent2"/>
                </a:solidFill>
                <a:effectLst>
                  <a:outerShdw blurRad="38100" dist="38100" dir="2700000" algn="tl">
                    <a:srgbClr val="000000">
                      <a:alpha val="43137"/>
                    </a:srgbClr>
                  </a:outerShdw>
                </a:effectLst>
              </a:rPr>
              <a:t>Гомополисахариды</a:t>
            </a:r>
            <a:r>
              <a:rPr lang="ru-RU" sz="2800" b="1" dirty="0">
                <a:solidFill>
                  <a:schemeClr val="accent2"/>
                </a:solidFill>
                <a:effectLst>
                  <a:outerShdw blurRad="38100" dist="38100" dir="2700000" algn="tl">
                    <a:srgbClr val="000000">
                      <a:alpha val="43137"/>
                    </a:srgbClr>
                  </a:outerShdw>
                </a:effectLst>
              </a:rPr>
              <a:t> также называются </a:t>
            </a:r>
            <a:r>
              <a:rPr lang="ru-RU" sz="3600" b="1" dirty="0" err="1">
                <a:solidFill>
                  <a:schemeClr val="accent2"/>
                </a:solidFill>
                <a:effectLst>
                  <a:outerShdw blurRad="38100" dist="38100" dir="2700000" algn="tl">
                    <a:srgbClr val="000000">
                      <a:alpha val="43137"/>
                    </a:srgbClr>
                  </a:outerShdw>
                </a:effectLst>
              </a:rPr>
              <a:t>гликанами</a:t>
            </a:r>
            <a:r>
              <a:rPr lang="ru-RU" sz="3600" b="1" dirty="0">
                <a:solidFill>
                  <a:schemeClr val="accent2"/>
                </a:solidFill>
                <a:effectLst>
                  <a:outerShdw blurRad="38100" dist="38100" dir="2700000" algn="tl">
                    <a:srgbClr val="000000">
                      <a:alpha val="43137"/>
                    </a:srgbClr>
                  </a:outerShdw>
                </a:effectLst>
              </a:rPr>
              <a:t>.</a:t>
            </a:r>
            <a:r>
              <a:rPr lang="ru-RU" sz="2800" b="1" dirty="0">
                <a:solidFill>
                  <a:schemeClr val="accent2"/>
                </a:solidFill>
                <a:effectLst>
                  <a:outerShdw blurRad="38100" dist="38100" dir="2700000" algn="tl">
                    <a:srgbClr val="000000">
                      <a:alpha val="43137"/>
                    </a:srgbClr>
                  </a:outerShdw>
                </a:effectLst>
              </a:rPr>
              <a:t> </a:t>
            </a:r>
            <a:endParaRPr lang="ru-RU" sz="4000" b="1" dirty="0">
              <a:solidFill>
                <a:schemeClr val="accent2"/>
              </a:solidFill>
              <a:effectLst>
                <a:outerShdw blurRad="38100" dist="38100" dir="2700000" algn="tl">
                  <a:srgbClr val="000000">
                    <a:alpha val="43137"/>
                  </a:srgbClr>
                </a:outerShdw>
              </a:effectLst>
            </a:endParaRPr>
          </a:p>
          <a:p>
            <a:pPr marL="228600" indent="-182563" algn="ctr">
              <a:buFontTx/>
              <a:buNone/>
            </a:pPr>
            <a:endParaRPr lang="ru-RU" sz="4000" dirty="0">
              <a:effectLst>
                <a:outerShdw blurRad="38100" dist="38100" dir="2700000" algn="tl">
                  <a:srgbClr val="000000">
                    <a:alpha val="43137"/>
                  </a:srgbClr>
                </a:outerShdw>
              </a:effectLst>
            </a:endParaRPr>
          </a:p>
          <a:p>
            <a:pPr marL="228600" indent="-182563"/>
            <a:endParaRPr lang="ru-RU" dirty="0">
              <a:effectLst>
                <a:outerShdw blurRad="38100" dist="38100" dir="2700000" algn="tl">
                  <a:srgbClr val="000000">
                    <a:alpha val="43137"/>
                  </a:srgbClr>
                </a:outerShdw>
              </a:effectLst>
            </a:endParaRPr>
          </a:p>
        </p:txBody>
      </p:sp>
      <p:sp>
        <p:nvSpPr>
          <p:cNvPr id="2" name="Дата 1"/>
          <p:cNvSpPr txBox="1">
            <a:spLocks noGrp="1"/>
          </p:cNvSpPr>
          <p:nvPr/>
        </p:nvSpPr>
        <p:spPr bwMode="auto">
          <a:xfrm flipH="1" flipV="1">
            <a:off x="6084888" y="6092825"/>
            <a:ext cx="87312"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endParaRPr lang="ru-RU" sz="1100" b="1">
              <a:solidFill>
                <a:srgbClr val="7F7F7F"/>
              </a:solidFill>
              <a:latin typeface="Trebuchet MS" pitchFamily="34" charset="0"/>
            </a:endParaRPr>
          </a:p>
        </p:txBody>
      </p:sp>
      <p:sp>
        <p:nvSpPr>
          <p:cNvPr id="3" name="Нижний колонтитул 2"/>
          <p:cNvSpPr txBox="1">
            <a:spLocks noGrp="1"/>
          </p:cNvSpPr>
          <p:nvPr/>
        </p:nvSpPr>
        <p:spPr>
          <a:xfrm>
            <a:off x="457200" y="6172200"/>
            <a:ext cx="82550" cy="136525"/>
          </a:xfrm>
          <a:prstGeom prst="rect">
            <a:avLst/>
          </a:prstGeom>
          <a:noFill/>
        </p:spPr>
        <p:txBody>
          <a:bodyPr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ru-RU" sz="1100" b="1">
              <a:solidFill>
                <a:srgbClr val="7F7F7F"/>
              </a:solidFill>
              <a:latin typeface="Trebuchet MS" pitchFamily="34" charset="0"/>
            </a:endParaRPr>
          </a:p>
        </p:txBody>
      </p:sp>
      <p:sp>
        <p:nvSpPr>
          <p:cNvPr id="4" name="Номер слайда 3"/>
          <p:cNvSpPr txBox="1">
            <a:spLocks noGrp="1"/>
          </p:cNvSpPr>
          <p:nvPr/>
        </p:nvSpPr>
        <p:spPr>
          <a:xfrm>
            <a:off x="3810000" y="6172200"/>
            <a:ext cx="1828800" cy="365125"/>
          </a:xfrm>
          <a:prstGeom prst="rect">
            <a:avLst/>
          </a:prstGeom>
          <a:noFill/>
        </p:spPr>
        <p:txBody>
          <a:bodyPr anchor="ctr"/>
          <a:lstStyle/>
          <a:p>
            <a:pPr algn="ctr" fontAlgn="auto">
              <a:spcBef>
                <a:spcPts val="0"/>
              </a:spcBef>
              <a:spcAft>
                <a:spcPts val="0"/>
              </a:spcAft>
              <a:defRPr/>
            </a:pPr>
            <a:fld id="{9D43DD89-D97B-4C5D-90A7-8940CF558B9E}" type="slidenum">
              <a:rPr lang="ru-RU" sz="1200" b="1">
                <a:solidFill>
                  <a:schemeClr val="tx1">
                    <a:lumMod val="50000"/>
                    <a:lumOff val="50000"/>
                  </a:schemeClr>
                </a:solidFill>
                <a:latin typeface="+mn-lt"/>
                <a:cs typeface="+mn-cs"/>
              </a:rPr>
              <a:pPr algn="ctr" fontAlgn="auto">
                <a:spcBef>
                  <a:spcPts val="0"/>
                </a:spcBef>
                <a:spcAft>
                  <a:spcPts val="0"/>
                </a:spcAft>
                <a:defRPr/>
              </a:pPr>
              <a:t>25</a:t>
            </a:fld>
            <a:endParaRPr lang="ru-RU" sz="1200" b="1">
              <a:solidFill>
                <a:schemeClr val="tx1">
                  <a:lumMod val="50000"/>
                  <a:lumOff val="50000"/>
                </a:schemeClr>
              </a:solidFill>
              <a:latin typeface="+mn-lt"/>
              <a:cs typeface="+mn-cs"/>
            </a:endParaRPr>
          </a:p>
        </p:txBody>
      </p:sp>
      <p:pic>
        <p:nvPicPr>
          <p:cNvPr id="8" name="Picture 2" descr="H:\Documents and Settings\22\Рабочий стол\моя\АНИМАЦИЯ,РАЗНОЕ\Анимашки\Анимашки_ClipArt\AG00218_.GIF"/>
          <p:cNvPicPr/>
          <p:nvPr/>
        </p:nvPicPr>
        <p:blipFill>
          <a:blip r:embed="rId2" cstate="print"/>
          <a:srcRect/>
          <a:stretch>
            <a:fillRect/>
          </a:stretch>
        </p:blipFill>
        <p:spPr bwMode="auto">
          <a:xfrm rot="-2781329">
            <a:off x="7125681" y="2339862"/>
            <a:ext cx="1584325" cy="969645"/>
          </a:xfrm>
          <a:prstGeom prst="rect">
            <a:avLst/>
          </a:prstGeom>
          <a:noFill/>
          <a:ln w="9525">
            <a:noFill/>
            <a:miter lim="800000"/>
            <a:headEnd/>
            <a:tailEnd/>
          </a:ln>
        </p:spPr>
      </p:pic>
    </p:spTree>
    <p:extLst>
      <p:ext uri="{BB962C8B-B14F-4D97-AF65-F5344CB8AC3E}">
        <p14:creationId xmlns:p14="http://schemas.microsoft.com/office/powerpoint/2010/main" val="382375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14F45288-C217-4AF2-BDF1-2D7346615A0F}" type="slidenum">
              <a:rPr lang="ru-RU"/>
              <a:pPr/>
              <a:t>26</a:t>
            </a:fld>
            <a:endParaRPr lang="ru-RU"/>
          </a:p>
        </p:txBody>
      </p:sp>
      <p:sp>
        <p:nvSpPr>
          <p:cNvPr id="376834" name="Rectangle 2"/>
          <p:cNvSpPr>
            <a:spLocks noChangeArrowheads="1"/>
          </p:cNvSpPr>
          <p:nvPr/>
        </p:nvSpPr>
        <p:spPr bwMode="auto">
          <a:xfrm>
            <a:off x="251521" y="333375"/>
            <a:ext cx="889248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ru-RU" sz="2000" b="1" dirty="0">
                <a:effectLst>
                  <a:outerShdw blurRad="38100" dist="38100" dir="2700000" algn="tl">
                    <a:srgbClr val="000000">
                      <a:alpha val="43137"/>
                    </a:srgbClr>
                  </a:outerShdw>
                </a:effectLst>
              </a:rPr>
              <a:t>При фотосинтезе </a:t>
            </a:r>
            <a:r>
              <a:rPr lang="ru-RU" sz="3200" b="1" dirty="0">
                <a:solidFill>
                  <a:schemeClr val="accent2"/>
                </a:solidFill>
                <a:effectLst>
                  <a:outerShdw blurRad="38100" dist="38100" dir="2700000" algn="tl">
                    <a:srgbClr val="000000">
                      <a:alpha val="43137"/>
                    </a:srgbClr>
                  </a:outerShdw>
                </a:effectLst>
              </a:rPr>
              <a:t>крахмал</a:t>
            </a:r>
            <a:r>
              <a:rPr lang="ru-RU" sz="2000" b="1" dirty="0">
                <a:effectLst>
                  <a:outerShdw blurRad="38100" dist="38100" dir="2700000" algn="tl">
                    <a:srgbClr val="000000">
                      <a:alpha val="43137"/>
                    </a:srgbClr>
                  </a:outerShdw>
                </a:effectLst>
              </a:rPr>
              <a:t> образуется  в растениях  и откладывается  в корнях,  клубнях, семенах, </a:t>
            </a:r>
          </a:p>
          <a:p>
            <a:pPr algn="ctr"/>
            <a:r>
              <a:rPr lang="ru-RU" sz="2000" b="1" dirty="0">
                <a:effectLst>
                  <a:outerShdw blurRad="38100" dist="38100" dir="2700000" algn="tl">
                    <a:srgbClr val="000000">
                      <a:alpha val="43137"/>
                    </a:srgbClr>
                  </a:outerShdw>
                </a:effectLst>
              </a:rPr>
              <a:t>«картофельная мука».</a:t>
            </a:r>
          </a:p>
          <a:p>
            <a:pPr algn="ctr"/>
            <a:r>
              <a:rPr lang="ru-RU" sz="2000" b="1" dirty="0">
                <a:effectLst>
                  <a:outerShdw blurRad="38100" dist="38100" dir="2700000" algn="tl">
                    <a:srgbClr val="000000">
                      <a:alpha val="43137"/>
                    </a:srgbClr>
                  </a:outerShdw>
                </a:effectLst>
              </a:rPr>
              <a:t>Запасающая функция</a:t>
            </a:r>
          </a:p>
        </p:txBody>
      </p:sp>
      <p:sp>
        <p:nvSpPr>
          <p:cNvPr id="376835" name="Rectangle 3"/>
          <p:cNvSpPr>
            <a:spLocks noChangeArrowheads="1"/>
          </p:cNvSpPr>
          <p:nvPr/>
        </p:nvSpPr>
        <p:spPr bwMode="auto">
          <a:xfrm>
            <a:off x="2788639" y="2118667"/>
            <a:ext cx="39356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solidFill>
                  <a:srgbClr val="FF0066"/>
                </a:solidFill>
                <a:effectLst>
                  <a:outerShdw blurRad="38100" dist="38100" dir="2700000" algn="tl">
                    <a:srgbClr val="000000">
                      <a:alpha val="43137"/>
                    </a:srgbClr>
                  </a:outerShdw>
                </a:effectLst>
              </a:rPr>
              <a:t>ЗНАЧЕНИЕ КРАХМАЛА</a:t>
            </a:r>
          </a:p>
        </p:txBody>
      </p:sp>
      <p:sp>
        <p:nvSpPr>
          <p:cNvPr id="376836" name="Rectangle 4"/>
          <p:cNvSpPr>
            <a:spLocks noChangeArrowheads="1"/>
          </p:cNvSpPr>
          <p:nvPr/>
        </p:nvSpPr>
        <p:spPr bwMode="auto">
          <a:xfrm>
            <a:off x="58096" y="2811165"/>
            <a:ext cx="85693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dirty="0">
                <a:effectLst>
                  <a:outerShdw blurRad="38100" dist="38100" dir="2700000" algn="tl">
                    <a:srgbClr val="000000">
                      <a:alpha val="43137"/>
                    </a:srgbClr>
                  </a:outerShdw>
                </a:effectLst>
              </a:rPr>
              <a:t>1</a:t>
            </a:r>
            <a:r>
              <a:rPr lang="ru-RU" sz="2000" b="1" dirty="0">
                <a:effectLst>
                  <a:outerShdw blurRad="38100" dist="38100" dir="2700000" algn="tl">
                    <a:srgbClr val="000000">
                      <a:alpha val="43137"/>
                    </a:srgbClr>
                  </a:outerShdw>
                </a:effectLst>
              </a:rPr>
              <a:t>). В качестве пищевого продукта (хлеб, картофель, крупы и т. д.)</a:t>
            </a:r>
          </a:p>
          <a:p>
            <a:r>
              <a:rPr lang="ru-RU" sz="2000" b="1" dirty="0">
                <a:effectLst>
                  <a:outerShdw blurRad="38100" dist="38100" dir="2700000" algn="tl">
                    <a:srgbClr val="000000">
                      <a:alpha val="43137"/>
                    </a:srgbClr>
                  </a:outerShdw>
                </a:effectLst>
              </a:rPr>
              <a:t>2). Для изготовления  канцелярского клея</a:t>
            </a:r>
          </a:p>
          <a:p>
            <a:r>
              <a:rPr lang="ru-RU" sz="2000" b="1" dirty="0">
                <a:effectLst>
                  <a:outerShdw blurRad="38100" dist="38100" dir="2700000" algn="tl">
                    <a:srgbClr val="000000">
                      <a:alpha val="43137"/>
                    </a:srgbClr>
                  </a:outerShdw>
                </a:effectLst>
              </a:rPr>
              <a:t>3). В медицине и фармации для приготовления присыпок, паст (густых мазей), а также при производстве таблеток.</a:t>
            </a:r>
          </a:p>
        </p:txBody>
      </p:sp>
      <p:graphicFrame>
        <p:nvGraphicFramePr>
          <p:cNvPr id="376837" name="Object 5"/>
          <p:cNvGraphicFramePr>
            <a:graphicFrameLocks noChangeAspect="1"/>
          </p:cNvGraphicFramePr>
          <p:nvPr>
            <p:extLst>
              <p:ext uri="{D42A27DB-BD31-4B8C-83A1-F6EECF244321}">
                <p14:modId xmlns:p14="http://schemas.microsoft.com/office/powerpoint/2010/main" val="2593323456"/>
              </p:ext>
            </p:extLst>
          </p:nvPr>
        </p:nvGraphicFramePr>
        <p:xfrm>
          <a:off x="2267744" y="4122441"/>
          <a:ext cx="4582319" cy="2735560"/>
        </p:xfrm>
        <a:graphic>
          <a:graphicData uri="http://schemas.openxmlformats.org/presentationml/2006/ole">
            <mc:AlternateContent xmlns:mc="http://schemas.openxmlformats.org/markup-compatibility/2006">
              <mc:Choice xmlns:v="urn:schemas-microsoft-com:vml" Requires="v">
                <p:oleObj spid="_x0000_s20491" r:id="rId3" imgW="1895856" imgH="2372868" progId="Word.Picture.8">
                  <p:embed/>
                </p:oleObj>
              </mc:Choice>
              <mc:Fallback>
                <p:oleObj r:id="rId3" imgW="1895856" imgH="237286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122441"/>
                        <a:ext cx="4582319" cy="2735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49171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376837"/>
                                        </p:tgtEl>
                                        <p:attrNameLst>
                                          <p:attrName>style.visibility</p:attrName>
                                        </p:attrNameLst>
                                      </p:cBhvr>
                                      <p:to>
                                        <p:strVal val="visible"/>
                                      </p:to>
                                    </p:set>
                                    <p:anim calcmode="lin" valueType="num">
                                      <p:cBhvr additive="base">
                                        <p:cTn id="7" dur="500" fill="hold"/>
                                        <p:tgtEl>
                                          <p:spTgt spid="376837"/>
                                        </p:tgtEl>
                                        <p:attrNameLst>
                                          <p:attrName>ppt_x</p:attrName>
                                        </p:attrNameLst>
                                      </p:cBhvr>
                                      <p:tavLst>
                                        <p:tav tm="0">
                                          <p:val>
                                            <p:strVal val="0-#ppt_w/2"/>
                                          </p:val>
                                        </p:tav>
                                        <p:tav tm="100000">
                                          <p:val>
                                            <p:strVal val="#ppt_x"/>
                                          </p:val>
                                        </p:tav>
                                      </p:tavLst>
                                    </p:anim>
                                    <p:anim calcmode="lin" valueType="num">
                                      <p:cBhvr additive="base">
                                        <p:cTn id="8" dur="500" fill="hold"/>
                                        <p:tgtEl>
                                          <p:spTgt spid="3768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999018F2-982B-4ACD-B72E-058FC36A4C24}" type="slidenum">
              <a:rPr lang="ru-RU"/>
              <a:pPr/>
              <a:t>27</a:t>
            </a:fld>
            <a:endParaRPr lang="ru-RU"/>
          </a:p>
        </p:txBody>
      </p:sp>
      <p:sp>
        <p:nvSpPr>
          <p:cNvPr id="379907" name="Rectangle 3"/>
          <p:cNvSpPr>
            <a:spLocks noChangeArrowheads="1"/>
          </p:cNvSpPr>
          <p:nvPr/>
        </p:nvSpPr>
        <p:spPr bwMode="auto">
          <a:xfrm>
            <a:off x="0" y="54927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b="1" dirty="0">
                <a:solidFill>
                  <a:srgbClr val="FF0000"/>
                </a:solidFill>
                <a:effectLst>
                  <a:outerShdw blurRad="38100" dist="38100" dir="2700000" algn="tl">
                    <a:srgbClr val="000000">
                      <a:alpha val="43137"/>
                    </a:srgbClr>
                  </a:outerShdw>
                </a:effectLst>
              </a:rPr>
              <a:t>                               Крахмал    </a:t>
            </a:r>
            <a:r>
              <a:rPr lang="ru-RU" sz="2000" b="1" dirty="0">
                <a:solidFill>
                  <a:srgbClr val="404040"/>
                </a:solidFill>
                <a:effectLst>
                  <a:outerShdw blurRad="38100" dist="38100" dir="2700000" algn="tl">
                    <a:srgbClr val="000000">
                      <a:alpha val="43137"/>
                    </a:srgbClr>
                  </a:outerShdw>
                </a:effectLst>
              </a:rPr>
              <a:t>представляет собой смесь двух полисахаридов –</a:t>
            </a:r>
            <a:r>
              <a:rPr lang="ru-RU" sz="2000" dirty="0">
                <a:solidFill>
                  <a:srgbClr val="404040"/>
                </a:solidFill>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амилозы и амилопектина</a:t>
            </a:r>
            <a:r>
              <a:rPr lang="ru-RU" sz="2000" dirty="0">
                <a:solidFill>
                  <a:srgbClr val="404040"/>
                </a:solidFill>
                <a:effectLst>
                  <a:outerShdw blurRad="38100" dist="38100" dir="2700000" algn="tl">
                    <a:srgbClr val="000000">
                      <a:alpha val="43137"/>
                    </a:srgbClr>
                  </a:outerShdw>
                </a:effectLst>
              </a:rPr>
              <a:t>.</a:t>
            </a:r>
            <a:r>
              <a:rPr lang="ru-RU" sz="2000" dirty="0">
                <a:effectLst>
                  <a:outerShdw blurRad="38100" dist="38100" dir="2700000" algn="tl">
                    <a:srgbClr val="000000">
                      <a:alpha val="43137"/>
                    </a:srgbClr>
                  </a:outerShdw>
                </a:effectLst>
              </a:rPr>
              <a:t> </a:t>
            </a:r>
          </a:p>
        </p:txBody>
      </p:sp>
      <p:graphicFrame>
        <p:nvGraphicFramePr>
          <p:cNvPr id="379908" name="Object 4"/>
          <p:cNvGraphicFramePr>
            <a:graphicFrameLocks noChangeAspect="1"/>
          </p:cNvGraphicFramePr>
          <p:nvPr>
            <p:extLst>
              <p:ext uri="{D42A27DB-BD31-4B8C-83A1-F6EECF244321}">
                <p14:modId xmlns:p14="http://schemas.microsoft.com/office/powerpoint/2010/main" val="3553209298"/>
              </p:ext>
            </p:extLst>
          </p:nvPr>
        </p:nvGraphicFramePr>
        <p:xfrm>
          <a:off x="265112" y="4221088"/>
          <a:ext cx="8613775" cy="2293937"/>
        </p:xfrm>
        <a:graphic>
          <a:graphicData uri="http://schemas.openxmlformats.org/presentationml/2006/ole">
            <mc:AlternateContent xmlns:mc="http://schemas.openxmlformats.org/markup-compatibility/2006">
              <mc:Choice xmlns:v="urn:schemas-microsoft-com:vml" Requires="v">
                <p:oleObj spid="_x0000_s21515" name="ISIS/Draw Sketch" r:id="rId4" imgW="4824379" imgH="1285994" progId="ISISServer">
                  <p:embed/>
                </p:oleObj>
              </mc:Choice>
              <mc:Fallback>
                <p:oleObj name="ISIS/Draw Sketch" r:id="rId4" imgW="4824379" imgH="1285994"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 y="4221088"/>
                        <a:ext cx="8613775" cy="229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909" name="Rectangle 5"/>
          <p:cNvSpPr>
            <a:spLocks noChangeArrowheads="1"/>
          </p:cNvSpPr>
          <p:nvPr/>
        </p:nvSpPr>
        <p:spPr bwMode="auto">
          <a:xfrm>
            <a:off x="1231672" y="3501008"/>
            <a:ext cx="672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FF3300"/>
                </a:solidFill>
                <a:effectLst>
                  <a:outerShdw blurRad="38100" dist="38100" dir="2700000" algn="tl">
                    <a:srgbClr val="000000">
                      <a:alpha val="43137"/>
                    </a:srgbClr>
                  </a:outerShdw>
                </a:effectLst>
              </a:rPr>
              <a:t>Фрагмент молекулы </a:t>
            </a:r>
            <a:r>
              <a:rPr lang="ru-RU" sz="4000" b="1" dirty="0">
                <a:solidFill>
                  <a:srgbClr val="FF3300"/>
                </a:solidFill>
                <a:effectLst>
                  <a:outerShdw blurRad="38100" dist="38100" dir="2700000" algn="tl">
                    <a:srgbClr val="000000">
                      <a:alpha val="43137"/>
                    </a:srgbClr>
                  </a:outerShdw>
                </a:effectLst>
              </a:rPr>
              <a:t>амилозы</a:t>
            </a:r>
          </a:p>
        </p:txBody>
      </p:sp>
      <p:sp>
        <p:nvSpPr>
          <p:cNvPr id="379910" name="Rectangle 6"/>
          <p:cNvSpPr>
            <a:spLocks noChangeArrowheads="1"/>
          </p:cNvSpPr>
          <p:nvPr/>
        </p:nvSpPr>
        <p:spPr bwMode="auto">
          <a:xfrm>
            <a:off x="1908175" y="1557338"/>
            <a:ext cx="56845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effectLst>
                  <a:outerShdw blurRad="38100" dist="38100" dir="2700000" algn="tl">
                    <a:srgbClr val="000000">
                      <a:alpha val="43137"/>
                    </a:srgbClr>
                  </a:outerShdw>
                </a:effectLst>
              </a:rPr>
              <a:t>(20% амилозы и 80% амилопектина)</a:t>
            </a:r>
          </a:p>
        </p:txBody>
      </p:sp>
      <p:sp>
        <p:nvSpPr>
          <p:cNvPr id="379911" name="Rectangle 7"/>
          <p:cNvSpPr>
            <a:spLocks noChangeArrowheads="1"/>
          </p:cNvSpPr>
          <p:nvPr/>
        </p:nvSpPr>
        <p:spPr bwMode="auto">
          <a:xfrm>
            <a:off x="947416" y="2522240"/>
            <a:ext cx="666432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4000" b="1" baseline="70000" dirty="0">
                <a:solidFill>
                  <a:schemeClr val="hlink"/>
                </a:solidFill>
                <a:effectLst>
                  <a:outerShdw blurRad="38100" dist="38100" dir="2700000" algn="tl">
                    <a:srgbClr val="000000">
                      <a:alpha val="43137"/>
                    </a:srgbClr>
                  </a:outerShdw>
                </a:effectLst>
              </a:rPr>
              <a:t>основной запасной </a:t>
            </a:r>
            <a:r>
              <a:rPr lang="ru-RU" sz="4000" b="1" baseline="70000" dirty="0" err="1">
                <a:solidFill>
                  <a:schemeClr val="hlink"/>
                </a:solidFill>
                <a:effectLst>
                  <a:outerShdw blurRad="38100" dist="38100" dir="2700000" algn="tl">
                    <a:srgbClr val="000000">
                      <a:alpha val="43137"/>
                    </a:srgbClr>
                  </a:outerShdw>
                </a:effectLst>
              </a:rPr>
              <a:t>гомополисахарид</a:t>
            </a:r>
            <a:endParaRPr lang="ru-RU" sz="4000" b="1" baseline="70000" dirty="0">
              <a:solidFill>
                <a:schemeClr val="hlin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7459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C9A67C8D-7B80-4289-8455-3A0BD2F8B493}" type="slidenum">
              <a:rPr lang="ru-RU"/>
              <a:pPr/>
              <a:t>28</a:t>
            </a:fld>
            <a:endParaRPr lang="ru-RU"/>
          </a:p>
        </p:txBody>
      </p:sp>
      <p:pic>
        <p:nvPicPr>
          <p:cNvPr id="382978" name="Picture 2"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4463" y="549275"/>
            <a:ext cx="6459537" cy="3252788"/>
          </a:xfrm>
          <a:prstGeom prst="rect">
            <a:avLst/>
          </a:prstGeom>
          <a:noFill/>
          <a:extLst>
            <a:ext uri="{909E8E84-426E-40DD-AFC4-6F175D3DCCD1}">
              <a14:hiddenFill xmlns:a14="http://schemas.microsoft.com/office/drawing/2010/main">
                <a:solidFill>
                  <a:srgbClr val="FFFFFF"/>
                </a:solidFill>
              </a14:hiddenFill>
            </a:ext>
          </a:extLst>
        </p:spPr>
      </p:pic>
      <p:pic>
        <p:nvPicPr>
          <p:cNvPr id="382979" name="Picture 3" descr="крахма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644900"/>
            <a:ext cx="2808288" cy="3009900"/>
          </a:xfrm>
          <a:prstGeom prst="rect">
            <a:avLst/>
          </a:prstGeom>
          <a:noFill/>
          <a:extLst>
            <a:ext uri="{909E8E84-426E-40DD-AFC4-6F175D3DCCD1}">
              <a14:hiddenFill xmlns:a14="http://schemas.microsoft.com/office/drawing/2010/main">
                <a:solidFill>
                  <a:srgbClr val="FFFFFF"/>
                </a:solidFill>
              </a14:hiddenFill>
            </a:ext>
          </a:extLst>
        </p:spPr>
      </p:pic>
      <p:sp>
        <p:nvSpPr>
          <p:cNvPr id="382980" name="Rectangle 4"/>
          <p:cNvSpPr>
            <a:spLocks noChangeArrowheads="1"/>
          </p:cNvSpPr>
          <p:nvPr/>
        </p:nvSpPr>
        <p:spPr bwMode="auto">
          <a:xfrm>
            <a:off x="323850" y="908050"/>
            <a:ext cx="23399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a:effectLst>
                  <a:outerShdw blurRad="38100" dist="38100" dir="2700000" algn="tl">
                    <a:srgbClr val="000000">
                      <a:alpha val="43137"/>
                    </a:srgbClr>
                  </a:outerShdw>
                </a:effectLst>
              </a:rPr>
              <a:t>Состоит из звеньев глюкозы, </a:t>
            </a:r>
          </a:p>
          <a:p>
            <a:r>
              <a:rPr lang="ru-RU" sz="2000" b="1" dirty="0">
                <a:effectLst>
                  <a:outerShdw blurRad="38100" dist="38100" dir="2700000" algn="tl">
                    <a:srgbClr val="000000">
                      <a:alpha val="43137"/>
                    </a:srgbClr>
                  </a:outerShdw>
                </a:effectLst>
              </a:rPr>
              <a:t>1,4-сочленение альфа-</a:t>
            </a:r>
          </a:p>
          <a:p>
            <a:r>
              <a:rPr lang="ru-RU" sz="2000" b="1" dirty="0" err="1">
                <a:effectLst>
                  <a:outerShdw blurRad="38100" dist="38100" dir="2700000" algn="tl">
                    <a:srgbClr val="000000">
                      <a:alpha val="43137"/>
                    </a:srgbClr>
                  </a:outerShdw>
                </a:effectLst>
              </a:rPr>
              <a:t>гликозидной</a:t>
            </a:r>
            <a:r>
              <a:rPr lang="ru-RU" sz="2000" b="1" dirty="0">
                <a:effectLst>
                  <a:outerShdw blurRad="38100" dist="38100" dir="2700000" algn="tl">
                    <a:srgbClr val="000000">
                      <a:alpha val="43137"/>
                    </a:srgbClr>
                  </a:outerShdw>
                </a:effectLst>
              </a:rPr>
              <a:t> связью</a:t>
            </a:r>
          </a:p>
        </p:txBody>
      </p:sp>
      <p:sp>
        <p:nvSpPr>
          <p:cNvPr id="382981" name="Rectangle 5"/>
          <p:cNvSpPr>
            <a:spLocks noChangeArrowheads="1"/>
          </p:cNvSpPr>
          <p:nvPr/>
        </p:nvSpPr>
        <p:spPr bwMode="auto">
          <a:xfrm>
            <a:off x="-377825" y="5559425"/>
            <a:ext cx="3455988" cy="415925"/>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spAutoFit/>
          </a:bodyPr>
          <a:lstStyle/>
          <a:p>
            <a:endParaRPr lang="ru-RU"/>
          </a:p>
        </p:txBody>
      </p:sp>
      <p:sp>
        <p:nvSpPr>
          <p:cNvPr id="382982" name="Rectangle 6"/>
          <p:cNvSpPr>
            <a:spLocks noChangeArrowheads="1"/>
          </p:cNvSpPr>
          <p:nvPr/>
        </p:nvSpPr>
        <p:spPr bwMode="auto">
          <a:xfrm>
            <a:off x="4284663" y="6021387"/>
            <a:ext cx="1799505" cy="45719"/>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r>
              <a:rPr lang="ru-RU" sz="4000" b="1" baseline="30000" dirty="0">
                <a:solidFill>
                  <a:srgbClr val="FF0000"/>
                </a:solidFill>
                <a:effectLst>
                  <a:outerShdw blurRad="38100" dist="38100" dir="2700000" algn="tl">
                    <a:srgbClr val="000000">
                      <a:alpha val="43137"/>
                    </a:srgbClr>
                  </a:outerShdw>
                </a:effectLst>
              </a:rPr>
              <a:t>клейстер</a:t>
            </a:r>
            <a:endParaRPr lang="ru-RU" sz="3200" b="1" dirty="0">
              <a:solidFill>
                <a:srgbClr val="FF0000"/>
              </a:solidFill>
              <a:effectLst>
                <a:outerShdw blurRad="38100" dist="38100" dir="2700000" algn="tl">
                  <a:srgbClr val="000000">
                    <a:alpha val="43137"/>
                  </a:srgbClr>
                </a:outerShdw>
              </a:effectLst>
            </a:endParaRPr>
          </a:p>
        </p:txBody>
      </p:sp>
      <p:sp>
        <p:nvSpPr>
          <p:cNvPr id="382983" name="Rectangle 7"/>
          <p:cNvSpPr>
            <a:spLocks noChangeArrowheads="1"/>
          </p:cNvSpPr>
          <p:nvPr/>
        </p:nvSpPr>
        <p:spPr bwMode="auto">
          <a:xfrm>
            <a:off x="377825" y="88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Tree>
    <p:extLst>
      <p:ext uri="{BB962C8B-B14F-4D97-AF65-F5344CB8AC3E}">
        <p14:creationId xmlns:p14="http://schemas.microsoft.com/office/powerpoint/2010/main" val="265603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82978"/>
                                        </p:tgtEl>
                                        <p:attrNameLst>
                                          <p:attrName>style.visibility</p:attrName>
                                        </p:attrNameLst>
                                      </p:cBhvr>
                                      <p:to>
                                        <p:strVal val="visible"/>
                                      </p:to>
                                    </p:set>
                                    <p:anim calcmode="lin" valueType="num">
                                      <p:cBhvr>
                                        <p:cTn id="7" dur="500" fill="hold"/>
                                        <p:tgtEl>
                                          <p:spTgt spid="382978"/>
                                        </p:tgtEl>
                                        <p:attrNameLst>
                                          <p:attrName>ppt_w</p:attrName>
                                        </p:attrNameLst>
                                      </p:cBhvr>
                                      <p:tavLst>
                                        <p:tav tm="0">
                                          <p:val>
                                            <p:fltVal val="0"/>
                                          </p:val>
                                        </p:tav>
                                        <p:tav tm="100000">
                                          <p:val>
                                            <p:strVal val="#ppt_w"/>
                                          </p:val>
                                        </p:tav>
                                      </p:tavLst>
                                    </p:anim>
                                    <p:anim calcmode="lin" valueType="num">
                                      <p:cBhvr>
                                        <p:cTn id="8" dur="500" fill="hold"/>
                                        <p:tgtEl>
                                          <p:spTgt spid="382978"/>
                                        </p:tgtEl>
                                        <p:attrNameLst>
                                          <p:attrName>ppt_h</p:attrName>
                                        </p:attrNameLst>
                                      </p:cBhvr>
                                      <p:tavLst>
                                        <p:tav tm="0">
                                          <p:val>
                                            <p:fltVal val="0"/>
                                          </p:val>
                                        </p:tav>
                                        <p:tav tm="100000">
                                          <p:val>
                                            <p:strVal val="#ppt_h"/>
                                          </p:val>
                                        </p:tav>
                                      </p:tavLst>
                                    </p:anim>
                                    <p:anim calcmode="lin" valueType="num">
                                      <p:cBhvr>
                                        <p:cTn id="9" dur="500" fill="hold"/>
                                        <p:tgtEl>
                                          <p:spTgt spid="382978"/>
                                        </p:tgtEl>
                                        <p:attrNameLst>
                                          <p:attrName>style.rotation</p:attrName>
                                        </p:attrNameLst>
                                      </p:cBhvr>
                                      <p:tavLst>
                                        <p:tav tm="0">
                                          <p:val>
                                            <p:fltVal val="360"/>
                                          </p:val>
                                        </p:tav>
                                        <p:tav tm="100000">
                                          <p:val>
                                            <p:fltVal val="0"/>
                                          </p:val>
                                        </p:tav>
                                      </p:tavLst>
                                    </p:anim>
                                    <p:animEffect transition="in" filter="fade">
                                      <p:cBhvr>
                                        <p:cTn id="10" dur="500"/>
                                        <p:tgtEl>
                                          <p:spTgt spid="3829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82979"/>
                                        </p:tgtEl>
                                        <p:attrNameLst>
                                          <p:attrName>style.visibility</p:attrName>
                                        </p:attrNameLst>
                                      </p:cBhvr>
                                      <p:to>
                                        <p:strVal val="visible"/>
                                      </p:to>
                                    </p:set>
                                    <p:animEffect transition="in" filter="checkerboard(across)">
                                      <p:cBhvr>
                                        <p:cTn id="15" dur="500"/>
                                        <p:tgtEl>
                                          <p:spTgt spid="382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F55F76EA-3449-4C85-95E0-8D5A2D773162}" type="slidenum">
              <a:rPr lang="ru-RU"/>
              <a:pPr/>
              <a:t>29</a:t>
            </a:fld>
            <a:endParaRPr lang="ru-RU"/>
          </a:p>
        </p:txBody>
      </p:sp>
      <p:graphicFrame>
        <p:nvGraphicFramePr>
          <p:cNvPr id="381954" name="Object 2"/>
          <p:cNvGraphicFramePr>
            <a:graphicFrameLocks noChangeAspect="1"/>
          </p:cNvGraphicFramePr>
          <p:nvPr/>
        </p:nvGraphicFramePr>
        <p:xfrm>
          <a:off x="219075" y="1268413"/>
          <a:ext cx="8924925" cy="3438525"/>
        </p:xfrm>
        <a:graphic>
          <a:graphicData uri="http://schemas.openxmlformats.org/presentationml/2006/ole">
            <mc:AlternateContent xmlns:mc="http://schemas.openxmlformats.org/markup-compatibility/2006">
              <mc:Choice xmlns:v="urn:schemas-microsoft-com:vml" Requires="v">
                <p:oleObj spid="_x0000_s22537" name="ISIS/Draw Sketch" r:id="rId3" imgW="7032868" imgH="2715221" progId="ISISServer">
                  <p:embed/>
                </p:oleObj>
              </mc:Choice>
              <mc:Fallback>
                <p:oleObj name="ISIS/Draw Sketch" r:id="rId3" imgW="7032868" imgH="2715221"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268413"/>
                        <a:ext cx="8924925" cy="343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55" name="Rectangle 3"/>
          <p:cNvSpPr>
            <a:spLocks noChangeArrowheads="1"/>
          </p:cNvSpPr>
          <p:nvPr/>
        </p:nvSpPr>
        <p:spPr bwMode="auto">
          <a:xfrm>
            <a:off x="1187624" y="5483151"/>
            <a:ext cx="6673622"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ts val="300"/>
              </a:spcAft>
              <a:buClr>
                <a:srgbClr val="C3260C"/>
              </a:buClr>
              <a:buSzPct val="130000"/>
              <a:buFont typeface="Georgia" pitchFamily="18" charset="0"/>
              <a:buChar char="*"/>
            </a:pPr>
            <a:r>
              <a:rPr lang="ru-RU" sz="2800" b="1" dirty="0">
                <a:solidFill>
                  <a:schemeClr val="accent2"/>
                </a:solidFill>
                <a:effectLst>
                  <a:outerShdw blurRad="38100" dist="38100" dir="2700000" algn="tl">
                    <a:srgbClr val="000000">
                      <a:alpha val="43137"/>
                    </a:srgbClr>
                  </a:outerShdw>
                </a:effectLst>
              </a:rPr>
              <a:t>амилоза</a:t>
            </a:r>
            <a:r>
              <a:rPr lang="ru-RU" sz="2000" b="1" dirty="0">
                <a:solidFill>
                  <a:srgbClr val="404040"/>
                </a:solidFill>
                <a:effectLst>
                  <a:outerShdw blurRad="38100" dist="38100" dir="2700000" algn="tl">
                    <a:srgbClr val="000000">
                      <a:alpha val="43137"/>
                    </a:srgbClr>
                  </a:outerShdw>
                </a:effectLst>
              </a:rPr>
              <a:t> представляет собой макромолекулу</a:t>
            </a:r>
            <a:r>
              <a:rPr lang="ru-RU" sz="2000" b="1" dirty="0" smtClean="0">
                <a:solidFill>
                  <a:srgbClr val="404040"/>
                </a:solidFill>
                <a:effectLst>
                  <a:outerShdw blurRad="38100" dist="38100" dir="2700000" algn="tl">
                    <a:srgbClr val="000000">
                      <a:alpha val="43137"/>
                    </a:srgbClr>
                  </a:outerShdw>
                </a:effectLst>
              </a:rPr>
              <a:t>,</a:t>
            </a:r>
          </a:p>
          <a:p>
            <a:pPr algn="ctr">
              <a:spcBef>
                <a:spcPct val="20000"/>
              </a:spcBef>
              <a:spcAft>
                <a:spcPts val="300"/>
              </a:spcAft>
              <a:buClr>
                <a:srgbClr val="C3260C"/>
              </a:buClr>
              <a:buSzPct val="130000"/>
              <a:buFont typeface="Georgia" pitchFamily="18" charset="0"/>
              <a:buChar char="*"/>
            </a:pPr>
            <a:r>
              <a:rPr lang="ru-RU" sz="2000" b="1" dirty="0" smtClean="0">
                <a:solidFill>
                  <a:srgbClr val="404040"/>
                </a:solidFill>
                <a:effectLst>
                  <a:outerShdw blurRad="38100" dist="38100" dir="2700000" algn="tl">
                    <a:srgbClr val="000000">
                      <a:alpha val="43137"/>
                    </a:srgbClr>
                  </a:outerShdw>
                </a:effectLst>
              </a:rPr>
              <a:t> </a:t>
            </a:r>
            <a:r>
              <a:rPr lang="ru-RU" sz="2000" b="1" dirty="0">
                <a:solidFill>
                  <a:srgbClr val="404040"/>
                </a:solidFill>
                <a:effectLst>
                  <a:outerShdw blurRad="38100" dist="38100" dir="2700000" algn="tl">
                    <a:srgbClr val="000000">
                      <a:alpha val="43137"/>
                    </a:srgbClr>
                  </a:outerShdw>
                </a:effectLst>
              </a:rPr>
              <a:t>свёрнутую в спираль.</a:t>
            </a:r>
            <a:r>
              <a:rPr lang="ru-RU" sz="20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2560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A21E9C98-8DB9-4093-8784-323BD405E5F7}" type="slidenum">
              <a:rPr lang="ru-RU"/>
              <a:pPr/>
              <a:t>3</a:t>
            </a:fld>
            <a:endParaRPr lang="ru-RU"/>
          </a:p>
        </p:txBody>
      </p:sp>
      <p:sp>
        <p:nvSpPr>
          <p:cNvPr id="6" name="Объект 5"/>
          <p:cNvSpPr>
            <a:spLocks noGrp="1"/>
          </p:cNvSpPr>
          <p:nvPr>
            <p:ph sz="quarter" idx="4294967295"/>
          </p:nvPr>
        </p:nvSpPr>
        <p:spPr>
          <a:xfrm>
            <a:off x="179388" y="188912"/>
            <a:ext cx="8964612" cy="6264423"/>
          </a:xfrm>
        </p:spPr>
        <p:txBody>
          <a:bodyPr>
            <a:normAutofit/>
          </a:bodyPr>
          <a:lstStyle/>
          <a:p>
            <a:pPr marL="228600" indent="-182563"/>
            <a:r>
              <a:rPr lang="ru-RU" sz="3600" b="1" dirty="0">
                <a:effectLst>
                  <a:outerShdw blurRad="38100" dist="38100" dir="2700000" algn="tl">
                    <a:srgbClr val="000000">
                      <a:alpha val="43137"/>
                    </a:srgbClr>
                  </a:outerShdw>
                </a:effectLst>
              </a:rPr>
              <a:t>Классификация олигосахаридов</a:t>
            </a:r>
          </a:p>
          <a:p>
            <a:pPr marL="228600" indent="-182563"/>
            <a:endParaRPr lang="ru-RU" sz="3600" dirty="0"/>
          </a:p>
          <a:p>
            <a:pPr marL="228600" indent="-182563"/>
            <a:r>
              <a:rPr lang="ru-RU" sz="3100" b="1" dirty="0">
                <a:solidFill>
                  <a:srgbClr val="FF0000"/>
                </a:solidFill>
                <a:effectLst>
                  <a:outerShdw blurRad="38100" dist="38100" dir="2700000" algn="tl">
                    <a:srgbClr val="000000">
                      <a:alpha val="43137"/>
                    </a:srgbClr>
                  </a:outerShdw>
                </a:effectLst>
              </a:rPr>
              <a:t>По числу моносахаридных звеньев</a:t>
            </a:r>
            <a:r>
              <a:rPr lang="ru-RU" sz="3100" b="1" dirty="0">
                <a:solidFill>
                  <a:schemeClr val="accent2"/>
                </a:solidFill>
                <a:effectLst>
                  <a:outerShdw blurRad="38100" dist="38100" dir="2700000" algn="tl">
                    <a:srgbClr val="000000">
                      <a:alpha val="43137"/>
                    </a:srgbClr>
                  </a:outerShdw>
                </a:effectLst>
              </a:rPr>
              <a:t>:</a:t>
            </a:r>
            <a:r>
              <a:rPr lang="ru-RU" sz="3100" b="1" dirty="0">
                <a:effectLst>
                  <a:outerShdw blurRad="38100" dist="38100" dir="2700000" algn="tl">
                    <a:srgbClr val="000000">
                      <a:alpha val="43137"/>
                    </a:srgbClr>
                  </a:outerShdw>
                </a:effectLst>
              </a:rPr>
              <a:t> </a:t>
            </a:r>
            <a:endParaRPr lang="ru-RU" sz="3100" b="1" dirty="0" smtClean="0">
              <a:effectLst>
                <a:outerShdw blurRad="38100" dist="38100" dir="2700000" algn="tl">
                  <a:srgbClr val="000000">
                    <a:alpha val="43137"/>
                  </a:srgbClr>
                </a:outerShdw>
              </a:effectLst>
            </a:endParaRPr>
          </a:p>
          <a:p>
            <a:pPr marL="46037" indent="0">
              <a:buNone/>
            </a:pPr>
            <a:r>
              <a:rPr lang="ru-RU" sz="3100" b="1" dirty="0">
                <a:solidFill>
                  <a:schemeClr val="tx1">
                    <a:lumMod val="85000"/>
                    <a:lumOff val="15000"/>
                  </a:schemeClr>
                </a:solidFill>
                <a:effectLst>
                  <a:outerShdw blurRad="38100" dist="38100" dir="2700000" algn="tl">
                    <a:srgbClr val="000000">
                      <a:alpha val="43137"/>
                    </a:srgbClr>
                  </a:outerShdw>
                </a:effectLst>
              </a:rPr>
              <a:t> </a:t>
            </a:r>
            <a:r>
              <a:rPr lang="ru-RU" sz="3100" b="1" dirty="0" smtClean="0">
                <a:solidFill>
                  <a:schemeClr val="tx1">
                    <a:lumMod val="85000"/>
                    <a:lumOff val="15000"/>
                  </a:schemeClr>
                </a:solidFill>
                <a:effectLst>
                  <a:outerShdw blurRad="38100" dist="38100" dir="2700000" algn="tl">
                    <a:srgbClr val="000000">
                      <a:alpha val="43137"/>
                    </a:srgbClr>
                  </a:outerShdw>
                </a:effectLst>
              </a:rPr>
              <a:t>          дисахариды</a:t>
            </a:r>
            <a:r>
              <a:rPr lang="ru-RU" sz="3100" b="1" dirty="0">
                <a:solidFill>
                  <a:schemeClr val="tx1">
                    <a:lumMod val="85000"/>
                    <a:lumOff val="15000"/>
                  </a:schemeClr>
                </a:solidFill>
                <a:effectLst>
                  <a:outerShdw blurRad="38100" dist="38100" dir="2700000" algn="tl">
                    <a:srgbClr val="000000">
                      <a:alpha val="43137"/>
                    </a:srgbClr>
                  </a:outerShdw>
                </a:effectLst>
              </a:rPr>
              <a:t>, </a:t>
            </a:r>
            <a:r>
              <a:rPr lang="ru-RU" sz="3100" b="1" dirty="0" err="1">
                <a:solidFill>
                  <a:schemeClr val="tx1">
                    <a:lumMod val="85000"/>
                    <a:lumOff val="15000"/>
                  </a:schemeClr>
                </a:solidFill>
                <a:effectLst>
                  <a:outerShdw blurRad="38100" dist="38100" dir="2700000" algn="tl">
                    <a:srgbClr val="000000">
                      <a:alpha val="43137"/>
                    </a:srgbClr>
                  </a:outerShdw>
                </a:effectLst>
              </a:rPr>
              <a:t>трисахариды</a:t>
            </a:r>
            <a:r>
              <a:rPr lang="ru-RU" sz="3100" b="1" dirty="0">
                <a:solidFill>
                  <a:schemeClr val="tx1">
                    <a:lumMod val="85000"/>
                    <a:lumOff val="15000"/>
                  </a:schemeClr>
                </a:solidFill>
                <a:effectLst>
                  <a:outerShdw blurRad="38100" dist="38100" dir="2700000" algn="tl">
                    <a:srgbClr val="000000">
                      <a:alpha val="43137"/>
                    </a:srgbClr>
                  </a:outerShdw>
                </a:effectLst>
              </a:rPr>
              <a:t>, </a:t>
            </a:r>
            <a:r>
              <a:rPr lang="ru-RU" sz="3100" b="1" dirty="0" err="1">
                <a:solidFill>
                  <a:schemeClr val="tx1">
                    <a:lumMod val="85000"/>
                    <a:lumOff val="15000"/>
                  </a:schemeClr>
                </a:solidFill>
                <a:effectLst>
                  <a:outerShdw blurRad="38100" dist="38100" dir="2700000" algn="tl">
                    <a:srgbClr val="000000">
                      <a:alpha val="43137"/>
                    </a:srgbClr>
                  </a:outerShdw>
                </a:effectLst>
              </a:rPr>
              <a:t>тетрасахариды</a:t>
            </a:r>
            <a:r>
              <a:rPr lang="ru-RU" sz="3100" b="1" dirty="0">
                <a:solidFill>
                  <a:schemeClr val="tx1">
                    <a:lumMod val="85000"/>
                    <a:lumOff val="15000"/>
                  </a:schemeClr>
                </a:solidFill>
                <a:effectLst>
                  <a:outerShdw blurRad="38100" dist="38100" dir="2700000" algn="tl">
                    <a:srgbClr val="000000">
                      <a:alpha val="43137"/>
                    </a:srgbClr>
                  </a:outerShdw>
                </a:effectLst>
              </a:rPr>
              <a:t>, </a:t>
            </a:r>
            <a:r>
              <a:rPr lang="ru-RU" sz="3100" b="1" dirty="0" err="1">
                <a:solidFill>
                  <a:schemeClr val="tx1">
                    <a:lumMod val="85000"/>
                    <a:lumOff val="15000"/>
                  </a:schemeClr>
                </a:solidFill>
                <a:effectLst>
                  <a:outerShdw blurRad="38100" dist="38100" dir="2700000" algn="tl">
                    <a:srgbClr val="000000">
                      <a:alpha val="43137"/>
                    </a:srgbClr>
                  </a:outerShdw>
                </a:effectLst>
              </a:rPr>
              <a:t>пентасахариды</a:t>
            </a:r>
            <a:r>
              <a:rPr lang="ru-RU" sz="3100" b="1" dirty="0">
                <a:solidFill>
                  <a:schemeClr val="tx1">
                    <a:lumMod val="85000"/>
                    <a:lumOff val="15000"/>
                  </a:schemeClr>
                </a:solidFill>
                <a:effectLst>
                  <a:outerShdw blurRad="38100" dist="38100" dir="2700000" algn="tl">
                    <a:srgbClr val="000000">
                      <a:alpha val="43137"/>
                    </a:srgbClr>
                  </a:outerShdw>
                </a:effectLst>
              </a:rPr>
              <a:t> и </a:t>
            </a:r>
            <a:r>
              <a:rPr lang="ru-RU" sz="3100" b="1" dirty="0" err="1">
                <a:solidFill>
                  <a:schemeClr val="tx1">
                    <a:lumMod val="85000"/>
                    <a:lumOff val="15000"/>
                  </a:schemeClr>
                </a:solidFill>
                <a:effectLst>
                  <a:outerShdw blurRad="38100" dist="38100" dir="2700000" algn="tl">
                    <a:srgbClr val="000000">
                      <a:alpha val="43137"/>
                    </a:srgbClr>
                  </a:outerShdw>
                </a:effectLst>
              </a:rPr>
              <a:t>т.д</a:t>
            </a:r>
            <a:endParaRPr lang="ru-RU" sz="3100" b="1" dirty="0">
              <a:solidFill>
                <a:schemeClr val="tx1">
                  <a:lumMod val="85000"/>
                  <a:lumOff val="15000"/>
                </a:schemeClr>
              </a:solidFill>
              <a:effectLst>
                <a:outerShdw blurRad="38100" dist="38100" dir="2700000" algn="tl">
                  <a:srgbClr val="000000">
                    <a:alpha val="43137"/>
                  </a:srgbClr>
                </a:outerShdw>
              </a:effectLst>
            </a:endParaRPr>
          </a:p>
          <a:p>
            <a:pPr marL="228600" indent="-182563"/>
            <a:endParaRPr lang="ru-RU" sz="3100" dirty="0"/>
          </a:p>
          <a:p>
            <a:pPr marL="228600" indent="-182563"/>
            <a:r>
              <a:rPr lang="ru-RU" sz="3100" b="1" dirty="0">
                <a:solidFill>
                  <a:srgbClr val="FF0000"/>
                </a:solidFill>
                <a:effectLst>
                  <a:outerShdw blurRad="38100" dist="38100" dir="2700000" algn="tl">
                    <a:srgbClr val="000000">
                      <a:alpha val="43137"/>
                    </a:srgbClr>
                  </a:outerShdw>
                </a:effectLst>
              </a:rPr>
              <a:t>По восстанавливающей </a:t>
            </a:r>
            <a:r>
              <a:rPr lang="ru-RU" sz="3100" b="1" dirty="0" smtClean="0">
                <a:solidFill>
                  <a:srgbClr val="FF0000"/>
                </a:solidFill>
                <a:effectLst>
                  <a:outerShdw blurRad="38100" dist="38100" dir="2700000" algn="tl">
                    <a:srgbClr val="000000">
                      <a:alpha val="43137"/>
                    </a:srgbClr>
                  </a:outerShdw>
                </a:effectLst>
              </a:rPr>
              <a:t>способности</a:t>
            </a:r>
          </a:p>
          <a:p>
            <a:pPr marL="46037" indent="0">
              <a:buNone/>
            </a:pPr>
            <a:r>
              <a:rPr lang="ru-RU" sz="3100" b="1" dirty="0">
                <a:solidFill>
                  <a:srgbClr val="FF0000"/>
                </a:solidFill>
                <a:effectLst>
                  <a:outerShdw blurRad="38100" dist="38100" dir="2700000" algn="tl">
                    <a:srgbClr val="000000">
                      <a:alpha val="43137"/>
                    </a:srgbClr>
                  </a:outerShdw>
                </a:effectLst>
              </a:rPr>
              <a:t> </a:t>
            </a:r>
            <a:r>
              <a:rPr lang="ru-RU" sz="3100" b="1" dirty="0" smtClean="0">
                <a:solidFill>
                  <a:srgbClr val="FF0000"/>
                </a:solidFill>
                <a:effectLst>
                  <a:outerShdw blurRad="38100" dist="38100" dir="2700000" algn="tl">
                    <a:srgbClr val="000000">
                      <a:alpha val="43137"/>
                    </a:srgbClr>
                  </a:outerShdw>
                </a:effectLst>
              </a:rPr>
              <a:t>  </a:t>
            </a:r>
            <a:r>
              <a:rPr lang="ru-RU" sz="3200" b="1" dirty="0" smtClean="0">
                <a:solidFill>
                  <a:srgbClr val="C00000"/>
                </a:solidFill>
                <a:effectLst>
                  <a:outerShdw blurRad="38100" dist="38100" dir="2700000" algn="tl">
                    <a:srgbClr val="000000">
                      <a:alpha val="43137"/>
                    </a:srgbClr>
                  </a:outerShdw>
                </a:effectLst>
              </a:rPr>
              <a:t>восстанавливающие</a:t>
            </a:r>
            <a:r>
              <a:rPr lang="ru-RU" sz="3200" dirty="0" smtClean="0">
                <a:effectLst>
                  <a:outerShdw blurRad="38100" dist="38100" dir="2700000" algn="tl">
                    <a:srgbClr val="000000">
                      <a:alpha val="43137"/>
                    </a:srgbClr>
                  </a:outerShdw>
                </a:effectLst>
              </a:rPr>
              <a:t>      </a:t>
            </a:r>
            <a:r>
              <a:rPr lang="ru-RU" sz="3200" b="1" dirty="0" err="1">
                <a:solidFill>
                  <a:srgbClr val="0D79CA"/>
                </a:solidFill>
                <a:effectLst>
                  <a:outerShdw blurRad="38100" dist="38100" dir="2700000" algn="tl">
                    <a:srgbClr val="000000">
                      <a:alpha val="43137"/>
                    </a:srgbClr>
                  </a:outerShdw>
                </a:effectLst>
              </a:rPr>
              <a:t>невосстанавливающие</a:t>
            </a:r>
            <a:endParaRPr lang="ru-RU" sz="3200" dirty="0">
              <a:solidFill>
                <a:srgbClr val="0D79CA"/>
              </a:solidFill>
              <a:effectLst>
                <a:outerShdw blurRad="38100" dist="38100" dir="2700000" algn="tl">
                  <a:srgbClr val="000000">
                    <a:alpha val="43137"/>
                  </a:srgbClr>
                </a:outerShdw>
              </a:effectLst>
            </a:endParaRPr>
          </a:p>
          <a:p>
            <a:pPr marL="228600" indent="-182563"/>
            <a:endParaRPr lang="ru-RU" sz="2300" dirty="0"/>
          </a:p>
        </p:txBody>
      </p:sp>
      <p:pic>
        <p:nvPicPr>
          <p:cNvPr id="4" name="Picture 4" descr="09"/>
          <p:cNvPicPr/>
          <p:nvPr/>
        </p:nvPicPr>
        <p:blipFill>
          <a:blip r:embed="rId2" cstate="print"/>
          <a:srcRect/>
          <a:stretch>
            <a:fillRect/>
          </a:stretch>
        </p:blipFill>
        <p:spPr bwMode="auto">
          <a:xfrm rot="-1884156">
            <a:off x="5815009" y="5078738"/>
            <a:ext cx="2695631" cy="828163"/>
          </a:xfrm>
          <a:prstGeom prst="rect">
            <a:avLst/>
          </a:prstGeom>
          <a:noFill/>
          <a:ln w="9525">
            <a:noFill/>
            <a:miter lim="800000"/>
            <a:headEnd/>
            <a:tailEnd/>
          </a:ln>
        </p:spPr>
      </p:pic>
    </p:spTree>
    <p:extLst>
      <p:ext uri="{BB962C8B-B14F-4D97-AF65-F5344CB8AC3E}">
        <p14:creationId xmlns:p14="http://schemas.microsoft.com/office/powerpoint/2010/main" val="393511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05439E02-1E1C-42BC-B0E6-8B3165AFD925}" type="slidenum">
              <a:rPr lang="ru-RU"/>
              <a:pPr/>
              <a:t>30</a:t>
            </a:fld>
            <a:endParaRPr lang="ru-RU"/>
          </a:p>
        </p:txBody>
      </p:sp>
      <p:pic>
        <p:nvPicPr>
          <p:cNvPr id="384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375"/>
            <a:ext cx="293528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40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412875"/>
            <a:ext cx="1962150" cy="1989138"/>
          </a:xfrm>
          <a:prstGeom prst="rect">
            <a:avLst/>
          </a:prstGeom>
          <a:noFill/>
          <a:extLst>
            <a:ext uri="{909E8E84-426E-40DD-AFC4-6F175D3DCCD1}">
              <a14:hiddenFill xmlns:a14="http://schemas.microsoft.com/office/drawing/2010/main">
                <a:solidFill>
                  <a:srgbClr val="FFFFFF"/>
                </a:solidFill>
              </a14:hiddenFill>
            </a:ext>
          </a:extLst>
        </p:spPr>
      </p:pic>
      <p:sp>
        <p:nvSpPr>
          <p:cNvPr id="384004" name="Rectangle 4"/>
          <p:cNvSpPr>
            <a:spLocks noChangeArrowheads="1"/>
          </p:cNvSpPr>
          <p:nvPr/>
        </p:nvSpPr>
        <p:spPr bwMode="auto">
          <a:xfrm>
            <a:off x="3170238" y="4076700"/>
            <a:ext cx="60901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solidFill>
                  <a:schemeClr val="accent2"/>
                </a:solidFill>
                <a:effectLst>
                  <a:outerShdw blurRad="38100" dist="38100" dir="2700000" algn="tl">
                    <a:srgbClr val="000000">
                      <a:alpha val="43137"/>
                    </a:srgbClr>
                  </a:outerShdw>
                </a:effectLst>
              </a:rPr>
              <a:t>Структура комплекса амилозы и </a:t>
            </a:r>
            <a:r>
              <a:rPr lang="ru-RU" sz="2400" b="1" dirty="0" err="1">
                <a:solidFill>
                  <a:schemeClr val="accent2"/>
                </a:solidFill>
                <a:effectLst>
                  <a:outerShdw blurRad="38100" dist="38100" dir="2700000" algn="tl">
                    <a:srgbClr val="000000">
                      <a:alpha val="43137"/>
                    </a:srgbClr>
                  </a:outerShdw>
                </a:effectLst>
              </a:rPr>
              <a:t>иода</a:t>
            </a:r>
            <a:endParaRPr lang="ru-RU" sz="2400" b="1" dirty="0">
              <a:solidFill>
                <a:schemeClr val="accent2"/>
              </a:solidFill>
              <a:effectLst>
                <a:outerShdw blurRad="38100" dist="38100" dir="2700000" algn="tl">
                  <a:srgbClr val="000000">
                    <a:alpha val="43137"/>
                  </a:srgbClr>
                </a:outerShdw>
              </a:effectLst>
            </a:endParaRPr>
          </a:p>
        </p:txBody>
      </p:sp>
      <p:sp>
        <p:nvSpPr>
          <p:cNvPr id="384005" name="Rectangle 5"/>
          <p:cNvSpPr>
            <a:spLocks noChangeArrowheads="1"/>
          </p:cNvSpPr>
          <p:nvPr/>
        </p:nvSpPr>
        <p:spPr bwMode="auto">
          <a:xfrm>
            <a:off x="3563938" y="4941888"/>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000" b="1" dirty="0">
                <a:effectLst>
                  <a:outerShdw blurRad="38100" dist="38100" dir="2700000" algn="tl">
                    <a:srgbClr val="000000">
                      <a:alpha val="43137"/>
                    </a:srgbClr>
                  </a:outerShdw>
                </a:effectLst>
              </a:rPr>
              <a:t>Реакция с </a:t>
            </a:r>
            <a:r>
              <a:rPr lang="ru-RU" sz="2000" b="1" dirty="0" err="1">
                <a:effectLst>
                  <a:outerShdw blurRad="38100" dist="38100" dir="2700000" algn="tl">
                    <a:srgbClr val="000000">
                      <a:alpha val="43137"/>
                    </a:srgbClr>
                  </a:outerShdw>
                </a:effectLst>
              </a:rPr>
              <a:t>иодом</a:t>
            </a:r>
            <a:endParaRPr lang="ru-RU" sz="2000" b="1" dirty="0">
              <a:effectLst>
                <a:outerShdw blurRad="38100" dist="38100" dir="2700000" algn="tl">
                  <a:srgbClr val="000000">
                    <a:alpha val="43137"/>
                  </a:srgbClr>
                </a:outerShdw>
              </a:effectLst>
            </a:endParaRPr>
          </a:p>
          <a:p>
            <a:pPr algn="ctr"/>
            <a:r>
              <a:rPr lang="ru-RU" sz="2000" b="1" dirty="0">
                <a:effectLst>
                  <a:outerShdw blurRad="38100" dist="38100" dir="2700000" algn="tl">
                    <a:srgbClr val="000000">
                      <a:alpha val="43137"/>
                    </a:srgbClr>
                  </a:outerShdw>
                </a:effectLst>
              </a:rPr>
              <a:t>(фиолетовое окрашивание) </a:t>
            </a:r>
            <a:r>
              <a:rPr lang="ru-RU" sz="2000" b="1" dirty="0">
                <a:solidFill>
                  <a:schemeClr val="accent2"/>
                </a:solidFill>
                <a:effectLst>
                  <a:outerShdw blurRad="38100" dist="38100" dir="2700000" algn="tl">
                    <a:srgbClr val="000000">
                      <a:alpha val="43137"/>
                    </a:srgbClr>
                  </a:outerShdw>
                </a:effectLst>
              </a:rPr>
              <a:t>СОЕДИНЕНИЕ ВКЛЮЧЕНИЯ</a:t>
            </a:r>
          </a:p>
        </p:txBody>
      </p:sp>
      <p:sp>
        <p:nvSpPr>
          <p:cNvPr id="384006" name="Rectangle 6"/>
          <p:cNvSpPr>
            <a:spLocks noChangeArrowheads="1"/>
          </p:cNvSpPr>
          <p:nvPr/>
        </p:nvSpPr>
        <p:spPr bwMode="auto">
          <a:xfrm>
            <a:off x="1908175" y="6165850"/>
            <a:ext cx="69204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a:effectLst>
                  <a:outerShdw blurRad="38100" dist="38100" dir="2700000" algn="tl">
                    <a:srgbClr val="000000">
                      <a:alpha val="43137"/>
                    </a:srgbClr>
                  </a:outerShdw>
                </a:effectLst>
              </a:rPr>
              <a:t>На один виток спирали приходится 6</a:t>
            </a:r>
            <a:r>
              <a:rPr lang="ru-RU" b="1" dirty="0">
                <a:effectLst>
                  <a:outerShdw blurRad="38100" dist="38100" dir="2700000" algn="tl">
                    <a:srgbClr val="000000">
                      <a:alpha val="43137"/>
                    </a:srgbClr>
                  </a:outerShdw>
                </a:effectLst>
                <a:sym typeface="Symbol" pitchFamily="18" charset="2"/>
              </a:rPr>
              <a:t></a:t>
            </a:r>
            <a:r>
              <a:rPr lang="ru-RU" b="1" dirty="0">
                <a:effectLst>
                  <a:outerShdw blurRad="38100" dist="38100" dir="2700000" algn="tl">
                    <a:srgbClr val="000000">
                      <a:alpha val="43137"/>
                    </a:srgbClr>
                  </a:outerShdw>
                </a:effectLst>
              </a:rPr>
              <a:t>7 остатков глюкозы</a:t>
            </a:r>
          </a:p>
        </p:txBody>
      </p:sp>
    </p:spTree>
    <p:extLst>
      <p:ext uri="{BB962C8B-B14F-4D97-AF65-F5344CB8AC3E}">
        <p14:creationId xmlns:p14="http://schemas.microsoft.com/office/powerpoint/2010/main" val="273660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3E39D99D-785C-4F0A-A09E-5CEB39533475}" type="slidenum">
              <a:rPr lang="ru-RU"/>
              <a:pPr/>
              <a:t>31</a:t>
            </a:fld>
            <a:endParaRPr lang="ru-RU"/>
          </a:p>
        </p:txBody>
      </p:sp>
      <p:graphicFrame>
        <p:nvGraphicFramePr>
          <p:cNvPr id="386050" name="Object 2"/>
          <p:cNvGraphicFramePr>
            <a:graphicFrameLocks noChangeAspect="1"/>
          </p:cNvGraphicFramePr>
          <p:nvPr/>
        </p:nvGraphicFramePr>
        <p:xfrm>
          <a:off x="190500" y="1343025"/>
          <a:ext cx="8699500" cy="4029075"/>
        </p:xfrm>
        <a:graphic>
          <a:graphicData uri="http://schemas.openxmlformats.org/presentationml/2006/ole">
            <mc:AlternateContent xmlns:mc="http://schemas.openxmlformats.org/markup-compatibility/2006">
              <mc:Choice xmlns:v="urn:schemas-microsoft-com:vml" Requires="v">
                <p:oleObj spid="_x0000_s23563" name="ISIS/Draw Sketch" r:id="rId3" imgW="6810120" imgH="3152520" progId="ISISServer">
                  <p:embed/>
                </p:oleObj>
              </mc:Choice>
              <mc:Fallback>
                <p:oleObj name="ISIS/Draw Sketch" r:id="rId3" imgW="6810120" imgH="315252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343025"/>
                        <a:ext cx="8699500" cy="402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6051" name="Rectangle 3"/>
          <p:cNvSpPr>
            <a:spLocks noChangeArrowheads="1"/>
          </p:cNvSpPr>
          <p:nvPr/>
        </p:nvSpPr>
        <p:spPr bwMode="auto">
          <a:xfrm>
            <a:off x="900113" y="5734050"/>
            <a:ext cx="79512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a:effectLst>
                  <a:outerShdw blurRad="38100" dist="38100" dir="2700000" algn="tl">
                    <a:srgbClr val="000000">
                      <a:alpha val="43137"/>
                    </a:srgbClr>
                  </a:outerShdw>
                </a:effectLst>
              </a:rPr>
              <a:t>Молекулярная масса </a:t>
            </a:r>
            <a:r>
              <a:rPr lang="ru-RU" sz="3200" b="1" dirty="0">
                <a:solidFill>
                  <a:srgbClr val="FF0000"/>
                </a:solidFill>
                <a:effectLst>
                  <a:outerShdw blurRad="38100" dist="38100" dir="2700000" algn="tl">
                    <a:srgbClr val="000000">
                      <a:alpha val="43137"/>
                    </a:srgbClr>
                  </a:outerShdw>
                </a:effectLst>
              </a:rPr>
              <a:t>амилопектина</a:t>
            </a:r>
            <a:r>
              <a:rPr lang="ru-RU" sz="2000" b="1" dirty="0">
                <a:effectLst>
                  <a:outerShdw blurRad="38100" dist="38100" dir="2700000" algn="tl">
                    <a:srgbClr val="000000">
                      <a:alpha val="43137"/>
                    </a:srgbClr>
                  </a:outerShdw>
                </a:effectLst>
              </a:rPr>
              <a:t> 1-6 миллионов</a:t>
            </a:r>
            <a:r>
              <a:rPr lang="ru-RU"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117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EABADCA9-C473-4747-A874-5F40BF8CA063}" type="slidenum">
              <a:rPr lang="ru-RU"/>
              <a:pPr/>
              <a:t>32</a:t>
            </a:fld>
            <a:endParaRPr lang="ru-RU"/>
          </a:p>
        </p:txBody>
      </p:sp>
      <p:sp>
        <p:nvSpPr>
          <p:cNvPr id="387074" name="Rectangle 2"/>
          <p:cNvSpPr>
            <a:spLocks noChangeArrowheads="1"/>
          </p:cNvSpPr>
          <p:nvPr/>
        </p:nvSpPr>
        <p:spPr bwMode="auto">
          <a:xfrm>
            <a:off x="558722" y="413635"/>
            <a:ext cx="80265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dirty="0">
                <a:solidFill>
                  <a:srgbClr val="0070C0"/>
                </a:solidFill>
                <a:effectLst>
                  <a:outerShdw blurRad="38100" dist="38100" dir="2700000" algn="tl">
                    <a:srgbClr val="000000">
                      <a:alpha val="43137"/>
                    </a:srgbClr>
                  </a:outerShdw>
                </a:effectLst>
              </a:rPr>
              <a:t>Амилопектин</a:t>
            </a:r>
            <a:r>
              <a:rPr lang="ru-RU" sz="2400" b="1" dirty="0">
                <a:solidFill>
                  <a:srgbClr val="404040"/>
                </a:solidFill>
                <a:effectLst>
                  <a:outerShdw blurRad="38100" dist="38100" dir="2700000" algn="tl">
                    <a:srgbClr val="000000">
                      <a:alpha val="43137"/>
                    </a:srgbClr>
                  </a:outerShdw>
                </a:effectLst>
              </a:rPr>
              <a:t> </a:t>
            </a:r>
            <a:r>
              <a:rPr lang="ru-RU" sz="2400" b="1" dirty="0">
                <a:solidFill>
                  <a:schemeClr val="tx1">
                    <a:lumMod val="95000"/>
                    <a:lumOff val="5000"/>
                  </a:schemeClr>
                </a:solidFill>
                <a:effectLst>
                  <a:outerShdw blurRad="38100" dist="38100" dir="2700000" algn="tl">
                    <a:srgbClr val="000000">
                      <a:alpha val="43137"/>
                    </a:srgbClr>
                  </a:outerShdw>
                </a:effectLst>
              </a:rPr>
              <a:t>имеет разветвлённое строение</a:t>
            </a:r>
            <a:r>
              <a:rPr lang="ru-RU" sz="2400" b="1" dirty="0">
                <a:solidFill>
                  <a:srgbClr val="404040"/>
                </a:solidFill>
                <a:effectLst>
                  <a:outerShdw blurRad="38100" dist="38100" dir="2700000" algn="tl">
                    <a:srgbClr val="000000">
                      <a:alpha val="43137"/>
                    </a:srgbClr>
                  </a:outerShdw>
                </a:effectLst>
              </a:rPr>
              <a:t>.</a:t>
            </a:r>
          </a:p>
        </p:txBody>
      </p:sp>
      <p:pic>
        <p:nvPicPr>
          <p:cNvPr id="387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12875"/>
            <a:ext cx="84963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076" name="Rectangle 4"/>
          <p:cNvSpPr>
            <a:spLocks noChangeArrowheads="1"/>
          </p:cNvSpPr>
          <p:nvPr/>
        </p:nvSpPr>
        <p:spPr bwMode="auto">
          <a:xfrm>
            <a:off x="0" y="5924739"/>
            <a:ext cx="9144000"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3200" b="1" baseline="70000" dirty="0">
                <a:solidFill>
                  <a:srgbClr val="FF0000"/>
                </a:solidFill>
                <a:effectLst>
                  <a:outerShdw blurRad="38100" dist="38100" dir="2700000" algn="tl">
                    <a:srgbClr val="000000">
                      <a:alpha val="43137"/>
                    </a:srgbClr>
                  </a:outerShdw>
                </a:effectLst>
              </a:rPr>
              <a:t>Между точками ветвления располагается 20-25 глюкозных остатков</a:t>
            </a:r>
          </a:p>
        </p:txBody>
      </p:sp>
    </p:spTree>
    <p:extLst>
      <p:ext uri="{BB962C8B-B14F-4D97-AF65-F5344CB8AC3E}">
        <p14:creationId xmlns:p14="http://schemas.microsoft.com/office/powerpoint/2010/main" val="52763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омер слайда 3"/>
          <p:cNvSpPr>
            <a:spLocks noGrp="1"/>
          </p:cNvSpPr>
          <p:nvPr>
            <p:ph type="sldNum" sz="quarter" idx="12"/>
          </p:nvPr>
        </p:nvSpPr>
        <p:spPr/>
        <p:txBody>
          <a:bodyPr/>
          <a:lstStyle/>
          <a:p>
            <a:fld id="{B7F83772-2288-461D-97D4-ABD41FEF60B4}" type="slidenum">
              <a:rPr lang="ru-RU"/>
              <a:pPr/>
              <a:t>33</a:t>
            </a:fld>
            <a:endParaRPr lang="ru-RU"/>
          </a:p>
        </p:txBody>
      </p:sp>
      <p:sp>
        <p:nvSpPr>
          <p:cNvPr id="388098" name="Rectangle 2"/>
          <p:cNvSpPr>
            <a:spLocks noChangeArrowheads="1"/>
          </p:cNvSpPr>
          <p:nvPr/>
        </p:nvSpPr>
        <p:spPr bwMode="auto">
          <a:xfrm>
            <a:off x="19209" y="260648"/>
            <a:ext cx="882015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400" b="1" dirty="0">
                <a:solidFill>
                  <a:srgbClr val="FF0000"/>
                </a:solidFill>
                <a:effectLst>
                  <a:outerShdw blurRad="38100" dist="38100" dir="2700000" algn="tl">
                    <a:srgbClr val="000000">
                      <a:alpha val="43137"/>
                    </a:srgbClr>
                  </a:outerShdw>
                </a:effectLst>
              </a:rPr>
              <a:t>Таблица 1. Содержание амилозы и амилопектина в </a:t>
            </a:r>
            <a:r>
              <a:rPr lang="ru-RU" sz="2400" b="1" dirty="0" smtClean="0">
                <a:solidFill>
                  <a:srgbClr val="FF0000"/>
                </a:solidFill>
                <a:effectLst>
                  <a:outerShdw blurRad="38100" dist="38100" dir="2700000" algn="tl">
                    <a:srgbClr val="000000">
                      <a:alpha val="43137"/>
                    </a:srgbClr>
                  </a:outerShdw>
                </a:effectLst>
              </a:rPr>
              <a:t>крахмале из </a:t>
            </a:r>
            <a:r>
              <a:rPr lang="ru-RU" sz="2400" b="1" dirty="0">
                <a:solidFill>
                  <a:srgbClr val="FF0000"/>
                </a:solidFill>
                <a:effectLst>
                  <a:outerShdw blurRad="38100" dist="38100" dir="2700000" algn="tl">
                    <a:srgbClr val="000000">
                      <a:alpha val="43137"/>
                    </a:srgbClr>
                  </a:outerShdw>
                </a:effectLst>
              </a:rPr>
              <a:t>различных источников.</a:t>
            </a:r>
          </a:p>
          <a:p>
            <a:pPr algn="ctr" eaLnBrk="0" hangingPunct="0">
              <a:spcBef>
                <a:spcPct val="50000"/>
              </a:spcBef>
            </a:pPr>
            <a:endParaRPr lang="ru-RU" b="1" dirty="0">
              <a:solidFill>
                <a:srgbClr val="FF0000"/>
              </a:solidFill>
              <a:effectLst>
                <a:outerShdw blurRad="38100" dist="38100" dir="2700000" algn="tl">
                  <a:srgbClr val="000000">
                    <a:alpha val="43137"/>
                  </a:srgbClr>
                </a:outerShdw>
              </a:effectLst>
            </a:endParaRPr>
          </a:p>
        </p:txBody>
      </p:sp>
      <p:graphicFrame>
        <p:nvGraphicFramePr>
          <p:cNvPr id="388099" name="Group 3"/>
          <p:cNvGraphicFramePr>
            <a:graphicFrameLocks noGrp="1"/>
          </p:cNvGraphicFramePr>
          <p:nvPr>
            <p:extLst>
              <p:ext uri="{D42A27DB-BD31-4B8C-83A1-F6EECF244321}">
                <p14:modId xmlns:p14="http://schemas.microsoft.com/office/powerpoint/2010/main" val="743315394"/>
              </p:ext>
            </p:extLst>
          </p:nvPr>
        </p:nvGraphicFramePr>
        <p:xfrm>
          <a:off x="468313" y="1560543"/>
          <a:ext cx="7920110" cy="5108818"/>
        </p:xfrm>
        <a:graphic>
          <a:graphicData uri="http://schemas.openxmlformats.org/drawingml/2006/table">
            <a:tbl>
              <a:tblPr/>
              <a:tblGrid>
                <a:gridCol w="2639007"/>
                <a:gridCol w="2640551"/>
                <a:gridCol w="2640552"/>
              </a:tblGrid>
              <a:tr h="140050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dirty="0" smtClean="0">
                          <a:ln>
                            <a:noFill/>
                          </a:ln>
                          <a:solidFill>
                            <a:schemeClr val="tx1"/>
                          </a:solidFill>
                          <a:effectLst/>
                          <a:latin typeface="Arial" pitchFamily="34" charset="0"/>
                          <a:cs typeface="Arial" pitchFamily="34" charset="0"/>
                        </a:rPr>
                        <a:t>Источник</a:t>
                      </a:r>
                      <a:endParaRPr kumimoji="0" lang="ru-RU" sz="3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Амилоза, %</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Амилопектин, %</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r h="74269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Картофель</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20</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80</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r h="74269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Пшеница</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24</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76</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r h="74269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Рис</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17</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83</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r h="74269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Кукуруза</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22</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78</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r h="611536">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dirty="0" smtClean="0">
                          <a:ln>
                            <a:noFill/>
                          </a:ln>
                          <a:solidFill>
                            <a:schemeClr val="tx1"/>
                          </a:solidFill>
                          <a:effectLst/>
                          <a:latin typeface="Arial" pitchFamily="34" charset="0"/>
                          <a:cs typeface="Arial" pitchFamily="34" charset="0"/>
                        </a:rPr>
                        <a:t>Яблоки</a:t>
                      </a:r>
                      <a:endParaRPr kumimoji="0" lang="ru-RU" sz="3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smtClean="0">
                          <a:ln>
                            <a:noFill/>
                          </a:ln>
                          <a:solidFill>
                            <a:schemeClr val="tx1"/>
                          </a:solidFill>
                          <a:effectLst/>
                          <a:latin typeface="Arial" pitchFamily="34" charset="0"/>
                          <a:cs typeface="Arial" pitchFamily="34" charset="0"/>
                        </a:rPr>
                        <a:t>100</a:t>
                      </a:r>
                      <a:endParaRPr kumimoji="0" lang="ru-RU" sz="31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ru-RU" sz="3100" b="0" i="0" u="none" strike="noStrike" cap="none" normalizeH="0" baseline="0" dirty="0" smtClean="0">
                          <a:ln>
                            <a:noFill/>
                          </a:ln>
                          <a:solidFill>
                            <a:schemeClr val="tx1"/>
                          </a:solidFill>
                          <a:effectLst/>
                          <a:latin typeface="Arial" pitchFamily="34" charset="0"/>
                          <a:cs typeface="Arial" pitchFamily="34" charset="0"/>
                        </a:rPr>
                        <a:t>0</a:t>
                      </a:r>
                      <a:endParaRPr kumimoji="0" lang="ru-RU" sz="31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1D31A">
                        <a:alpha val="87842"/>
                      </a:srgbClr>
                    </a:solidFill>
                  </a:tcPr>
                </a:tc>
              </a:tr>
            </a:tbl>
          </a:graphicData>
        </a:graphic>
      </p:graphicFrame>
    </p:spTree>
    <p:extLst>
      <p:ext uri="{BB962C8B-B14F-4D97-AF65-F5344CB8AC3E}">
        <p14:creationId xmlns:p14="http://schemas.microsoft.com/office/powerpoint/2010/main" val="351099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омер слайда 3"/>
          <p:cNvSpPr>
            <a:spLocks noGrp="1"/>
          </p:cNvSpPr>
          <p:nvPr>
            <p:ph type="sldNum" sz="quarter" idx="12"/>
          </p:nvPr>
        </p:nvSpPr>
        <p:spPr/>
        <p:txBody>
          <a:bodyPr/>
          <a:lstStyle/>
          <a:p>
            <a:fld id="{F1C44FB4-8DD3-4A80-A274-D50029C10349}" type="slidenum">
              <a:rPr lang="ru-RU"/>
              <a:pPr/>
              <a:t>34</a:t>
            </a:fld>
            <a:endParaRPr lang="ru-RU"/>
          </a:p>
        </p:txBody>
      </p:sp>
      <p:sp>
        <p:nvSpPr>
          <p:cNvPr id="389122" name="Rectangle 2"/>
          <p:cNvSpPr>
            <a:spLocks noChangeArrowheads="1"/>
          </p:cNvSpPr>
          <p:nvPr/>
        </p:nvSpPr>
        <p:spPr bwMode="auto">
          <a:xfrm>
            <a:off x="323528" y="90238"/>
            <a:ext cx="857713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spcAft>
                <a:spcPts val="300"/>
              </a:spcAft>
              <a:buClr>
                <a:srgbClr val="C3260C"/>
              </a:buClr>
              <a:buSzPct val="130000"/>
              <a:buFont typeface="Georgia" pitchFamily="18" charset="0"/>
              <a:buChar char="*"/>
            </a:pPr>
            <a:r>
              <a:rPr lang="ru-RU" b="1" dirty="0">
                <a:solidFill>
                  <a:srgbClr val="404040"/>
                </a:solidFill>
                <a:effectLst>
                  <a:outerShdw blurRad="38100" dist="38100" dir="2700000" algn="tl">
                    <a:srgbClr val="000000">
                      <a:alpha val="43137"/>
                    </a:srgbClr>
                  </a:outerShdw>
                </a:effectLst>
              </a:rPr>
              <a:t>При </a:t>
            </a:r>
            <a:r>
              <a:rPr lang="ru-RU" sz="2000" b="1" dirty="0">
                <a:solidFill>
                  <a:schemeClr val="hlink"/>
                </a:solidFill>
                <a:effectLst>
                  <a:outerShdw blurRad="38100" dist="38100" dir="2700000" algn="tl">
                    <a:srgbClr val="000000">
                      <a:alpha val="43137"/>
                    </a:srgbClr>
                  </a:outerShdw>
                </a:effectLst>
              </a:rPr>
              <a:t>частичном гидролизе крахмала</a:t>
            </a:r>
            <a:r>
              <a:rPr lang="ru-RU" b="1" dirty="0">
                <a:solidFill>
                  <a:srgbClr val="404040"/>
                </a:solidFill>
                <a:effectLst>
                  <a:outerShdw blurRad="38100" dist="38100" dir="2700000" algn="tl">
                    <a:srgbClr val="000000">
                      <a:alpha val="43137"/>
                    </a:srgbClr>
                  </a:outerShdw>
                </a:effectLst>
              </a:rPr>
              <a:t> образуются полисахариды – </a:t>
            </a:r>
            <a:r>
              <a:rPr lang="ru-RU" sz="2800" b="1" dirty="0">
                <a:solidFill>
                  <a:srgbClr val="FF0000"/>
                </a:solidFill>
                <a:effectLst>
                  <a:outerShdw blurRad="38100" dist="38100" dir="2700000" algn="tl">
                    <a:srgbClr val="000000">
                      <a:alpha val="43137"/>
                    </a:srgbClr>
                  </a:outerShdw>
                </a:effectLst>
              </a:rPr>
              <a:t>декстрины</a:t>
            </a:r>
            <a:r>
              <a:rPr lang="ru-RU" b="1" dirty="0">
                <a:solidFill>
                  <a:srgbClr val="404040"/>
                </a:solidFill>
                <a:effectLst>
                  <a:outerShdw blurRad="38100" dist="38100" dir="2700000" algn="tl">
                    <a:srgbClr val="000000">
                      <a:alpha val="43137"/>
                    </a:srgbClr>
                  </a:outerShdw>
                </a:effectLst>
              </a:rPr>
              <a:t>. </a:t>
            </a:r>
            <a:r>
              <a:rPr lang="ru-RU" b="1" dirty="0" err="1">
                <a:solidFill>
                  <a:srgbClr val="404040"/>
                </a:solidFill>
                <a:effectLst>
                  <a:outerShdw blurRad="38100" dist="38100" dir="2700000" algn="tl">
                    <a:srgbClr val="000000">
                      <a:alpha val="43137"/>
                    </a:srgbClr>
                  </a:outerShdw>
                </a:effectLst>
              </a:rPr>
              <a:t>Декстринизация</a:t>
            </a:r>
            <a:r>
              <a:rPr lang="ru-RU" b="1" dirty="0">
                <a:solidFill>
                  <a:srgbClr val="404040"/>
                </a:solidFill>
                <a:effectLst>
                  <a:outerShdw blurRad="38100" dist="38100" dir="2700000" algn="tl">
                    <a:srgbClr val="000000">
                      <a:alpha val="43137"/>
                    </a:srgbClr>
                  </a:outerShdw>
                </a:effectLst>
              </a:rPr>
              <a:t> идёт при нагревании крахмала, например, при выпечке хлеба, или глажении накрахмаленных тканей.</a:t>
            </a:r>
          </a:p>
        </p:txBody>
      </p:sp>
      <p:graphicFrame>
        <p:nvGraphicFramePr>
          <p:cNvPr id="389123" name="Group 3"/>
          <p:cNvGraphicFramePr>
            <a:graphicFrameLocks noGrp="1"/>
          </p:cNvGraphicFramePr>
          <p:nvPr>
            <p:extLst>
              <p:ext uri="{D42A27DB-BD31-4B8C-83A1-F6EECF244321}">
                <p14:modId xmlns:p14="http://schemas.microsoft.com/office/powerpoint/2010/main" val="548456839"/>
              </p:ext>
            </p:extLst>
          </p:nvPr>
        </p:nvGraphicFramePr>
        <p:xfrm>
          <a:off x="468313" y="1525210"/>
          <a:ext cx="8496175" cy="5144151"/>
        </p:xfrm>
        <a:graphic>
          <a:graphicData uri="http://schemas.openxmlformats.org/drawingml/2006/table">
            <a:tbl>
              <a:tblPr/>
              <a:tblGrid>
                <a:gridCol w="1368829"/>
                <a:gridCol w="3960457"/>
                <a:gridCol w="3166889"/>
              </a:tblGrid>
              <a:tr h="871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E1400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Декстрины, крахмал, обработанный термически,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стабилизатор, загуститель, связующее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71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E1401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Крахмал, обработанный кислотой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стабилизатор, загуститель, связующее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71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E1402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Крахмал, обработанный щелочью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стабилизатор, загуститель, связующее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71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E1403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Крахмал отбеленный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стабилизатор, загуститель, связующее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8715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E1404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Окисленный крахмал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эмульгатор, загуститель, связующее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r h="786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E1405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cs typeface="Arial" pitchFamily="34" charset="0"/>
                        </a:rPr>
                        <a:t>Крахмал, обработанный ферментными препаратами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Arial" pitchFamily="34" charset="0"/>
                          <a:cs typeface="Arial" pitchFamily="34" charset="0"/>
                        </a:rPr>
                        <a:t>загуститель</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Tree>
    <p:extLst>
      <p:ext uri="{BB962C8B-B14F-4D97-AF65-F5344CB8AC3E}">
        <p14:creationId xmlns:p14="http://schemas.microsoft.com/office/powerpoint/2010/main" val="223019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D6827510-F04C-46AD-B04E-1FB322AF443F}" type="slidenum">
              <a:rPr lang="ru-RU"/>
              <a:pPr/>
              <a:t>35</a:t>
            </a:fld>
            <a:endParaRPr lang="ru-RU"/>
          </a:p>
        </p:txBody>
      </p:sp>
      <p:grpSp>
        <p:nvGrpSpPr>
          <p:cNvPr id="390146" name="Group 2"/>
          <p:cNvGrpSpPr>
            <a:grpSpLocks/>
          </p:cNvGrpSpPr>
          <p:nvPr/>
        </p:nvGrpSpPr>
        <p:grpSpPr bwMode="auto">
          <a:xfrm>
            <a:off x="395288" y="404813"/>
            <a:ext cx="8569200" cy="3168650"/>
            <a:chOff x="113" y="482"/>
            <a:chExt cx="5534" cy="1996"/>
          </a:xfrm>
        </p:grpSpPr>
        <p:pic>
          <p:nvPicPr>
            <p:cNvPr id="390147" name="Picture 3" descr="l1048750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527"/>
              <a:ext cx="1678" cy="1951"/>
            </a:xfrm>
            <a:prstGeom prst="rect">
              <a:avLst/>
            </a:prstGeom>
            <a:noFill/>
            <a:extLst>
              <a:ext uri="{909E8E84-426E-40DD-AFC4-6F175D3DCCD1}">
                <a14:hiddenFill xmlns:a14="http://schemas.microsoft.com/office/drawing/2010/main">
                  <a:solidFill>
                    <a:srgbClr val="FFFFFF"/>
                  </a:solidFill>
                </a14:hiddenFill>
              </a:ext>
            </a:extLst>
          </p:spPr>
        </p:pic>
        <p:pic>
          <p:nvPicPr>
            <p:cNvPr id="390148" name="Picture 4" descr="l1048750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482"/>
              <a:ext cx="1590" cy="1951"/>
            </a:xfrm>
            <a:prstGeom prst="rect">
              <a:avLst/>
            </a:prstGeom>
            <a:noFill/>
            <a:extLst>
              <a:ext uri="{909E8E84-426E-40DD-AFC4-6F175D3DCCD1}">
                <a14:hiddenFill xmlns:a14="http://schemas.microsoft.com/office/drawing/2010/main">
                  <a:solidFill>
                    <a:srgbClr val="FFFFFF"/>
                  </a:solidFill>
                </a14:hiddenFill>
              </a:ext>
            </a:extLst>
          </p:spPr>
        </p:pic>
      </p:grpSp>
      <p:sp>
        <p:nvSpPr>
          <p:cNvPr id="390149" name="Rectangle 5"/>
          <p:cNvSpPr>
            <a:spLocks noChangeArrowheads="1"/>
          </p:cNvSpPr>
          <p:nvPr/>
        </p:nvSpPr>
        <p:spPr bwMode="auto">
          <a:xfrm>
            <a:off x="2627784" y="981075"/>
            <a:ext cx="37433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3600" b="1" dirty="0">
                <a:solidFill>
                  <a:srgbClr val="FF0000"/>
                </a:solidFill>
                <a:effectLst>
                  <a:outerShdw blurRad="38100" dist="38100" dir="2700000" algn="tl">
                    <a:srgbClr val="000000">
                      <a:alpha val="43137"/>
                    </a:srgbClr>
                  </a:outerShdw>
                </a:effectLst>
              </a:rPr>
              <a:t>Гликоген</a:t>
            </a:r>
            <a:r>
              <a:rPr lang="ru-RU" sz="2000" b="1" dirty="0">
                <a:solidFill>
                  <a:schemeClr val="accent2"/>
                </a:solidFill>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 аналог амилопектина </a:t>
            </a:r>
          </a:p>
          <a:p>
            <a:pPr algn="ctr"/>
            <a:r>
              <a:rPr lang="ru-RU" sz="2000" b="1" dirty="0">
                <a:effectLst>
                  <a:outerShdw blurRad="38100" dist="38100" dir="2700000" algn="tl">
                    <a:srgbClr val="000000">
                      <a:alpha val="43137"/>
                    </a:srgbClr>
                  </a:outerShdw>
                </a:effectLst>
              </a:rPr>
              <a:t>с более разветвленной цепью</a:t>
            </a:r>
          </a:p>
        </p:txBody>
      </p:sp>
      <p:sp>
        <p:nvSpPr>
          <p:cNvPr id="390150" name="Rectangle 6"/>
          <p:cNvSpPr>
            <a:spLocks noChangeArrowheads="1"/>
          </p:cNvSpPr>
          <p:nvPr/>
        </p:nvSpPr>
        <p:spPr bwMode="auto">
          <a:xfrm>
            <a:off x="395288" y="3716338"/>
            <a:ext cx="8748712"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a:effectLst>
                  <a:outerShdw blurRad="38100" dist="38100" dir="2700000" algn="tl">
                    <a:srgbClr val="000000">
                      <a:alpha val="43137"/>
                    </a:srgbClr>
                  </a:outerShdw>
                </a:effectLst>
              </a:rPr>
              <a:t>В животном мире роль «запасного крахмала» играет родственный крахмалу полисахарид </a:t>
            </a:r>
            <a:r>
              <a:rPr lang="ru-RU" sz="2000" b="1" dirty="0">
                <a:solidFill>
                  <a:schemeClr val="accent2"/>
                </a:solidFill>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гликоген</a:t>
            </a:r>
            <a:r>
              <a:rPr lang="ru-RU" sz="2000" b="1" dirty="0">
                <a:effectLst>
                  <a:outerShdw blurRad="38100" dist="38100" dir="2700000" algn="tl">
                    <a:srgbClr val="000000">
                      <a:alpha val="43137"/>
                    </a:srgbClr>
                  </a:outerShdw>
                </a:effectLst>
              </a:rPr>
              <a:t>. </a:t>
            </a:r>
            <a:r>
              <a:rPr lang="ru-RU" sz="2000" b="1" dirty="0" smtClean="0">
                <a:effectLst>
                  <a:outerShdw blurRad="38100" dist="38100" dir="2700000" algn="tl">
                    <a:srgbClr val="000000">
                      <a:alpha val="43137"/>
                    </a:srgbClr>
                  </a:outerShdw>
                </a:effectLst>
              </a:rPr>
              <a:t> Гликоген </a:t>
            </a:r>
            <a:r>
              <a:rPr lang="ru-RU" sz="2000" b="1" dirty="0">
                <a:effectLst>
                  <a:outerShdw blurRad="38100" dist="38100" dir="2700000" algn="tl">
                    <a:srgbClr val="000000">
                      <a:alpha val="43137"/>
                    </a:srgbClr>
                  </a:outerShdw>
                </a:effectLst>
              </a:rPr>
              <a:t>содержится во всех животных тканях.  Особенно много его в печени (до 20%) и в мышцах (4%).</a:t>
            </a:r>
          </a:p>
          <a:p>
            <a:r>
              <a:rPr lang="ru-RU" sz="2000" b="1" dirty="0">
                <a:effectLst>
                  <a:outerShdw blurRad="38100" dist="38100" dir="2700000" algn="tl">
                    <a:srgbClr val="000000">
                      <a:alpha val="43137"/>
                    </a:srgbClr>
                  </a:outerShdw>
                </a:effectLst>
              </a:rPr>
              <a:t>Гликоген представляет собой белый аморфный порошок, хорошо растворимый  даже в холодной воде. Молекула животного крахмала построена по типу молекул амилопектина, отличаясь лишь большей ветвистостью. Молекулярная масса гликогена  исчисляется миллионами.</a:t>
            </a:r>
          </a:p>
        </p:txBody>
      </p:sp>
    </p:spTree>
    <p:extLst>
      <p:ext uri="{BB962C8B-B14F-4D97-AF65-F5344CB8AC3E}">
        <p14:creationId xmlns:p14="http://schemas.microsoft.com/office/powerpoint/2010/main" val="1744667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390146"/>
                                        </p:tgtEl>
                                        <p:attrNameLst>
                                          <p:attrName>style.visibility</p:attrName>
                                        </p:attrNameLst>
                                      </p:cBhvr>
                                      <p:to>
                                        <p:strVal val="visible"/>
                                      </p:to>
                                    </p:set>
                                    <p:animEffect transition="in" filter="wheel(8)">
                                      <p:cBhvr>
                                        <p:cTn id="7" dur="500"/>
                                        <p:tgtEl>
                                          <p:spTgt spid="390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D842EF21-1125-400F-9455-715CF8B75B68}" type="slidenum">
              <a:rPr lang="ru-RU"/>
              <a:pPr/>
              <a:t>36</a:t>
            </a:fld>
            <a:endParaRPr lang="ru-RU"/>
          </a:p>
        </p:txBody>
      </p:sp>
      <p:sp>
        <p:nvSpPr>
          <p:cNvPr id="392194" name="Rectangle 2"/>
          <p:cNvSpPr>
            <a:spLocks noChangeArrowheads="1"/>
          </p:cNvSpPr>
          <p:nvPr/>
        </p:nvSpPr>
        <p:spPr bwMode="auto">
          <a:xfrm>
            <a:off x="1883537" y="254821"/>
            <a:ext cx="62642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b="1" dirty="0">
                <a:solidFill>
                  <a:srgbClr val="FF0000"/>
                </a:solidFill>
                <a:effectLst>
                  <a:outerShdw blurRad="38100" dist="38100" dir="2700000" algn="tl">
                    <a:srgbClr val="000000">
                      <a:alpha val="43137"/>
                    </a:srgbClr>
                  </a:outerShdw>
                </a:effectLst>
              </a:rPr>
              <a:t>Гликоген</a:t>
            </a:r>
            <a:r>
              <a:rPr lang="ru-RU" sz="2800" b="1" dirty="0">
                <a:solidFill>
                  <a:schemeClr val="bg2"/>
                </a:solidFill>
                <a:effectLst>
                  <a:outerShdw blurRad="38100" dist="38100" dir="2700000" algn="tl">
                    <a:srgbClr val="000000">
                      <a:alpha val="43137"/>
                    </a:srgbClr>
                  </a:outerShdw>
                </a:effectLst>
              </a:rPr>
              <a:t>   </a:t>
            </a:r>
            <a:r>
              <a:rPr lang="ru-RU" b="1" dirty="0">
                <a:solidFill>
                  <a:srgbClr val="404040"/>
                </a:solidFill>
                <a:effectLst>
                  <a:outerShdw blurRad="38100" dist="38100" dir="2700000" algn="tl">
                    <a:srgbClr val="000000">
                      <a:alpha val="43137"/>
                    </a:srgbClr>
                  </a:outerShdw>
                </a:effectLst>
              </a:rPr>
              <a:t> </a:t>
            </a:r>
            <a:r>
              <a:rPr lang="ru-RU" sz="2800" b="1" dirty="0">
                <a:solidFill>
                  <a:srgbClr val="404040"/>
                </a:solidFill>
                <a:effectLst>
                  <a:outerShdw blurRad="38100" dist="38100" dir="2700000" algn="tl">
                    <a:srgbClr val="000000">
                      <a:alpha val="43137"/>
                    </a:srgbClr>
                  </a:outerShdw>
                </a:effectLst>
              </a:rPr>
              <a:t>(животный крахмал)</a:t>
            </a:r>
          </a:p>
        </p:txBody>
      </p:sp>
      <p:graphicFrame>
        <p:nvGraphicFramePr>
          <p:cNvPr id="392195" name="Object 3"/>
          <p:cNvGraphicFramePr>
            <a:graphicFrameLocks noChangeAspect="1"/>
          </p:cNvGraphicFramePr>
          <p:nvPr>
            <p:extLst>
              <p:ext uri="{D42A27DB-BD31-4B8C-83A1-F6EECF244321}">
                <p14:modId xmlns:p14="http://schemas.microsoft.com/office/powerpoint/2010/main" val="1125704097"/>
              </p:ext>
            </p:extLst>
          </p:nvPr>
        </p:nvGraphicFramePr>
        <p:xfrm>
          <a:off x="433665" y="1331315"/>
          <a:ext cx="8209580" cy="3821090"/>
        </p:xfrm>
        <a:graphic>
          <a:graphicData uri="http://schemas.openxmlformats.org/presentationml/2006/ole">
            <mc:AlternateContent xmlns:mc="http://schemas.openxmlformats.org/markup-compatibility/2006">
              <mc:Choice xmlns:v="urn:schemas-microsoft-com:vml" Requires="v">
                <p:oleObj spid="_x0000_s24587" name="ISIS/Draw Sketch" r:id="rId3" imgW="6723829" imgH="6632261" progId="ISISServer">
                  <p:embed/>
                </p:oleObj>
              </mc:Choice>
              <mc:Fallback>
                <p:oleObj name="ISIS/Draw Sketch" r:id="rId3" imgW="6723829" imgH="6632261"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65" y="1331315"/>
                        <a:ext cx="8209580" cy="3821090"/>
                      </a:xfrm>
                      <a:prstGeom prst="rect">
                        <a:avLst/>
                      </a:prstGeom>
                      <a:noFill/>
                      <a:extLst/>
                    </p:spPr>
                  </p:pic>
                </p:oleObj>
              </mc:Fallback>
            </mc:AlternateContent>
          </a:graphicData>
        </a:graphic>
      </p:graphicFrame>
      <p:sp>
        <p:nvSpPr>
          <p:cNvPr id="392196" name="Rectangle 4"/>
          <p:cNvSpPr>
            <a:spLocks noChangeArrowheads="1"/>
          </p:cNvSpPr>
          <p:nvPr/>
        </p:nvSpPr>
        <p:spPr bwMode="auto">
          <a:xfrm>
            <a:off x="0" y="559477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3600" b="1" baseline="70000">
                <a:effectLst>
                  <a:outerShdw blurRad="38100" dist="38100" dir="2700000" algn="tl">
                    <a:srgbClr val="000000">
                      <a:alpha val="43137"/>
                    </a:srgbClr>
                  </a:outerShdw>
                </a:effectLst>
              </a:rPr>
              <a:t>Между точками ветвления располагается 10-12 глюкозных остатков</a:t>
            </a:r>
          </a:p>
        </p:txBody>
      </p:sp>
      <p:sp>
        <p:nvSpPr>
          <p:cNvPr id="392197" name="Rectangle 5"/>
          <p:cNvSpPr>
            <a:spLocks noChangeArrowheads="1"/>
          </p:cNvSpPr>
          <p:nvPr/>
        </p:nvSpPr>
        <p:spPr bwMode="auto">
          <a:xfrm>
            <a:off x="0" y="6441311"/>
            <a:ext cx="9144000" cy="4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1" baseline="70000" dirty="0">
                <a:effectLst>
                  <a:outerShdw blurRad="38100" dist="38100" dir="2700000" algn="tl">
                    <a:srgbClr val="000000">
                      <a:alpha val="43137"/>
                    </a:srgbClr>
                  </a:outerShdw>
                </a:effectLst>
              </a:rPr>
              <a:t>Функции: запасающая и поддержание уровня глюкозы в крови</a:t>
            </a:r>
          </a:p>
        </p:txBody>
      </p:sp>
      <p:sp>
        <p:nvSpPr>
          <p:cNvPr id="2" name="Прямоугольник 1"/>
          <p:cNvSpPr/>
          <p:nvPr/>
        </p:nvSpPr>
        <p:spPr>
          <a:xfrm>
            <a:off x="467544" y="840724"/>
            <a:ext cx="8424936" cy="461665"/>
          </a:xfrm>
          <a:prstGeom prst="rect">
            <a:avLst/>
          </a:prstGeom>
        </p:spPr>
        <p:txBody>
          <a:bodyPr wrap="square">
            <a:spAutoFit/>
          </a:bodyPr>
          <a:lstStyle/>
          <a:p>
            <a:pPr algn="ctr"/>
            <a:r>
              <a:rPr lang="ru-RU" sz="2400" b="1" dirty="0">
                <a:solidFill>
                  <a:srgbClr val="0070C0"/>
                </a:solidFill>
                <a:effectLst>
                  <a:outerShdw blurRad="38100" dist="38100" dir="2700000" algn="tl">
                    <a:srgbClr val="000000">
                      <a:alpha val="43137"/>
                    </a:srgbClr>
                  </a:outerShdw>
                </a:effectLst>
              </a:rPr>
              <a:t>Компактная и сильноразветвленная структура </a:t>
            </a:r>
          </a:p>
        </p:txBody>
      </p:sp>
    </p:spTree>
    <p:extLst>
      <p:ext uri="{BB962C8B-B14F-4D97-AF65-F5344CB8AC3E}">
        <p14:creationId xmlns:p14="http://schemas.microsoft.com/office/powerpoint/2010/main" val="2859732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1.bp.blogspot.com/-VNJmRKQYYO0/TZleopqhD8I/AAAAAAAAAno/_UHJZXuQtho/s200/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064895" cy="4896544"/>
          </a:xfrm>
          <a:prstGeom prst="rect">
            <a:avLst/>
          </a:prstGeom>
          <a:noFill/>
          <a:ln>
            <a:noFill/>
          </a:ln>
        </p:spPr>
      </p:pic>
      <p:sp>
        <p:nvSpPr>
          <p:cNvPr id="3" name="Прямоугольник 2"/>
          <p:cNvSpPr/>
          <p:nvPr/>
        </p:nvSpPr>
        <p:spPr>
          <a:xfrm>
            <a:off x="3545996" y="240172"/>
            <a:ext cx="2339102" cy="646331"/>
          </a:xfrm>
          <a:prstGeom prst="rect">
            <a:avLst/>
          </a:prstGeom>
        </p:spPr>
        <p:txBody>
          <a:bodyPr wrap="none">
            <a:spAutoFit/>
          </a:bodyPr>
          <a:lstStyle/>
          <a:p>
            <a:r>
              <a:rPr lang="ru-RU" sz="3600" b="1" dirty="0">
                <a:solidFill>
                  <a:srgbClr val="FF0000"/>
                </a:solidFill>
                <a:effectLst>
                  <a:outerShdw blurRad="38100" dist="38100" dir="2700000" algn="tl">
                    <a:srgbClr val="000000">
                      <a:alpha val="43137"/>
                    </a:srgbClr>
                  </a:outerShdw>
                </a:effectLst>
              </a:rPr>
              <a:t>Гликоген</a:t>
            </a:r>
            <a:endParaRPr lang="ru-RU"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431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5AEFA56E-793E-4196-AC29-9BBBC953DCFC}" type="slidenum">
              <a:rPr lang="ru-RU"/>
              <a:pPr/>
              <a:t>38</a:t>
            </a:fld>
            <a:endParaRPr lang="ru-RU"/>
          </a:p>
        </p:txBody>
      </p:sp>
      <p:sp>
        <p:nvSpPr>
          <p:cNvPr id="393218" name="Rectangle 2"/>
          <p:cNvSpPr>
            <a:spLocks noChangeArrowheads="1"/>
          </p:cNvSpPr>
          <p:nvPr/>
        </p:nvSpPr>
        <p:spPr bwMode="auto">
          <a:xfrm>
            <a:off x="900113" y="404813"/>
            <a:ext cx="79930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dirty="0">
                <a:solidFill>
                  <a:schemeClr val="accent2"/>
                </a:solidFill>
                <a:effectLst>
                  <a:outerShdw blurRad="38100" dist="38100" dir="2700000" algn="tl">
                    <a:srgbClr val="000000">
                      <a:alpha val="43137"/>
                    </a:srgbClr>
                  </a:outerShdw>
                </a:effectLst>
              </a:rPr>
              <a:t> </a:t>
            </a:r>
            <a:r>
              <a:rPr lang="ru-RU" sz="3200" b="1" dirty="0">
                <a:solidFill>
                  <a:schemeClr val="accent2"/>
                </a:solidFill>
                <a:effectLst>
                  <a:outerShdw blurRad="38100" dist="38100" dir="2700000" algn="tl">
                    <a:srgbClr val="000000">
                      <a:alpha val="43137"/>
                    </a:srgbClr>
                  </a:outerShdw>
                </a:effectLst>
              </a:rPr>
              <a:t>Целлюлоза</a:t>
            </a:r>
            <a:r>
              <a:rPr lang="ru-RU" b="1" dirty="0">
                <a:solidFill>
                  <a:srgbClr val="404040"/>
                </a:solidFill>
                <a:effectLst>
                  <a:outerShdw blurRad="38100" dist="38100" dir="2700000" algn="tl">
                    <a:srgbClr val="000000">
                      <a:alpha val="43137"/>
                    </a:srgbClr>
                  </a:outerShdw>
                </a:effectLst>
              </a:rPr>
              <a:t> (</a:t>
            </a:r>
            <a:r>
              <a:rPr lang="ru-RU" sz="3200" b="1" dirty="0">
                <a:solidFill>
                  <a:schemeClr val="hlink"/>
                </a:solidFill>
                <a:effectLst>
                  <a:outerShdw blurRad="38100" dist="38100" dir="2700000" algn="tl">
                    <a:srgbClr val="000000">
                      <a:alpha val="43137"/>
                    </a:srgbClr>
                  </a:outerShdw>
                </a:effectLst>
              </a:rPr>
              <a:t>клетчатка</a:t>
            </a:r>
            <a:r>
              <a:rPr lang="ru-RU" b="1" dirty="0">
                <a:solidFill>
                  <a:srgbClr val="404040"/>
                </a:solidFill>
                <a:effectLst>
                  <a:outerShdw blurRad="38100" dist="38100" dir="2700000" algn="tl">
                    <a:srgbClr val="000000">
                      <a:alpha val="43137"/>
                    </a:srgbClr>
                  </a:outerShdw>
                </a:effectLst>
              </a:rPr>
              <a:t>) </a:t>
            </a:r>
            <a:r>
              <a:rPr lang="ru-RU" sz="2400" b="1" dirty="0">
                <a:solidFill>
                  <a:srgbClr val="404040"/>
                </a:solidFill>
                <a:effectLst>
                  <a:outerShdw blurRad="38100" dist="38100" dir="2700000" algn="tl">
                    <a:srgbClr val="000000">
                      <a:alpha val="43137"/>
                    </a:srgbClr>
                  </a:outerShdw>
                </a:effectLst>
              </a:rPr>
              <a:t>(лат. </a:t>
            </a:r>
            <a:r>
              <a:rPr lang="ru-RU" sz="2400" b="1" dirty="0" err="1">
                <a:solidFill>
                  <a:srgbClr val="404040"/>
                </a:solidFill>
                <a:effectLst>
                  <a:outerShdw blurRad="38100" dist="38100" dir="2700000" algn="tl">
                    <a:srgbClr val="000000">
                      <a:alpha val="43137"/>
                    </a:srgbClr>
                  </a:outerShdw>
                </a:effectLst>
              </a:rPr>
              <a:t>cellula</a:t>
            </a:r>
            <a:r>
              <a:rPr lang="ru-RU" sz="2400" b="1" dirty="0">
                <a:solidFill>
                  <a:srgbClr val="404040"/>
                </a:solidFill>
                <a:effectLst>
                  <a:outerShdw blurRad="38100" dist="38100" dir="2700000" algn="tl">
                    <a:srgbClr val="000000">
                      <a:alpha val="43137"/>
                    </a:srgbClr>
                  </a:outerShdw>
                </a:effectLst>
              </a:rPr>
              <a:t> - клетка</a:t>
            </a:r>
            <a:r>
              <a:rPr lang="ru-RU" b="1" dirty="0">
                <a:solidFill>
                  <a:srgbClr val="404040"/>
                </a:solidFill>
                <a:effectLst>
                  <a:outerShdw blurRad="38100" dist="38100" dir="2700000" algn="tl">
                    <a:srgbClr val="000000">
                      <a:alpha val="43137"/>
                    </a:srgbClr>
                  </a:outerShdw>
                </a:effectLst>
              </a:rPr>
              <a:t>)</a:t>
            </a:r>
            <a:r>
              <a:rPr lang="ru-RU" b="1" dirty="0">
                <a:effectLst>
                  <a:outerShdw blurRad="38100" dist="38100" dir="2700000" algn="tl">
                    <a:srgbClr val="000000">
                      <a:alpha val="43137"/>
                    </a:srgbClr>
                  </a:outerShdw>
                </a:effectLst>
              </a:rPr>
              <a:t> </a:t>
            </a:r>
            <a:endParaRPr lang="ru-RU" b="1" dirty="0">
              <a:solidFill>
                <a:srgbClr val="404040"/>
              </a:solidFill>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p:txBody>
      </p:sp>
      <p:graphicFrame>
        <p:nvGraphicFramePr>
          <p:cNvPr id="393219" name="Object 3"/>
          <p:cNvGraphicFramePr>
            <a:graphicFrameLocks noChangeAspect="1"/>
          </p:cNvGraphicFramePr>
          <p:nvPr/>
        </p:nvGraphicFramePr>
        <p:xfrm>
          <a:off x="395288" y="1125538"/>
          <a:ext cx="8388350" cy="2622550"/>
        </p:xfrm>
        <a:graphic>
          <a:graphicData uri="http://schemas.openxmlformats.org/presentationml/2006/ole">
            <mc:AlternateContent xmlns:mc="http://schemas.openxmlformats.org/markup-compatibility/2006">
              <mc:Choice xmlns:v="urn:schemas-microsoft-com:vml" Requires="v">
                <p:oleObj spid="_x0000_s25618" name="ISIS/Draw Sketch" r:id="rId3" imgW="4936490" imgH="1551940" progId="ISISServer">
                  <p:embed/>
                </p:oleObj>
              </mc:Choice>
              <mc:Fallback>
                <p:oleObj name="ISIS/Draw Sketch" r:id="rId3" imgW="4936490" imgH="155194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25538"/>
                        <a:ext cx="8388350" cy="262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93220" name="Group 4"/>
          <p:cNvGrpSpPr>
            <a:grpSpLocks/>
          </p:cNvGrpSpPr>
          <p:nvPr/>
        </p:nvGrpSpPr>
        <p:grpSpPr bwMode="auto">
          <a:xfrm>
            <a:off x="0" y="3860800"/>
            <a:ext cx="9144000" cy="2997200"/>
            <a:chOff x="0" y="2432"/>
            <a:chExt cx="5760" cy="1888"/>
          </a:xfrm>
        </p:grpSpPr>
        <p:sp>
          <p:nvSpPr>
            <p:cNvPr id="393221" name="Rectangle 5"/>
            <p:cNvSpPr>
              <a:spLocks noChangeArrowheads="1"/>
            </p:cNvSpPr>
            <p:nvPr/>
          </p:nvSpPr>
          <p:spPr bwMode="auto">
            <a:xfrm>
              <a:off x="0" y="2432"/>
              <a:ext cx="5760" cy="1888"/>
            </a:xfrm>
            <a:prstGeom prst="rect">
              <a:avLst/>
            </a:prstGeom>
            <a:blipFill dpi="0" rotWithShape="1">
              <a:blip r:embed="rId5"/>
              <a:srcRect/>
              <a:stretch>
                <a:fillRect b="-120141"/>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93222" name="Text Box 6"/>
            <p:cNvSpPr txBox="1">
              <a:spLocks noChangeArrowheads="1"/>
            </p:cNvSpPr>
            <p:nvPr/>
          </p:nvSpPr>
          <p:spPr bwMode="auto">
            <a:xfrm>
              <a:off x="68" y="3827"/>
              <a:ext cx="5629"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err="1">
                  <a:solidFill>
                    <a:srgbClr val="000066"/>
                  </a:solidFill>
                  <a:effectLst>
                    <a:outerShdw blurRad="38100" dist="38100" dir="2700000" algn="tl">
                      <a:srgbClr val="000000">
                        <a:alpha val="43137"/>
                      </a:srgbClr>
                    </a:outerShdw>
                  </a:effectLst>
                </a:rPr>
                <a:t>Гомополимер</a:t>
              </a:r>
              <a:r>
                <a:rPr lang="ru-RU" sz="2000" b="1" dirty="0">
                  <a:solidFill>
                    <a:srgbClr val="000066"/>
                  </a:solidFill>
                  <a:effectLst>
                    <a:outerShdw blurRad="38100" dist="38100" dir="2700000" algn="tl">
                      <a:srgbClr val="000000">
                        <a:alpha val="43137"/>
                      </a:srgbClr>
                    </a:outerShdw>
                  </a:effectLst>
                </a:rPr>
                <a:t>, состоящий из глюкозных субъединиц, соединенных </a:t>
              </a:r>
            </a:p>
            <a:p>
              <a:r>
                <a:rPr lang="ru-RU" sz="2000" b="1" dirty="0">
                  <a:solidFill>
                    <a:srgbClr val="000066"/>
                  </a:solidFill>
                  <a:effectLst>
                    <a:outerShdw blurRad="38100" dist="38100" dir="2700000" algn="tl">
                      <a:srgbClr val="000000">
                        <a:alpha val="43137"/>
                      </a:srgbClr>
                    </a:outerShdw>
                  </a:effectLst>
                </a:rPr>
                <a:t>бета-</a:t>
              </a:r>
              <a:r>
                <a:rPr lang="ru-RU" sz="2000" b="1" dirty="0" err="1">
                  <a:solidFill>
                    <a:srgbClr val="000066"/>
                  </a:solidFill>
                  <a:effectLst>
                    <a:outerShdw blurRad="38100" dist="38100" dir="2700000" algn="tl">
                      <a:srgbClr val="000000">
                        <a:alpha val="43137"/>
                      </a:srgbClr>
                    </a:outerShdw>
                  </a:effectLst>
                </a:rPr>
                <a:t>гликозидной</a:t>
              </a:r>
              <a:r>
                <a:rPr lang="ru-RU" sz="2000" b="1" dirty="0">
                  <a:solidFill>
                    <a:srgbClr val="000066"/>
                  </a:solidFill>
                  <a:effectLst>
                    <a:outerShdw blurRad="38100" dist="38100" dir="2700000" algn="tl">
                      <a:srgbClr val="000000">
                        <a:alpha val="43137"/>
                      </a:srgbClr>
                    </a:outerShdw>
                  </a:effectLst>
                </a:rPr>
                <a:t> связью</a:t>
              </a:r>
            </a:p>
          </p:txBody>
        </p:sp>
        <p:graphicFrame>
          <p:nvGraphicFramePr>
            <p:cNvPr id="393223" name="Object 7"/>
            <p:cNvGraphicFramePr>
              <a:graphicFrameLocks noChangeAspect="1"/>
            </p:cNvGraphicFramePr>
            <p:nvPr/>
          </p:nvGraphicFramePr>
          <p:xfrm>
            <a:off x="63" y="2502"/>
            <a:ext cx="4314" cy="1249"/>
          </p:xfrm>
          <a:graphic>
            <a:graphicData uri="http://schemas.openxmlformats.org/presentationml/2006/ole">
              <mc:AlternateContent xmlns:mc="http://schemas.openxmlformats.org/markup-compatibility/2006">
                <mc:Choice xmlns:v="urn:schemas-microsoft-com:vml" Requires="v">
                  <p:oleObj spid="_x0000_s25619" name="CS ChemDraw Drawing" r:id="rId6" imgW="6848640" imgH="1982520" progId="ChemDraw.Document.6.0">
                    <p:embed/>
                  </p:oleObj>
                </mc:Choice>
                <mc:Fallback>
                  <p:oleObj name="CS ChemDraw Drawing" r:id="rId6" imgW="6848640" imgH="1982520" progId="ChemDraw.Document.6.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 y="2502"/>
                          <a:ext cx="4314" cy="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2785991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fade">
                                      <p:cBhvr>
                                        <p:cTn id="7" dur="1000"/>
                                        <p:tgtEl>
                                          <p:spTgt spid="393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1587463-14C9-40A7-9B78-7DFB66C3A84A}" type="slidenum">
              <a:rPr lang="ru-RU"/>
              <a:pPr/>
              <a:t>39</a:t>
            </a:fld>
            <a:endParaRPr lang="ru-RU"/>
          </a:p>
        </p:txBody>
      </p:sp>
      <p:sp>
        <p:nvSpPr>
          <p:cNvPr id="394242" name="Rectangle 2"/>
          <p:cNvSpPr>
            <a:spLocks noChangeArrowheads="1"/>
          </p:cNvSpPr>
          <p:nvPr/>
        </p:nvSpPr>
        <p:spPr bwMode="auto">
          <a:xfrm>
            <a:off x="395288" y="2565400"/>
            <a:ext cx="84963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dirty="0">
                <a:solidFill>
                  <a:srgbClr val="FF0000"/>
                </a:solidFill>
                <a:effectLst>
                  <a:outerShdw blurRad="38100" dist="38100" dir="2700000" algn="tl">
                    <a:srgbClr val="000000">
                      <a:alpha val="43137"/>
                    </a:srgbClr>
                  </a:outerShdw>
                </a:effectLst>
              </a:rPr>
              <a:t>Клетчатка</a:t>
            </a:r>
            <a:r>
              <a:rPr lang="ru-RU" sz="2400" b="1" dirty="0">
                <a:solidFill>
                  <a:srgbClr val="FF0000"/>
                </a:solidFill>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не расщепляется ферментами желудочно-кишечного тракта человека, но она должна быть обязательным компонентом пищи.           </a:t>
            </a:r>
            <a:r>
              <a:rPr lang="ru-RU" sz="2000" b="1" dirty="0">
                <a:solidFill>
                  <a:schemeClr val="accent2"/>
                </a:solidFill>
                <a:effectLst>
                  <a:outerShdw blurRad="38100" dist="38100" dir="2700000" algn="tl">
                    <a:srgbClr val="000000">
                      <a:alpha val="43137"/>
                    </a:srgbClr>
                  </a:outerShdw>
                </a:effectLst>
              </a:rPr>
              <a:t>Она выполняет </a:t>
            </a:r>
            <a:r>
              <a:rPr lang="ru-RU" sz="2000" b="1" u="sng" dirty="0">
                <a:solidFill>
                  <a:schemeClr val="accent2"/>
                </a:solidFill>
                <a:effectLst>
                  <a:outerShdw blurRad="38100" dist="38100" dir="2700000" algn="tl">
                    <a:srgbClr val="000000">
                      <a:alpha val="43137"/>
                    </a:srgbClr>
                  </a:outerShdw>
                </a:effectLst>
              </a:rPr>
              <a:t>следующие функции</a:t>
            </a:r>
            <a:r>
              <a:rPr lang="ru-RU" sz="2000" b="1" dirty="0">
                <a:effectLst>
                  <a:outerShdw blurRad="38100" dist="38100" dir="2700000" algn="tl">
                    <a:srgbClr val="000000">
                      <a:alpha val="43137"/>
                    </a:srgbClr>
                  </a:outerShdw>
                </a:effectLst>
              </a:rPr>
              <a:t>: </a:t>
            </a:r>
          </a:p>
          <a:p>
            <a:r>
              <a:rPr lang="ru-RU" sz="2000" b="1" dirty="0">
                <a:effectLst>
                  <a:outerShdw blurRad="38100" dist="38100" dir="2700000" algn="tl">
                    <a:srgbClr val="000000">
                      <a:alpha val="43137"/>
                    </a:srgbClr>
                  </a:outerShdw>
                </a:effectLst>
              </a:rPr>
              <a:t>      -создает чувство насыщения; </a:t>
            </a:r>
          </a:p>
          <a:p>
            <a:r>
              <a:rPr lang="ru-RU" sz="2000" b="1" dirty="0">
                <a:effectLst>
                  <a:outerShdw blurRad="38100" dist="38100" dir="2700000" algn="tl">
                    <a:srgbClr val="000000">
                      <a:alpha val="43137"/>
                    </a:srgbClr>
                  </a:outerShdw>
                </a:effectLst>
              </a:rPr>
              <a:t>      -стимулирует перистальтику желудочно-кишечного тракта; </a:t>
            </a:r>
          </a:p>
          <a:p>
            <a:r>
              <a:rPr lang="ru-RU" sz="2000" b="1" dirty="0">
                <a:effectLst>
                  <a:outerShdw blurRad="38100" dist="38100" dir="2700000" algn="tl">
                    <a:srgbClr val="000000">
                      <a:alpha val="43137"/>
                    </a:srgbClr>
                  </a:outerShdw>
                </a:effectLst>
              </a:rPr>
              <a:t>      -является субстратом для бактерий желудочно-кишечного тракта, синтезирующих витамины группы В;</a:t>
            </a:r>
          </a:p>
          <a:p>
            <a:r>
              <a:rPr lang="ru-RU" sz="2000" b="1" dirty="0">
                <a:effectLst>
                  <a:outerShdw blurRad="38100" dist="38100" dir="2700000" algn="tl">
                    <a:srgbClr val="000000">
                      <a:alpha val="43137"/>
                    </a:srgbClr>
                  </a:outerShdw>
                </a:effectLst>
              </a:rPr>
              <a:t>       -участвует в формировании каловых масс; </a:t>
            </a:r>
          </a:p>
          <a:p>
            <a:r>
              <a:rPr lang="ru-RU" sz="2000" b="1" dirty="0">
                <a:effectLst>
                  <a:outerShdw blurRad="38100" dist="38100" dir="2700000" algn="tl">
                    <a:srgbClr val="000000">
                      <a:alpha val="43137"/>
                    </a:srgbClr>
                  </a:outerShdw>
                </a:effectLst>
              </a:rPr>
              <a:t>       - способствует адсорбции токсических веществ в толстом кишечнике и их выведению, что снижает риск развития злокачественных новообразований толстого кишечника.</a:t>
            </a:r>
          </a:p>
        </p:txBody>
      </p:sp>
      <p:graphicFrame>
        <p:nvGraphicFramePr>
          <p:cNvPr id="394243" name="Object 3"/>
          <p:cNvGraphicFramePr>
            <a:graphicFrameLocks noChangeAspect="1"/>
          </p:cNvGraphicFramePr>
          <p:nvPr/>
        </p:nvGraphicFramePr>
        <p:xfrm>
          <a:off x="142875" y="1052513"/>
          <a:ext cx="9001125" cy="1214437"/>
        </p:xfrm>
        <a:graphic>
          <a:graphicData uri="http://schemas.openxmlformats.org/presentationml/2006/ole">
            <mc:AlternateContent xmlns:mc="http://schemas.openxmlformats.org/markup-compatibility/2006">
              <mc:Choice xmlns:v="urn:schemas-microsoft-com:vml" Requires="v">
                <p:oleObj spid="_x0000_s26635" name="Рисунок" r:id="rId4" imgW="5862828" imgH="789432" progId="Word.Picture.8">
                  <p:embed/>
                </p:oleObj>
              </mc:Choice>
              <mc:Fallback>
                <p:oleObj name="Рисунок" r:id="rId4" imgW="5862828" imgH="78943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1052513"/>
                        <a:ext cx="9001125" cy="121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957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800AC7C4-BE4E-4533-8F48-50D159344430}" type="slidenum">
              <a:rPr lang="ru-RU"/>
              <a:pPr/>
              <a:t>4</a:t>
            </a:fld>
            <a:endParaRPr lang="ru-RU"/>
          </a:p>
        </p:txBody>
      </p:sp>
      <p:sp>
        <p:nvSpPr>
          <p:cNvPr id="351237" name="Объект 5"/>
          <p:cNvSpPr>
            <a:spLocks noGrp="1"/>
          </p:cNvSpPr>
          <p:nvPr>
            <p:ph sz="quarter" idx="4294967295"/>
          </p:nvPr>
        </p:nvSpPr>
        <p:spPr>
          <a:xfrm>
            <a:off x="250825" y="188913"/>
            <a:ext cx="8893175" cy="1439862"/>
          </a:xfrm>
        </p:spPr>
        <p:txBody>
          <a:bodyPr/>
          <a:lstStyle/>
          <a:p>
            <a:pPr marL="228600" indent="-182563">
              <a:buFontTx/>
              <a:buNone/>
            </a:pPr>
            <a:r>
              <a:rPr lang="ru-RU" sz="4000" b="1" dirty="0">
                <a:effectLst>
                  <a:outerShdw blurRad="38100" dist="38100" dir="2700000" algn="tl">
                    <a:srgbClr val="000000">
                      <a:alpha val="43137"/>
                    </a:srgbClr>
                  </a:outerShdw>
                </a:effectLst>
              </a:rPr>
              <a:t>      </a:t>
            </a:r>
            <a:r>
              <a:rPr lang="ru-RU" sz="4000" b="1" dirty="0">
                <a:solidFill>
                  <a:schemeClr val="accent2"/>
                </a:solidFill>
                <a:effectLst>
                  <a:outerShdw blurRad="38100" dist="38100" dir="2700000" algn="tl">
                    <a:srgbClr val="000000">
                      <a:alpha val="43137"/>
                    </a:srgbClr>
                  </a:outerShdw>
                </a:effectLst>
              </a:rPr>
              <a:t>Структура дисахаридов</a:t>
            </a:r>
          </a:p>
          <a:p>
            <a:pPr marL="228600" indent="-182563">
              <a:buFontTx/>
              <a:buNone/>
            </a:pPr>
            <a:endParaRPr lang="ru-RU" sz="3100" dirty="0"/>
          </a:p>
        </p:txBody>
      </p:sp>
      <p:sp>
        <p:nvSpPr>
          <p:cNvPr id="35123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1239" name="Object 7"/>
          <p:cNvGraphicFramePr>
            <a:graphicFrameLocks noChangeAspect="1"/>
          </p:cNvGraphicFramePr>
          <p:nvPr/>
        </p:nvGraphicFramePr>
        <p:xfrm>
          <a:off x="539750" y="2060575"/>
          <a:ext cx="7777163" cy="2089150"/>
        </p:xfrm>
        <a:graphic>
          <a:graphicData uri="http://schemas.openxmlformats.org/presentationml/2006/ole">
            <mc:AlternateContent xmlns:mc="http://schemas.openxmlformats.org/markup-compatibility/2006">
              <mc:Choice xmlns:v="urn:schemas-microsoft-com:vml" Requires="v">
                <p:oleObj spid="_x0000_s1033" name="ISIS/Draw Sketch" r:id="rId3" imgW="4117979" imgH="1102621" progId="ISISServer">
                  <p:embed/>
                </p:oleObj>
              </mc:Choice>
              <mc:Fallback>
                <p:oleObj name="ISIS/Draw Sketch" r:id="rId3" imgW="4117979" imgH="1102621"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060575"/>
                        <a:ext cx="7777163" cy="208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40" name="Прямоугольник 8"/>
          <p:cNvSpPr>
            <a:spLocks noChangeArrowheads="1"/>
          </p:cNvSpPr>
          <p:nvPr/>
        </p:nvSpPr>
        <p:spPr bwMode="auto">
          <a:xfrm>
            <a:off x="611188" y="4724400"/>
            <a:ext cx="8064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800" b="1">
                <a:latin typeface="Trebuchet MS" pitchFamily="34" charset="0"/>
              </a:rPr>
              <a:t>Два остатка моносахаридов связаны друг с другом гликозидной связью.</a:t>
            </a:r>
          </a:p>
        </p:txBody>
      </p:sp>
    </p:spTree>
    <p:extLst>
      <p:ext uri="{BB962C8B-B14F-4D97-AF65-F5344CB8AC3E}">
        <p14:creationId xmlns:p14="http://schemas.microsoft.com/office/powerpoint/2010/main" val="238279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07B4A847-9553-4095-81BB-55665D5AA177}" type="slidenum">
              <a:rPr lang="ru-RU"/>
              <a:pPr/>
              <a:t>40</a:t>
            </a:fld>
            <a:endParaRPr lang="ru-RU"/>
          </a:p>
        </p:txBody>
      </p:sp>
      <p:pic>
        <p:nvPicPr>
          <p:cNvPr id="396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40481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1" name="Rectangle 3"/>
          <p:cNvSpPr>
            <a:spLocks noChangeArrowheads="1"/>
          </p:cNvSpPr>
          <p:nvPr/>
        </p:nvSpPr>
        <p:spPr bwMode="auto">
          <a:xfrm>
            <a:off x="377982" y="6124575"/>
            <a:ext cx="3348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b="1" dirty="0">
                <a:solidFill>
                  <a:srgbClr val="FF0000"/>
                </a:solidFill>
                <a:effectLst>
                  <a:outerShdw blurRad="38100" dist="38100" dir="2700000" algn="tl">
                    <a:srgbClr val="000000">
                      <a:alpha val="43137"/>
                    </a:srgbClr>
                  </a:outerShdw>
                </a:effectLst>
              </a:rPr>
              <a:t>Колониальная асцидия </a:t>
            </a:r>
          </a:p>
          <a:p>
            <a:pPr algn="ctr"/>
            <a:r>
              <a:rPr lang="ru-RU" b="1" dirty="0">
                <a:solidFill>
                  <a:srgbClr val="FF0000"/>
                </a:solidFill>
                <a:effectLst>
                  <a:outerShdw blurRad="38100" dist="38100" dir="2700000" algn="tl">
                    <a:srgbClr val="000000">
                      <a:alpha val="43137"/>
                    </a:srgbClr>
                  </a:outerShdw>
                </a:effectLst>
              </a:rPr>
              <a:t>из рода </a:t>
            </a:r>
            <a:r>
              <a:rPr lang="ru-RU" b="1" i="1" dirty="0" err="1">
                <a:solidFill>
                  <a:srgbClr val="FF0000"/>
                </a:solidFill>
                <a:effectLst>
                  <a:outerShdw blurRad="38100" dist="38100" dir="2700000" algn="tl">
                    <a:srgbClr val="000000">
                      <a:alpha val="43137"/>
                    </a:srgbClr>
                  </a:outerShdw>
                </a:effectLst>
              </a:rPr>
              <a:t>Botryllus</a:t>
            </a:r>
            <a:endParaRPr lang="ru-RU" b="1" i="1" dirty="0">
              <a:solidFill>
                <a:srgbClr val="FF0000"/>
              </a:solidFill>
              <a:effectLst>
                <a:outerShdw blurRad="38100" dist="38100" dir="2700000" algn="tl">
                  <a:srgbClr val="000000">
                    <a:alpha val="43137"/>
                  </a:srgbClr>
                </a:outerShdw>
              </a:effectLst>
            </a:endParaRPr>
          </a:p>
        </p:txBody>
      </p:sp>
      <p:pic>
        <p:nvPicPr>
          <p:cNvPr id="396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60350"/>
            <a:ext cx="40576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4" name="Rectangle 6"/>
          <p:cNvSpPr>
            <a:spLocks noChangeArrowheads="1"/>
          </p:cNvSpPr>
          <p:nvPr/>
        </p:nvSpPr>
        <p:spPr bwMode="auto">
          <a:xfrm>
            <a:off x="5940152" y="6216650"/>
            <a:ext cx="2311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b="1" dirty="0">
                <a:solidFill>
                  <a:srgbClr val="FF0000"/>
                </a:solidFill>
                <a:effectLst>
                  <a:outerShdw blurRad="38100" dist="38100" dir="2700000" algn="tl">
                    <a:srgbClr val="000000">
                      <a:alpha val="43137"/>
                    </a:srgbClr>
                  </a:outerShdw>
                </a:effectLst>
              </a:rPr>
              <a:t>Асцидии.</a:t>
            </a:r>
          </a:p>
        </p:txBody>
      </p:sp>
      <p:sp>
        <p:nvSpPr>
          <p:cNvPr id="396295" name="Rectangle 7"/>
          <p:cNvSpPr>
            <a:spLocks noChangeArrowheads="1"/>
          </p:cNvSpPr>
          <p:nvPr/>
        </p:nvSpPr>
        <p:spPr bwMode="auto">
          <a:xfrm>
            <a:off x="4023965" y="6353175"/>
            <a:ext cx="13811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baseline="70000"/>
              <a:t>Туницин</a:t>
            </a:r>
            <a:r>
              <a:rPr lang="ru-RU" sz="3200" baseline="70000"/>
              <a:t> </a:t>
            </a:r>
          </a:p>
        </p:txBody>
      </p:sp>
    </p:spTree>
    <p:extLst>
      <p:ext uri="{BB962C8B-B14F-4D97-AF65-F5344CB8AC3E}">
        <p14:creationId xmlns:p14="http://schemas.microsoft.com/office/powerpoint/2010/main" val="1386621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3"/>
          <p:cNvSpPr>
            <a:spLocks noGrp="1"/>
          </p:cNvSpPr>
          <p:nvPr>
            <p:ph type="sldNum" sz="quarter" idx="12"/>
          </p:nvPr>
        </p:nvSpPr>
        <p:spPr/>
        <p:txBody>
          <a:bodyPr/>
          <a:lstStyle/>
          <a:p>
            <a:fld id="{A9461C5D-C0C8-4F6E-9008-99805BC58000}" type="slidenum">
              <a:rPr lang="ru-RU"/>
              <a:pPr/>
              <a:t>41</a:t>
            </a:fld>
            <a:endParaRPr lang="ru-RU"/>
          </a:p>
        </p:txBody>
      </p:sp>
      <p:pic>
        <p:nvPicPr>
          <p:cNvPr id="398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42402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39" name="Rectangle 3"/>
          <p:cNvSpPr>
            <a:spLocks noChangeArrowheads="1"/>
          </p:cNvSpPr>
          <p:nvPr/>
        </p:nvSpPr>
        <p:spPr bwMode="auto">
          <a:xfrm>
            <a:off x="152652" y="260350"/>
            <a:ext cx="49616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a:solidFill>
                  <a:srgbClr val="FF0000"/>
                </a:solidFill>
                <a:effectLst>
                  <a:outerShdw blurRad="38100" dist="38100" dir="2700000" algn="tl">
                    <a:srgbClr val="000000">
                      <a:alpha val="43137"/>
                    </a:srgbClr>
                  </a:outerShdw>
                </a:effectLst>
              </a:rPr>
              <a:t>Бактериальная целлюлоза</a:t>
            </a:r>
          </a:p>
        </p:txBody>
      </p:sp>
      <p:pic>
        <p:nvPicPr>
          <p:cNvPr id="39834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981075"/>
            <a:ext cx="4076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1" name="Rectangle 5"/>
          <p:cNvSpPr>
            <a:spLocks noChangeArrowheads="1"/>
          </p:cNvSpPr>
          <p:nvPr/>
        </p:nvSpPr>
        <p:spPr bwMode="auto">
          <a:xfrm>
            <a:off x="5076825" y="4221163"/>
            <a:ext cx="37639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000" b="1" dirty="0">
                <a:effectLst>
                  <a:outerShdw blurRad="38100" dist="38100" dir="2700000" algn="tl">
                    <a:srgbClr val="000000">
                      <a:alpha val="43137"/>
                    </a:srgbClr>
                  </a:outerShdw>
                </a:effectLst>
              </a:rPr>
              <a:t>«Чайный гриб» – симбиоз дрожжеподобного гриба </a:t>
            </a:r>
            <a:r>
              <a:rPr lang="en-US" sz="2000" b="1" i="1" dirty="0" err="1">
                <a:effectLst>
                  <a:outerShdw blurRad="38100" dist="38100" dir="2700000" algn="tl">
                    <a:srgbClr val="000000">
                      <a:alpha val="43137"/>
                    </a:srgbClr>
                  </a:outerShdw>
                </a:effectLst>
                <a:hlinkClick r:id="rId5" tooltip="Saccharomycodes ludwigii (такой страницы не существует)"/>
              </a:rPr>
              <a:t>Saccharomycodes</a:t>
            </a:r>
            <a:r>
              <a:rPr lang="en-US" sz="2000" b="1" i="1" dirty="0">
                <a:effectLst>
                  <a:outerShdw blurRad="38100" dist="38100" dir="2700000" algn="tl">
                    <a:srgbClr val="000000">
                      <a:alpha val="43137"/>
                    </a:srgbClr>
                  </a:outerShdw>
                </a:effectLst>
                <a:hlinkClick r:id="rId5" tooltip="Saccharomycodes ludwigii (такой страницы не существует)"/>
              </a:rPr>
              <a:t> </a:t>
            </a:r>
            <a:r>
              <a:rPr lang="en-US" sz="2000" b="1" i="1" dirty="0" err="1">
                <a:effectLst>
                  <a:outerShdw blurRad="38100" dist="38100" dir="2700000" algn="tl">
                    <a:srgbClr val="000000">
                      <a:alpha val="43137"/>
                    </a:srgbClr>
                  </a:outerShdw>
                </a:effectLst>
                <a:hlinkClick r:id="rId5" tooltip="Saccharomycodes ludwigii (такой страницы не существует)"/>
              </a:rPr>
              <a:t>ludwigii</a:t>
            </a:r>
            <a:r>
              <a:rPr lang="en-US" sz="20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и бактерий </a:t>
            </a:r>
            <a:r>
              <a:rPr lang="en-US" sz="2000" b="1" i="1" dirty="0" err="1">
                <a:effectLst>
                  <a:outerShdw blurRad="38100" dist="38100" dir="2700000" algn="tl">
                    <a:srgbClr val="000000">
                      <a:alpha val="43137"/>
                    </a:srgbClr>
                  </a:outerShdw>
                </a:effectLst>
                <a:hlinkClick r:id="rId6" tooltip="Acetobacter xylinum (такой страницы не существует)"/>
              </a:rPr>
              <a:t>Acetobacter</a:t>
            </a:r>
            <a:r>
              <a:rPr lang="en-US" sz="2000" b="1" i="1" dirty="0">
                <a:effectLst>
                  <a:outerShdw blurRad="38100" dist="38100" dir="2700000" algn="tl">
                    <a:srgbClr val="000000">
                      <a:alpha val="43137"/>
                    </a:srgbClr>
                  </a:outerShdw>
                </a:effectLst>
                <a:hlinkClick r:id="rId6" tooltip="Acetobacter xylinum (такой страницы не существует)"/>
              </a:rPr>
              <a:t> </a:t>
            </a:r>
            <a:r>
              <a:rPr lang="en-US" sz="2000" b="1" i="1" dirty="0" err="1">
                <a:effectLst>
                  <a:outerShdw blurRad="38100" dist="38100" dir="2700000" algn="tl">
                    <a:srgbClr val="000000">
                      <a:alpha val="43137"/>
                    </a:srgbClr>
                  </a:outerShdw>
                </a:effectLst>
                <a:hlinkClick r:id="rId6" tooltip="Acetobacter xylinum (такой страницы не существует)"/>
              </a:rPr>
              <a:t>xylinum</a:t>
            </a:r>
            <a:endParaRPr lang="ru-RU" sz="2000" b="1" i="1" dirty="0">
              <a:effectLst>
                <a:outerShdw blurRad="38100" dist="38100" dir="2700000" algn="tl">
                  <a:srgbClr val="000000">
                    <a:alpha val="43137"/>
                  </a:srgbClr>
                </a:outerShdw>
              </a:effectLst>
            </a:endParaRPr>
          </a:p>
        </p:txBody>
      </p:sp>
      <p:pic>
        <p:nvPicPr>
          <p:cNvPr id="3983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3141663"/>
            <a:ext cx="4286250"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83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08050"/>
            <a:ext cx="42402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44" name="Rectangle 8"/>
          <p:cNvSpPr>
            <a:spLocks noChangeArrowheads="1"/>
          </p:cNvSpPr>
          <p:nvPr/>
        </p:nvSpPr>
        <p:spPr bwMode="auto">
          <a:xfrm>
            <a:off x="1476375" y="2708275"/>
            <a:ext cx="1639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a:t>«Kombucha</a:t>
            </a:r>
          </a:p>
        </p:txBody>
      </p:sp>
      <p:sp>
        <p:nvSpPr>
          <p:cNvPr id="398345" name="Rectangle 9"/>
          <p:cNvSpPr>
            <a:spLocks noChangeArrowheads="1"/>
          </p:cNvSpPr>
          <p:nvPr/>
        </p:nvSpPr>
        <p:spPr bwMode="auto">
          <a:xfrm>
            <a:off x="5364163" y="260350"/>
            <a:ext cx="3370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a:effectLst>
                  <a:outerShdw blurRad="38100" dist="38100" dir="2700000" algn="tl">
                    <a:srgbClr val="000000">
                      <a:alpha val="43137"/>
                    </a:srgbClr>
                  </a:outerShdw>
                </a:effectLst>
              </a:rPr>
              <a:t>для ускорения процесса </a:t>
            </a:r>
          </a:p>
          <a:p>
            <a:r>
              <a:rPr lang="ru-RU" sz="2000" b="1" dirty="0">
                <a:effectLst>
                  <a:outerShdw blurRad="38100" dist="38100" dir="2700000" algn="tl">
                    <a:srgbClr val="000000">
                      <a:alpha val="43137"/>
                    </a:srgbClr>
                  </a:outerShdw>
                </a:effectLst>
              </a:rPr>
              <a:t>заживления ран</a:t>
            </a:r>
          </a:p>
        </p:txBody>
      </p:sp>
    </p:spTree>
    <p:extLst>
      <p:ext uri="{BB962C8B-B14F-4D97-AF65-F5344CB8AC3E}">
        <p14:creationId xmlns:p14="http://schemas.microsoft.com/office/powerpoint/2010/main" val="288674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Номер слайда 3"/>
          <p:cNvSpPr>
            <a:spLocks noGrp="1"/>
          </p:cNvSpPr>
          <p:nvPr>
            <p:ph type="sldNum" sz="quarter" idx="12"/>
          </p:nvPr>
        </p:nvSpPr>
        <p:spPr/>
        <p:txBody>
          <a:bodyPr/>
          <a:lstStyle/>
          <a:p>
            <a:fld id="{33589F52-EBC1-4595-B8BB-A3151B26683E}" type="slidenum">
              <a:rPr lang="ru-RU"/>
              <a:pPr/>
              <a:t>42</a:t>
            </a:fld>
            <a:endParaRPr lang="ru-RU"/>
          </a:p>
        </p:txBody>
      </p:sp>
      <p:sp>
        <p:nvSpPr>
          <p:cNvPr id="400386" name="Rectangle 2"/>
          <p:cNvSpPr>
            <a:spLocks noChangeArrowheads="1"/>
          </p:cNvSpPr>
          <p:nvPr/>
        </p:nvSpPr>
        <p:spPr bwMode="auto">
          <a:xfrm>
            <a:off x="251520" y="119165"/>
            <a:ext cx="86044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b="1" dirty="0">
                <a:solidFill>
                  <a:srgbClr val="FF0000"/>
                </a:solidFill>
                <a:effectLst>
                  <a:outerShdw blurRad="38100" dist="38100" dir="2700000" algn="tl">
                    <a:srgbClr val="000000">
                      <a:alpha val="43137"/>
                    </a:srgbClr>
                  </a:outerShdw>
                </a:effectLst>
              </a:rPr>
              <a:t>E400 — E499     </a:t>
            </a:r>
            <a:r>
              <a:rPr lang="ru-RU" sz="2800" b="1" dirty="0" smtClean="0">
                <a:solidFill>
                  <a:srgbClr val="FF0000"/>
                </a:solidFill>
                <a:effectLst>
                  <a:outerShdw blurRad="38100" dist="38100" dir="2700000" algn="tl">
                    <a:srgbClr val="000000">
                      <a:alpha val="43137"/>
                    </a:srgbClr>
                  </a:outerShdw>
                </a:effectLst>
              </a:rPr>
              <a:t>Простые эфиры</a:t>
            </a:r>
          </a:p>
          <a:p>
            <a:r>
              <a:rPr lang="ru-RU" sz="2800" b="1" dirty="0" smtClean="0">
                <a:solidFill>
                  <a:srgbClr val="FF0000"/>
                </a:solidFill>
                <a:effectLst>
                  <a:outerShdw blurRad="38100" dist="38100" dir="2700000" algn="tl">
                    <a:srgbClr val="000000">
                      <a:alpha val="43137"/>
                    </a:srgbClr>
                  </a:outerShdw>
                </a:effectLst>
              </a:rPr>
              <a:t>Стабилизаторы</a:t>
            </a:r>
            <a:r>
              <a:rPr lang="ru-RU" sz="2800" b="1" dirty="0">
                <a:solidFill>
                  <a:srgbClr val="FF0000"/>
                </a:solidFill>
                <a:effectLst>
                  <a:outerShdw blurRad="38100" dist="38100" dir="2700000" algn="tl">
                    <a:srgbClr val="000000">
                      <a:alpha val="43137"/>
                    </a:srgbClr>
                  </a:outerShdw>
                </a:effectLst>
              </a:rPr>
              <a:t>, </a:t>
            </a:r>
            <a:r>
              <a:rPr lang="ru-RU" sz="2800" b="1" dirty="0" smtClean="0">
                <a:solidFill>
                  <a:srgbClr val="FF0000"/>
                </a:solidFill>
                <a:effectLst>
                  <a:outerShdw blurRad="38100" dist="38100" dir="2700000" algn="tl">
                    <a:srgbClr val="000000">
                      <a:alpha val="43137"/>
                    </a:srgbClr>
                  </a:outerShdw>
                </a:effectLst>
              </a:rPr>
              <a:t>загустители, эмульгаторы</a:t>
            </a:r>
            <a:endParaRPr lang="ru-RU" sz="2800" b="1" dirty="0">
              <a:solidFill>
                <a:srgbClr val="FF0000"/>
              </a:solidFill>
              <a:effectLst>
                <a:outerShdw blurRad="38100" dist="38100" dir="2700000" algn="tl">
                  <a:srgbClr val="000000">
                    <a:alpha val="43137"/>
                  </a:srgbClr>
                </a:outerShdw>
              </a:effectLst>
            </a:endParaRPr>
          </a:p>
        </p:txBody>
      </p:sp>
      <p:graphicFrame>
        <p:nvGraphicFramePr>
          <p:cNvPr id="400416" name="Group 32"/>
          <p:cNvGraphicFramePr>
            <a:graphicFrameLocks noGrp="1"/>
          </p:cNvGraphicFramePr>
          <p:nvPr>
            <p:extLst>
              <p:ext uri="{D42A27DB-BD31-4B8C-83A1-F6EECF244321}">
                <p14:modId xmlns:p14="http://schemas.microsoft.com/office/powerpoint/2010/main" val="3181998937"/>
              </p:ext>
            </p:extLst>
          </p:nvPr>
        </p:nvGraphicFramePr>
        <p:xfrm>
          <a:off x="0" y="1484784"/>
          <a:ext cx="9036050" cy="4680903"/>
        </p:xfrm>
        <a:graphic>
          <a:graphicData uri="http://schemas.openxmlformats.org/drawingml/2006/table">
            <a:tbl>
              <a:tblPr/>
              <a:tblGrid>
                <a:gridCol w="1042988"/>
                <a:gridCol w="3384550"/>
                <a:gridCol w="1152525"/>
                <a:gridCol w="3455987"/>
              </a:tblGrid>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E460</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Целлюлоза</a:t>
                      </a:r>
                      <a:b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br>
                      <a:endPar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   </a:t>
                      </a: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E464</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Гидроксипропилметилцеллюлоза</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r>
              <a:tr h="1150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E461</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Метилцеллюлоза</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   </a:t>
                      </a: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E465</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Метилэтилцеллюлоза</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E462</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Этилцеллюлоза</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   </a:t>
                      </a: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E466</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Натрий-карбоксиметилцеллюлоза</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F1FBE9"/>
                    </a:solidFill>
                  </a:tcPr>
                </a:tc>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E463</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Гидроксипропилцеллюлоза</a:t>
                      </a:r>
                      <a:endParaRPr kumimoji="0" 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   </a:t>
                      </a:r>
                      <a:r>
                        <a:rPr kumimoji="0" lang="en-US" sz="2400" b="1" i="0" u="none" strike="noStrike" cap="none" normalizeH="0" baseline="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E467</a:t>
                      </a: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rPr>
                        <a:t>Этилгидроксиэтилцеллюлоза</a:t>
                      </a:r>
                      <a:endParaRPr kumimoji="0" lang="ru-RU" sz="2400" b="1" i="0" u="none" strike="noStrike" cap="none" normalizeH="0" baseline="0" dirty="0" smtClean="0">
                        <a:ln>
                          <a:noFill/>
                        </a:ln>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anchor="ctr" horzOverflow="overflow">
                    <a:lnL w="12700" cap="flat" cmpd="sng" algn="ctr">
                      <a:solidFill>
                        <a:srgbClr val="A7EA52"/>
                      </a:solidFill>
                      <a:prstDash val="solid"/>
                      <a:round/>
                      <a:headEnd type="none" w="med" len="med"/>
                      <a:tailEnd type="none" w="med" len="med"/>
                    </a:lnL>
                    <a:lnR w="12700" cap="flat" cmpd="sng" algn="ctr">
                      <a:solidFill>
                        <a:srgbClr val="A7EA52"/>
                      </a:solidFill>
                      <a:prstDash val="solid"/>
                      <a:round/>
                      <a:headEnd type="none" w="med" len="med"/>
                      <a:tailEnd type="none" w="med" len="med"/>
                    </a:lnR>
                    <a:lnT w="12700" cap="flat" cmpd="sng" algn="ctr">
                      <a:solidFill>
                        <a:srgbClr val="A7EA52"/>
                      </a:solidFill>
                      <a:prstDash val="solid"/>
                      <a:round/>
                      <a:headEnd type="none" w="med" len="med"/>
                      <a:tailEnd type="none" w="med" len="med"/>
                    </a:lnT>
                    <a:lnB w="12700" cap="flat" cmpd="sng" algn="ctr">
                      <a:solidFill>
                        <a:srgbClr val="A7EA52"/>
                      </a:solidFill>
                      <a:prstDash val="solid"/>
                      <a:round/>
                      <a:headEnd type="none" w="med" len="med"/>
                      <a:tailEnd type="none" w="med" len="med"/>
                    </a:lnB>
                    <a:lnTlToBr>
                      <a:noFill/>
                    </a:lnTlToBr>
                    <a:lnBlToTr>
                      <a:noFill/>
                    </a:lnBlToTr>
                    <a:solidFill>
                      <a:srgbClr val="E1F7D0"/>
                    </a:solidFill>
                  </a:tcPr>
                </a:tc>
              </a:tr>
            </a:tbl>
          </a:graphicData>
        </a:graphic>
      </p:graphicFrame>
    </p:spTree>
    <p:extLst>
      <p:ext uri="{BB962C8B-B14F-4D97-AF65-F5344CB8AC3E}">
        <p14:creationId xmlns:p14="http://schemas.microsoft.com/office/powerpoint/2010/main" val="3604746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A0862707-B32D-43A0-8B0C-BEB999782D1A}" type="slidenum">
              <a:rPr lang="ru-RU"/>
              <a:pPr/>
              <a:t>43</a:t>
            </a:fld>
            <a:endParaRPr lang="ru-RU"/>
          </a:p>
        </p:txBody>
      </p:sp>
      <p:grpSp>
        <p:nvGrpSpPr>
          <p:cNvPr id="401410" name="Group 2"/>
          <p:cNvGrpSpPr>
            <a:grpSpLocks/>
          </p:cNvGrpSpPr>
          <p:nvPr/>
        </p:nvGrpSpPr>
        <p:grpSpPr bwMode="auto">
          <a:xfrm>
            <a:off x="172009" y="524754"/>
            <a:ext cx="8666163" cy="4373563"/>
            <a:chOff x="99" y="514"/>
            <a:chExt cx="5459" cy="2755"/>
          </a:xfrm>
        </p:grpSpPr>
        <p:sp>
          <p:nvSpPr>
            <p:cNvPr id="401411" name="AutoShape 3" descr="Букет"/>
            <p:cNvSpPr>
              <a:spLocks noChangeArrowheads="1"/>
            </p:cNvSpPr>
            <p:nvPr/>
          </p:nvSpPr>
          <p:spPr bwMode="auto">
            <a:xfrm>
              <a:off x="99" y="534"/>
              <a:ext cx="816" cy="227"/>
            </a:xfrm>
            <a:prstGeom prst="roundRect">
              <a:avLst>
                <a:gd name="adj" fmla="val 16667"/>
              </a:avLst>
            </a:prstGeom>
            <a:blipFill dpi="0" rotWithShape="1">
              <a:blip r:embed="rId2"/>
              <a:srcRect/>
              <a:tile tx="0" ty="0" sx="100000" sy="100000" flip="none" algn="tl"/>
            </a:blipFill>
            <a:ln w="9525">
              <a:round/>
              <a:headEnd/>
              <a:tailEnd/>
            </a:ln>
            <a:effectLst/>
            <a:scene3d>
              <a:camera prst="legacyObliqueTopRight"/>
              <a:lightRig rig="legacyFlat3" dir="b"/>
            </a:scene3d>
            <a:sp3d extrusionH="176200" prstMaterial="legacyMatte">
              <a:bevelT w="13500" h="13500" prst="angle"/>
              <a:bevelB w="13500" h="13500" prst="angle"/>
              <a:extrusionClr>
                <a:srgbClr val="CC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pic>
          <p:nvPicPr>
            <p:cNvPr id="401412"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 y="514"/>
              <a:ext cx="5459" cy="2755"/>
            </a:xfrm>
            <a:prstGeom prst="rect">
              <a:avLst/>
            </a:prstGeom>
            <a:noFill/>
            <a:extLst>
              <a:ext uri="{909E8E84-426E-40DD-AFC4-6F175D3DCCD1}">
                <a14:hiddenFill xmlns:a14="http://schemas.microsoft.com/office/drawing/2010/main">
                  <a:solidFill>
                    <a:srgbClr val="FFFFFF"/>
                  </a:solidFill>
                </a14:hiddenFill>
              </a:ext>
            </a:extLst>
          </p:spPr>
        </p:pic>
      </p:grpSp>
      <p:pic>
        <p:nvPicPr>
          <p:cNvPr id="401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89475"/>
            <a:ext cx="2195513"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5229225"/>
            <a:ext cx="2592388"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627784" y="134229"/>
            <a:ext cx="5439310" cy="523220"/>
          </a:xfrm>
          <a:prstGeom prst="rect">
            <a:avLst/>
          </a:prstGeom>
        </p:spPr>
        <p:txBody>
          <a:bodyPr wrap="none">
            <a:spAutoFit/>
          </a:bodyPr>
          <a:lstStyle/>
          <a:p>
            <a:r>
              <a:rPr lang="ru-RU" sz="2800" b="1" dirty="0">
                <a:solidFill>
                  <a:srgbClr val="FF0000"/>
                </a:solidFill>
                <a:effectLst>
                  <a:outerShdw blurRad="38100" dist="38100" dir="2700000" algn="tl">
                    <a:srgbClr val="000000">
                      <a:alpha val="43137"/>
                    </a:srgbClr>
                  </a:outerShdw>
                </a:effectLst>
              </a:rPr>
              <a:t>Сложные </a:t>
            </a:r>
            <a:r>
              <a:rPr lang="ru-RU" sz="2800" b="1" dirty="0" smtClean="0">
                <a:solidFill>
                  <a:srgbClr val="FF0000"/>
                </a:solidFill>
                <a:effectLst>
                  <a:outerShdw blurRad="38100" dist="38100" dir="2700000" algn="tl">
                    <a:srgbClr val="000000">
                      <a:alpha val="43137"/>
                    </a:srgbClr>
                  </a:outerShdw>
                </a:effectLst>
              </a:rPr>
              <a:t>эфиры целлюлозы </a:t>
            </a:r>
            <a:endParaRPr lang="ru-RU"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95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0E29D551-10CA-405D-B0EC-EAA2A4A71AE6}" type="slidenum">
              <a:rPr lang="ru-RU"/>
              <a:pPr/>
              <a:t>44</a:t>
            </a:fld>
            <a:endParaRPr lang="ru-RU"/>
          </a:p>
        </p:txBody>
      </p:sp>
      <p:sp>
        <p:nvSpPr>
          <p:cNvPr id="403458" name="Rectangle 2"/>
          <p:cNvSpPr>
            <a:spLocks noChangeArrowheads="1"/>
          </p:cNvSpPr>
          <p:nvPr/>
        </p:nvSpPr>
        <p:spPr bwMode="auto">
          <a:xfrm>
            <a:off x="4890496" y="614490"/>
            <a:ext cx="3662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a:solidFill>
                  <a:srgbClr val="FF0000"/>
                </a:solidFill>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Ацетат целлюлозы</a:t>
            </a:r>
          </a:p>
        </p:txBody>
      </p:sp>
      <p:sp>
        <p:nvSpPr>
          <p:cNvPr id="403459" name="Rectangle 3"/>
          <p:cNvSpPr>
            <a:spLocks noChangeArrowheads="1"/>
          </p:cNvSpPr>
          <p:nvPr/>
        </p:nvSpPr>
        <p:spPr bwMode="auto">
          <a:xfrm>
            <a:off x="54052" y="3500438"/>
            <a:ext cx="908994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800" b="1" dirty="0">
                <a:solidFill>
                  <a:srgbClr val="7030A0"/>
                </a:solidFill>
                <a:effectLst>
                  <a:outerShdw blurRad="38100" dist="38100" dir="2700000" algn="tl">
                    <a:srgbClr val="000000">
                      <a:alpha val="43137"/>
                    </a:srgbClr>
                  </a:outerShdw>
                </a:effectLst>
              </a:rPr>
              <a:t>Ацетаты целлюлозы</a:t>
            </a:r>
            <a:r>
              <a:rPr lang="ru-RU" dirty="0">
                <a:solidFill>
                  <a:srgbClr val="7030A0"/>
                </a:solidFill>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являются термопластичными полимерами, которые используются для изготовления ацетатного волокна, лаков, пластмасс и киноплёнки.</a:t>
            </a:r>
          </a:p>
        </p:txBody>
      </p:sp>
      <p:graphicFrame>
        <p:nvGraphicFramePr>
          <p:cNvPr id="403460" name="Object 4"/>
          <p:cNvGraphicFramePr>
            <a:graphicFrameLocks noChangeAspect="1"/>
          </p:cNvGraphicFramePr>
          <p:nvPr/>
        </p:nvGraphicFramePr>
        <p:xfrm>
          <a:off x="481013" y="1341438"/>
          <a:ext cx="8662987" cy="2016125"/>
        </p:xfrm>
        <a:graphic>
          <a:graphicData uri="http://schemas.openxmlformats.org/presentationml/2006/ole">
            <mc:AlternateContent xmlns:mc="http://schemas.openxmlformats.org/markup-compatibility/2006">
              <mc:Choice xmlns:v="urn:schemas-microsoft-com:vml" Requires="v">
                <p:oleObj spid="_x0000_s28684" name="ISIS/Draw Sketch" r:id="rId3" imgW="6558499" imgH="1531207" progId="ISISServer">
                  <p:embed/>
                </p:oleObj>
              </mc:Choice>
              <mc:Fallback>
                <p:oleObj name="ISIS/Draw Sketch" r:id="rId3" imgW="6558499" imgH="1531207"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3" y="1341438"/>
                        <a:ext cx="8662987" cy="201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3461" name="Picture 5" descr="шел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866" y="4896363"/>
            <a:ext cx="4478149" cy="180663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052" y="122934"/>
            <a:ext cx="5407249" cy="523220"/>
          </a:xfrm>
          <a:prstGeom prst="rect">
            <a:avLst/>
          </a:prstGeom>
        </p:spPr>
        <p:txBody>
          <a:bodyPr wrap="none">
            <a:spAutoFit/>
          </a:bodyPr>
          <a:lstStyle/>
          <a:p>
            <a:r>
              <a:rPr lang="ru-RU" sz="2800" b="1" dirty="0">
                <a:solidFill>
                  <a:srgbClr val="0070C0"/>
                </a:solidFill>
                <a:effectLst>
                  <a:outerShdw blurRad="38100" dist="38100" dir="2700000" algn="tl">
                    <a:srgbClr val="000000">
                      <a:alpha val="43137"/>
                    </a:srgbClr>
                  </a:outerShdw>
                </a:effectLst>
              </a:rPr>
              <a:t>Сложные эфиры целлюлозы</a:t>
            </a:r>
            <a:r>
              <a:rPr lang="ru-RU" sz="2000" b="1" dirty="0">
                <a:solidFill>
                  <a:srgbClr val="0070C0"/>
                </a:solidFill>
                <a:effectLst>
                  <a:outerShdw blurRad="38100" dist="38100" dir="2700000" algn="tl">
                    <a:srgbClr val="000000">
                      <a:alpha val="43137"/>
                    </a:srgbClr>
                  </a:outerShdw>
                </a:effectLst>
              </a:rPr>
              <a:t> </a:t>
            </a:r>
            <a:endParaRPr lang="ru-RU"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544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3461"/>
                                        </p:tgtEl>
                                        <p:attrNameLst>
                                          <p:attrName>style.visibility</p:attrName>
                                        </p:attrNameLst>
                                      </p:cBhvr>
                                      <p:to>
                                        <p:strVal val="visible"/>
                                      </p:to>
                                    </p:set>
                                    <p:anim calcmode="lin" valueType="num">
                                      <p:cBhvr additive="base">
                                        <p:cTn id="7" dur="500" fill="hold"/>
                                        <p:tgtEl>
                                          <p:spTgt spid="403461"/>
                                        </p:tgtEl>
                                        <p:attrNameLst>
                                          <p:attrName>ppt_x</p:attrName>
                                        </p:attrNameLst>
                                      </p:cBhvr>
                                      <p:tavLst>
                                        <p:tav tm="0">
                                          <p:val>
                                            <p:strVal val="0-#ppt_w/2"/>
                                          </p:val>
                                        </p:tav>
                                        <p:tav tm="100000">
                                          <p:val>
                                            <p:strVal val="#ppt_x"/>
                                          </p:val>
                                        </p:tav>
                                      </p:tavLst>
                                    </p:anim>
                                    <p:anim calcmode="lin" valueType="num">
                                      <p:cBhvr additive="base">
                                        <p:cTn id="8" dur="500" fill="hold"/>
                                        <p:tgtEl>
                                          <p:spTgt spid="403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FD5C75C6-9833-4B78-8B82-D6B0D6D43085}" type="slidenum">
              <a:rPr lang="ru-RU"/>
              <a:pPr/>
              <a:t>45</a:t>
            </a:fld>
            <a:endParaRPr lang="ru-RU"/>
          </a:p>
        </p:txBody>
      </p:sp>
      <p:sp>
        <p:nvSpPr>
          <p:cNvPr id="402434" name="Rectangle 2"/>
          <p:cNvSpPr>
            <a:spLocks noChangeArrowheads="1"/>
          </p:cNvSpPr>
          <p:nvPr/>
        </p:nvSpPr>
        <p:spPr bwMode="auto">
          <a:xfrm>
            <a:off x="2889910" y="214639"/>
            <a:ext cx="3586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ts val="300"/>
              </a:spcAft>
              <a:buClr>
                <a:srgbClr val="C3260C"/>
              </a:buClr>
              <a:buSzPct val="130000"/>
              <a:buFont typeface="Georgia" pitchFamily="18" charset="0"/>
              <a:buChar char="*"/>
            </a:pPr>
            <a:r>
              <a:rPr lang="ru-RU" sz="2800" b="1" dirty="0">
                <a:solidFill>
                  <a:srgbClr val="FF0000"/>
                </a:solidFill>
                <a:effectLst>
                  <a:outerShdw blurRad="38100" dist="38100" dir="2700000" algn="tl">
                    <a:srgbClr val="000000">
                      <a:alpha val="43137"/>
                    </a:srgbClr>
                  </a:outerShdw>
                </a:effectLst>
              </a:rPr>
              <a:t>Нитроцеллюлоза</a:t>
            </a:r>
            <a:r>
              <a:rPr lang="ru-RU" sz="2000" b="1" dirty="0">
                <a:solidFill>
                  <a:srgbClr val="FF0000"/>
                </a:solidFill>
                <a:effectLst>
                  <a:outerShdw blurRad="38100" dist="38100" dir="2700000" algn="tl">
                    <a:srgbClr val="000000">
                      <a:alpha val="43137"/>
                    </a:srgbClr>
                  </a:outerShdw>
                </a:effectLst>
              </a:rPr>
              <a:t>.</a:t>
            </a:r>
          </a:p>
        </p:txBody>
      </p:sp>
      <p:graphicFrame>
        <p:nvGraphicFramePr>
          <p:cNvPr id="402435" name="Object 3"/>
          <p:cNvGraphicFramePr>
            <a:graphicFrameLocks noChangeAspect="1"/>
          </p:cNvGraphicFramePr>
          <p:nvPr/>
        </p:nvGraphicFramePr>
        <p:xfrm>
          <a:off x="0" y="981075"/>
          <a:ext cx="8709025" cy="2076450"/>
        </p:xfrm>
        <a:graphic>
          <a:graphicData uri="http://schemas.openxmlformats.org/presentationml/2006/ole">
            <mc:AlternateContent xmlns:mc="http://schemas.openxmlformats.org/markup-compatibility/2006">
              <mc:Choice xmlns:v="urn:schemas-microsoft-com:vml" Requires="v">
                <p:oleObj spid="_x0000_s27660" name="ISIS/Draw Sketch" r:id="rId3" imgW="6558499" imgH="1564273" progId="ISISServer">
                  <p:embed/>
                </p:oleObj>
              </mc:Choice>
              <mc:Fallback>
                <p:oleObj name="ISIS/Draw Sketch" r:id="rId3" imgW="6558499" imgH="1564273"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8709025" cy="207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2436" name="Rectangle 4"/>
          <p:cNvSpPr>
            <a:spLocks noChangeArrowheads="1"/>
          </p:cNvSpPr>
          <p:nvPr/>
        </p:nvSpPr>
        <p:spPr bwMode="auto">
          <a:xfrm>
            <a:off x="0" y="3573463"/>
            <a:ext cx="7529703"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b="1" dirty="0" smtClean="0">
                <a:effectLst>
                  <a:outerShdw blurRad="38100" dist="38100" dir="2700000" algn="tl">
                    <a:srgbClr val="000000">
                      <a:alpha val="43137"/>
                    </a:srgbClr>
                  </a:outerShdw>
                </a:effectLst>
              </a:rPr>
              <a:t>- с </a:t>
            </a:r>
            <a:r>
              <a:rPr lang="ru-RU" b="1" dirty="0">
                <a:effectLst>
                  <a:outerShdw blurRad="38100" dist="38100" dir="2700000" algn="tl">
                    <a:srgbClr val="000000">
                      <a:alpha val="43137"/>
                    </a:srgbClr>
                  </a:outerShdw>
                </a:effectLst>
              </a:rPr>
              <a:t>максимальным содержанием азота </a:t>
            </a:r>
            <a:r>
              <a:rPr lang="ru-RU" sz="2400" b="1" dirty="0">
                <a:effectLst>
                  <a:outerShdw blurRad="38100" dist="38100" dir="2700000" algn="tl">
                    <a:srgbClr val="000000">
                      <a:alpha val="43137"/>
                    </a:srgbClr>
                  </a:outerShdw>
                </a:effectLst>
              </a:rPr>
              <a:t>(12,5-13,5% </a:t>
            </a:r>
            <a:r>
              <a:rPr lang="en-US" sz="2400" b="1" dirty="0">
                <a:effectLst>
                  <a:outerShdw blurRad="38100" dist="38100" dir="2700000" algn="tl">
                    <a:srgbClr val="000000">
                      <a:alpha val="43137"/>
                    </a:srgbClr>
                  </a:outerShdw>
                </a:effectLst>
              </a:rPr>
              <a:t>N</a:t>
            </a:r>
            <a:r>
              <a:rPr lang="ru-RU" sz="2400" b="1" dirty="0">
                <a:effectLst>
                  <a:outerShdw blurRad="38100" dist="38100" dir="2700000" algn="tl">
                    <a:srgbClr val="000000">
                      <a:alpha val="43137"/>
                    </a:srgbClr>
                  </a:outerShdw>
                </a:effectLst>
              </a:rPr>
              <a:t>) </a:t>
            </a:r>
            <a:r>
              <a:rPr lang="ru-RU" sz="2400" b="1" dirty="0" smtClean="0">
                <a:solidFill>
                  <a:srgbClr val="FF0000"/>
                </a:solidFill>
                <a:effectLst>
                  <a:outerShdw blurRad="38100" dist="38100" dir="2700000" algn="tl">
                    <a:srgbClr val="000000">
                      <a:alpha val="43137"/>
                    </a:srgbClr>
                  </a:outerShdw>
                </a:effectLst>
              </a:rPr>
              <a:t>пироксилин </a:t>
            </a:r>
            <a:r>
              <a:rPr lang="ru-RU" b="1" dirty="0" smtClean="0">
                <a:effectLst>
                  <a:outerShdw blurRad="38100" dist="38100" dir="2700000" algn="tl">
                    <a:srgbClr val="000000">
                      <a:alpha val="43137"/>
                    </a:srgbClr>
                  </a:outerShdw>
                </a:effectLst>
              </a:rPr>
              <a:t>– бездымный  порох.</a:t>
            </a:r>
            <a:endParaRPr lang="ru-RU" b="1" dirty="0">
              <a:effectLst>
                <a:outerShdw blurRad="38100" dist="38100" dir="2700000" algn="tl">
                  <a:srgbClr val="000000">
                    <a:alpha val="43137"/>
                  </a:srgbClr>
                </a:outerShdw>
              </a:effectLst>
            </a:endParaRPr>
          </a:p>
          <a:p>
            <a:r>
              <a:rPr lang="ru-RU" b="1" dirty="0" smtClean="0">
                <a:effectLst>
                  <a:outerShdw blurRad="38100" dist="38100" dir="2700000" algn="tl">
                    <a:srgbClr val="000000">
                      <a:alpha val="43137"/>
                    </a:srgbClr>
                  </a:outerShdw>
                </a:effectLst>
              </a:rPr>
              <a:t>- с </a:t>
            </a:r>
            <a:r>
              <a:rPr lang="ru-RU" b="1" dirty="0">
                <a:effectLst>
                  <a:outerShdw blurRad="38100" dist="38100" dir="2700000" algn="tl">
                    <a:srgbClr val="000000">
                      <a:alpha val="43137"/>
                    </a:srgbClr>
                  </a:outerShdw>
                </a:effectLst>
              </a:rPr>
              <a:t>меньшим количеством азота (10,5-12,3% </a:t>
            </a:r>
            <a:r>
              <a:rPr lang="en-US" b="1" dirty="0">
                <a:effectLst>
                  <a:outerShdw blurRad="38100" dist="38100" dir="2700000" algn="tl">
                    <a:srgbClr val="000000">
                      <a:alpha val="43137"/>
                    </a:srgbClr>
                  </a:outerShdw>
                </a:effectLst>
              </a:rPr>
              <a:t>N</a:t>
            </a:r>
            <a:r>
              <a:rPr lang="ru-RU" b="1" dirty="0">
                <a:effectLst>
                  <a:outerShdw blurRad="38100" dist="38100" dir="2700000" algn="tl">
                    <a:srgbClr val="000000">
                      <a:alpha val="43137"/>
                    </a:srgbClr>
                  </a:outerShdw>
                </a:effectLst>
              </a:rPr>
              <a:t>) хорошо растворима в спирте. Такой раствор называется </a:t>
            </a:r>
            <a:r>
              <a:rPr lang="ru-RU" sz="2400" b="1" dirty="0">
                <a:solidFill>
                  <a:srgbClr val="FF0000"/>
                </a:solidFill>
                <a:effectLst>
                  <a:outerShdw blurRad="38100" dist="38100" dir="2700000" algn="tl">
                    <a:srgbClr val="000000">
                      <a:alpha val="43137"/>
                    </a:srgbClr>
                  </a:outerShdw>
                </a:effectLst>
              </a:rPr>
              <a:t>коллодий</a:t>
            </a: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для </a:t>
            </a:r>
            <a:r>
              <a:rPr lang="ru-RU" b="1" dirty="0">
                <a:effectLst>
                  <a:outerShdw blurRad="38100" dist="38100" dir="2700000" algn="tl">
                    <a:srgbClr val="000000">
                      <a:alpha val="43137"/>
                    </a:srgbClr>
                  </a:outerShdw>
                </a:effectLst>
              </a:rPr>
              <a:t>герметизации ран. </a:t>
            </a:r>
          </a:p>
          <a:p>
            <a:r>
              <a:rPr lang="ru-RU" b="1" dirty="0">
                <a:effectLst>
                  <a:outerShdw blurRad="38100" dist="38100" dir="2700000" algn="tl">
                    <a:srgbClr val="000000">
                      <a:alpha val="43137"/>
                    </a:srgbClr>
                  </a:outerShdw>
                </a:effectLst>
              </a:rPr>
              <a:t>      Пластифицированная нитроцеллюлоза </a:t>
            </a:r>
            <a:r>
              <a:rPr lang="ru-RU" b="1" dirty="0" smtClean="0">
                <a:effectLst>
                  <a:outerShdw blurRad="38100" dist="38100" dir="2700000" algn="tl">
                    <a:srgbClr val="000000">
                      <a:alpha val="43137"/>
                    </a:srgbClr>
                  </a:outerShdw>
                </a:effectLst>
              </a:rPr>
              <a:t>– </a:t>
            </a:r>
            <a:r>
              <a:rPr lang="ru-RU" sz="2400" b="1" dirty="0" smtClean="0">
                <a:solidFill>
                  <a:srgbClr val="FF0000"/>
                </a:solidFill>
                <a:effectLst>
                  <a:outerShdw blurRad="38100" dist="38100" dir="2700000" algn="tl">
                    <a:srgbClr val="000000">
                      <a:alpha val="43137"/>
                    </a:srgbClr>
                  </a:outerShdw>
                </a:effectLst>
              </a:rPr>
              <a:t>целлулоид </a:t>
            </a:r>
            <a:r>
              <a:rPr lang="ru-RU" sz="2400" b="1" dirty="0" smtClean="0">
                <a:solidFill>
                  <a:schemeClr val="tx1">
                    <a:lumMod val="95000"/>
                    <a:lumOff val="5000"/>
                  </a:schemeClr>
                </a:solidFill>
                <a:effectLst>
                  <a:outerShdw blurRad="38100" dist="38100" dir="2700000" algn="tl">
                    <a:srgbClr val="000000">
                      <a:alpha val="43137"/>
                    </a:srgbClr>
                  </a:outerShdw>
                </a:effectLst>
              </a:rPr>
              <a:t>(</a:t>
            </a:r>
            <a:r>
              <a:rPr lang="ru-RU" b="1" dirty="0" smtClean="0">
                <a:effectLst>
                  <a:outerShdw blurRad="38100" dist="38100" dir="2700000" algn="tl">
                    <a:srgbClr val="000000">
                      <a:alpha val="43137"/>
                    </a:srgbClr>
                  </a:outerShdw>
                </a:effectLst>
              </a:rPr>
              <a:t>пуговицы, расчёски, щётки </a:t>
            </a:r>
            <a:r>
              <a:rPr lang="ru-RU" b="1" dirty="0">
                <a:effectLst>
                  <a:outerShdw blurRad="38100" dist="38100" dir="2700000" algn="tl">
                    <a:srgbClr val="000000">
                      <a:alpha val="43137"/>
                    </a:srgbClr>
                  </a:outerShdw>
                </a:effectLst>
              </a:rPr>
              <a:t>и </a:t>
            </a:r>
            <a:r>
              <a:rPr lang="ru-RU" b="1" dirty="0" smtClean="0">
                <a:effectLst>
                  <a:outerShdw blurRad="38100" dist="38100" dir="2700000" algn="tl">
                    <a:srgbClr val="000000">
                      <a:alpha val="43137"/>
                    </a:srgbClr>
                  </a:outerShdw>
                </a:effectLst>
              </a:rPr>
              <a:t>киноплёнка).</a:t>
            </a:r>
            <a:endParaRPr lang="ru-RU" b="1" dirty="0">
              <a:effectLst>
                <a:outerShdw blurRad="38100" dist="38100" dir="2700000" algn="tl">
                  <a:srgbClr val="000000">
                    <a:alpha val="43137"/>
                  </a:srgbClr>
                </a:outerShdw>
              </a:effectLst>
            </a:endParaRPr>
          </a:p>
        </p:txBody>
      </p:sp>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036" y="5259466"/>
            <a:ext cx="1830175" cy="14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порох"/>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704" y="3243341"/>
            <a:ext cx="1366837" cy="2016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6001858"/>
            <a:ext cx="2592388" cy="72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735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p:txBody>
          <a:bodyPr/>
          <a:lstStyle/>
          <a:p>
            <a:fld id="{D07E3B9F-0781-4046-844D-E635786436A3}" type="slidenum">
              <a:rPr lang="ru-RU"/>
              <a:pPr/>
              <a:t>46</a:t>
            </a:fld>
            <a:endParaRPr lang="ru-RU"/>
          </a:p>
        </p:txBody>
      </p:sp>
      <p:grpSp>
        <p:nvGrpSpPr>
          <p:cNvPr id="405506" name="Group 2"/>
          <p:cNvGrpSpPr>
            <a:grpSpLocks/>
          </p:cNvGrpSpPr>
          <p:nvPr/>
        </p:nvGrpSpPr>
        <p:grpSpPr bwMode="auto">
          <a:xfrm>
            <a:off x="323850" y="765175"/>
            <a:ext cx="8343900" cy="2305050"/>
            <a:chOff x="228" y="279"/>
            <a:chExt cx="5256" cy="1452"/>
          </a:xfrm>
        </p:grpSpPr>
        <p:sp>
          <p:nvSpPr>
            <p:cNvPr id="405507" name="AutoShape 3" descr="Букет"/>
            <p:cNvSpPr>
              <a:spLocks noChangeArrowheads="1"/>
            </p:cNvSpPr>
            <p:nvPr/>
          </p:nvSpPr>
          <p:spPr bwMode="auto">
            <a:xfrm>
              <a:off x="3222" y="1549"/>
              <a:ext cx="726" cy="182"/>
            </a:xfrm>
            <a:prstGeom prst="roundRect">
              <a:avLst>
                <a:gd name="adj" fmla="val 16667"/>
              </a:avLst>
            </a:prstGeom>
            <a:blipFill dpi="0" rotWithShape="1">
              <a:blip r:embed="rId3"/>
              <a:srcRect/>
              <a:tile tx="0" ty="0" sx="100000" sy="100000" flip="none" algn="tl"/>
            </a:blipFill>
            <a:ln w="9525">
              <a:round/>
              <a:headEnd/>
              <a:tailEnd/>
            </a:ln>
            <a:effectLst/>
            <a:scene3d>
              <a:camera prst="legacyObliqueTopRight"/>
              <a:lightRig rig="legacyFlat3" dir="b"/>
            </a:scene3d>
            <a:sp3d prstMaterial="legacyMatte">
              <a:bevelT w="13500" h="13500" prst="angle"/>
              <a:bevelB w="13500" h="13500" prst="angle"/>
              <a:extrusionClr>
                <a:srgbClr val="CC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sp>
          <p:nvSpPr>
            <p:cNvPr id="405508" name="AutoShape 4" descr="Букет"/>
            <p:cNvSpPr>
              <a:spLocks noChangeArrowheads="1"/>
            </p:cNvSpPr>
            <p:nvPr/>
          </p:nvSpPr>
          <p:spPr bwMode="auto">
            <a:xfrm>
              <a:off x="228" y="981"/>
              <a:ext cx="817" cy="226"/>
            </a:xfrm>
            <a:prstGeom prst="roundRect">
              <a:avLst>
                <a:gd name="adj" fmla="val 16667"/>
              </a:avLst>
            </a:prstGeom>
            <a:blipFill dpi="0" rotWithShape="1">
              <a:blip r:embed="rId3"/>
              <a:srcRect/>
              <a:tile tx="0" ty="0" sx="100000" sy="100000" flip="none" algn="tl"/>
            </a:blipFill>
            <a:ln w="9525">
              <a:round/>
              <a:headEnd/>
              <a:tailEnd/>
            </a:ln>
            <a:effectLst/>
            <a:scene3d>
              <a:camera prst="legacyObliqueTopRight"/>
              <a:lightRig rig="legacyFlat3" dir="b"/>
            </a:scene3d>
            <a:sp3d extrusionH="176200" prstMaterial="legacyMatte">
              <a:bevelT w="13500" h="13500" prst="angle"/>
              <a:bevelB w="13500" h="13500" prst="angle"/>
              <a:extrusionClr>
                <a:srgbClr val="CC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ru-RU"/>
            </a:p>
          </p:txBody>
        </p:sp>
        <p:pic>
          <p:nvPicPr>
            <p:cNvPr id="405509" name="Picture 5"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79"/>
              <a:ext cx="5196" cy="1438"/>
            </a:xfrm>
            <a:prstGeom prst="rect">
              <a:avLst/>
            </a:prstGeom>
            <a:noFill/>
            <a:extLst>
              <a:ext uri="{909E8E84-426E-40DD-AFC4-6F175D3DCCD1}">
                <a14:hiddenFill xmlns:a14="http://schemas.microsoft.com/office/drawing/2010/main">
                  <a:solidFill>
                    <a:srgbClr val="FFFFFF"/>
                  </a:solidFill>
                </a14:hiddenFill>
              </a:ext>
            </a:extLst>
          </p:spPr>
        </p:pic>
      </p:grpSp>
      <p:pic>
        <p:nvPicPr>
          <p:cNvPr id="405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644900"/>
            <a:ext cx="2182812" cy="2665413"/>
          </a:xfrm>
          <a:prstGeom prst="rect">
            <a:avLst/>
          </a:prstGeom>
          <a:noFill/>
          <a:extLst>
            <a:ext uri="{909E8E84-426E-40DD-AFC4-6F175D3DCCD1}">
              <a14:hiddenFill xmlns:a14="http://schemas.microsoft.com/office/drawing/2010/main">
                <a:solidFill>
                  <a:srgbClr val="FFFFFF"/>
                </a:solidFill>
              </a14:hiddenFill>
            </a:ext>
          </a:extLst>
        </p:spPr>
      </p:pic>
      <p:pic>
        <p:nvPicPr>
          <p:cNvPr id="405511" name="Picture 7" descr="viskoz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3644900"/>
            <a:ext cx="3235325" cy="2701925"/>
          </a:xfrm>
          <a:prstGeom prst="rect">
            <a:avLst/>
          </a:prstGeom>
          <a:noFill/>
          <a:extLst>
            <a:ext uri="{909E8E84-426E-40DD-AFC4-6F175D3DCCD1}">
              <a14:hiddenFill xmlns:a14="http://schemas.microsoft.com/office/drawing/2010/main">
                <a:solidFill>
                  <a:srgbClr val="FFFFFF"/>
                </a:solidFill>
              </a14:hiddenFill>
            </a:ext>
          </a:extLst>
        </p:spPr>
      </p:pic>
      <p:pic>
        <p:nvPicPr>
          <p:cNvPr id="405512" name="Picture 8" descr="сапоги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4076700"/>
            <a:ext cx="1974850" cy="230981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52851" y="2980329"/>
            <a:ext cx="2791149" cy="369332"/>
          </a:xfrm>
          <a:prstGeom prst="rect">
            <a:avLst/>
          </a:prstGeom>
        </p:spPr>
        <p:txBody>
          <a:bodyPr wrap="none">
            <a:spAutoFit/>
          </a:bodyPr>
          <a:lstStyle/>
          <a:p>
            <a:r>
              <a:rPr lang="ru-RU" b="1" dirty="0">
                <a:effectLst>
                  <a:outerShdw blurRad="38100" dist="38100" dir="2700000" algn="tl">
                    <a:srgbClr val="000000">
                      <a:alpha val="43137"/>
                    </a:srgbClr>
                  </a:outerShdw>
                </a:effectLst>
              </a:rPr>
              <a:t>(лат. </a:t>
            </a:r>
            <a:r>
              <a:rPr lang="ru-RU" b="1" dirty="0" err="1">
                <a:effectLst>
                  <a:outerShdw blurRad="38100" dist="38100" dir="2700000" algn="tl">
                    <a:srgbClr val="000000">
                      <a:alpha val="43137"/>
                    </a:srgbClr>
                  </a:outerShdw>
                </a:effectLst>
              </a:rPr>
              <a:t>viscosus</a:t>
            </a:r>
            <a:r>
              <a:rPr lang="ru-RU" b="1" dirty="0">
                <a:effectLst>
                  <a:outerShdw blurRad="38100" dist="38100" dir="2700000" algn="tl">
                    <a:srgbClr val="000000">
                      <a:alpha val="43137"/>
                    </a:srgbClr>
                  </a:outerShdw>
                </a:effectLst>
              </a:rPr>
              <a:t> — вязкий</a:t>
            </a:r>
            <a:endParaRPr lang="ru-RU" dirty="0"/>
          </a:p>
        </p:txBody>
      </p:sp>
      <p:sp>
        <p:nvSpPr>
          <p:cNvPr id="11" name="Rectangle 2"/>
          <p:cNvSpPr>
            <a:spLocks noChangeArrowheads="1"/>
          </p:cNvSpPr>
          <p:nvPr/>
        </p:nvSpPr>
        <p:spPr bwMode="auto">
          <a:xfrm>
            <a:off x="384582" y="282759"/>
            <a:ext cx="4833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err="1">
                <a:solidFill>
                  <a:srgbClr val="FF0000"/>
                </a:solidFill>
                <a:effectLst>
                  <a:outerShdw blurRad="38100" dist="38100" dir="2700000" algn="tl">
                    <a:srgbClr val="C0C0C0"/>
                  </a:outerShdw>
                </a:effectLst>
              </a:rPr>
              <a:t>Ксантогенаты</a:t>
            </a:r>
            <a:r>
              <a:rPr lang="ru-RU" sz="2800" b="1" dirty="0">
                <a:solidFill>
                  <a:srgbClr val="FF0000"/>
                </a:solidFill>
                <a:effectLst>
                  <a:outerShdw blurRad="38100" dist="38100" dir="2700000" algn="tl">
                    <a:srgbClr val="C0C0C0"/>
                  </a:outerShdw>
                </a:effectLst>
              </a:rPr>
              <a:t> целлюлозы</a:t>
            </a:r>
          </a:p>
        </p:txBody>
      </p:sp>
    </p:spTree>
    <p:extLst>
      <p:ext uri="{BB962C8B-B14F-4D97-AF65-F5344CB8AC3E}">
        <p14:creationId xmlns:p14="http://schemas.microsoft.com/office/powerpoint/2010/main" val="34433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055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05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F898C425-6AC8-41F3-91F1-2CBB16F7E822}" type="slidenum">
              <a:rPr lang="ru-RU"/>
              <a:pPr/>
              <a:t>47</a:t>
            </a:fld>
            <a:endParaRPr lang="ru-RU"/>
          </a:p>
        </p:txBody>
      </p:sp>
      <p:sp>
        <p:nvSpPr>
          <p:cNvPr id="406530" name="Rectangle 2"/>
          <p:cNvSpPr>
            <a:spLocks noChangeArrowheads="1"/>
          </p:cNvSpPr>
          <p:nvPr/>
        </p:nvSpPr>
        <p:spPr bwMode="auto">
          <a:xfrm>
            <a:off x="323850" y="404813"/>
            <a:ext cx="8820150"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ts val="300"/>
              </a:spcAft>
              <a:buClr>
                <a:srgbClr val="C3260C"/>
              </a:buClr>
              <a:buSzPct val="130000"/>
              <a:buFont typeface="Georgia" pitchFamily="18" charset="0"/>
              <a:buChar char="*"/>
            </a:pPr>
            <a:r>
              <a:rPr lang="ru-RU" sz="2400" b="1" dirty="0">
                <a:solidFill>
                  <a:schemeClr val="accent2"/>
                </a:solidFill>
                <a:effectLst>
                  <a:outerShdw blurRad="38100" dist="38100" dir="2700000" algn="tl">
                    <a:srgbClr val="000000">
                      <a:alpha val="43137"/>
                    </a:srgbClr>
                  </a:outerShdw>
                </a:effectLst>
              </a:rPr>
              <a:t>Вискоза</a:t>
            </a:r>
            <a:r>
              <a:rPr lang="ru-RU" sz="2400" b="1" dirty="0">
                <a:solidFill>
                  <a:srgbClr val="404040"/>
                </a:solidFill>
                <a:effectLst>
                  <a:outerShdw blurRad="38100" dist="38100" dir="2700000" algn="tl">
                    <a:srgbClr val="000000">
                      <a:alpha val="43137"/>
                    </a:srgbClr>
                  </a:outerShdw>
                </a:effectLst>
              </a:rPr>
              <a:t> применяется для приготовления </a:t>
            </a:r>
            <a:r>
              <a:rPr lang="ru-RU" sz="2800" b="1" dirty="0">
                <a:solidFill>
                  <a:schemeClr val="accent2"/>
                </a:solidFill>
                <a:effectLst>
                  <a:outerShdw blurRad="38100" dist="38100" dir="2700000" algn="tl">
                    <a:srgbClr val="000000">
                      <a:alpha val="43137"/>
                    </a:srgbClr>
                  </a:outerShdw>
                </a:effectLst>
              </a:rPr>
              <a:t>вискозного волокна</a:t>
            </a:r>
            <a:r>
              <a:rPr lang="ru-RU" sz="2400" b="1" dirty="0">
                <a:solidFill>
                  <a:srgbClr val="404040"/>
                </a:solidFill>
                <a:effectLst>
                  <a:outerShdw blurRad="38100" dist="38100" dir="2700000" algn="tl">
                    <a:srgbClr val="000000">
                      <a:alpha val="43137"/>
                    </a:srgbClr>
                  </a:outerShdw>
                </a:effectLst>
              </a:rPr>
              <a:t>, плёнки (</a:t>
            </a:r>
            <a:r>
              <a:rPr lang="ru-RU" sz="3200" b="1" dirty="0">
                <a:solidFill>
                  <a:srgbClr val="404040"/>
                </a:solidFill>
                <a:effectLst>
                  <a:outerShdw blurRad="38100" dist="38100" dir="2700000" algn="tl">
                    <a:srgbClr val="000000">
                      <a:alpha val="43137"/>
                    </a:srgbClr>
                  </a:outerShdw>
                </a:effectLst>
              </a:rPr>
              <a:t>целлофан</a:t>
            </a:r>
            <a:r>
              <a:rPr lang="ru-RU" sz="2400" b="1" dirty="0">
                <a:solidFill>
                  <a:srgbClr val="404040"/>
                </a:solidFill>
                <a:effectLst>
                  <a:outerShdw blurRad="38100" dist="38100" dir="2700000" algn="tl">
                    <a:srgbClr val="000000">
                      <a:alpha val="43137"/>
                    </a:srgbClr>
                  </a:outerShdw>
                </a:effectLst>
              </a:rPr>
              <a:t>) и искусственной кожи </a:t>
            </a:r>
            <a:r>
              <a:rPr lang="ru-RU" sz="3200" b="1" dirty="0">
                <a:solidFill>
                  <a:srgbClr val="404040"/>
                </a:solidFill>
                <a:effectLst>
                  <a:outerShdw blurRad="38100" dist="38100" dir="2700000" algn="tl">
                    <a:srgbClr val="000000">
                      <a:alpha val="43137"/>
                    </a:srgbClr>
                  </a:outerShdw>
                </a:effectLst>
              </a:rPr>
              <a:t>(кирза).</a:t>
            </a:r>
          </a:p>
        </p:txBody>
      </p:sp>
      <p:pic>
        <p:nvPicPr>
          <p:cNvPr id="406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402431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2" name="Rectangle 4"/>
          <p:cNvSpPr>
            <a:spLocks noChangeArrowheads="1"/>
          </p:cNvSpPr>
          <p:nvPr/>
        </p:nvSpPr>
        <p:spPr bwMode="auto">
          <a:xfrm>
            <a:off x="5076825" y="2060575"/>
            <a:ext cx="381635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800" b="1" dirty="0">
                <a:effectLst>
                  <a:outerShdw blurRad="38100" dist="38100" dir="2700000" algn="tl">
                    <a:srgbClr val="000000">
                      <a:alpha val="43137"/>
                    </a:srgbClr>
                  </a:outerShdw>
                </a:effectLst>
              </a:rPr>
              <a:t>Кирза</a:t>
            </a:r>
            <a:r>
              <a:rPr lang="ru-RU" sz="2400" dirty="0">
                <a:effectLst>
                  <a:outerShdw blurRad="38100" dist="38100" dir="2700000" algn="tl">
                    <a:srgbClr val="000000">
                      <a:alpha val="43137"/>
                    </a:srgbClr>
                  </a:outerShdw>
                </a:effectLst>
              </a:rPr>
              <a:t> </a:t>
            </a:r>
            <a:r>
              <a:rPr lang="ru-RU" sz="2400" b="1" dirty="0">
                <a:effectLst>
                  <a:outerShdw blurRad="38100" dist="38100" dir="2700000" algn="tl">
                    <a:srgbClr val="000000">
                      <a:alpha val="43137"/>
                    </a:srgbClr>
                  </a:outerShdw>
                </a:effectLst>
              </a:rPr>
              <a:t>названа по месту первого массового производства — комбината «Искож» (Кировский завод)</a:t>
            </a:r>
          </a:p>
        </p:txBody>
      </p:sp>
      <p:sp>
        <p:nvSpPr>
          <p:cNvPr id="406533" name="Rectangle 5"/>
          <p:cNvSpPr>
            <a:spLocks noChangeArrowheads="1"/>
          </p:cNvSpPr>
          <p:nvPr/>
        </p:nvSpPr>
        <p:spPr bwMode="auto">
          <a:xfrm>
            <a:off x="4143451" y="5318551"/>
            <a:ext cx="419377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800" b="1" dirty="0" err="1" smtClean="0">
                <a:solidFill>
                  <a:srgbClr val="0070C0"/>
                </a:solidFill>
                <a:effectLst>
                  <a:outerShdw blurRad="38100" dist="38100" dir="2700000" algn="tl">
                    <a:srgbClr val="000000">
                      <a:alpha val="43137"/>
                    </a:srgbClr>
                  </a:outerShdw>
                </a:effectLst>
              </a:rPr>
              <a:t>кирзовые_сапоги</a:t>
            </a:r>
            <a:endParaRPr lang="ru-RU" sz="2800" b="1" dirty="0" smtClean="0">
              <a:solidFill>
                <a:srgbClr val="0070C0"/>
              </a:solidFill>
              <a:effectLst>
                <a:outerShdw blurRad="38100" dist="38100" dir="2700000" algn="tl">
                  <a:srgbClr val="000000">
                    <a:alpha val="43137"/>
                  </a:srgbClr>
                </a:outerShdw>
              </a:effectLst>
            </a:endParaRPr>
          </a:p>
          <a:p>
            <a:pPr algn="ctr"/>
            <a:r>
              <a:rPr lang="ru-RU" sz="2800" b="1" dirty="0" smtClean="0">
                <a:solidFill>
                  <a:srgbClr val="0070C0"/>
                </a:solidFill>
                <a:effectLst>
                  <a:outerShdw blurRad="38100" dist="38100" dir="2700000" algn="tl">
                    <a:srgbClr val="000000">
                      <a:alpha val="43137"/>
                    </a:srgbClr>
                  </a:outerShdw>
                </a:effectLst>
              </a:rPr>
              <a:t>_</a:t>
            </a:r>
            <a:r>
              <a:rPr lang="ru-RU" sz="2800" b="1" dirty="0" err="1">
                <a:solidFill>
                  <a:srgbClr val="0070C0"/>
                </a:solidFill>
                <a:effectLst>
                  <a:outerShdw blurRad="38100" dist="38100" dir="2700000" algn="tl">
                    <a:srgbClr val="000000">
                      <a:alpha val="43137"/>
                    </a:srgbClr>
                  </a:outerShdw>
                </a:effectLst>
              </a:rPr>
              <a:t>российского_солдата</a:t>
            </a:r>
            <a:endParaRPr lang="ru-RU"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96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5A1AD005-FC09-4D44-B53A-1B480AA0489C}" type="slidenum">
              <a:rPr lang="ru-RU"/>
              <a:pPr/>
              <a:t>48</a:t>
            </a:fld>
            <a:endParaRPr lang="ru-RU"/>
          </a:p>
        </p:txBody>
      </p:sp>
      <p:graphicFrame>
        <p:nvGraphicFramePr>
          <p:cNvPr id="407554" name="Object 2"/>
          <p:cNvGraphicFramePr>
            <a:graphicFrameLocks noChangeAspect="1"/>
          </p:cNvGraphicFramePr>
          <p:nvPr/>
        </p:nvGraphicFramePr>
        <p:xfrm>
          <a:off x="1476375" y="260350"/>
          <a:ext cx="6651625" cy="4121150"/>
        </p:xfrm>
        <a:graphic>
          <a:graphicData uri="http://schemas.openxmlformats.org/presentationml/2006/ole">
            <mc:AlternateContent xmlns:mc="http://schemas.openxmlformats.org/markup-compatibility/2006">
              <mc:Choice xmlns:v="urn:schemas-microsoft-com:vml" Requires="v">
                <p:oleObj spid="_x0000_s29708" name="ISIS/Draw Sketch" r:id="rId4" imgW="3106925" imgH="1933085" progId="ISISServer">
                  <p:embed/>
                </p:oleObj>
              </mc:Choice>
              <mc:Fallback>
                <p:oleObj name="ISIS/Draw Sketch" r:id="rId4" imgW="3106925" imgH="1933085"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260350"/>
                        <a:ext cx="6651625" cy="412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7555" name="Picture 3" descr="http://www.college.ru/biology/course/content/chapter8/section1/paragraph2/images/08010210.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156325" y="4221163"/>
            <a:ext cx="2987675" cy="2636837"/>
          </a:xfrm>
          <a:prstGeom prst="rect">
            <a:avLst/>
          </a:prstGeom>
          <a:noFill/>
          <a:extLst>
            <a:ext uri="{909E8E84-426E-40DD-AFC4-6F175D3DCCD1}">
              <a14:hiddenFill xmlns:a14="http://schemas.microsoft.com/office/drawing/2010/main">
                <a:solidFill>
                  <a:srgbClr val="FFFFFF"/>
                </a:solidFill>
              </a14:hiddenFill>
            </a:ext>
          </a:extLst>
        </p:spPr>
      </p:pic>
      <p:sp>
        <p:nvSpPr>
          <p:cNvPr id="407556" name="Rectangle 4"/>
          <p:cNvSpPr>
            <a:spLocks noChangeArrowheads="1"/>
          </p:cNvSpPr>
          <p:nvPr/>
        </p:nvSpPr>
        <p:spPr bwMode="auto">
          <a:xfrm>
            <a:off x="0" y="4437063"/>
            <a:ext cx="608488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3200" b="1" u="sng" dirty="0" smtClean="0">
                <a:solidFill>
                  <a:srgbClr val="FF0000"/>
                </a:solidFill>
                <a:effectLst>
                  <a:outerShdw blurRad="38100" dist="38100" dir="2700000" algn="tl">
                    <a:srgbClr val="000000">
                      <a:alpha val="43137"/>
                    </a:srgbClr>
                  </a:outerShdw>
                </a:effectLst>
              </a:rPr>
              <a:t>Хитин </a:t>
            </a:r>
            <a:r>
              <a:rPr lang="ru-RU" sz="2000" dirty="0" smtClean="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близок к целлюлозе; он встречается у некоторых форм грибов, а также как важный компонент наружного скелета некоторых насекомых, ракообразных и др. членистоногих. </a:t>
            </a:r>
            <a:r>
              <a:rPr lang="ru-RU" sz="2000" b="1" dirty="0" smtClean="0">
                <a:effectLst>
                  <a:outerShdw blurRad="38100" dist="38100" dir="2700000" algn="tl">
                    <a:srgbClr val="000000">
                      <a:alpha val="43137"/>
                    </a:srgbClr>
                  </a:outerShdw>
                </a:effectLst>
              </a:rPr>
              <a:t>Функции :   опорная</a:t>
            </a:r>
            <a:r>
              <a:rPr lang="ru-RU" sz="2000" b="1" dirty="0">
                <a:effectLst>
                  <a:outerShdw blurRad="38100" dist="38100" dir="2700000" algn="tl">
                    <a:srgbClr val="000000">
                      <a:alpha val="43137"/>
                    </a:srgbClr>
                  </a:outerShdw>
                </a:effectLst>
              </a:rPr>
              <a:t>, механическая.</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4135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407555"/>
                                        </p:tgtEl>
                                        <p:attrNameLst>
                                          <p:attrName>style.visibility</p:attrName>
                                        </p:attrNameLst>
                                      </p:cBhvr>
                                      <p:to>
                                        <p:strVal val="visible"/>
                                      </p:to>
                                    </p:set>
                                    <p:anim calcmode="lin" valueType="num">
                                      <p:cBhvr additive="base">
                                        <p:cTn id="7" dur="500" fill="hold"/>
                                        <p:tgtEl>
                                          <p:spTgt spid="407555"/>
                                        </p:tgtEl>
                                        <p:attrNameLst>
                                          <p:attrName>ppt_x</p:attrName>
                                        </p:attrNameLst>
                                      </p:cBhvr>
                                      <p:tavLst>
                                        <p:tav tm="0">
                                          <p:val>
                                            <p:strVal val="1+#ppt_w/2"/>
                                          </p:val>
                                        </p:tav>
                                        <p:tav tm="100000">
                                          <p:val>
                                            <p:strVal val="#ppt_x"/>
                                          </p:val>
                                        </p:tav>
                                      </p:tavLst>
                                    </p:anim>
                                    <p:anim calcmode="lin" valueType="num">
                                      <p:cBhvr additive="base">
                                        <p:cTn id="8" dur="500" fill="hold"/>
                                        <p:tgtEl>
                                          <p:spTgt spid="407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14365"/>
            <a:ext cx="8790074" cy="3399777"/>
          </a:xfrm>
          <a:prstGeom prst="rect">
            <a:avLst/>
          </a:prstGeom>
        </p:spPr>
        <p:txBody>
          <a:bodyPr wrap="square">
            <a:spAutoFit/>
          </a:bodyPr>
          <a:lstStyle/>
          <a:p>
            <a:pPr>
              <a:lnSpc>
                <a:spcPct val="80000"/>
              </a:lnSpc>
            </a:pPr>
            <a:r>
              <a:rPr lang="ru-RU" sz="2400" b="1" dirty="0">
                <a:effectLst>
                  <a:outerShdw blurRad="38100" dist="38100" dir="2700000" algn="tl">
                    <a:srgbClr val="000000">
                      <a:alpha val="43137"/>
                    </a:srgbClr>
                  </a:outerShdw>
                </a:effectLst>
              </a:rPr>
              <a:t>в качестве средства борьбы с ожирением, связывания и выведения из организма холестерина, профилактики и лечения сердечно-сосудистых заболеваний, производства </a:t>
            </a:r>
            <a:r>
              <a:rPr lang="ru-RU" sz="2000" b="1" dirty="0">
                <a:effectLst>
                  <a:outerShdw blurRad="38100" dist="38100" dir="2700000" algn="tl">
                    <a:srgbClr val="000000">
                      <a:alpha val="43137"/>
                    </a:srgbClr>
                  </a:outerShdw>
                </a:effectLst>
              </a:rPr>
              <a:t>хирургических</a:t>
            </a:r>
            <a:r>
              <a:rPr lang="ru-RU" sz="2400" b="1" dirty="0">
                <a:effectLst>
                  <a:outerShdw blurRad="38100" dist="38100" dir="2700000" algn="tl">
                    <a:srgbClr val="000000">
                      <a:alpha val="43137"/>
                    </a:srgbClr>
                  </a:outerShdw>
                </a:effectLst>
              </a:rPr>
              <a:t> нитей, искусственной кожи, лекарственных форм антисклеротического, </a:t>
            </a:r>
            <a:r>
              <a:rPr lang="ru-RU" sz="2400" b="1" dirty="0" err="1">
                <a:effectLst>
                  <a:outerShdw blurRad="38100" dist="38100" dir="2700000" algn="tl">
                    <a:srgbClr val="000000">
                      <a:alpha val="43137"/>
                    </a:srgbClr>
                  </a:outerShdw>
                </a:effectLst>
              </a:rPr>
              <a:t>антикоагулянтного</a:t>
            </a:r>
            <a:r>
              <a:rPr lang="ru-RU" sz="2400" b="1" dirty="0">
                <a:effectLst>
                  <a:outerShdw blurRad="38100" dist="38100" dir="2700000" algn="tl">
                    <a:srgbClr val="000000">
                      <a:alpha val="43137"/>
                    </a:srgbClr>
                  </a:outerShdw>
                </a:effectLst>
              </a:rPr>
              <a:t> и </a:t>
            </a:r>
            <a:r>
              <a:rPr lang="ru-RU" sz="2400" b="1" dirty="0" err="1">
                <a:effectLst>
                  <a:outerShdw blurRad="38100" dist="38100" dir="2700000" algn="tl">
                    <a:srgbClr val="000000">
                      <a:alpha val="43137"/>
                    </a:srgbClr>
                  </a:outerShdw>
                </a:effectLst>
              </a:rPr>
              <a:t>антиартрозного</a:t>
            </a:r>
            <a:r>
              <a:rPr lang="ru-RU" sz="2400" b="1" dirty="0">
                <a:effectLst>
                  <a:outerShdw blurRad="38100" dist="38100" dir="2700000" algn="tl">
                    <a:srgbClr val="000000">
                      <a:alpha val="43137"/>
                    </a:srgbClr>
                  </a:outerShdw>
                </a:effectLst>
              </a:rPr>
              <a:t> действия, диагностики и лечения злокачественных опухолей и язвы желудка; </a:t>
            </a:r>
            <a:br>
              <a:rPr lang="ru-RU" sz="2400" b="1" dirty="0">
                <a:effectLst>
                  <a:outerShdw blurRad="38100" dist="38100" dir="2700000" algn="tl">
                    <a:srgbClr val="000000">
                      <a:alpha val="43137"/>
                    </a:srgbClr>
                  </a:outerShdw>
                </a:effectLst>
              </a:rPr>
            </a:br>
            <a:r>
              <a:rPr lang="ru-RU" sz="2400" b="1" dirty="0">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пищевая промышленность </a:t>
            </a:r>
            <a:r>
              <a:rPr lang="ru-RU" sz="2400" b="1" dirty="0">
                <a:effectLst>
                  <a:outerShdw blurRad="38100" dist="38100" dir="2700000" algn="tl">
                    <a:srgbClr val="000000">
                      <a:alpha val="43137"/>
                    </a:srgbClr>
                  </a:outerShdw>
                </a:effectLst>
              </a:rPr>
              <a:t>— как загуститель и </a:t>
            </a:r>
            <a:r>
              <a:rPr lang="ru-RU" sz="2400" b="1" dirty="0" err="1">
                <a:effectLst>
                  <a:outerShdw blurRad="38100" dist="38100" dir="2700000" algn="tl">
                    <a:srgbClr val="000000">
                      <a:alpha val="43137"/>
                    </a:srgbClr>
                  </a:outerShdw>
                </a:effectLst>
              </a:rPr>
              <a:t>структурообразователь</a:t>
            </a:r>
            <a:r>
              <a:rPr lang="ru-RU" sz="2400" b="1" dirty="0">
                <a:effectLst>
                  <a:outerShdw blurRad="38100" dist="38100" dir="2700000" algn="tl">
                    <a:srgbClr val="000000">
                      <a:alpha val="43137"/>
                    </a:srgbClr>
                  </a:outerShdw>
                </a:effectLst>
              </a:rPr>
              <a:t> для продуктов диетического питания. </a:t>
            </a:r>
            <a:endParaRPr lang="ru-RU" sz="2400" b="1" dirty="0">
              <a:effectLst>
                <a:outerShdw blurRad="38100" dist="38100" dir="2700000" algn="tl">
                  <a:srgbClr val="000000">
                    <a:alpha val="43137"/>
                  </a:srgbClr>
                </a:outerShdw>
              </a:effectLst>
            </a:endParaRPr>
          </a:p>
        </p:txBody>
      </p:sp>
      <p:sp>
        <p:nvSpPr>
          <p:cNvPr id="3" name="Прямоугольник 2"/>
          <p:cNvSpPr/>
          <p:nvPr/>
        </p:nvSpPr>
        <p:spPr>
          <a:xfrm>
            <a:off x="3066532" y="40268"/>
            <a:ext cx="2268570" cy="584775"/>
          </a:xfrm>
          <a:prstGeom prst="rect">
            <a:avLst/>
          </a:prstGeom>
        </p:spPr>
        <p:txBody>
          <a:bodyPr wrap="none">
            <a:spAutoFit/>
          </a:bodyPr>
          <a:lstStyle/>
          <a:p>
            <a:r>
              <a:rPr lang="ru-RU" sz="3200" b="1" dirty="0">
                <a:solidFill>
                  <a:srgbClr val="FF0000"/>
                </a:solidFill>
                <a:effectLst>
                  <a:outerShdw blurRad="38100" dist="38100" dir="2700000" algn="tl">
                    <a:srgbClr val="000000">
                      <a:alpha val="43137"/>
                    </a:srgbClr>
                  </a:outerShdw>
                </a:effectLst>
              </a:rPr>
              <a:t>медицина</a:t>
            </a:r>
            <a:endParaRPr lang="ru-RU" sz="3200" dirty="0">
              <a:solidFill>
                <a:srgbClr val="FF0000"/>
              </a:solidFill>
              <a:effectLst>
                <a:outerShdw blurRad="38100" dist="38100" dir="2700000" algn="tl">
                  <a:srgbClr val="000000">
                    <a:alpha val="43137"/>
                  </a:srgbClr>
                </a:outerShdw>
              </a:effectLst>
            </a:endParaRPr>
          </a:p>
        </p:txBody>
      </p:sp>
      <p:pic>
        <p:nvPicPr>
          <p:cNvPr id="4" name="Picture 3" descr="DSC016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4114142"/>
            <a:ext cx="2375818" cy="27438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SC017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176" y="4445263"/>
            <a:ext cx="33845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itoz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807" y="5012001"/>
            <a:ext cx="2744787" cy="156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5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4"/>
                                        </p:tgtEl>
                                      </p:cBhvr>
                                      <p:by x="150000" y="150000"/>
                                    </p:animScale>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9DC70C16-3A91-408C-90C4-CBB0B1A9CC8B}" type="slidenum">
              <a:rPr lang="ru-RU"/>
              <a:pPr/>
              <a:t>5</a:t>
            </a:fld>
            <a:endParaRPr lang="ru-RU"/>
          </a:p>
        </p:txBody>
      </p:sp>
      <p:sp>
        <p:nvSpPr>
          <p:cNvPr id="352261" name="Объект 5"/>
          <p:cNvSpPr>
            <a:spLocks noGrp="1"/>
          </p:cNvSpPr>
          <p:nvPr>
            <p:ph sz="quarter" idx="4294967295"/>
          </p:nvPr>
        </p:nvSpPr>
        <p:spPr>
          <a:xfrm>
            <a:off x="179388" y="5661025"/>
            <a:ext cx="8964612" cy="431800"/>
          </a:xfrm>
        </p:spPr>
        <p:txBody>
          <a:bodyPr>
            <a:normAutofit fontScale="92500" lnSpcReduction="20000"/>
          </a:bodyPr>
          <a:lstStyle/>
          <a:p>
            <a:pPr marL="228600" indent="-182563">
              <a:buFontTx/>
              <a:buNone/>
            </a:pPr>
            <a:r>
              <a:rPr lang="ru-RU" sz="2700" b="1" dirty="0">
                <a:solidFill>
                  <a:srgbClr val="008080"/>
                </a:solidFill>
                <a:effectLst>
                  <a:outerShdw blurRad="38100" dist="38100" dir="2700000" algn="tl">
                    <a:srgbClr val="000000">
                      <a:alpha val="43137"/>
                    </a:srgbClr>
                  </a:outerShdw>
                </a:effectLst>
              </a:rPr>
              <a:t>О-</a:t>
            </a:r>
            <a:r>
              <a:rPr lang="en-US" sz="2700" b="1" dirty="0">
                <a:solidFill>
                  <a:srgbClr val="008080"/>
                </a:solidFill>
                <a:effectLst>
                  <a:outerShdw blurRad="38100" dist="38100" dir="2700000" algn="tl">
                    <a:srgbClr val="000000">
                      <a:alpha val="43137"/>
                    </a:srgbClr>
                  </a:outerShdw>
                </a:effectLst>
                <a:latin typeface="Symbol" pitchFamily="18" charset="2"/>
              </a:rPr>
              <a:t>a</a:t>
            </a:r>
            <a:r>
              <a:rPr lang="ru-RU" sz="2700" b="1" dirty="0">
                <a:solidFill>
                  <a:srgbClr val="008080"/>
                </a:solidFill>
                <a:effectLst>
                  <a:outerShdw blurRad="38100" dist="38100" dir="2700000" algn="tl">
                    <a:srgbClr val="000000">
                      <a:alpha val="43137"/>
                    </a:srgbClr>
                  </a:outerShdw>
                </a:effectLst>
              </a:rPr>
              <a:t>-</a:t>
            </a:r>
            <a:r>
              <a:rPr lang="en-US" sz="2700" b="1" dirty="0">
                <a:solidFill>
                  <a:srgbClr val="008080"/>
                </a:solidFill>
                <a:effectLst>
                  <a:outerShdw blurRad="38100" dist="38100" dir="2700000" algn="tl">
                    <a:srgbClr val="000000">
                      <a:alpha val="43137"/>
                    </a:srgbClr>
                  </a:outerShdw>
                </a:effectLst>
              </a:rPr>
              <a:t>D</a:t>
            </a:r>
            <a:r>
              <a:rPr lang="ru-RU" sz="2700" b="1" dirty="0">
                <a:solidFill>
                  <a:srgbClr val="008080"/>
                </a:solidFill>
                <a:effectLst>
                  <a:outerShdw blurRad="38100" dist="38100" dir="2700000" algn="tl">
                    <a:srgbClr val="000000">
                      <a:alpha val="43137"/>
                    </a:srgbClr>
                  </a:outerShdw>
                </a:effectLst>
              </a:rPr>
              <a:t>-</a:t>
            </a:r>
            <a:r>
              <a:rPr lang="ru-RU" sz="2700" b="1" dirty="0" err="1">
                <a:solidFill>
                  <a:srgbClr val="008080"/>
                </a:solidFill>
                <a:effectLst>
                  <a:outerShdw blurRad="38100" dist="38100" dir="2700000" algn="tl">
                    <a:srgbClr val="000000">
                      <a:alpha val="43137"/>
                    </a:srgbClr>
                  </a:outerShdw>
                </a:effectLst>
              </a:rPr>
              <a:t>глюкопиранозил</a:t>
            </a:r>
            <a:r>
              <a:rPr lang="ru-RU" sz="2700" b="1" dirty="0">
                <a:solidFill>
                  <a:srgbClr val="008080"/>
                </a:solidFill>
                <a:effectLst>
                  <a:outerShdw blurRad="38100" dist="38100" dir="2700000" algn="tl">
                    <a:srgbClr val="000000">
                      <a:alpha val="43137"/>
                    </a:srgbClr>
                  </a:outerShdw>
                </a:effectLst>
              </a:rPr>
              <a:t>-(1→4)-</a:t>
            </a:r>
            <a:r>
              <a:rPr lang="ru-RU" sz="2800" b="1" dirty="0">
                <a:solidFill>
                  <a:srgbClr val="008080"/>
                </a:solidFill>
                <a:effectLst>
                  <a:outerShdw blurRad="38100" dist="38100" dir="2700000" algn="tl">
                    <a:srgbClr val="000000">
                      <a:alpha val="43137"/>
                    </a:srgbClr>
                  </a:outerShdw>
                </a:effectLst>
              </a:rPr>
              <a:t>α</a:t>
            </a:r>
            <a:r>
              <a:rPr lang="ru-RU" sz="2400" dirty="0">
                <a:solidFill>
                  <a:srgbClr val="008080"/>
                </a:solidFill>
                <a:effectLst>
                  <a:outerShdw blurRad="38100" dist="38100" dir="2700000" algn="tl">
                    <a:srgbClr val="000000">
                      <a:alpha val="43137"/>
                    </a:srgbClr>
                  </a:outerShdw>
                </a:effectLst>
              </a:rPr>
              <a:t>-</a:t>
            </a:r>
            <a:r>
              <a:rPr lang="en-US" sz="2700" b="1" dirty="0">
                <a:solidFill>
                  <a:srgbClr val="008080"/>
                </a:solidFill>
                <a:effectLst>
                  <a:outerShdw blurRad="38100" dist="38100" dir="2700000" algn="tl">
                    <a:srgbClr val="000000">
                      <a:alpha val="43137"/>
                    </a:srgbClr>
                  </a:outerShdw>
                </a:effectLst>
              </a:rPr>
              <a:t>D</a:t>
            </a:r>
            <a:r>
              <a:rPr lang="ru-RU" sz="2700" b="1" dirty="0">
                <a:solidFill>
                  <a:srgbClr val="008080"/>
                </a:solidFill>
                <a:effectLst>
                  <a:outerShdw blurRad="38100" dist="38100" dir="2700000" algn="tl">
                    <a:srgbClr val="000000">
                      <a:alpha val="43137"/>
                    </a:srgbClr>
                  </a:outerShdw>
                </a:effectLst>
              </a:rPr>
              <a:t>-</a:t>
            </a:r>
            <a:r>
              <a:rPr lang="ru-RU" sz="2700" b="1" dirty="0" err="1">
                <a:solidFill>
                  <a:srgbClr val="008080"/>
                </a:solidFill>
                <a:effectLst>
                  <a:outerShdw blurRad="38100" dist="38100" dir="2700000" algn="tl">
                    <a:srgbClr val="000000">
                      <a:alpha val="43137"/>
                    </a:srgbClr>
                  </a:outerShdw>
                </a:effectLst>
              </a:rPr>
              <a:t>глюкопираноза</a:t>
            </a:r>
            <a:endParaRPr lang="ru-RU" sz="2700" b="1" dirty="0">
              <a:solidFill>
                <a:srgbClr val="008080"/>
              </a:solidFill>
              <a:effectLst>
                <a:outerShdw blurRad="38100" dist="38100" dir="2700000" algn="tl">
                  <a:srgbClr val="000000">
                    <a:alpha val="43137"/>
                  </a:srgbClr>
                </a:outerShdw>
              </a:effectLst>
            </a:endParaRPr>
          </a:p>
        </p:txBody>
      </p:sp>
      <p:sp>
        <p:nvSpPr>
          <p:cNvPr id="3522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352263" name="Object 7"/>
          <p:cNvGraphicFramePr>
            <a:graphicFrameLocks noChangeAspect="1"/>
          </p:cNvGraphicFramePr>
          <p:nvPr>
            <p:extLst>
              <p:ext uri="{D42A27DB-BD31-4B8C-83A1-F6EECF244321}">
                <p14:modId xmlns:p14="http://schemas.microsoft.com/office/powerpoint/2010/main" val="1433424721"/>
              </p:ext>
            </p:extLst>
          </p:nvPr>
        </p:nvGraphicFramePr>
        <p:xfrm>
          <a:off x="395288" y="3429000"/>
          <a:ext cx="8394700" cy="1943100"/>
        </p:xfrm>
        <a:graphic>
          <a:graphicData uri="http://schemas.openxmlformats.org/presentationml/2006/ole">
            <mc:AlternateContent xmlns:mc="http://schemas.openxmlformats.org/markup-compatibility/2006">
              <mc:Choice xmlns:v="urn:schemas-microsoft-com:vml" Requires="v">
                <p:oleObj spid="_x0000_s2058" name="ISIS/Draw Sketch" r:id="rId4" imgW="5430442" imgH="1256505" progId="ISISServer">
                  <p:embed/>
                </p:oleObj>
              </mc:Choice>
              <mc:Fallback>
                <p:oleObj name="ISIS/Draw Sketch" r:id="rId4" imgW="5430442" imgH="1256505"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429000"/>
                        <a:ext cx="8394700"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5" name="Rectangle 9"/>
          <p:cNvSpPr>
            <a:spLocks noChangeArrowheads="1"/>
          </p:cNvSpPr>
          <p:nvPr/>
        </p:nvSpPr>
        <p:spPr bwMode="auto">
          <a:xfrm>
            <a:off x="1691680" y="266770"/>
            <a:ext cx="63097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4000" b="1" dirty="0">
                <a:solidFill>
                  <a:srgbClr val="FF0000"/>
                </a:solidFill>
                <a:effectLst>
                  <a:outerShdw blurRad="38100" dist="38100" dir="2700000" algn="tl">
                    <a:srgbClr val="000000">
                      <a:alpha val="43137"/>
                    </a:srgbClr>
                  </a:outerShdw>
                </a:effectLst>
              </a:rPr>
              <a:t>Отдельные дисахариды</a:t>
            </a:r>
          </a:p>
        </p:txBody>
      </p:sp>
      <p:sp>
        <p:nvSpPr>
          <p:cNvPr id="352266" name="Rectangle 10"/>
          <p:cNvSpPr>
            <a:spLocks noChangeArrowheads="1"/>
          </p:cNvSpPr>
          <p:nvPr/>
        </p:nvSpPr>
        <p:spPr bwMode="auto">
          <a:xfrm>
            <a:off x="0" y="1268413"/>
            <a:ext cx="8893175" cy="188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4">
              <a:spcBef>
                <a:spcPct val="20000"/>
              </a:spcBef>
            </a:pPr>
            <a:r>
              <a:rPr lang="ru-RU" sz="4000" b="1" dirty="0">
                <a:solidFill>
                  <a:schemeClr val="accent2"/>
                </a:solidFill>
                <a:effectLst>
                  <a:outerShdw blurRad="38100" dist="38100" dir="2700000" algn="tl">
                    <a:srgbClr val="000000">
                      <a:alpha val="43137"/>
                    </a:srgbClr>
                  </a:outerShdw>
                </a:effectLst>
              </a:rPr>
              <a:t>1.Мальтоза</a:t>
            </a:r>
            <a:r>
              <a:rPr lang="ru-RU" sz="3200" b="1" dirty="0">
                <a:effectLst>
                  <a:outerShdw blurRad="38100" dist="38100" dir="2700000" algn="tl">
                    <a:srgbClr val="000000">
                      <a:alpha val="43137"/>
                    </a:srgbClr>
                  </a:outerShdw>
                </a:effectLst>
              </a:rPr>
              <a:t> </a:t>
            </a:r>
            <a:endParaRPr lang="ru-RU" sz="3200" b="1" dirty="0" smtClean="0">
              <a:effectLst>
                <a:outerShdw blurRad="38100" dist="38100" dir="2700000" algn="tl">
                  <a:srgbClr val="000000">
                    <a:alpha val="43137"/>
                  </a:srgbClr>
                </a:outerShdw>
              </a:effectLst>
            </a:endParaRPr>
          </a:p>
          <a:p>
            <a:pPr lvl="4">
              <a:spcBef>
                <a:spcPct val="20000"/>
              </a:spcBef>
            </a:pPr>
            <a:r>
              <a:rPr lang="ru-RU" sz="3200" b="1" i="1" dirty="0" smtClean="0">
                <a:effectLst>
                  <a:outerShdw blurRad="38100" dist="38100" dir="2700000" algn="tl">
                    <a:srgbClr val="000000">
                      <a:alpha val="43137"/>
                    </a:srgbClr>
                  </a:outerShdw>
                </a:effectLst>
              </a:rPr>
              <a:t>солодовый сахар, </a:t>
            </a:r>
            <a:r>
              <a:rPr lang="ru-RU" sz="3200" b="1" dirty="0" smtClean="0">
                <a:effectLst>
                  <a:outerShdw blurRad="38100" dist="38100" dir="2700000" algn="tl">
                    <a:srgbClr val="000000">
                      <a:alpha val="43137"/>
                    </a:srgbClr>
                  </a:outerShdw>
                </a:effectLst>
              </a:rPr>
              <a:t>лат.  </a:t>
            </a:r>
            <a:r>
              <a:rPr lang="en-US" sz="3200" b="1" dirty="0" smtClean="0">
                <a:effectLst>
                  <a:outerShdw blurRad="38100" dist="38100" dir="2700000" algn="tl">
                    <a:srgbClr val="000000">
                      <a:alpha val="43137"/>
                    </a:srgbClr>
                  </a:outerShdw>
                </a:effectLst>
              </a:rPr>
              <a:t>malt</a:t>
            </a:r>
            <a:r>
              <a:rPr lang="ru-RU" sz="3200" b="1" dirty="0" smtClean="0">
                <a:effectLst>
                  <a:outerShdw blurRad="38100" dist="38100" dir="2700000" algn="tl">
                    <a:srgbClr val="000000">
                      <a:alpha val="43137"/>
                    </a:srgbClr>
                  </a:outerShdw>
                </a:effectLst>
              </a:rPr>
              <a:t> - солод</a:t>
            </a:r>
          </a:p>
          <a:p>
            <a:pPr lvl="4">
              <a:spcBef>
                <a:spcPct val="20000"/>
              </a:spcBef>
            </a:pPr>
            <a:r>
              <a:rPr lang="ru-RU" sz="3200" b="1" dirty="0" smtClean="0">
                <a:effectLst>
                  <a:outerShdw blurRad="38100" dist="38100" dir="2700000" algn="tl">
                    <a:srgbClr val="000000">
                      <a:alpha val="43137"/>
                    </a:srgbClr>
                  </a:outerShdw>
                </a:effectLst>
              </a:rPr>
              <a:t> </a:t>
            </a:r>
            <a:r>
              <a:rPr lang="ru-RU" sz="3200" b="1" i="1" dirty="0">
                <a:solidFill>
                  <a:srgbClr val="0070C0"/>
                </a:solidFill>
                <a:effectLst>
                  <a:outerShdw blurRad="38100" dist="38100" dir="2700000" algn="tl">
                    <a:srgbClr val="000000">
                      <a:alpha val="43137"/>
                    </a:srgbClr>
                  </a:outerShdw>
                </a:effectLst>
              </a:rPr>
              <a:t>Восстанавливающий дисахарид</a:t>
            </a:r>
            <a:r>
              <a:rPr lang="ru-RU" sz="3200" b="1" dirty="0">
                <a:solidFill>
                  <a:srgbClr val="0070C0"/>
                </a:solidFill>
                <a:effectLst>
                  <a:outerShdw blurRad="38100" dist="38100" dir="2700000" algn="tl">
                    <a:srgbClr val="000000">
                      <a:alpha val="43137"/>
                    </a:srgbClr>
                  </a:outerShdw>
                </a:effectLst>
              </a:rPr>
              <a:t> </a:t>
            </a:r>
          </a:p>
        </p:txBody>
      </p:sp>
      <p:sp>
        <p:nvSpPr>
          <p:cNvPr id="2" name="Прямоугольник 1"/>
          <p:cNvSpPr/>
          <p:nvPr/>
        </p:nvSpPr>
        <p:spPr>
          <a:xfrm>
            <a:off x="395536" y="1974657"/>
            <a:ext cx="1226618" cy="584775"/>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latin typeface="Symbol" pitchFamily="18" charset="2"/>
              </a:rPr>
              <a:t>a</a:t>
            </a:r>
            <a:r>
              <a:rPr lang="ru-RU" sz="3200" b="1" dirty="0">
                <a:solidFill>
                  <a:srgbClr val="FF0000"/>
                </a:solidFill>
                <a:effectLst>
                  <a:outerShdw blurRad="38100" dist="38100" dir="2700000" algn="tl">
                    <a:srgbClr val="000000">
                      <a:alpha val="43137"/>
                    </a:srgbClr>
                  </a:outerShdw>
                </a:effectLst>
                <a:latin typeface="Trebuchet MS" pitchFamily="34" charset="0"/>
              </a:rPr>
              <a:t>-1,4</a:t>
            </a:r>
          </a:p>
        </p:txBody>
      </p:sp>
      <p:sp>
        <p:nvSpPr>
          <p:cNvPr id="3" name="Прямоугольник 2"/>
          <p:cNvSpPr/>
          <p:nvPr/>
        </p:nvSpPr>
        <p:spPr>
          <a:xfrm>
            <a:off x="1622154" y="4221088"/>
            <a:ext cx="300082" cy="369332"/>
          </a:xfrm>
          <a:prstGeom prst="rect">
            <a:avLst/>
          </a:prstGeom>
        </p:spPr>
        <p:txBody>
          <a:bodyPr wrap="none">
            <a:spAutoFit/>
          </a:bodyPr>
          <a:lstStyle/>
          <a:p>
            <a:r>
              <a:rPr lang="ru-RU" b="1" dirty="0">
                <a:solidFill>
                  <a:srgbClr val="0070C0"/>
                </a:solidFill>
                <a:effectLst>
                  <a:outerShdw blurRad="38100" dist="38100" dir="2700000" algn="tl">
                    <a:srgbClr val="000000">
                      <a:alpha val="43137"/>
                    </a:srgbClr>
                  </a:outerShdw>
                </a:effectLst>
              </a:rPr>
              <a:t>1</a:t>
            </a:r>
          </a:p>
        </p:txBody>
      </p:sp>
      <p:sp>
        <p:nvSpPr>
          <p:cNvPr id="4" name="Прямоугольник 3"/>
          <p:cNvSpPr/>
          <p:nvPr/>
        </p:nvSpPr>
        <p:spPr>
          <a:xfrm>
            <a:off x="2627784" y="4247669"/>
            <a:ext cx="300082" cy="369332"/>
          </a:xfrm>
          <a:prstGeom prst="rect">
            <a:avLst/>
          </a:prstGeom>
        </p:spPr>
        <p:txBody>
          <a:bodyPr wrap="none">
            <a:spAutoFit/>
          </a:bodyPr>
          <a:lstStyle/>
          <a:p>
            <a:r>
              <a:rPr lang="ru-RU" b="1" dirty="0">
                <a:solidFill>
                  <a:srgbClr val="0070C0"/>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00608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3F1CE97F-7CA9-4698-B94A-034DF67E40A8}" type="slidenum">
              <a:rPr lang="ru-RU"/>
              <a:pPr/>
              <a:t>50</a:t>
            </a:fld>
            <a:endParaRPr lang="ru-RU"/>
          </a:p>
        </p:txBody>
      </p:sp>
      <p:sp>
        <p:nvSpPr>
          <p:cNvPr id="409602" name="Rectangle 2"/>
          <p:cNvSpPr>
            <a:spLocks noChangeArrowheads="1"/>
          </p:cNvSpPr>
          <p:nvPr/>
        </p:nvSpPr>
        <p:spPr bwMode="auto">
          <a:xfrm>
            <a:off x="1258888" y="784225"/>
            <a:ext cx="73805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dirty="0" err="1">
                <a:solidFill>
                  <a:srgbClr val="0070C0"/>
                </a:solidFill>
                <a:effectLst>
                  <a:outerShdw blurRad="38100" dist="38100" dir="2700000" algn="tl">
                    <a:srgbClr val="000000">
                      <a:alpha val="43137"/>
                    </a:srgbClr>
                  </a:outerShdw>
                </a:effectLst>
              </a:rPr>
              <a:t>Деацетилированный</a:t>
            </a:r>
            <a:r>
              <a:rPr lang="ru-RU" sz="2000" b="1" dirty="0">
                <a:solidFill>
                  <a:srgbClr val="0070C0"/>
                </a:solidFill>
                <a:effectLst>
                  <a:outerShdw blurRad="38100" dist="38100" dir="2700000" algn="tl">
                    <a:srgbClr val="000000">
                      <a:alpha val="43137"/>
                    </a:srgbClr>
                  </a:outerShdw>
                </a:effectLst>
              </a:rPr>
              <a:t> </a:t>
            </a:r>
            <a:r>
              <a:rPr lang="ru-RU" sz="2000" b="1" dirty="0" smtClean="0">
                <a:solidFill>
                  <a:srgbClr val="0070C0"/>
                </a:solidFill>
                <a:effectLst>
                  <a:outerShdw blurRad="38100" dist="38100" dir="2700000" algn="tl">
                    <a:srgbClr val="000000">
                      <a:alpha val="43137"/>
                    </a:srgbClr>
                  </a:outerShdw>
                </a:effectLst>
              </a:rPr>
              <a:t> </a:t>
            </a:r>
            <a:r>
              <a:rPr lang="ru-RU" sz="2800" b="1" dirty="0" smtClean="0">
                <a:solidFill>
                  <a:srgbClr val="0070C0"/>
                </a:solidFill>
                <a:effectLst>
                  <a:outerShdw blurRad="38100" dist="38100" dir="2700000" algn="tl">
                    <a:srgbClr val="000000">
                      <a:alpha val="43137"/>
                    </a:srgbClr>
                  </a:outerShdw>
                </a:effectLst>
              </a:rPr>
              <a:t>хитин</a:t>
            </a:r>
            <a:r>
              <a:rPr lang="ru-RU" sz="2400" dirty="0" smtClean="0">
                <a:solidFill>
                  <a:srgbClr val="0070C0"/>
                </a:solidFill>
                <a:effectLst>
                  <a:outerShdw blurRad="38100" dist="38100" dir="2700000" algn="tl">
                    <a:srgbClr val="000000">
                      <a:alpha val="43137"/>
                    </a:srgbClr>
                  </a:outerShdw>
                </a:effectLst>
              </a:rPr>
              <a:t> </a:t>
            </a:r>
            <a:r>
              <a:rPr lang="ru-RU" dirty="0">
                <a:solidFill>
                  <a:srgbClr val="0070C0"/>
                </a:solidFill>
                <a:effectLst>
                  <a:outerShdw blurRad="38100" dist="38100" dir="2700000" algn="tl">
                    <a:srgbClr val="000000">
                      <a:alpha val="43137"/>
                    </a:srgbClr>
                  </a:outerShdw>
                </a:effectLst>
              </a:rPr>
              <a:t>– </a:t>
            </a:r>
            <a:r>
              <a:rPr lang="ru-RU" sz="2800" b="1" dirty="0">
                <a:solidFill>
                  <a:srgbClr val="FF0000"/>
                </a:solidFill>
                <a:effectLst>
                  <a:outerShdw blurRad="38100" dist="38100" dir="2700000" algn="tl">
                    <a:srgbClr val="000000">
                      <a:alpha val="43137"/>
                    </a:srgbClr>
                  </a:outerShdw>
                </a:effectLst>
              </a:rPr>
              <a:t>ХИТОЗАН</a:t>
            </a:r>
            <a:r>
              <a:rPr lang="ru-RU" sz="2800" b="1" dirty="0">
                <a:solidFill>
                  <a:srgbClr val="0070C0"/>
                </a:solidFill>
                <a:effectLst>
                  <a:outerShdw blurRad="38100" dist="38100" dir="2700000" algn="tl">
                    <a:srgbClr val="000000">
                      <a:alpha val="43137"/>
                    </a:srgbClr>
                  </a:outerShdw>
                </a:effectLst>
              </a:rPr>
              <a:t>.</a:t>
            </a:r>
          </a:p>
        </p:txBody>
      </p:sp>
      <p:graphicFrame>
        <p:nvGraphicFramePr>
          <p:cNvPr id="409603" name="Object 3"/>
          <p:cNvGraphicFramePr>
            <a:graphicFrameLocks noChangeAspect="1"/>
          </p:cNvGraphicFramePr>
          <p:nvPr/>
        </p:nvGraphicFramePr>
        <p:xfrm>
          <a:off x="900113" y="1341438"/>
          <a:ext cx="7502525" cy="3738562"/>
        </p:xfrm>
        <a:graphic>
          <a:graphicData uri="http://schemas.openxmlformats.org/presentationml/2006/ole">
            <mc:AlternateContent xmlns:mc="http://schemas.openxmlformats.org/markup-compatibility/2006">
              <mc:Choice xmlns:v="urn:schemas-microsoft-com:vml" Requires="v">
                <p:oleObj spid="_x0000_s30731" name="ISIS/Draw Sketch" r:id="rId4" imgW="3076560" imgH="1533240" progId="ISISServer">
                  <p:embed/>
                </p:oleObj>
              </mc:Choice>
              <mc:Fallback>
                <p:oleObj name="ISIS/Draw Sketch" r:id="rId4" imgW="3076560" imgH="153324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1341438"/>
                        <a:ext cx="7502525" cy="373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04" name="Rectangle 4"/>
          <p:cNvSpPr>
            <a:spLocks noChangeArrowheads="1"/>
          </p:cNvSpPr>
          <p:nvPr/>
        </p:nvSpPr>
        <p:spPr bwMode="auto">
          <a:xfrm>
            <a:off x="395288" y="5288113"/>
            <a:ext cx="8424862" cy="1282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200" b="1" baseline="70000" dirty="0">
                <a:effectLst>
                  <a:outerShdw blurRad="38100" dist="38100" dir="2700000" algn="tl">
                    <a:srgbClr val="000000">
                      <a:alpha val="43137"/>
                    </a:srgbClr>
                  </a:outerShdw>
                </a:effectLst>
              </a:rPr>
              <a:t>Хороший </a:t>
            </a:r>
            <a:r>
              <a:rPr lang="ru-RU" sz="3200" b="1" baseline="70000" dirty="0" err="1">
                <a:effectLst>
                  <a:outerShdw blurRad="38100" dist="38100" dir="2700000" algn="tl">
                    <a:srgbClr val="000000">
                      <a:alpha val="43137"/>
                    </a:srgbClr>
                  </a:outerShdw>
                </a:effectLst>
              </a:rPr>
              <a:t>катионит,образует</a:t>
            </a:r>
            <a:r>
              <a:rPr lang="ru-RU" sz="3200" b="1" baseline="70000" dirty="0">
                <a:effectLst>
                  <a:outerShdw blurRad="38100" dist="38100" dir="2700000" algn="tl">
                    <a:srgbClr val="000000">
                      <a:alpha val="43137"/>
                    </a:srgbClr>
                  </a:outerShdw>
                </a:effectLst>
              </a:rPr>
              <a:t> большое </a:t>
            </a:r>
            <a:r>
              <a:rPr lang="ru-RU" sz="3600" b="1" baseline="70000" dirty="0">
                <a:effectLst>
                  <a:outerShdw blurRad="38100" dist="38100" dir="2700000" algn="tl">
                    <a:srgbClr val="000000">
                      <a:alpha val="43137"/>
                    </a:srgbClr>
                  </a:outerShdw>
                </a:effectLst>
              </a:rPr>
              <a:t>количество Н-связей. </a:t>
            </a:r>
            <a:r>
              <a:rPr lang="ru-RU" sz="4000" b="1" baseline="70000" dirty="0">
                <a:effectLst>
                  <a:outerShdw blurRad="38100" dist="38100" dir="2700000" algn="tl">
                    <a:srgbClr val="000000">
                      <a:alpha val="43137"/>
                    </a:srgbClr>
                  </a:outerShdw>
                </a:effectLst>
              </a:rPr>
              <a:t>Может связывать большое количество  токсинов</a:t>
            </a:r>
            <a:r>
              <a:rPr lang="ru-RU" sz="3600" b="1" baseline="70000" dirty="0">
                <a:effectLst>
                  <a:outerShdw blurRad="38100" dist="38100" dir="2700000" algn="tl">
                    <a:srgbClr val="000000">
                      <a:alpha val="43137"/>
                    </a:srgbClr>
                  </a:outerShdw>
                </a:effectLst>
              </a:rPr>
              <a:t> , ионов </a:t>
            </a:r>
            <a:r>
              <a:rPr lang="ru-RU" sz="3200" b="1" baseline="70000" dirty="0" err="1">
                <a:effectLst>
                  <a:outerShdw blurRad="38100" dist="38100" dir="2700000" algn="tl">
                    <a:srgbClr val="000000">
                      <a:alpha val="43137"/>
                    </a:srgbClr>
                  </a:outerShdw>
                </a:effectLst>
              </a:rPr>
              <a:t>металлов.Сорбирующий</a:t>
            </a:r>
            <a:r>
              <a:rPr lang="ru-RU" sz="3200" b="1" baseline="70000" dirty="0">
                <a:effectLst>
                  <a:outerShdw blurRad="38100" dist="38100" dir="2700000" algn="tl">
                    <a:srgbClr val="000000">
                      <a:alpha val="43137"/>
                    </a:srgbClr>
                  </a:outerShdw>
                </a:effectLst>
              </a:rPr>
              <a:t> эффект.</a:t>
            </a:r>
          </a:p>
        </p:txBody>
      </p:sp>
    </p:spTree>
    <p:extLst>
      <p:ext uri="{BB962C8B-B14F-4D97-AF65-F5344CB8AC3E}">
        <p14:creationId xmlns:p14="http://schemas.microsoft.com/office/powerpoint/2010/main" val="344101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DD880EE2-E753-4195-926B-9BCE02AE48C7}" type="slidenum">
              <a:rPr lang="ru-RU"/>
              <a:pPr/>
              <a:t>51</a:t>
            </a:fld>
            <a:endParaRPr lang="ru-RU"/>
          </a:p>
        </p:txBody>
      </p:sp>
      <p:pic>
        <p:nvPicPr>
          <p:cNvPr id="412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76250"/>
            <a:ext cx="74168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5400"/>
            <a:ext cx="3384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76" name="Rectangle 4"/>
          <p:cNvSpPr>
            <a:spLocks noChangeArrowheads="1"/>
          </p:cNvSpPr>
          <p:nvPr/>
        </p:nvSpPr>
        <p:spPr bwMode="auto">
          <a:xfrm>
            <a:off x="3132138" y="2133600"/>
            <a:ext cx="601186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effectLst>
                  <a:outerShdw blurRad="38100" dist="38100" dir="2700000" algn="tl">
                    <a:srgbClr val="000000">
                      <a:alpha val="43137"/>
                    </a:srgbClr>
                  </a:outerShdw>
                </a:effectLst>
              </a:rPr>
              <a:t>Cochrane Database </a:t>
            </a:r>
            <a:r>
              <a:rPr lang="en-US" b="1" dirty="0" err="1">
                <a:effectLst>
                  <a:outerShdw blurRad="38100" dist="38100" dir="2700000" algn="tl">
                    <a:srgbClr val="000000">
                      <a:alpha val="43137"/>
                    </a:srgbClr>
                  </a:outerShdw>
                </a:effectLst>
              </a:rPr>
              <a:t>Syst</a:t>
            </a:r>
            <a:r>
              <a:rPr lang="en-US" b="1" dirty="0">
                <a:effectLst>
                  <a:outerShdw blurRad="38100" dist="38100" dir="2700000" algn="tl">
                    <a:srgbClr val="000000">
                      <a:alpha val="43137"/>
                    </a:srgbClr>
                  </a:outerShdw>
                </a:effectLst>
              </a:rPr>
              <a:t> Rev. 2008 Jul 16;(3):CD003892.</a:t>
            </a:r>
          </a:p>
          <a:p>
            <a:r>
              <a:rPr lang="en-US" b="1" dirty="0">
                <a:effectLst>
                  <a:outerShdw blurRad="38100" dist="38100" dir="2700000" algn="tl">
                    <a:srgbClr val="000000">
                      <a:alpha val="43137"/>
                    </a:srgbClr>
                  </a:outerShdw>
                </a:effectLst>
              </a:rPr>
              <a:t>Chitosan for overweight or obesity.</a:t>
            </a:r>
          </a:p>
          <a:p>
            <a:r>
              <a:rPr lang="en-US" b="1" dirty="0">
                <a:effectLst>
                  <a:outerShdw blurRad="38100" dist="38100" dir="2700000" algn="tl">
                    <a:srgbClr val="000000">
                      <a:alpha val="43137"/>
                    </a:srgbClr>
                  </a:outerShdw>
                </a:effectLst>
                <a:hlinkClick r:id="rId4"/>
              </a:rPr>
              <a:t>Jull AB</a:t>
            </a:r>
            <a:r>
              <a:rPr lang="en-US"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hlinkClick r:id="rId5"/>
              </a:rPr>
              <a:t>Ni </a:t>
            </a:r>
            <a:r>
              <a:rPr lang="en-US" b="1" dirty="0" err="1">
                <a:effectLst>
                  <a:outerShdw blurRad="38100" dist="38100" dir="2700000" algn="tl">
                    <a:srgbClr val="000000">
                      <a:alpha val="43137"/>
                    </a:srgbClr>
                  </a:outerShdw>
                </a:effectLst>
                <a:hlinkClick r:id="rId5"/>
              </a:rPr>
              <a:t>Mhurchu</a:t>
            </a:r>
            <a:r>
              <a:rPr lang="en-US" b="1" dirty="0">
                <a:effectLst>
                  <a:outerShdw blurRad="38100" dist="38100" dir="2700000" algn="tl">
                    <a:srgbClr val="000000">
                      <a:alpha val="43137"/>
                    </a:srgbClr>
                  </a:outerShdw>
                </a:effectLst>
                <a:hlinkClick r:id="rId5"/>
              </a:rPr>
              <a:t> C</a:t>
            </a:r>
            <a:r>
              <a:rPr lang="en-US"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hlinkClick r:id="rId6"/>
              </a:rPr>
              <a:t>Bennett DA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hlinkClick r:id="rId7"/>
              </a:rPr>
              <a:t>Dunshea-Mooij</a:t>
            </a:r>
            <a:r>
              <a:rPr lang="en-US" b="1" dirty="0">
                <a:effectLst>
                  <a:outerShdw blurRad="38100" dist="38100" dir="2700000" algn="tl">
                    <a:srgbClr val="000000">
                      <a:alpha val="43137"/>
                    </a:srgbClr>
                  </a:outerShdw>
                </a:effectLst>
                <a:hlinkClick r:id="rId7"/>
              </a:rPr>
              <a:t> CA</a:t>
            </a:r>
            <a:r>
              <a:rPr lang="en-US" b="1"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hlinkClick r:id="rId8"/>
              </a:rPr>
              <a:t>Rodgers A</a:t>
            </a:r>
            <a:r>
              <a:rPr lang="en-US" b="1" dirty="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Auckland, New Zealand. </a:t>
            </a:r>
            <a:r>
              <a:rPr lang="en-US" b="1" dirty="0">
                <a:effectLst>
                  <a:outerShdw blurRad="38100" dist="38100" dir="2700000" algn="tl">
                    <a:srgbClr val="000000">
                      <a:alpha val="43137"/>
                    </a:srgbClr>
                  </a:outerShdw>
                </a:effectLst>
                <a:hlinkClick r:id="rId9"/>
              </a:rPr>
              <a:t>a.jull@ctru.auckland.ac.nz</a:t>
            </a:r>
            <a:endParaRPr lang="ru-RU" b="1" dirty="0">
              <a:effectLst>
                <a:outerShdw blurRad="38100" dist="38100" dir="2700000" algn="tl">
                  <a:srgbClr val="000000">
                    <a:alpha val="43137"/>
                  </a:srgbClr>
                </a:outerShdw>
              </a:effectLst>
            </a:endParaRPr>
          </a:p>
          <a:p>
            <a:endParaRPr lang="ru-RU" b="1" dirty="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rPr>
              <a:t>AUTHORS' CONCLUSIONS: </a:t>
            </a:r>
          </a:p>
          <a:p>
            <a:r>
              <a:rPr lang="en-US" b="1" dirty="0">
                <a:effectLst>
                  <a:outerShdw blurRad="38100" dist="38100" dir="2700000" algn="tl">
                    <a:srgbClr val="000000">
                      <a:alpha val="43137"/>
                    </a:srgbClr>
                  </a:outerShdw>
                </a:effectLst>
              </a:rPr>
              <a:t>There is some evidence that chitosan is more effective than placebo in the short-term treatment of overweight and obesity. However, many trials to date have been of poor quality and results have been variable. Results obtained from high quality trials indicate that the effect of chitosan on body weight </a:t>
            </a:r>
            <a:r>
              <a:rPr lang="en-US" b="1" u="sng" dirty="0">
                <a:effectLst>
                  <a:outerShdw blurRad="38100" dist="38100" dir="2700000" algn="tl">
                    <a:srgbClr val="000000">
                      <a:alpha val="43137"/>
                    </a:srgbClr>
                  </a:outerShdw>
                </a:effectLst>
              </a:rPr>
              <a:t>is minimal and unlikely to be of clinical significance</a:t>
            </a:r>
            <a:r>
              <a:rPr lang="en-US"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8840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3"/>
          <p:cNvSpPr>
            <a:spLocks noGrp="1"/>
          </p:cNvSpPr>
          <p:nvPr>
            <p:ph type="sldNum" sz="quarter" idx="12"/>
          </p:nvPr>
        </p:nvSpPr>
        <p:spPr/>
        <p:txBody>
          <a:bodyPr/>
          <a:lstStyle/>
          <a:p>
            <a:fld id="{3002C595-DFB5-4FA1-99F3-7281035A08FC}" type="slidenum">
              <a:rPr lang="ru-RU"/>
              <a:pPr/>
              <a:t>52</a:t>
            </a:fld>
            <a:endParaRPr lang="ru-RU"/>
          </a:p>
        </p:txBody>
      </p:sp>
      <p:sp>
        <p:nvSpPr>
          <p:cNvPr id="413699" name="Объект 5"/>
          <p:cNvSpPr>
            <a:spLocks noGrp="1"/>
          </p:cNvSpPr>
          <p:nvPr>
            <p:ph sz="quarter" idx="4294967295"/>
          </p:nvPr>
        </p:nvSpPr>
        <p:spPr>
          <a:xfrm>
            <a:off x="210242" y="332656"/>
            <a:ext cx="8893175" cy="936625"/>
          </a:xfrm>
        </p:spPr>
        <p:txBody>
          <a:bodyPr>
            <a:normAutofit fontScale="92500" lnSpcReduction="10000"/>
          </a:bodyPr>
          <a:lstStyle/>
          <a:p>
            <a:pPr marL="228600" indent="-182563"/>
            <a:r>
              <a:rPr lang="ru-RU" sz="3600" b="1" dirty="0">
                <a:effectLst>
                  <a:outerShdw blurRad="38100" dist="38100" dir="2700000" algn="tl">
                    <a:srgbClr val="000000">
                      <a:alpha val="43137"/>
                    </a:srgbClr>
                  </a:outerShdw>
                </a:effectLst>
              </a:rPr>
              <a:t>   </a:t>
            </a:r>
            <a:r>
              <a:rPr lang="ru-RU" sz="3600" b="1" dirty="0" err="1">
                <a:solidFill>
                  <a:schemeClr val="accent2"/>
                </a:solidFill>
                <a:effectLst>
                  <a:outerShdw blurRad="38100" dist="38100" dir="2700000" algn="tl">
                    <a:srgbClr val="000000">
                      <a:alpha val="43137"/>
                    </a:srgbClr>
                  </a:outerShdw>
                </a:effectLst>
              </a:rPr>
              <a:t>Мурамин</a:t>
            </a:r>
            <a:r>
              <a:rPr lang="ru-RU" sz="3600" b="1" dirty="0">
                <a:effectLst>
                  <a:outerShdw blurRad="38100" dist="38100" dir="2700000" algn="tl">
                    <a:srgbClr val="000000">
                      <a:alpha val="43137"/>
                    </a:srgbClr>
                  </a:outerShdw>
                </a:effectLst>
              </a:rPr>
              <a:t> - </a:t>
            </a:r>
            <a:r>
              <a:rPr lang="ru-RU" sz="3600" b="1" dirty="0" err="1" smtClean="0">
                <a:effectLst>
                  <a:outerShdw blurRad="38100" dist="38100" dir="2700000" algn="tl">
                    <a:srgbClr val="000000">
                      <a:alpha val="43137"/>
                    </a:srgbClr>
                  </a:outerShdw>
                </a:effectLst>
              </a:rPr>
              <a:t>гетерополисахарид</a:t>
            </a:r>
            <a:r>
              <a:rPr lang="ru-RU" sz="3600" b="1" dirty="0" smtClean="0">
                <a:effectLst>
                  <a:outerShdw blurRad="38100" dist="38100" dir="2700000" algn="tl">
                    <a:srgbClr val="000000">
                      <a:alpha val="43137"/>
                    </a:srgbClr>
                  </a:outerShdw>
                </a:effectLst>
              </a:rPr>
              <a:t>  </a:t>
            </a:r>
            <a:r>
              <a:rPr lang="ru-RU" sz="3000" b="1" dirty="0">
                <a:effectLst>
                  <a:outerShdw blurRad="38100" dist="38100" dir="2700000" algn="tl">
                    <a:srgbClr val="000000">
                      <a:alpha val="43137"/>
                    </a:srgbClr>
                  </a:outerShdw>
                </a:effectLst>
              </a:rPr>
              <a:t>клеточной стенки бактерий</a:t>
            </a:r>
            <a:endParaRPr lang="ru-RU" sz="5200" b="1" dirty="0">
              <a:effectLst>
                <a:outerShdw blurRad="38100" dist="38100" dir="2700000" algn="tl">
                  <a:srgbClr val="000000">
                    <a:alpha val="43137"/>
                  </a:srgbClr>
                </a:outerShdw>
              </a:effectLst>
            </a:endParaRPr>
          </a:p>
          <a:p>
            <a:pPr marL="228600" indent="-182563"/>
            <a:endParaRPr lang="ru-RU" sz="4400" dirty="0">
              <a:effectLst>
                <a:outerShdw blurRad="38100" dist="38100" dir="2700000" algn="tl">
                  <a:srgbClr val="000000">
                    <a:alpha val="43137"/>
                  </a:srgbClr>
                </a:outerShdw>
              </a:effectLst>
            </a:endParaRPr>
          </a:p>
          <a:p>
            <a:pPr marL="228600" indent="-182563"/>
            <a:endParaRPr lang="ru-RU" sz="3100" dirty="0">
              <a:effectLst>
                <a:outerShdw blurRad="38100" dist="38100" dir="2700000" algn="tl">
                  <a:srgbClr val="000000">
                    <a:alpha val="43137"/>
                  </a:srgbClr>
                </a:outerShdw>
              </a:effectLst>
            </a:endParaRPr>
          </a:p>
        </p:txBody>
      </p:sp>
      <p:sp>
        <p:nvSpPr>
          <p:cNvPr id="2" name="Дата 1"/>
          <p:cNvSpPr txBox="1">
            <a:spLocks noGrp="1"/>
          </p:cNvSpPr>
          <p:nvPr/>
        </p:nvSpPr>
        <p:spPr>
          <a:xfrm>
            <a:off x="6172200" y="6172200"/>
            <a:ext cx="2514600" cy="365125"/>
          </a:xfrm>
          <a:prstGeom prst="rect">
            <a:avLst/>
          </a:prstGeom>
          <a:noFill/>
        </p:spPr>
        <p:txBody>
          <a:bodyPr anchor="ctr"/>
          <a:lstStyle/>
          <a:p>
            <a:pPr algn="r" fontAlgn="auto">
              <a:spcBef>
                <a:spcPts val="0"/>
              </a:spcBef>
              <a:spcAft>
                <a:spcPts val="0"/>
              </a:spcAft>
              <a:defRPr/>
            </a:pPr>
            <a:fld id="{D32C7B0D-BE00-484B-89E8-1AA65D5D4670}" type="datetime1">
              <a:rPr lang="ru-RU" sz="1100" b="1">
                <a:solidFill>
                  <a:schemeClr val="tx1">
                    <a:lumMod val="50000"/>
                    <a:lumOff val="50000"/>
                  </a:schemeClr>
                </a:solidFill>
                <a:latin typeface="+mn-lt"/>
                <a:cs typeface="+mn-cs"/>
              </a:rPr>
              <a:pPr algn="r" fontAlgn="auto">
                <a:spcBef>
                  <a:spcPts val="0"/>
                </a:spcBef>
                <a:spcAft>
                  <a:spcPts val="0"/>
                </a:spcAft>
                <a:defRPr/>
              </a:pPr>
              <a:t>09.04.2013</a:t>
            </a:fld>
            <a:endParaRPr lang="ru-RU" sz="1100" b="1">
              <a:solidFill>
                <a:schemeClr val="tx1">
                  <a:lumMod val="50000"/>
                  <a:lumOff val="50000"/>
                </a:schemeClr>
              </a:solidFill>
              <a:latin typeface="+mn-lt"/>
              <a:cs typeface="+mn-cs"/>
            </a:endParaRPr>
          </a:p>
        </p:txBody>
      </p:sp>
      <p:sp>
        <p:nvSpPr>
          <p:cNvPr id="41370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Trebuchet MS" pitchFamily="34" charset="0"/>
            </a:endParaRPr>
          </a:p>
        </p:txBody>
      </p:sp>
      <p:graphicFrame>
        <p:nvGraphicFramePr>
          <p:cNvPr id="413701" name="Object 5"/>
          <p:cNvGraphicFramePr>
            <a:graphicFrameLocks noChangeAspect="1"/>
          </p:cNvGraphicFramePr>
          <p:nvPr>
            <p:extLst>
              <p:ext uri="{D42A27DB-BD31-4B8C-83A1-F6EECF244321}">
                <p14:modId xmlns:p14="http://schemas.microsoft.com/office/powerpoint/2010/main" val="1312051569"/>
              </p:ext>
            </p:extLst>
          </p:nvPr>
        </p:nvGraphicFramePr>
        <p:xfrm>
          <a:off x="1511300" y="1358960"/>
          <a:ext cx="6121400" cy="4486275"/>
        </p:xfrm>
        <a:graphic>
          <a:graphicData uri="http://schemas.openxmlformats.org/presentationml/2006/ole">
            <mc:AlternateContent xmlns:mc="http://schemas.openxmlformats.org/markup-compatibility/2006">
              <mc:Choice xmlns:v="urn:schemas-microsoft-com:vml" Requires="v">
                <p:oleObj spid="_x0000_s31755" name="ISIS/Draw Sketch" r:id="rId4" imgW="3102610" imgH="2278380" progId="ISISServer">
                  <p:embed/>
                </p:oleObj>
              </mc:Choice>
              <mc:Fallback>
                <p:oleObj name="ISIS/Draw Sketch" r:id="rId4" imgW="3102610" imgH="227838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0" y="1358960"/>
                        <a:ext cx="6121400" cy="448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3702" name="Rectangle 6"/>
          <p:cNvSpPr>
            <a:spLocks noChangeArrowheads="1"/>
          </p:cNvSpPr>
          <p:nvPr/>
        </p:nvSpPr>
        <p:spPr bwMode="auto">
          <a:xfrm>
            <a:off x="179512" y="4437112"/>
            <a:ext cx="3020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dirty="0">
                <a:solidFill>
                  <a:srgbClr val="FF0000"/>
                </a:solidFill>
                <a:effectLst>
                  <a:outerShdw blurRad="38100" dist="38100" dir="2700000" algn="tl">
                    <a:srgbClr val="000000">
                      <a:alpha val="43137"/>
                    </a:srgbClr>
                  </a:outerShdw>
                </a:effectLst>
              </a:rPr>
              <a:t> </a:t>
            </a:r>
            <a:r>
              <a:rPr lang="ru-RU" sz="2000" b="1" dirty="0">
                <a:solidFill>
                  <a:srgbClr val="FF0000"/>
                </a:solidFill>
                <a:effectLst>
                  <a:outerShdw blurRad="38100" dist="38100" dir="2700000" algn="tl">
                    <a:srgbClr val="000000">
                      <a:alpha val="43137"/>
                    </a:srgbClr>
                  </a:outerShdw>
                </a:effectLst>
              </a:rPr>
              <a:t>N-</a:t>
            </a:r>
            <a:r>
              <a:rPr lang="ru-RU" sz="2000" b="1" dirty="0" err="1">
                <a:solidFill>
                  <a:srgbClr val="FF0000"/>
                </a:solidFill>
                <a:effectLst>
                  <a:outerShdw blurRad="38100" dist="38100" dir="2700000" algn="tl">
                    <a:srgbClr val="000000">
                      <a:alpha val="43137"/>
                    </a:srgbClr>
                  </a:outerShdw>
                </a:effectLst>
              </a:rPr>
              <a:t>ацетилглюкозамин</a:t>
            </a:r>
            <a:endParaRPr lang="ru-RU" b="1" dirty="0">
              <a:solidFill>
                <a:srgbClr val="FF0000"/>
              </a:solidFill>
              <a:effectLst>
                <a:outerShdw blurRad="38100" dist="38100" dir="2700000" algn="tl">
                  <a:srgbClr val="000000">
                    <a:alpha val="43137"/>
                  </a:srgbClr>
                </a:outerShdw>
              </a:effectLst>
            </a:endParaRPr>
          </a:p>
        </p:txBody>
      </p:sp>
      <p:sp>
        <p:nvSpPr>
          <p:cNvPr id="413703" name="Rectangle 7"/>
          <p:cNvSpPr>
            <a:spLocks noChangeArrowheads="1"/>
          </p:cNvSpPr>
          <p:nvPr/>
        </p:nvSpPr>
        <p:spPr bwMode="auto">
          <a:xfrm>
            <a:off x="4887739" y="5804123"/>
            <a:ext cx="37898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a:solidFill>
                  <a:srgbClr val="FF0000"/>
                </a:solidFill>
                <a:effectLst>
                  <a:outerShdw blurRad="38100" dist="38100" dir="2700000" algn="tl">
                    <a:srgbClr val="000000">
                      <a:alpha val="43137"/>
                    </a:srgbClr>
                  </a:outerShdw>
                </a:effectLst>
              </a:rPr>
              <a:t>N-</a:t>
            </a:r>
            <a:r>
              <a:rPr lang="ru-RU" sz="2000" b="1" dirty="0" err="1">
                <a:solidFill>
                  <a:srgbClr val="FF0000"/>
                </a:solidFill>
                <a:effectLst>
                  <a:outerShdw blurRad="38100" dist="38100" dir="2700000" algn="tl">
                    <a:srgbClr val="000000">
                      <a:alpha val="43137"/>
                    </a:srgbClr>
                  </a:outerShdw>
                </a:effectLst>
              </a:rPr>
              <a:t>ацетилмурамовая</a:t>
            </a:r>
            <a:r>
              <a:rPr lang="ru-RU" b="1" dirty="0">
                <a:solidFill>
                  <a:srgbClr val="FF0000"/>
                </a:solidFill>
                <a:effectLst>
                  <a:outerShdw blurRad="38100" dist="38100" dir="2700000" algn="tl">
                    <a:srgbClr val="000000">
                      <a:alpha val="43137"/>
                    </a:srgbClr>
                  </a:outerShdw>
                </a:effectLst>
              </a:rPr>
              <a:t> кислота</a:t>
            </a:r>
          </a:p>
        </p:txBody>
      </p:sp>
      <p:sp>
        <p:nvSpPr>
          <p:cNvPr id="3" name="Прямоугольник 2"/>
          <p:cNvSpPr/>
          <p:nvPr/>
        </p:nvSpPr>
        <p:spPr>
          <a:xfrm>
            <a:off x="9757" y="5650950"/>
            <a:ext cx="4572000" cy="1015663"/>
          </a:xfrm>
          <a:prstGeom prst="rect">
            <a:avLst/>
          </a:prstGeom>
        </p:spPr>
        <p:txBody>
          <a:bodyPr>
            <a:spAutoFit/>
          </a:bodyPr>
          <a:lstStyle/>
          <a:p>
            <a:pPr marL="342900" indent="-342900">
              <a:spcBef>
                <a:spcPct val="0"/>
              </a:spcBef>
              <a:buFontTx/>
              <a:buChar char="-"/>
            </a:pPr>
            <a:r>
              <a:rPr lang="ru-RU" sz="2000" b="1" dirty="0" smtClean="0">
                <a:effectLst>
                  <a:outerShdw blurRad="38100" dist="38100" dir="2700000" algn="tl">
                    <a:srgbClr val="000000">
                      <a:alpha val="43137"/>
                    </a:srgbClr>
                  </a:outerShdw>
                </a:effectLst>
              </a:rPr>
              <a:t>механические </a:t>
            </a:r>
            <a:r>
              <a:rPr lang="ru-RU" sz="2000" b="1" dirty="0">
                <a:effectLst>
                  <a:outerShdw blurRad="38100" dist="38100" dir="2700000" algn="tl">
                    <a:srgbClr val="000000">
                      <a:alpha val="43137"/>
                    </a:srgbClr>
                  </a:outerShdw>
                </a:effectLst>
              </a:rPr>
              <a:t>функции, </a:t>
            </a:r>
            <a:endParaRPr lang="ru-RU" sz="2000" b="1" dirty="0" smtClean="0">
              <a:effectLst>
                <a:outerShdw blurRad="38100" dist="38100" dir="2700000" algn="tl">
                  <a:srgbClr val="000000">
                    <a:alpha val="43137"/>
                  </a:srgbClr>
                </a:outerShdw>
              </a:effectLst>
            </a:endParaRPr>
          </a:p>
          <a:p>
            <a:pPr marL="342900" indent="-342900">
              <a:spcBef>
                <a:spcPct val="0"/>
              </a:spcBef>
              <a:buFontTx/>
              <a:buChar char="-"/>
            </a:pPr>
            <a:r>
              <a:rPr lang="ru-RU" sz="2000" b="1" dirty="0" smtClean="0">
                <a:effectLst>
                  <a:outerShdw blurRad="38100" dist="38100" dir="2700000" algn="tl">
                    <a:srgbClr val="000000">
                      <a:alpha val="43137"/>
                    </a:srgbClr>
                  </a:outerShdw>
                </a:effectLst>
              </a:rPr>
              <a:t>осмотическая защита </a:t>
            </a:r>
            <a:r>
              <a:rPr lang="ru-RU" sz="2000" b="1" dirty="0">
                <a:effectLst>
                  <a:outerShdw blurRad="38100" dist="38100" dir="2700000" algn="tl">
                    <a:srgbClr val="000000">
                      <a:alpha val="43137"/>
                    </a:srgbClr>
                  </a:outerShdw>
                </a:effectLst>
              </a:rPr>
              <a:t>клетки, </a:t>
            </a:r>
            <a:r>
              <a:rPr lang="ru-RU" sz="2000" b="1" dirty="0" smtClean="0">
                <a:effectLst>
                  <a:outerShdw blurRad="38100" dist="38100" dir="2700000" algn="tl">
                    <a:srgbClr val="000000">
                      <a:alpha val="43137"/>
                    </a:srgbClr>
                  </a:outerShdw>
                </a:effectLst>
              </a:rPr>
              <a:t> </a:t>
            </a:r>
          </a:p>
          <a:p>
            <a:pPr marL="342900" indent="-342900">
              <a:spcBef>
                <a:spcPct val="0"/>
              </a:spcBef>
              <a:buFontTx/>
              <a:buChar char="-"/>
            </a:pPr>
            <a:r>
              <a:rPr lang="ru-RU" sz="2000" b="1" dirty="0" smtClean="0">
                <a:effectLst>
                  <a:outerShdw blurRad="38100" dist="38100" dir="2700000" algn="tl">
                    <a:srgbClr val="000000">
                      <a:alpha val="43137"/>
                    </a:srgbClr>
                  </a:outerShdw>
                </a:effectLst>
              </a:rPr>
              <a:t>антигенные </a:t>
            </a:r>
            <a:r>
              <a:rPr lang="ru-RU" sz="2000" b="1" dirty="0">
                <a:effectLst>
                  <a:outerShdw blurRad="38100" dist="38100" dir="2700000" algn="tl">
                    <a:srgbClr val="000000">
                      <a:alpha val="43137"/>
                    </a:srgbClr>
                  </a:outerShdw>
                </a:effectLst>
              </a:rPr>
              <a:t>функции. </a:t>
            </a:r>
            <a:endParaRPr lang="ru-RU"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9788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3"/>
          <p:cNvSpPr>
            <a:spLocks noGrp="1"/>
          </p:cNvSpPr>
          <p:nvPr>
            <p:ph type="sldNum" sz="quarter" idx="12"/>
          </p:nvPr>
        </p:nvSpPr>
        <p:spPr/>
        <p:txBody>
          <a:bodyPr/>
          <a:lstStyle/>
          <a:p>
            <a:fld id="{999C35BD-695F-4D2D-840E-F2766ABF5D9D}" type="slidenum">
              <a:rPr lang="ru-RU"/>
              <a:pPr/>
              <a:t>53</a:t>
            </a:fld>
            <a:endParaRPr lang="ru-RU"/>
          </a:p>
        </p:txBody>
      </p:sp>
      <p:sp>
        <p:nvSpPr>
          <p:cNvPr id="78850" name="Text Box 2"/>
          <p:cNvSpPr txBox="1">
            <a:spLocks noChangeArrowheads="1"/>
          </p:cNvSpPr>
          <p:nvPr/>
        </p:nvSpPr>
        <p:spPr bwMode="auto">
          <a:xfrm>
            <a:off x="323850" y="185738"/>
            <a:ext cx="86517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3200" b="1" dirty="0">
                <a:solidFill>
                  <a:srgbClr val="FF0000"/>
                </a:solidFill>
                <a:effectLst>
                  <a:outerShdw blurRad="38100" dist="38100" dir="2700000" algn="tl">
                    <a:srgbClr val="000000">
                      <a:alpha val="43137"/>
                    </a:srgbClr>
                  </a:outerShdw>
                </a:effectLst>
              </a:rPr>
              <a:t>ПОЛИСАХАРИДЫ. </a:t>
            </a:r>
            <a:r>
              <a:rPr lang="ru-RU" sz="3200" b="1" dirty="0" err="1">
                <a:solidFill>
                  <a:srgbClr val="FF0000"/>
                </a:solidFill>
                <a:effectLst>
                  <a:outerShdw blurRad="38100" dist="38100" dir="2700000" algn="tl">
                    <a:srgbClr val="000000">
                      <a:alpha val="43137"/>
                    </a:srgbClr>
                  </a:outerShdw>
                </a:effectLst>
              </a:rPr>
              <a:t>Гетерополисахариды</a:t>
            </a:r>
            <a:endParaRPr lang="ru-RU" sz="3200" b="1" dirty="0">
              <a:solidFill>
                <a:srgbClr val="FF0000"/>
              </a:solidFill>
              <a:effectLst>
                <a:outerShdw blurRad="38100" dist="38100" dir="2700000" algn="tl">
                  <a:srgbClr val="000000">
                    <a:alpha val="43137"/>
                  </a:srgbClr>
                </a:outerShdw>
              </a:effectLst>
            </a:endParaRPr>
          </a:p>
          <a:p>
            <a:pPr algn="ctr"/>
            <a:r>
              <a:rPr lang="ru-RU" sz="3200" b="1" i="1" dirty="0" err="1">
                <a:solidFill>
                  <a:srgbClr val="FF0000"/>
                </a:solidFill>
                <a:effectLst>
                  <a:outerShdw blurRad="38100" dist="38100" dir="2700000" algn="tl">
                    <a:srgbClr val="000000">
                      <a:alpha val="43137"/>
                    </a:srgbClr>
                  </a:outerShdw>
                </a:effectLst>
              </a:rPr>
              <a:t>Пептидогликаны</a:t>
            </a:r>
            <a:endParaRPr lang="ru-RU" sz="3200" b="1" dirty="0">
              <a:solidFill>
                <a:srgbClr val="FF0000"/>
              </a:solidFill>
              <a:effectLst>
                <a:outerShdw blurRad="38100" dist="38100" dir="2700000" algn="tl">
                  <a:srgbClr val="000000">
                    <a:alpha val="43137"/>
                  </a:srgbClr>
                </a:outerShdw>
              </a:effectLst>
            </a:endParaRPr>
          </a:p>
        </p:txBody>
      </p:sp>
      <p:sp>
        <p:nvSpPr>
          <p:cNvPr id="78851" name="Line 3"/>
          <p:cNvSpPr>
            <a:spLocks noChangeShapeType="1"/>
          </p:cNvSpPr>
          <p:nvPr/>
        </p:nvSpPr>
        <p:spPr bwMode="auto">
          <a:xfrm>
            <a:off x="250825" y="11969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88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8853"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885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885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885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8857" name="Rectangle 9"/>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pic>
        <p:nvPicPr>
          <p:cNvPr id="78861" name="Picture 13" descr="12_6"/>
          <p:cNvPicPr>
            <a:picLocks noChangeAspect="1" noChangeArrowheads="1"/>
          </p:cNvPicPr>
          <p:nvPr/>
        </p:nvPicPr>
        <p:blipFill>
          <a:blip r:embed="rId2">
            <a:extLst>
              <a:ext uri="{28A0092B-C50C-407E-A947-70E740481C1C}">
                <a14:useLocalDpi xmlns:a14="http://schemas.microsoft.com/office/drawing/2010/main" val="0"/>
              </a:ext>
            </a:extLst>
          </a:blip>
          <a:srcRect b="30174"/>
          <a:stretch>
            <a:fillRect/>
          </a:stretch>
        </p:blipFill>
        <p:spPr bwMode="auto">
          <a:xfrm>
            <a:off x="323850" y="1384300"/>
            <a:ext cx="551497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2" name="Rectangle 14"/>
          <p:cNvSpPr>
            <a:spLocks noChangeArrowheads="1"/>
          </p:cNvSpPr>
          <p:nvPr/>
        </p:nvSpPr>
        <p:spPr bwMode="auto">
          <a:xfrm>
            <a:off x="5292725" y="1408739"/>
            <a:ext cx="368285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ru-RU" sz="3200" b="1" dirty="0" err="1">
                <a:solidFill>
                  <a:schemeClr val="accent2"/>
                </a:solidFill>
                <a:effectLst>
                  <a:outerShdw blurRad="38100" dist="38100" dir="2700000" algn="tl">
                    <a:srgbClr val="000000">
                      <a:alpha val="43137"/>
                    </a:srgbClr>
                  </a:outerShdw>
                </a:effectLst>
              </a:rPr>
              <a:t>Пептидогликан</a:t>
            </a:r>
            <a:r>
              <a:rPr lang="ru-RU" sz="3200" b="1" dirty="0">
                <a:solidFill>
                  <a:schemeClr val="accent2"/>
                </a:solidFill>
                <a:effectLst>
                  <a:outerShdw blurRad="38100" dist="38100" dir="2700000" algn="tl">
                    <a:srgbClr val="000000">
                      <a:alpha val="43137"/>
                    </a:srgbClr>
                  </a:outerShdw>
                </a:effectLst>
              </a:rPr>
              <a:t> </a:t>
            </a:r>
            <a:r>
              <a:rPr lang="ru-RU" sz="3200" b="1" dirty="0" err="1">
                <a:solidFill>
                  <a:schemeClr val="accent2"/>
                </a:solidFill>
                <a:effectLst>
                  <a:outerShdw blurRad="38100" dist="38100" dir="2700000" algn="tl">
                    <a:srgbClr val="000000">
                      <a:alpha val="43137"/>
                    </a:srgbClr>
                  </a:outerShdw>
                </a:effectLst>
              </a:rPr>
              <a:t>муреин</a:t>
            </a:r>
            <a:r>
              <a:rPr lang="ru-RU" sz="2400" b="1" dirty="0">
                <a:solidFill>
                  <a:schemeClr val="accent2"/>
                </a:solidFill>
                <a:effectLst>
                  <a:outerShdw blurRad="38100" dist="38100" dir="2700000" algn="tl">
                    <a:srgbClr val="000000">
                      <a:alpha val="43137"/>
                    </a:srgbClr>
                  </a:outerShdw>
                </a:effectLst>
              </a:rPr>
              <a:t> и его сетчатая структура </a:t>
            </a:r>
          </a:p>
        </p:txBody>
      </p:sp>
      <p:sp>
        <p:nvSpPr>
          <p:cNvPr id="78863" name="Rectangle 15"/>
          <p:cNvSpPr>
            <a:spLocks noChangeArrowheads="1"/>
          </p:cNvSpPr>
          <p:nvPr/>
        </p:nvSpPr>
        <p:spPr bwMode="auto">
          <a:xfrm>
            <a:off x="5867400" y="3429000"/>
            <a:ext cx="310817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b="1" dirty="0">
                <a:effectLst>
                  <a:outerShdw blurRad="38100" dist="38100" dir="2700000" algn="tl">
                    <a:srgbClr val="000000">
                      <a:alpha val="43137"/>
                    </a:srgbClr>
                  </a:outerShdw>
                </a:effectLst>
              </a:rPr>
              <a:t>Важнейший компонент клеточной стенки бактерий, выполняющий механические функции, осмотической защиты клетки, выполняет антигенные функции.</a:t>
            </a:r>
          </a:p>
        </p:txBody>
      </p:sp>
    </p:spTree>
    <p:extLst>
      <p:ext uri="{BB962C8B-B14F-4D97-AF65-F5344CB8AC3E}">
        <p14:creationId xmlns:p14="http://schemas.microsoft.com/office/powerpoint/2010/main" val="155992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4.bp.blogspot.com/-IsfbG7jVUPc/TZle2L0XPRI/AAAAAAAAAn0/yZy_BeNdsXk/s200/4.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5256584" cy="3832820"/>
          </a:xfrm>
          <a:prstGeom prst="rect">
            <a:avLst/>
          </a:prstGeom>
          <a:noFill/>
          <a:ln>
            <a:noFill/>
          </a:ln>
        </p:spPr>
      </p:pic>
      <p:sp>
        <p:nvSpPr>
          <p:cNvPr id="3" name="Прямоугольник 2"/>
          <p:cNvSpPr/>
          <p:nvPr/>
        </p:nvSpPr>
        <p:spPr>
          <a:xfrm>
            <a:off x="539552" y="4725144"/>
            <a:ext cx="8136904" cy="1569660"/>
          </a:xfrm>
          <a:prstGeom prst="rect">
            <a:avLst/>
          </a:prstGeom>
        </p:spPr>
        <p:txBody>
          <a:bodyPr wrap="square">
            <a:spAutoFit/>
          </a:bodyPr>
          <a:lstStyle/>
          <a:p>
            <a:pPr algn="ctr"/>
            <a:r>
              <a:rPr lang="ru-RU" sz="2400" b="1" dirty="0" smtClean="0">
                <a:effectLst>
                  <a:outerShdw blurRad="38100" dist="38100" dir="2700000" algn="tl">
                    <a:srgbClr val="000000">
                      <a:alpha val="43137"/>
                    </a:srgbClr>
                  </a:outerShdw>
                </a:effectLst>
              </a:rPr>
              <a:t>Цепочки полисахарида </a:t>
            </a:r>
            <a:r>
              <a:rPr lang="ru-RU" sz="2400" b="1" dirty="0">
                <a:effectLst>
                  <a:outerShdw blurRad="38100" dist="38100" dir="2700000" algn="tl">
                    <a:srgbClr val="000000">
                      <a:alpha val="43137"/>
                    </a:srgbClr>
                  </a:outerShdw>
                </a:effectLst>
              </a:rPr>
              <a:t>сшиты поперечными химическими </a:t>
            </a:r>
            <a:r>
              <a:rPr lang="ru-RU" sz="2400" b="1" dirty="0" smtClean="0">
                <a:effectLst>
                  <a:outerShdw blurRad="38100" dist="38100" dir="2700000" algn="tl">
                    <a:srgbClr val="000000">
                      <a:alpha val="43137"/>
                    </a:srgbClr>
                  </a:outerShdw>
                </a:effectLst>
              </a:rPr>
              <a:t>связями с  пептидами </a:t>
            </a:r>
            <a:r>
              <a:rPr lang="ru-RU" sz="2400" b="1" dirty="0">
                <a:effectLst>
                  <a:outerShdw blurRad="38100" dist="38100" dir="2700000" algn="tl">
                    <a:srgbClr val="000000">
                      <a:alpha val="43137"/>
                    </a:srgbClr>
                  </a:outerShdw>
                </a:effectLst>
              </a:rPr>
              <a:t>и образуют сетчатую </a:t>
            </a:r>
            <a:r>
              <a:rPr lang="ru-RU" sz="2400" b="1" dirty="0" err="1">
                <a:effectLst>
                  <a:outerShdw blurRad="38100" dist="38100" dir="2700000" algn="tl">
                    <a:srgbClr val="000000">
                      <a:alpha val="43137"/>
                    </a:srgbClr>
                  </a:outerShdw>
                </a:effectLst>
              </a:rPr>
              <a:t>сверхмолекулу</a:t>
            </a:r>
            <a:r>
              <a:rPr lang="ru-RU" sz="2400" b="1" dirty="0">
                <a:effectLst>
                  <a:outerShdw blurRad="38100" dist="38100" dir="2700000" algn="tl">
                    <a:srgbClr val="000000">
                      <a:alpha val="43137"/>
                    </a:srgbClr>
                  </a:outerShdw>
                </a:effectLst>
              </a:rPr>
              <a:t>, обволакивающую всю клетку. </a:t>
            </a:r>
          </a:p>
        </p:txBody>
      </p:sp>
      <p:sp>
        <p:nvSpPr>
          <p:cNvPr id="4" name="Прямоугольник 3"/>
          <p:cNvSpPr/>
          <p:nvPr/>
        </p:nvSpPr>
        <p:spPr>
          <a:xfrm>
            <a:off x="6876256" y="908720"/>
            <a:ext cx="1758815" cy="584775"/>
          </a:xfrm>
          <a:prstGeom prst="rect">
            <a:avLst/>
          </a:prstGeom>
        </p:spPr>
        <p:txBody>
          <a:bodyPr wrap="none">
            <a:spAutoFit/>
          </a:bodyPr>
          <a:lstStyle/>
          <a:p>
            <a:r>
              <a:rPr lang="ru-RU" sz="3200" b="1" dirty="0" err="1">
                <a:solidFill>
                  <a:srgbClr val="FF0000"/>
                </a:solidFill>
                <a:effectLst>
                  <a:outerShdw blurRad="38100" dist="38100" dir="2700000" algn="tl">
                    <a:srgbClr val="000000">
                      <a:alpha val="43137"/>
                    </a:srgbClr>
                  </a:outerShdw>
                </a:effectLst>
              </a:rPr>
              <a:t>муреин</a:t>
            </a:r>
            <a:endParaRPr lang="ru-RU"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48390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C9202A84-7364-4608-A40F-533ADF969D5D}" type="slidenum">
              <a:rPr lang="ru-RU"/>
              <a:pPr/>
              <a:t>55</a:t>
            </a:fld>
            <a:endParaRPr lang="ru-RU"/>
          </a:p>
        </p:txBody>
      </p:sp>
      <p:sp>
        <p:nvSpPr>
          <p:cNvPr id="416770" name="Rectangle 2"/>
          <p:cNvSpPr>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000" b="1" dirty="0">
                <a:solidFill>
                  <a:srgbClr val="FF0000"/>
                </a:solidFill>
                <a:effectLst>
                  <a:outerShdw blurRad="38100" dist="38100" dir="2700000" algn="tl">
                    <a:srgbClr val="000000">
                      <a:alpha val="43137"/>
                    </a:srgbClr>
                  </a:outerShdw>
                </a:effectLst>
              </a:rPr>
              <a:t> </a:t>
            </a:r>
            <a:r>
              <a:rPr lang="ru-RU" sz="3200" b="1" dirty="0">
                <a:solidFill>
                  <a:srgbClr val="FF0000"/>
                </a:solidFill>
                <a:effectLst>
                  <a:outerShdw blurRad="38100" dist="38100" dir="2700000" algn="tl">
                    <a:srgbClr val="000000">
                      <a:alpha val="43137"/>
                    </a:srgbClr>
                  </a:outerShdw>
                </a:effectLst>
              </a:rPr>
              <a:t>Декстраны </a:t>
            </a:r>
            <a:r>
              <a:rPr lang="ru-RU" sz="2000" dirty="0">
                <a:solidFill>
                  <a:schemeClr val="accent2"/>
                </a:solidFill>
                <a:effectLst>
                  <a:outerShdw blurRad="38100" dist="38100" dir="2700000" algn="tl">
                    <a:srgbClr val="000000">
                      <a:alpha val="43137"/>
                    </a:srgbClr>
                  </a:outerShdw>
                </a:effectLst>
              </a:rPr>
              <a:t>- </a:t>
            </a:r>
            <a:r>
              <a:rPr lang="ru-RU" sz="2800" b="1" dirty="0">
                <a:solidFill>
                  <a:schemeClr val="accent2"/>
                </a:solidFill>
                <a:effectLst>
                  <a:outerShdw blurRad="38100" dist="38100" dir="2700000" algn="tl">
                    <a:srgbClr val="000000">
                      <a:alpha val="43137"/>
                    </a:srgbClr>
                  </a:outerShdw>
                </a:effectLst>
              </a:rPr>
              <a:t>полисахариды бактериального происхождения </a:t>
            </a:r>
          </a:p>
        </p:txBody>
      </p:sp>
      <p:graphicFrame>
        <p:nvGraphicFramePr>
          <p:cNvPr id="416771" name="Object 3"/>
          <p:cNvGraphicFramePr>
            <a:graphicFrameLocks noChangeAspect="1"/>
          </p:cNvGraphicFramePr>
          <p:nvPr/>
        </p:nvGraphicFramePr>
        <p:xfrm>
          <a:off x="719138" y="1196975"/>
          <a:ext cx="8424862" cy="4608513"/>
        </p:xfrm>
        <a:graphic>
          <a:graphicData uri="http://schemas.openxmlformats.org/presentationml/2006/ole">
            <mc:AlternateContent xmlns:mc="http://schemas.openxmlformats.org/markup-compatibility/2006">
              <mc:Choice xmlns:v="urn:schemas-microsoft-com:vml" Requires="v">
                <p:oleObj spid="_x0000_s32778" name="ISIS/Draw Sketch" r:id="rId4" imgW="5683250" imgH="2791460" progId="ISISServer">
                  <p:embed/>
                </p:oleObj>
              </mc:Choice>
              <mc:Fallback>
                <p:oleObj name="ISIS/Draw Sketch" r:id="rId4" imgW="5683250" imgH="279146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138" y="1196975"/>
                        <a:ext cx="8424862" cy="460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772" name="Rectangle 4"/>
          <p:cNvSpPr>
            <a:spLocks noChangeArrowheads="1"/>
          </p:cNvSpPr>
          <p:nvPr/>
        </p:nvSpPr>
        <p:spPr bwMode="auto">
          <a:xfrm>
            <a:off x="2987675" y="6423025"/>
            <a:ext cx="481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3600" b="1" baseline="70000">
                <a:effectLst>
                  <a:outerShdw blurRad="38100" dist="38100" dir="2700000" algn="tl">
                    <a:srgbClr val="000000">
                      <a:alpha val="43137"/>
                    </a:srgbClr>
                  </a:outerShdw>
                </a:effectLst>
              </a:rPr>
              <a:t>Сефадексы (гельфильтрация)</a:t>
            </a:r>
          </a:p>
        </p:txBody>
      </p:sp>
      <p:sp>
        <p:nvSpPr>
          <p:cNvPr id="416773" name="Rectangle 5"/>
          <p:cNvSpPr>
            <a:spLocks noChangeArrowheads="1"/>
          </p:cNvSpPr>
          <p:nvPr/>
        </p:nvSpPr>
        <p:spPr bwMode="auto">
          <a:xfrm>
            <a:off x="323850" y="6165850"/>
            <a:ext cx="20843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aseline="70000"/>
              <a:t> 300.000-400.000</a:t>
            </a:r>
          </a:p>
        </p:txBody>
      </p:sp>
    </p:spTree>
    <p:extLst>
      <p:ext uri="{BB962C8B-B14F-4D97-AF65-F5344CB8AC3E}">
        <p14:creationId xmlns:p14="http://schemas.microsoft.com/office/powerpoint/2010/main" val="3213498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fld id="{4BA721C8-C165-42D0-B492-1A7BC30830B3}" type="slidenum">
              <a:rPr lang="ru-RU"/>
              <a:pPr/>
              <a:t>56</a:t>
            </a:fld>
            <a:endParaRPr lang="ru-RU"/>
          </a:p>
        </p:txBody>
      </p:sp>
      <p:pic>
        <p:nvPicPr>
          <p:cNvPr id="418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60350"/>
            <a:ext cx="4032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19" name="Rectangle 3"/>
          <p:cNvSpPr>
            <a:spLocks noChangeArrowheads="1"/>
          </p:cNvSpPr>
          <p:nvPr/>
        </p:nvSpPr>
        <p:spPr bwMode="auto">
          <a:xfrm>
            <a:off x="395288" y="4724400"/>
            <a:ext cx="81359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sz="2400" b="1" dirty="0" err="1">
                <a:effectLst>
                  <a:outerShdw blurRad="38100" dist="38100" dir="2700000" algn="tl">
                    <a:srgbClr val="000000">
                      <a:alpha val="43137"/>
                    </a:srgbClr>
                  </a:outerShdw>
                </a:effectLst>
              </a:rPr>
              <a:t>Плазмозаменяющий</a:t>
            </a:r>
            <a:r>
              <a:rPr lang="ru-RU" sz="2400" b="1" dirty="0">
                <a:effectLst>
                  <a:outerShdw blurRad="38100" dist="38100" dir="2700000" algn="tl">
                    <a:srgbClr val="000000">
                      <a:alpha val="43137"/>
                    </a:srgbClr>
                  </a:outerShdw>
                </a:effectLst>
              </a:rPr>
              <a:t> раствор – </a:t>
            </a:r>
            <a:r>
              <a:rPr lang="ru-RU" sz="3200" b="1" dirty="0" err="1">
                <a:solidFill>
                  <a:schemeClr val="accent2"/>
                </a:solidFill>
                <a:effectLst>
                  <a:outerShdw blurRad="38100" dist="38100" dir="2700000" algn="tl">
                    <a:srgbClr val="000000">
                      <a:alpha val="43137"/>
                    </a:srgbClr>
                  </a:outerShdw>
                </a:effectLst>
              </a:rPr>
              <a:t>полиглюкин</a:t>
            </a:r>
            <a:endParaRPr lang="ru-RU" sz="3200" b="1" dirty="0">
              <a:solidFill>
                <a:schemeClr val="accent2"/>
              </a:solidFill>
              <a:effectLst>
                <a:outerShdw blurRad="38100" dist="38100" dir="2700000" algn="tl">
                  <a:srgbClr val="000000">
                    <a:alpha val="43137"/>
                  </a:srgbClr>
                </a:outerShdw>
              </a:effectLst>
            </a:endParaRPr>
          </a:p>
          <a:p>
            <a:r>
              <a:rPr lang="ru-RU" sz="2400" b="1" dirty="0">
                <a:effectLst>
                  <a:outerShdw blurRad="38100" dist="38100" dir="2700000" algn="tl">
                    <a:srgbClr val="000000">
                      <a:alpha val="43137"/>
                    </a:srgbClr>
                  </a:outerShdw>
                </a:effectLst>
              </a:rPr>
              <a:t>содержит частично гидролизованный декстран, </a:t>
            </a:r>
          </a:p>
          <a:p>
            <a:r>
              <a:rPr lang="ru-RU" sz="2400" b="1" dirty="0">
                <a:effectLst>
                  <a:outerShdw blurRad="38100" dist="38100" dir="2700000" algn="tl">
                    <a:srgbClr val="000000">
                      <a:alpha val="43137"/>
                    </a:srgbClr>
                  </a:outerShdw>
                </a:effectLst>
              </a:rPr>
              <a:t>полученный из </a:t>
            </a:r>
            <a:r>
              <a:rPr lang="en-US" sz="2400" b="1" dirty="0" err="1">
                <a:effectLst>
                  <a:outerShdw blurRad="38100" dist="38100" dir="2700000" algn="tl">
                    <a:srgbClr val="000000">
                      <a:alpha val="43137"/>
                    </a:srgbClr>
                  </a:outerShdw>
                </a:effectLst>
              </a:rPr>
              <a:t>Leuconostoc</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mesenteroides</a:t>
            </a:r>
            <a:endParaRPr lang="ru-RU" sz="2400" b="1" dirty="0">
              <a:effectLst>
                <a:outerShdw blurRad="38100" dist="38100" dir="2700000" algn="tl">
                  <a:srgbClr val="000000">
                    <a:alpha val="43137"/>
                  </a:srgbClr>
                </a:outerShdw>
              </a:effectLst>
            </a:endParaRPr>
          </a:p>
        </p:txBody>
      </p:sp>
      <p:sp>
        <p:nvSpPr>
          <p:cNvPr id="418820" name="Rectangle 4"/>
          <p:cNvSpPr>
            <a:spLocks noChangeArrowheads="1"/>
          </p:cNvSpPr>
          <p:nvPr/>
        </p:nvSpPr>
        <p:spPr bwMode="auto">
          <a:xfrm>
            <a:off x="6877050" y="4437063"/>
            <a:ext cx="174783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aseline="70000"/>
              <a:t>60.000-90.000</a:t>
            </a:r>
          </a:p>
        </p:txBody>
      </p:sp>
      <p:sp>
        <p:nvSpPr>
          <p:cNvPr id="418821" name="Rectangle 5"/>
          <p:cNvSpPr>
            <a:spLocks noChangeArrowheads="1"/>
          </p:cNvSpPr>
          <p:nvPr/>
        </p:nvSpPr>
        <p:spPr bwMode="auto">
          <a:xfrm>
            <a:off x="395288" y="6067425"/>
            <a:ext cx="62343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dirty="0">
                <a:effectLst>
                  <a:outerShdw blurRad="38100" dist="38100" dir="2700000" algn="tl">
                    <a:srgbClr val="000000">
                      <a:alpha val="43137"/>
                    </a:srgbClr>
                  </a:outerShdw>
                </a:effectLst>
              </a:rPr>
              <a:t>в изотоническом растворе </a:t>
            </a:r>
            <a:r>
              <a:rPr lang="ru-RU" sz="2400" b="1" dirty="0" err="1">
                <a:effectLst>
                  <a:outerShdw blurRad="38100" dist="38100" dir="2700000" algn="tl">
                    <a:srgbClr val="000000">
                      <a:alpha val="43137"/>
                    </a:srgbClr>
                  </a:outerShdw>
                </a:effectLst>
              </a:rPr>
              <a:t>NаСI</a:t>
            </a:r>
            <a:r>
              <a:rPr lang="ru-RU" sz="2400" b="1" dirty="0">
                <a:effectLst>
                  <a:outerShdw blurRad="38100" dist="38100" dir="2700000" algn="tl">
                    <a:srgbClr val="000000">
                      <a:alpha val="43137"/>
                    </a:srgbClr>
                  </a:outerShdw>
                </a:effectLst>
              </a:rPr>
              <a:t> (0,85%)</a:t>
            </a:r>
          </a:p>
        </p:txBody>
      </p:sp>
    </p:spTree>
    <p:extLst>
      <p:ext uri="{BB962C8B-B14F-4D97-AF65-F5344CB8AC3E}">
        <p14:creationId xmlns:p14="http://schemas.microsoft.com/office/powerpoint/2010/main" val="25480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06955C51-49B6-432D-83C7-3BC7AC2E74AA}" type="slidenum">
              <a:rPr lang="ru-RU"/>
              <a:pPr/>
              <a:t>57</a:t>
            </a:fld>
            <a:endParaRPr lang="ru-RU"/>
          </a:p>
        </p:txBody>
      </p:sp>
      <p:sp>
        <p:nvSpPr>
          <p:cNvPr id="419842" name="Rectangle 2"/>
          <p:cNvSpPr>
            <a:spLocks noChangeArrowheads="1"/>
          </p:cNvSpPr>
          <p:nvPr/>
        </p:nvSpPr>
        <p:spPr bwMode="auto">
          <a:xfrm>
            <a:off x="611188" y="908050"/>
            <a:ext cx="8207375"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3200" b="1" dirty="0">
                <a:solidFill>
                  <a:schemeClr val="hlink"/>
                </a:solidFill>
                <a:effectLst>
                  <a:outerShdw blurRad="38100" dist="38100" dir="2700000" algn="tl">
                    <a:srgbClr val="000000">
                      <a:alpha val="43137"/>
                    </a:srgbClr>
                  </a:outerShdw>
                </a:effectLst>
              </a:rPr>
              <a:t> </a:t>
            </a:r>
            <a:r>
              <a:rPr lang="ru-RU" sz="3600" b="1" dirty="0">
                <a:solidFill>
                  <a:srgbClr val="FF0000"/>
                </a:solidFill>
                <a:effectLst>
                  <a:outerShdw blurRad="38100" dist="38100" dir="2700000" algn="tl">
                    <a:srgbClr val="000000">
                      <a:alpha val="43137"/>
                    </a:srgbClr>
                  </a:outerShdw>
                </a:effectLst>
              </a:rPr>
              <a:t>Полисахариды соединительной ткани </a:t>
            </a:r>
            <a:r>
              <a:rPr lang="ru-RU" sz="3600" b="1" dirty="0" smtClean="0">
                <a:solidFill>
                  <a:srgbClr val="FF0000"/>
                </a:solidFill>
                <a:effectLst>
                  <a:outerShdw blurRad="38100" dist="38100" dir="2700000" algn="tl">
                    <a:srgbClr val="000000">
                      <a:alpha val="43137"/>
                    </a:srgbClr>
                  </a:outerShdw>
                </a:effectLst>
              </a:rPr>
              <a:t> (</a:t>
            </a:r>
            <a:r>
              <a:rPr lang="ru-RU" sz="3600" b="1" dirty="0" err="1">
                <a:solidFill>
                  <a:srgbClr val="FF0000"/>
                </a:solidFill>
                <a:effectLst>
                  <a:outerShdw blurRad="38100" dist="38100" dir="2700000" algn="tl">
                    <a:srgbClr val="000000">
                      <a:alpha val="43137"/>
                    </a:srgbClr>
                  </a:outerShdw>
                </a:effectLst>
              </a:rPr>
              <a:t>мукополисахариды</a:t>
            </a:r>
            <a:r>
              <a:rPr lang="ru-RU" sz="3600" b="1" dirty="0">
                <a:solidFill>
                  <a:srgbClr val="FF0000"/>
                </a:solidFill>
                <a:effectLst>
                  <a:outerShdw blurRad="38100" dist="38100" dir="2700000" algn="tl">
                    <a:srgbClr val="000000">
                      <a:alpha val="43137"/>
                    </a:srgbClr>
                  </a:outerShdw>
                </a:effectLst>
              </a:rPr>
              <a:t>)</a:t>
            </a:r>
          </a:p>
          <a:p>
            <a:endParaRPr lang="ru-RU" sz="3600" b="1" dirty="0">
              <a:solidFill>
                <a:schemeClr val="accent2"/>
              </a:solidFill>
              <a:effectLst>
                <a:outerShdw blurRad="38100" dist="38100" dir="2700000" algn="tl">
                  <a:srgbClr val="000000">
                    <a:alpha val="43137"/>
                  </a:srgbClr>
                </a:outerShdw>
              </a:effectLst>
            </a:endParaRPr>
          </a:p>
          <a:p>
            <a:r>
              <a:rPr lang="ru-RU" sz="2400" b="1" dirty="0">
                <a:effectLst>
                  <a:outerShdw blurRad="38100" dist="38100" dir="2700000" algn="tl">
                    <a:srgbClr val="000000">
                      <a:alpha val="43137"/>
                    </a:srgbClr>
                  </a:outerShdw>
                </a:effectLst>
              </a:rPr>
              <a:t>Соединительная ткань выполняет опорную, трофическую (питательную) и защитную функции. </a:t>
            </a:r>
          </a:p>
          <a:p>
            <a:r>
              <a:rPr lang="ru-RU" sz="2400" b="1" dirty="0">
                <a:effectLst>
                  <a:outerShdw blurRad="38100" dist="38100" dir="2700000" algn="tl">
                    <a:srgbClr val="000000">
                      <a:alpha val="43137"/>
                    </a:srgbClr>
                  </a:outerShdw>
                </a:effectLst>
              </a:rPr>
              <a:t>К соединительной ткани относят подкожную клетчатку, сухожилия, связки, кости, хрящи, стенки крупных кровеносных сосудов, роговицу.  </a:t>
            </a:r>
          </a:p>
          <a:p>
            <a:r>
              <a:rPr lang="ru-RU" sz="2400" b="1" dirty="0">
                <a:effectLst>
                  <a:outerShdw blurRad="38100" dist="38100" dir="2700000" algn="tl">
                    <a:srgbClr val="000000">
                      <a:alpha val="43137"/>
                    </a:srgbClr>
                  </a:outerShdw>
                </a:effectLst>
              </a:rPr>
              <a:t>К соединительной ткани относят также кровь и лимфу</a:t>
            </a:r>
          </a:p>
        </p:txBody>
      </p:sp>
    </p:spTree>
    <p:extLst>
      <p:ext uri="{BB962C8B-B14F-4D97-AF65-F5344CB8AC3E}">
        <p14:creationId xmlns:p14="http://schemas.microsoft.com/office/powerpoint/2010/main" val="118082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DED06997-7B0D-41FF-B601-D119826755AC}" type="slidenum">
              <a:rPr lang="ru-RU"/>
              <a:pPr/>
              <a:t>58</a:t>
            </a:fld>
            <a:endParaRPr lang="ru-RU"/>
          </a:p>
        </p:txBody>
      </p:sp>
      <p:sp>
        <p:nvSpPr>
          <p:cNvPr id="420866" name="Rectangle 2"/>
          <p:cNvSpPr>
            <a:spLocks noChangeArrowheads="1"/>
          </p:cNvSpPr>
          <p:nvPr/>
        </p:nvSpPr>
        <p:spPr bwMode="auto">
          <a:xfrm>
            <a:off x="2246918" y="207674"/>
            <a:ext cx="52164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ts val="300"/>
              </a:spcAft>
              <a:buClr>
                <a:srgbClr val="C3260C"/>
              </a:buClr>
              <a:buSzPct val="130000"/>
              <a:buFont typeface="Georgia" pitchFamily="18" charset="0"/>
              <a:buChar char="*"/>
            </a:pPr>
            <a:r>
              <a:rPr lang="ru-RU" sz="3200" b="1" dirty="0" err="1">
                <a:solidFill>
                  <a:srgbClr val="FF0000"/>
                </a:solidFill>
                <a:effectLst>
                  <a:outerShdw blurRad="38100" dist="38100" dir="2700000" algn="tl">
                    <a:srgbClr val="000000">
                      <a:alpha val="43137"/>
                    </a:srgbClr>
                  </a:outerShdw>
                </a:effectLst>
              </a:rPr>
              <a:t>Гиалуроновая</a:t>
            </a:r>
            <a:r>
              <a:rPr lang="ru-RU" sz="3200" b="1" dirty="0">
                <a:solidFill>
                  <a:srgbClr val="FF0000"/>
                </a:solidFill>
                <a:effectLst>
                  <a:outerShdw blurRad="38100" dist="38100" dir="2700000" algn="tl">
                    <a:srgbClr val="000000">
                      <a:alpha val="43137"/>
                    </a:srgbClr>
                  </a:outerShdw>
                </a:effectLst>
              </a:rPr>
              <a:t> кислота </a:t>
            </a:r>
          </a:p>
        </p:txBody>
      </p:sp>
      <p:graphicFrame>
        <p:nvGraphicFramePr>
          <p:cNvPr id="420867" name="Object 3"/>
          <p:cNvGraphicFramePr>
            <a:graphicFrameLocks noChangeAspect="1"/>
          </p:cNvGraphicFramePr>
          <p:nvPr/>
        </p:nvGraphicFramePr>
        <p:xfrm>
          <a:off x="295275" y="1557338"/>
          <a:ext cx="8848725" cy="2736850"/>
        </p:xfrm>
        <a:graphic>
          <a:graphicData uri="http://schemas.openxmlformats.org/presentationml/2006/ole">
            <mc:AlternateContent xmlns:mc="http://schemas.openxmlformats.org/markup-compatibility/2006">
              <mc:Choice xmlns:v="urn:schemas-microsoft-com:vml" Requires="v">
                <p:oleObj spid="_x0000_s33803" name="ISIS/Draw Sketch" r:id="rId4" imgW="5664200" imgH="1756410" progId="ISISServer">
                  <p:embed/>
                </p:oleObj>
              </mc:Choice>
              <mc:Fallback>
                <p:oleObj name="ISIS/Draw Sketch" r:id="rId4" imgW="5664200" imgH="175641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1557338"/>
                        <a:ext cx="8848725" cy="2736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868" name="Rectangle 4"/>
          <p:cNvSpPr>
            <a:spLocks noChangeArrowheads="1"/>
          </p:cNvSpPr>
          <p:nvPr/>
        </p:nvSpPr>
        <p:spPr bwMode="auto">
          <a:xfrm>
            <a:off x="-54994" y="5042118"/>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sz="2800" b="1" baseline="70000" dirty="0">
                <a:effectLst>
                  <a:outerShdw blurRad="38100" dist="38100" dir="2700000" algn="tl">
                    <a:srgbClr val="000000">
                      <a:alpha val="43137"/>
                    </a:srgbClr>
                  </a:outerShdw>
                </a:effectLst>
              </a:rPr>
              <a:t>содержится в хрящах, сухожилиях, суставной жидкости, стекловидном теле глаза, пуповине и является не только смазкой и амортизатором в суставах конечностей, но, будучи </a:t>
            </a:r>
            <a:r>
              <a:rPr lang="ru-RU" sz="2800" b="1" baseline="70000" dirty="0" err="1">
                <a:effectLst>
                  <a:outerShdw blurRad="38100" dist="38100" dir="2700000" algn="tl">
                    <a:srgbClr val="000000">
                      <a:alpha val="43137"/>
                    </a:srgbClr>
                  </a:outerShdw>
                </a:effectLst>
              </a:rPr>
              <a:t>протеогликаном</a:t>
            </a:r>
            <a:r>
              <a:rPr lang="ru-RU" sz="2800" b="1" baseline="70000" dirty="0">
                <a:effectLst>
                  <a:outerShdw blurRad="38100" dist="38100" dir="2700000" algn="tl">
                    <a:srgbClr val="000000">
                      <a:alpha val="43137"/>
                    </a:srgbClr>
                  </a:outerShdw>
                </a:effectLst>
              </a:rPr>
              <a:t>, благодаря большому размеру молекул и наличию в них заряда, может функционировать в качестве </a:t>
            </a:r>
            <a:r>
              <a:rPr lang="ru-RU" sz="2800" b="1" baseline="70000" dirty="0" smtClean="0">
                <a:effectLst>
                  <a:outerShdw blurRad="38100" dist="38100" dir="2700000" algn="tl">
                    <a:srgbClr val="000000">
                      <a:alpha val="43137"/>
                    </a:srgbClr>
                  </a:outerShdw>
                </a:effectLst>
              </a:rPr>
              <a:t>полупроницаемой мембраны для удаления чужеродных веществ из организма. </a:t>
            </a:r>
            <a:endParaRPr lang="ru-RU" sz="2800" b="1" baseline="70000" dirty="0">
              <a:effectLst>
                <a:outerShdw blurRad="38100" dist="38100" dir="2700000" algn="tl">
                  <a:srgbClr val="000000">
                    <a:alpha val="43137"/>
                  </a:srgbClr>
                </a:outerShdw>
              </a:effectLst>
            </a:endParaRPr>
          </a:p>
        </p:txBody>
      </p:sp>
      <p:sp>
        <p:nvSpPr>
          <p:cNvPr id="2" name="Прямоугольник 1"/>
          <p:cNvSpPr/>
          <p:nvPr/>
        </p:nvSpPr>
        <p:spPr>
          <a:xfrm>
            <a:off x="42418" y="1084837"/>
            <a:ext cx="3348994" cy="369332"/>
          </a:xfrm>
          <a:prstGeom prst="rect">
            <a:avLst/>
          </a:prstGeom>
        </p:spPr>
        <p:txBody>
          <a:bodyPr wrap="none">
            <a:spAutoFit/>
          </a:bodyPr>
          <a:lstStyle/>
          <a:p>
            <a:r>
              <a:rPr lang="ru-RU" b="1" dirty="0">
                <a:effectLst>
                  <a:outerShdw blurRad="38100" dist="38100" dir="2700000" algn="tl">
                    <a:srgbClr val="000000">
                      <a:alpha val="43137"/>
                    </a:srgbClr>
                  </a:outerShdw>
                </a:effectLst>
                <a:sym typeface="Symbol" pitchFamily="18" charset="2"/>
              </a:rPr>
              <a:t></a:t>
            </a:r>
            <a:r>
              <a:rPr lang="ru-RU" b="1" dirty="0">
                <a:effectLst>
                  <a:outerShdw blurRad="38100" dist="38100" dir="2700000" algn="tl">
                    <a:srgbClr val="000000">
                      <a:alpha val="43137"/>
                    </a:srgbClr>
                  </a:outerShdw>
                </a:effectLst>
              </a:rPr>
              <a:t>,</a:t>
            </a:r>
            <a:r>
              <a:rPr lang="ru-RU" b="1" dirty="0" smtClean="0">
                <a:effectLst>
                  <a:outerShdw blurRad="38100" dist="38100" dir="2700000" algn="tl">
                    <a:srgbClr val="000000">
                      <a:alpha val="43137"/>
                    </a:srgbClr>
                  </a:outerShdw>
                </a:effectLst>
              </a:rPr>
              <a:t>D-</a:t>
            </a:r>
            <a:r>
              <a:rPr lang="ru-RU" b="1" dirty="0" err="1" smtClean="0">
                <a:effectLst>
                  <a:outerShdw blurRad="38100" dist="38100" dir="2700000" algn="tl">
                    <a:srgbClr val="000000">
                      <a:alpha val="43137"/>
                    </a:srgbClr>
                  </a:outerShdw>
                </a:effectLst>
              </a:rPr>
              <a:t>глюкуроновая</a:t>
            </a:r>
            <a:r>
              <a:rPr lang="ru-RU" b="1" dirty="0" smtClean="0">
                <a:effectLst>
                  <a:outerShdw blurRad="38100" dist="38100" dir="2700000" algn="tl">
                    <a:srgbClr val="000000">
                      <a:alpha val="43137"/>
                    </a:srgbClr>
                  </a:outerShdw>
                </a:effectLst>
              </a:rPr>
              <a:t> кислота </a:t>
            </a:r>
            <a:endParaRPr lang="ru-RU" dirty="0"/>
          </a:p>
        </p:txBody>
      </p:sp>
      <p:sp>
        <p:nvSpPr>
          <p:cNvPr id="3" name="Прямоугольник 2"/>
          <p:cNvSpPr/>
          <p:nvPr/>
        </p:nvSpPr>
        <p:spPr>
          <a:xfrm>
            <a:off x="2846516" y="4280158"/>
            <a:ext cx="3340979" cy="369332"/>
          </a:xfrm>
          <a:prstGeom prst="rect">
            <a:avLst/>
          </a:prstGeom>
        </p:spPr>
        <p:txBody>
          <a:bodyPr wrap="none">
            <a:spAutoFit/>
          </a:bodyPr>
          <a:lstStyle/>
          <a:p>
            <a:r>
              <a:rPr lang="ru-RU" b="1" dirty="0">
                <a:solidFill>
                  <a:srgbClr val="FF0000"/>
                </a:solidFill>
                <a:effectLst>
                  <a:outerShdw blurRad="38100" dist="38100" dir="2700000" algn="tl">
                    <a:srgbClr val="000000">
                      <a:alpha val="43137"/>
                    </a:srgbClr>
                  </a:outerShdw>
                </a:effectLst>
              </a:rPr>
              <a:t>N-ацетил-</a:t>
            </a:r>
            <a:r>
              <a:rPr lang="ru-RU" b="1" dirty="0">
                <a:solidFill>
                  <a:srgbClr val="FF0000"/>
                </a:solidFill>
                <a:effectLst>
                  <a:outerShdw blurRad="38100" dist="38100" dir="2700000" algn="tl">
                    <a:srgbClr val="000000">
                      <a:alpha val="43137"/>
                    </a:srgbClr>
                  </a:outerShdw>
                </a:effectLst>
                <a:sym typeface="Symbol" pitchFamily="18" charset="2"/>
              </a:rPr>
              <a:t></a:t>
            </a:r>
            <a:r>
              <a:rPr lang="ru-RU" b="1" dirty="0">
                <a:solidFill>
                  <a:srgbClr val="FF0000"/>
                </a:solidFill>
                <a:effectLst>
                  <a:outerShdw blurRad="38100" dist="38100" dir="2700000" algn="tl">
                    <a:srgbClr val="000000">
                      <a:alpha val="43137"/>
                    </a:srgbClr>
                  </a:outerShdw>
                </a:effectLst>
              </a:rPr>
              <a:t>,</a:t>
            </a:r>
            <a:r>
              <a:rPr lang="ru-RU" b="1" dirty="0" smtClean="0">
                <a:solidFill>
                  <a:srgbClr val="FF0000"/>
                </a:solidFill>
                <a:effectLst>
                  <a:outerShdw blurRad="38100" dist="38100" dir="2700000" algn="tl">
                    <a:srgbClr val="000000">
                      <a:alpha val="43137"/>
                    </a:srgbClr>
                  </a:outerShdw>
                </a:effectLst>
              </a:rPr>
              <a:t>D-глюкозамин</a:t>
            </a:r>
            <a:endParaRPr lang="ru-RU" dirty="0">
              <a:solidFill>
                <a:srgbClr val="FF0000"/>
              </a:solidFill>
            </a:endParaRPr>
          </a:p>
        </p:txBody>
      </p:sp>
    </p:spTree>
    <p:extLst>
      <p:ext uri="{BB962C8B-B14F-4D97-AF65-F5344CB8AC3E}">
        <p14:creationId xmlns:p14="http://schemas.microsoft.com/office/powerpoint/2010/main" val="2711313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1.bp.blogspot.com/-3D9ux_wnP48/TZlgwAqM3oI/AAAAAAAAAn8/FX0bkHb5kIA/s200/cen_480x360.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1272"/>
            <a:ext cx="6480720" cy="3960440"/>
          </a:xfrm>
          <a:prstGeom prst="rect">
            <a:avLst/>
          </a:prstGeom>
          <a:noFill/>
          <a:ln>
            <a:noFill/>
          </a:ln>
        </p:spPr>
      </p:pic>
      <p:sp>
        <p:nvSpPr>
          <p:cNvPr id="3" name="Прямоугольник 2"/>
          <p:cNvSpPr/>
          <p:nvPr/>
        </p:nvSpPr>
        <p:spPr>
          <a:xfrm>
            <a:off x="395536" y="4581128"/>
            <a:ext cx="8064896" cy="1938992"/>
          </a:xfrm>
          <a:prstGeom prst="rect">
            <a:avLst/>
          </a:prstGeom>
        </p:spPr>
        <p:txBody>
          <a:bodyPr wrap="square">
            <a:spAutoFit/>
          </a:bodyPr>
          <a:lstStyle/>
          <a:p>
            <a:pPr algn="ctr"/>
            <a:r>
              <a:rPr lang="ru-RU" sz="2400" b="1" dirty="0">
                <a:effectLst>
                  <a:outerShdw blurRad="38100" dist="38100" dir="2700000" algn="tl">
                    <a:srgbClr val="000000">
                      <a:alpha val="43137"/>
                    </a:srgbClr>
                  </a:outerShdw>
                </a:effectLst>
              </a:rPr>
              <a:t>Благодаря сильной гидратации карбоксильных групп один объём этого вещества связывает 10 000 объёмов воды. Кстати, мы смотрим на мир сквозь гель, образованный </a:t>
            </a:r>
            <a:r>
              <a:rPr lang="ru-RU" sz="2400" b="1" dirty="0" err="1">
                <a:effectLst>
                  <a:outerShdw blurRad="38100" dist="38100" dir="2700000" algn="tl">
                    <a:srgbClr val="000000">
                      <a:alpha val="43137"/>
                    </a:srgbClr>
                  </a:outerShdw>
                </a:effectLst>
              </a:rPr>
              <a:t>гиалуроновой</a:t>
            </a:r>
            <a:r>
              <a:rPr lang="ru-RU" sz="2400" b="1" dirty="0">
                <a:effectLst>
                  <a:outerShdw blurRad="38100" dist="38100" dir="2700000" algn="tl">
                    <a:srgbClr val="000000">
                      <a:alpha val="43137"/>
                    </a:srgbClr>
                  </a:outerShdw>
                </a:effectLst>
              </a:rPr>
              <a:t> кислотой, — стекловидное тело глаза.</a:t>
            </a:r>
          </a:p>
        </p:txBody>
      </p:sp>
    </p:spTree>
    <p:extLst>
      <p:ext uri="{BB962C8B-B14F-4D97-AF65-F5344CB8AC3E}">
        <p14:creationId xmlns:p14="http://schemas.microsoft.com/office/powerpoint/2010/main" val="29453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090620149"/>
              </p:ext>
            </p:extLst>
          </p:nvPr>
        </p:nvGraphicFramePr>
        <p:xfrm>
          <a:off x="395536" y="1340767"/>
          <a:ext cx="8548875" cy="4703623"/>
        </p:xfrm>
        <a:graphic>
          <a:graphicData uri="http://schemas.openxmlformats.org/presentationml/2006/ole">
            <mc:AlternateContent xmlns:mc="http://schemas.openxmlformats.org/markup-compatibility/2006">
              <mc:Choice xmlns:v="urn:schemas-microsoft-com:vml" Requires="v">
                <p:oleObj spid="_x0000_s41991" name="Document" r:id="rId3" imgW="4495800" imgH="4219575" progId="ChemWindow.Document">
                  <p:embed/>
                </p:oleObj>
              </mc:Choice>
              <mc:Fallback>
                <p:oleObj name="Document" r:id="rId3" imgW="4495800" imgH="4219575" progId="ChemWindow.Document">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340767"/>
                        <a:ext cx="8548875" cy="470362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430664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EA9B62DC-2AD7-4E02-A462-D1194F0EC516}" type="slidenum">
              <a:rPr lang="ru-RU"/>
              <a:pPr/>
              <a:t>60</a:t>
            </a:fld>
            <a:endParaRPr lang="ru-RU"/>
          </a:p>
        </p:txBody>
      </p:sp>
      <p:sp>
        <p:nvSpPr>
          <p:cNvPr id="422914" name="Rectangle 2"/>
          <p:cNvSpPr>
            <a:spLocks noChangeArrowheads="1"/>
          </p:cNvSpPr>
          <p:nvPr/>
        </p:nvSpPr>
        <p:spPr bwMode="auto">
          <a:xfrm>
            <a:off x="3665463" y="206087"/>
            <a:ext cx="48093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spcAft>
                <a:spcPts val="300"/>
              </a:spcAft>
              <a:buClr>
                <a:srgbClr val="C3260C"/>
              </a:buClr>
              <a:buSzPct val="130000"/>
              <a:buFont typeface="Georgia" pitchFamily="18" charset="0"/>
              <a:buNone/>
            </a:pPr>
            <a:r>
              <a:rPr lang="ru-RU" sz="3200" b="1" dirty="0" err="1">
                <a:solidFill>
                  <a:srgbClr val="FF0000"/>
                </a:solidFill>
                <a:effectLst>
                  <a:outerShdw blurRad="38100" dist="38100" dir="2700000" algn="tl">
                    <a:srgbClr val="000000">
                      <a:alpha val="43137"/>
                    </a:srgbClr>
                  </a:outerShdw>
                </a:effectLst>
              </a:rPr>
              <a:t>Хондроитинсульфаты</a:t>
            </a:r>
            <a:endParaRPr lang="ru-RU" sz="3200" b="1" dirty="0">
              <a:solidFill>
                <a:srgbClr val="FF0000"/>
              </a:solidFill>
              <a:effectLst>
                <a:outerShdw blurRad="38100" dist="38100" dir="2700000" algn="tl">
                  <a:srgbClr val="000000">
                    <a:alpha val="43137"/>
                  </a:srgbClr>
                </a:outerShdw>
              </a:effectLst>
            </a:endParaRPr>
          </a:p>
        </p:txBody>
      </p:sp>
      <p:graphicFrame>
        <p:nvGraphicFramePr>
          <p:cNvPr id="422915" name="Object 3"/>
          <p:cNvGraphicFramePr>
            <a:graphicFrameLocks noChangeAspect="1"/>
          </p:cNvGraphicFramePr>
          <p:nvPr>
            <p:extLst>
              <p:ext uri="{D42A27DB-BD31-4B8C-83A1-F6EECF244321}">
                <p14:modId xmlns:p14="http://schemas.microsoft.com/office/powerpoint/2010/main" val="1284005110"/>
              </p:ext>
            </p:extLst>
          </p:nvPr>
        </p:nvGraphicFramePr>
        <p:xfrm>
          <a:off x="376237" y="1472309"/>
          <a:ext cx="8391525" cy="3327400"/>
        </p:xfrm>
        <a:graphic>
          <a:graphicData uri="http://schemas.openxmlformats.org/presentationml/2006/ole">
            <mc:AlternateContent xmlns:mc="http://schemas.openxmlformats.org/markup-compatibility/2006">
              <mc:Choice xmlns:v="urn:schemas-microsoft-com:vml" Requires="v">
                <p:oleObj spid="_x0000_s35851" name="ISIS/Draw Sketch" r:id="rId4" imgW="5664200" imgH="2250440" progId="ISISServer">
                  <p:embed/>
                </p:oleObj>
              </mc:Choice>
              <mc:Fallback>
                <p:oleObj name="ISIS/Draw Sketch" r:id="rId4" imgW="5664200" imgH="225044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 y="1472309"/>
                        <a:ext cx="8391525" cy="332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2916" name="Rectangle 4"/>
          <p:cNvSpPr>
            <a:spLocks noChangeArrowheads="1"/>
          </p:cNvSpPr>
          <p:nvPr/>
        </p:nvSpPr>
        <p:spPr bwMode="auto">
          <a:xfrm>
            <a:off x="4139952" y="866547"/>
            <a:ext cx="43348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b="1" i="1" dirty="0">
                <a:solidFill>
                  <a:srgbClr val="FF0000"/>
                </a:solidFill>
                <a:effectLst>
                  <a:outerShdw blurRad="38100" dist="38100" dir="2700000" algn="tl">
                    <a:srgbClr val="000000">
                      <a:alpha val="43137"/>
                    </a:srgbClr>
                  </a:outerShdw>
                </a:effectLst>
              </a:rPr>
              <a:t>Хондроитин-6-сульфат</a:t>
            </a:r>
          </a:p>
        </p:txBody>
      </p:sp>
      <p:sp>
        <p:nvSpPr>
          <p:cNvPr id="422917" name="Rectangle 5"/>
          <p:cNvSpPr>
            <a:spLocks noChangeArrowheads="1"/>
          </p:cNvSpPr>
          <p:nvPr/>
        </p:nvSpPr>
        <p:spPr bwMode="auto">
          <a:xfrm>
            <a:off x="0" y="5734050"/>
            <a:ext cx="91440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ru-RU" sz="3200" b="1" baseline="70000" dirty="0">
                <a:effectLst>
                  <a:outerShdw blurRad="38100" dist="38100" dir="2700000" algn="tl">
                    <a:srgbClr val="000000">
                      <a:alpha val="43137"/>
                    </a:srgbClr>
                  </a:outerShdw>
                </a:effectLst>
              </a:rPr>
              <a:t>В хрящевой и соединительной ткани </a:t>
            </a:r>
            <a:r>
              <a:rPr lang="ru-RU" sz="3600" b="1" baseline="70000" dirty="0" err="1">
                <a:effectLst>
                  <a:outerShdw blurRad="38100" dist="38100" dir="2700000" algn="tl">
                    <a:srgbClr val="000000">
                      <a:alpha val="43137"/>
                    </a:srgbClr>
                  </a:outerShdw>
                </a:effectLst>
              </a:rPr>
              <a:t>хондроитинсульфаты</a:t>
            </a:r>
            <a:r>
              <a:rPr lang="ru-RU" sz="3600" b="1" baseline="70000" dirty="0">
                <a:effectLst>
                  <a:outerShdw blurRad="38100" dist="38100" dir="2700000" algn="tl">
                    <a:srgbClr val="000000">
                      <a:alpha val="43137"/>
                    </a:srgbClr>
                  </a:outerShdw>
                </a:effectLst>
              </a:rPr>
              <a:t> прочно связываются с </a:t>
            </a:r>
            <a:r>
              <a:rPr lang="ru-RU" sz="3600" b="1" baseline="70000" dirty="0" err="1">
                <a:effectLst>
                  <a:outerShdw blurRad="38100" dist="38100" dir="2700000" algn="tl">
                    <a:srgbClr val="000000">
                      <a:alpha val="43137"/>
                    </a:srgbClr>
                  </a:outerShdw>
                </a:effectLst>
              </a:rPr>
              <a:t>гиалуроновой</a:t>
            </a:r>
            <a:r>
              <a:rPr lang="ru-RU" sz="3600" b="1" baseline="70000" dirty="0">
                <a:effectLst>
                  <a:outerShdw blurRad="38100" dist="38100" dir="2700000" algn="tl">
                    <a:srgbClr val="000000">
                      <a:alpha val="43137"/>
                    </a:srgbClr>
                  </a:outerShdw>
                </a:effectLst>
              </a:rPr>
              <a:t> кислотой</a:t>
            </a:r>
            <a:r>
              <a:rPr lang="ru-RU" sz="2800" b="1" baseline="70000" dirty="0">
                <a:effectLst>
                  <a:outerShdw blurRad="38100" dist="38100" dir="2700000" algn="tl">
                    <a:srgbClr val="000000">
                      <a:alpha val="43137"/>
                    </a:srgbClr>
                  </a:outerShdw>
                </a:effectLst>
              </a:rPr>
              <a:t> с помощью связующих белков, образуя</a:t>
            </a:r>
            <a:r>
              <a:rPr lang="ru-RU" sz="2400" b="1" baseline="70000" dirty="0">
                <a:effectLst>
                  <a:outerShdw blurRad="38100" dist="38100" dir="2700000" algn="tl">
                    <a:srgbClr val="000000">
                      <a:alpha val="43137"/>
                    </a:srgbClr>
                  </a:outerShdw>
                </a:effectLst>
              </a:rPr>
              <a:t> очень большие агрегаты. </a:t>
            </a:r>
          </a:p>
        </p:txBody>
      </p:sp>
      <p:sp>
        <p:nvSpPr>
          <p:cNvPr id="422918" name="Rectangle 6"/>
          <p:cNvSpPr>
            <a:spLocks noChangeArrowheads="1"/>
          </p:cNvSpPr>
          <p:nvPr/>
        </p:nvSpPr>
        <p:spPr bwMode="auto">
          <a:xfrm>
            <a:off x="-1" y="594677"/>
            <a:ext cx="3214341" cy="54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4400" b="1" baseline="70000">
                <a:solidFill>
                  <a:srgbClr val="00B050"/>
                </a:solidFill>
                <a:effectLst>
                  <a:outerShdw blurRad="38100" dist="38100" dir="2700000" algn="tl">
                    <a:srgbClr val="000000">
                      <a:alpha val="43137"/>
                    </a:srgbClr>
                  </a:outerShdw>
                </a:effectLst>
              </a:rPr>
              <a:t>Протеогликаны</a:t>
            </a:r>
          </a:p>
        </p:txBody>
      </p:sp>
      <p:sp>
        <p:nvSpPr>
          <p:cNvPr id="2" name="Прямоугольник 1"/>
          <p:cNvSpPr/>
          <p:nvPr/>
        </p:nvSpPr>
        <p:spPr>
          <a:xfrm>
            <a:off x="6589047" y="2132856"/>
            <a:ext cx="300082" cy="369332"/>
          </a:xfrm>
          <a:prstGeom prst="rect">
            <a:avLst/>
          </a:prstGeom>
        </p:spPr>
        <p:txBody>
          <a:bodyPr wrap="none">
            <a:spAutoFit/>
          </a:bodyPr>
          <a:lstStyle/>
          <a:p>
            <a:r>
              <a:rPr lang="ru-RU" b="1" i="1" dirty="0">
                <a:solidFill>
                  <a:srgbClr val="FF0000"/>
                </a:solidFill>
                <a:effectLst>
                  <a:outerShdw blurRad="38100" dist="38100" dir="2700000" algn="tl">
                    <a:srgbClr val="000000">
                      <a:alpha val="43137"/>
                    </a:srgbClr>
                  </a:outerShdw>
                </a:effectLst>
              </a:rPr>
              <a:t>6</a:t>
            </a:r>
            <a:endParaRPr lang="ru-RU" dirty="0"/>
          </a:p>
        </p:txBody>
      </p:sp>
      <p:sp>
        <p:nvSpPr>
          <p:cNvPr id="9" name="Прямоугольник 8"/>
          <p:cNvSpPr/>
          <p:nvPr/>
        </p:nvSpPr>
        <p:spPr>
          <a:xfrm>
            <a:off x="2914259" y="1958079"/>
            <a:ext cx="300082" cy="369332"/>
          </a:xfrm>
          <a:prstGeom prst="rect">
            <a:avLst/>
          </a:prstGeom>
        </p:spPr>
        <p:txBody>
          <a:bodyPr wrap="none">
            <a:spAutoFit/>
          </a:bodyPr>
          <a:lstStyle/>
          <a:p>
            <a:r>
              <a:rPr lang="ru-RU" b="1" i="1" dirty="0">
                <a:solidFill>
                  <a:srgbClr val="FF0000"/>
                </a:solidFill>
                <a:effectLst>
                  <a:outerShdw blurRad="38100" dist="38100" dir="2700000" algn="tl">
                    <a:srgbClr val="000000">
                      <a:alpha val="43137"/>
                    </a:srgbClr>
                  </a:outerShdw>
                </a:effectLst>
              </a:rPr>
              <a:t>6</a:t>
            </a:r>
            <a:endParaRPr lang="ru-RU" dirty="0"/>
          </a:p>
        </p:txBody>
      </p:sp>
      <p:sp>
        <p:nvSpPr>
          <p:cNvPr id="3" name="Прямоугольник 2"/>
          <p:cNvSpPr/>
          <p:nvPr/>
        </p:nvSpPr>
        <p:spPr>
          <a:xfrm>
            <a:off x="2554288" y="4725144"/>
            <a:ext cx="3448380" cy="369332"/>
          </a:xfrm>
          <a:prstGeom prst="rect">
            <a:avLst/>
          </a:prstGeom>
        </p:spPr>
        <p:txBody>
          <a:bodyPr wrap="none">
            <a:spAutoFit/>
          </a:bodyPr>
          <a:lstStyle/>
          <a:p>
            <a:r>
              <a:rPr lang="ru-RU" b="1" dirty="0" smtClean="0">
                <a:effectLst>
                  <a:outerShdw blurRad="38100" dist="38100" dir="2700000" algn="tl">
                    <a:srgbClr val="000000">
                      <a:alpha val="43137"/>
                    </a:srgbClr>
                  </a:outerShdw>
                </a:effectLst>
              </a:rPr>
              <a:t>N- </a:t>
            </a:r>
            <a:r>
              <a:rPr lang="ru-RU" b="1" dirty="0">
                <a:effectLst>
                  <a:outerShdw blurRad="38100" dist="38100" dir="2700000" algn="tl">
                    <a:srgbClr val="000000">
                      <a:alpha val="43137"/>
                    </a:srgbClr>
                  </a:outerShdw>
                </a:effectLst>
              </a:rPr>
              <a:t>ацетил-</a:t>
            </a:r>
            <a:r>
              <a:rPr lang="ru-RU" b="1" dirty="0">
                <a:effectLst>
                  <a:outerShdw blurRad="38100" dist="38100" dir="2700000" algn="tl">
                    <a:srgbClr val="000000">
                      <a:alpha val="43137"/>
                    </a:srgbClr>
                  </a:outerShdw>
                </a:effectLst>
                <a:sym typeface="Symbol" pitchFamily="18" charset="2"/>
              </a:rPr>
              <a:t></a:t>
            </a:r>
            <a:r>
              <a:rPr lang="ru-RU" b="1" dirty="0">
                <a:effectLst>
                  <a:outerShdw blurRad="38100" dist="38100" dir="2700000" algn="tl">
                    <a:srgbClr val="000000">
                      <a:alpha val="43137"/>
                    </a:srgbClr>
                  </a:outerShdw>
                </a:effectLst>
              </a:rPr>
              <a:t>,</a:t>
            </a:r>
            <a:r>
              <a:rPr lang="ru-RU" b="1" dirty="0" smtClean="0">
                <a:effectLst>
                  <a:outerShdw blurRad="38100" dist="38100" dir="2700000" algn="tl">
                    <a:srgbClr val="000000">
                      <a:alpha val="43137"/>
                    </a:srgbClr>
                  </a:outerShdw>
                </a:effectLst>
              </a:rPr>
              <a:t>D-</a:t>
            </a:r>
            <a:r>
              <a:rPr lang="ru-RU" b="1" dirty="0" err="1" smtClean="0">
                <a:effectLst>
                  <a:outerShdw blurRad="38100" dist="38100" dir="2700000" algn="tl">
                    <a:srgbClr val="000000">
                      <a:alpha val="43137"/>
                    </a:srgbClr>
                  </a:outerShdw>
                </a:effectLst>
              </a:rPr>
              <a:t>галактозамин</a:t>
            </a:r>
            <a:endParaRPr lang="ru-RU" dirty="0"/>
          </a:p>
        </p:txBody>
      </p:sp>
      <p:sp>
        <p:nvSpPr>
          <p:cNvPr id="11" name="Прямоугольник 10"/>
          <p:cNvSpPr/>
          <p:nvPr/>
        </p:nvSpPr>
        <p:spPr>
          <a:xfrm>
            <a:off x="-67328" y="1618153"/>
            <a:ext cx="3348994" cy="369332"/>
          </a:xfrm>
          <a:prstGeom prst="rect">
            <a:avLst/>
          </a:prstGeom>
        </p:spPr>
        <p:txBody>
          <a:bodyPr wrap="none">
            <a:spAutoFit/>
          </a:bodyPr>
          <a:lstStyle/>
          <a:p>
            <a:r>
              <a:rPr lang="ru-RU" b="1" dirty="0">
                <a:effectLst>
                  <a:outerShdw blurRad="38100" dist="38100" dir="2700000" algn="tl">
                    <a:srgbClr val="000000">
                      <a:alpha val="43137"/>
                    </a:srgbClr>
                  </a:outerShdw>
                </a:effectLst>
                <a:sym typeface="Symbol" pitchFamily="18" charset="2"/>
              </a:rPr>
              <a:t></a:t>
            </a:r>
            <a:r>
              <a:rPr lang="ru-RU" b="1" dirty="0">
                <a:effectLst>
                  <a:outerShdw blurRad="38100" dist="38100" dir="2700000" algn="tl">
                    <a:srgbClr val="000000">
                      <a:alpha val="43137"/>
                    </a:srgbClr>
                  </a:outerShdw>
                </a:effectLst>
              </a:rPr>
              <a:t>,</a:t>
            </a:r>
            <a:r>
              <a:rPr lang="ru-RU" b="1" dirty="0" smtClean="0">
                <a:effectLst>
                  <a:outerShdw blurRad="38100" dist="38100" dir="2700000" algn="tl">
                    <a:srgbClr val="000000">
                      <a:alpha val="43137"/>
                    </a:srgbClr>
                  </a:outerShdw>
                </a:effectLst>
              </a:rPr>
              <a:t>D-</a:t>
            </a:r>
            <a:r>
              <a:rPr lang="ru-RU" b="1" dirty="0" err="1" smtClean="0">
                <a:effectLst>
                  <a:outerShdw blurRad="38100" dist="38100" dir="2700000" algn="tl">
                    <a:srgbClr val="000000">
                      <a:alpha val="43137"/>
                    </a:srgbClr>
                  </a:outerShdw>
                </a:effectLst>
              </a:rPr>
              <a:t>глюкуроновая</a:t>
            </a:r>
            <a:r>
              <a:rPr lang="ru-RU" b="1" dirty="0" smtClean="0">
                <a:effectLst>
                  <a:outerShdw blurRad="38100" dist="38100" dir="2700000" algn="tl">
                    <a:srgbClr val="000000">
                      <a:alpha val="43137"/>
                    </a:srgbClr>
                  </a:outerShdw>
                </a:effectLst>
              </a:rPr>
              <a:t> кислота </a:t>
            </a:r>
            <a:endParaRPr lang="ru-RU" dirty="0"/>
          </a:p>
        </p:txBody>
      </p:sp>
    </p:spTree>
    <p:extLst>
      <p:ext uri="{BB962C8B-B14F-4D97-AF65-F5344CB8AC3E}">
        <p14:creationId xmlns:p14="http://schemas.microsoft.com/office/powerpoint/2010/main" val="2903565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D92828AB-E629-49F4-9F08-36D250869BE2}" type="slidenum">
              <a:rPr lang="ru-RU"/>
              <a:pPr/>
              <a:t>61</a:t>
            </a:fld>
            <a:endParaRPr lang="ru-RU"/>
          </a:p>
        </p:txBody>
      </p:sp>
      <p:graphicFrame>
        <p:nvGraphicFramePr>
          <p:cNvPr id="424962" name="Object 2"/>
          <p:cNvGraphicFramePr>
            <a:graphicFrameLocks noChangeAspect="1"/>
          </p:cNvGraphicFramePr>
          <p:nvPr/>
        </p:nvGraphicFramePr>
        <p:xfrm>
          <a:off x="1476375" y="1700213"/>
          <a:ext cx="6191250" cy="5157787"/>
        </p:xfrm>
        <a:graphic>
          <a:graphicData uri="http://schemas.openxmlformats.org/presentationml/2006/ole">
            <mc:AlternateContent xmlns:mc="http://schemas.openxmlformats.org/markup-compatibility/2006">
              <mc:Choice xmlns:v="urn:schemas-microsoft-com:vml" Requires="v">
                <p:oleObj spid="_x0000_s37897" name="ISIS/Draw Sketch" r:id="rId3" imgW="5527040" imgH="4613910" progId="ISISServer">
                  <p:embed/>
                </p:oleObj>
              </mc:Choice>
              <mc:Fallback>
                <p:oleObj name="ISIS/Draw Sketch" r:id="rId3" imgW="5527040" imgH="461391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700213"/>
                        <a:ext cx="6191250" cy="515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4963" name="Rectangle 3"/>
          <p:cNvSpPr>
            <a:spLocks noChangeArrowheads="1"/>
          </p:cNvSpPr>
          <p:nvPr/>
        </p:nvSpPr>
        <p:spPr bwMode="auto">
          <a:xfrm>
            <a:off x="0" y="18864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spcAft>
                <a:spcPts val="300"/>
              </a:spcAft>
              <a:buClr>
                <a:srgbClr val="C3260C"/>
              </a:buClr>
              <a:buSzPct val="130000"/>
              <a:buFont typeface="Georgia" pitchFamily="18" charset="0"/>
              <a:buChar char="*"/>
            </a:pPr>
            <a:r>
              <a:rPr lang="ru-RU" sz="2800" b="1" dirty="0" err="1">
                <a:solidFill>
                  <a:schemeClr val="accent2"/>
                </a:solidFill>
                <a:effectLst>
                  <a:outerShdw blurRad="38100" dist="38100" dir="2700000" algn="tl">
                    <a:srgbClr val="000000">
                      <a:alpha val="43137"/>
                    </a:srgbClr>
                  </a:outerShdw>
                </a:effectLst>
              </a:rPr>
              <a:t>Гиалуроновая</a:t>
            </a:r>
            <a:r>
              <a:rPr lang="ru-RU" sz="2800" b="1" dirty="0">
                <a:solidFill>
                  <a:schemeClr val="accent2"/>
                </a:solidFill>
                <a:effectLst>
                  <a:outerShdw blurRad="38100" dist="38100" dir="2700000" algn="tl">
                    <a:srgbClr val="000000">
                      <a:alpha val="43137"/>
                    </a:srgbClr>
                  </a:outerShdw>
                </a:effectLst>
              </a:rPr>
              <a:t> кислота</a:t>
            </a:r>
            <a:r>
              <a:rPr lang="ru-RU" sz="2000" b="1" dirty="0">
                <a:solidFill>
                  <a:srgbClr val="404040"/>
                </a:solidFill>
                <a:effectLst>
                  <a:outerShdw blurRad="38100" dist="38100" dir="2700000" algn="tl">
                    <a:srgbClr val="000000">
                      <a:alpha val="43137"/>
                    </a:srgbClr>
                  </a:outerShdw>
                </a:effectLst>
              </a:rPr>
              <a:t> </a:t>
            </a:r>
            <a:r>
              <a:rPr lang="ru-RU" sz="2000" b="1" dirty="0" smtClean="0">
                <a:solidFill>
                  <a:srgbClr val="404040"/>
                </a:solidFill>
                <a:effectLst>
                  <a:outerShdw blurRad="38100" dist="38100" dir="2700000" algn="tl">
                    <a:srgbClr val="000000">
                      <a:alpha val="43137"/>
                    </a:srgbClr>
                  </a:outerShdw>
                </a:effectLst>
              </a:rPr>
              <a:t>     </a:t>
            </a:r>
            <a:r>
              <a:rPr lang="ru-RU" sz="2400" b="1" dirty="0" smtClean="0">
                <a:solidFill>
                  <a:srgbClr val="404040"/>
                </a:solidFill>
                <a:effectLst>
                  <a:outerShdw blurRad="38100" dist="38100" dir="2700000" algn="tl">
                    <a:srgbClr val="000000">
                      <a:alpha val="43137"/>
                    </a:srgbClr>
                  </a:outerShdw>
                </a:effectLst>
              </a:rPr>
              <a:t>вместе </a:t>
            </a:r>
            <a:r>
              <a:rPr lang="ru-RU" sz="2400" b="1" dirty="0">
                <a:solidFill>
                  <a:srgbClr val="404040"/>
                </a:solidFill>
                <a:effectLst>
                  <a:outerShdw blurRad="38100" dist="38100" dir="2700000" algn="tl">
                    <a:srgbClr val="000000">
                      <a:alpha val="43137"/>
                    </a:srgbClr>
                  </a:outerShdw>
                </a:effectLst>
              </a:rPr>
              <a:t>с </a:t>
            </a:r>
            <a:r>
              <a:rPr lang="ru-RU" sz="2800" b="1" dirty="0" err="1">
                <a:solidFill>
                  <a:schemeClr val="accent2"/>
                </a:solidFill>
                <a:effectLst>
                  <a:outerShdw blurRad="38100" dist="38100" dir="2700000" algn="tl">
                    <a:srgbClr val="000000">
                      <a:alpha val="43137"/>
                    </a:srgbClr>
                  </a:outerShdw>
                </a:effectLst>
              </a:rPr>
              <a:t>хондроитинсульфатом</a:t>
            </a:r>
            <a:r>
              <a:rPr lang="ru-RU" sz="2400" b="1" dirty="0">
                <a:solidFill>
                  <a:srgbClr val="404040"/>
                </a:solidFill>
                <a:effectLst>
                  <a:outerShdw blurRad="38100" dist="38100" dir="2700000" algn="tl">
                    <a:srgbClr val="000000">
                      <a:alpha val="43137"/>
                    </a:srgbClr>
                  </a:outerShdw>
                </a:effectLst>
              </a:rPr>
              <a:t> образуют очень сложные агрегаты, напоминающие ёрш для мытья бутылок.</a:t>
            </a:r>
            <a:r>
              <a:rPr lang="ru-RU" sz="20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0254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0E2DBF0-A421-47F0-9537-5BF93B7F9316}" type="slidenum">
              <a:rPr lang="ru-RU"/>
              <a:pPr/>
              <a:t>62</a:t>
            </a:fld>
            <a:endParaRPr lang="ru-RU"/>
          </a:p>
        </p:txBody>
      </p:sp>
      <p:pic>
        <p:nvPicPr>
          <p:cNvPr id="425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6576"/>
            <a:ext cx="835183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7" name="Rectangle 3"/>
          <p:cNvSpPr>
            <a:spLocks noChangeArrowheads="1"/>
          </p:cNvSpPr>
          <p:nvPr/>
        </p:nvSpPr>
        <p:spPr bwMode="auto">
          <a:xfrm>
            <a:off x="0" y="6165850"/>
            <a:ext cx="94323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000" b="1" dirty="0" err="1">
                <a:solidFill>
                  <a:srgbClr val="FF0000"/>
                </a:solidFill>
                <a:effectLst>
                  <a:outerShdw blurRad="38100" dist="38100" dir="2700000" algn="tl">
                    <a:srgbClr val="000000">
                      <a:alpha val="43137"/>
                    </a:srgbClr>
                  </a:outerShdw>
                </a:effectLst>
              </a:rPr>
              <a:t>Cхематическое</a:t>
            </a:r>
            <a:r>
              <a:rPr lang="ru-RU" sz="2000" b="1" dirty="0">
                <a:solidFill>
                  <a:srgbClr val="FF0000"/>
                </a:solidFill>
                <a:effectLst>
                  <a:outerShdw blurRad="38100" dist="38100" dir="2700000" algn="tl">
                    <a:srgbClr val="000000">
                      <a:alpha val="43137"/>
                    </a:srgbClr>
                  </a:outerShdw>
                </a:effectLst>
              </a:rPr>
              <a:t> строение </a:t>
            </a:r>
            <a:r>
              <a:rPr lang="ru-RU" sz="2000" b="1" dirty="0" err="1">
                <a:solidFill>
                  <a:srgbClr val="FF0000"/>
                </a:solidFill>
                <a:effectLst>
                  <a:outerShdw blurRad="38100" dist="38100" dir="2700000" algn="tl">
                    <a:srgbClr val="000000">
                      <a:alpha val="43137"/>
                    </a:srgbClr>
                  </a:outerShdw>
                </a:effectLst>
              </a:rPr>
              <a:t>протеогликанового</a:t>
            </a:r>
            <a:r>
              <a:rPr lang="ru-RU" sz="2000" b="1" dirty="0">
                <a:solidFill>
                  <a:srgbClr val="FF0000"/>
                </a:solidFill>
                <a:effectLst>
                  <a:outerShdw blurRad="38100" dist="38100" dir="2700000" algn="tl">
                    <a:srgbClr val="000000">
                      <a:alpha val="43137"/>
                    </a:srgbClr>
                  </a:outerShdw>
                </a:effectLst>
              </a:rPr>
              <a:t> агрегата хрящевой ткани.</a:t>
            </a:r>
          </a:p>
        </p:txBody>
      </p:sp>
    </p:spTree>
    <p:extLst>
      <p:ext uri="{BB962C8B-B14F-4D97-AF65-F5344CB8AC3E}">
        <p14:creationId xmlns:p14="http://schemas.microsoft.com/office/powerpoint/2010/main" val="361852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3"/>
          <p:cNvSpPr>
            <a:spLocks noGrp="1"/>
          </p:cNvSpPr>
          <p:nvPr>
            <p:ph type="sldNum" sz="quarter" idx="12"/>
          </p:nvPr>
        </p:nvSpPr>
        <p:spPr/>
        <p:txBody>
          <a:bodyPr/>
          <a:lstStyle/>
          <a:p>
            <a:fld id="{C12D4737-183C-481E-80A9-24B26DC75892}" type="slidenum">
              <a:rPr lang="ru-RU"/>
              <a:pPr/>
              <a:t>63</a:t>
            </a:fld>
            <a:endParaRPr lang="ru-RU"/>
          </a:p>
        </p:txBody>
      </p:sp>
      <p:sp>
        <p:nvSpPr>
          <p:cNvPr id="6" name="Объект 5"/>
          <p:cNvSpPr>
            <a:spLocks noGrp="1"/>
          </p:cNvSpPr>
          <p:nvPr>
            <p:ph sz="quarter" idx="4294967295"/>
          </p:nvPr>
        </p:nvSpPr>
        <p:spPr>
          <a:xfrm>
            <a:off x="-31384" y="444309"/>
            <a:ext cx="8940800" cy="5905500"/>
          </a:xfrm>
        </p:spPr>
        <p:txBody>
          <a:bodyPr>
            <a:normAutofit fontScale="92500" lnSpcReduction="10000"/>
          </a:bodyPr>
          <a:lstStyle/>
          <a:p>
            <a:pPr marL="228600" indent="-182563"/>
            <a:r>
              <a:rPr lang="ru-RU" sz="2000" b="1" dirty="0">
                <a:effectLst>
                  <a:outerShdw blurRad="38100" dist="38100" dir="2700000" algn="tl">
                    <a:srgbClr val="000000">
                      <a:alpha val="43137"/>
                    </a:srgbClr>
                  </a:outerShdw>
                </a:effectLst>
              </a:rPr>
              <a:t>В составе таких структур – ершей- встречаются</a:t>
            </a:r>
            <a:r>
              <a:rPr lang="ru-RU" sz="2800" b="1" dirty="0">
                <a:effectLst>
                  <a:outerShdw blurRad="38100" dist="38100" dir="2700000" algn="tl">
                    <a:srgbClr val="000000">
                      <a:alpha val="43137"/>
                    </a:srgbClr>
                  </a:outerShdw>
                </a:effectLst>
              </a:rPr>
              <a:t> </a:t>
            </a:r>
            <a:r>
              <a:rPr lang="ru-RU" sz="2400" b="1" dirty="0" err="1">
                <a:solidFill>
                  <a:schemeClr val="accent2"/>
                </a:solidFill>
                <a:effectLst>
                  <a:outerShdw blurRad="38100" dist="38100" dir="2700000" algn="tl">
                    <a:srgbClr val="000000">
                      <a:alpha val="43137"/>
                    </a:srgbClr>
                  </a:outerShdw>
                </a:effectLst>
              </a:rPr>
              <a:t>кератансульфаты</a:t>
            </a:r>
            <a:r>
              <a:rPr lang="ru-RU" sz="2400" b="1" dirty="0">
                <a:solidFill>
                  <a:schemeClr val="accent2"/>
                </a:solidFill>
                <a:effectLst>
                  <a:outerShdw blurRad="38100" dist="38100" dir="2700000" algn="tl">
                    <a:srgbClr val="000000">
                      <a:alpha val="43137"/>
                    </a:srgbClr>
                  </a:outerShdw>
                </a:effectLst>
              </a:rPr>
              <a:t> </a:t>
            </a:r>
            <a:r>
              <a:rPr lang="en-US" sz="2400" b="1" dirty="0">
                <a:solidFill>
                  <a:schemeClr val="accent2"/>
                </a:solidFill>
                <a:effectLst>
                  <a:outerShdw blurRad="38100" dist="38100" dir="2700000" algn="tl">
                    <a:srgbClr val="000000">
                      <a:alpha val="43137"/>
                    </a:srgbClr>
                  </a:outerShdw>
                </a:effectLst>
              </a:rPr>
              <a:t>I </a:t>
            </a:r>
            <a:r>
              <a:rPr lang="ru-RU" sz="2400" b="1" dirty="0">
                <a:solidFill>
                  <a:schemeClr val="accent2"/>
                </a:solidFill>
                <a:effectLst>
                  <a:outerShdw blurRad="38100" dist="38100" dir="2700000" algn="tl">
                    <a:srgbClr val="000000">
                      <a:alpha val="43137"/>
                    </a:srgbClr>
                  </a:outerShdw>
                </a:effectLst>
              </a:rPr>
              <a:t>и </a:t>
            </a:r>
            <a:r>
              <a:rPr lang="en-US" sz="2400" b="1" dirty="0">
                <a:solidFill>
                  <a:schemeClr val="accent2"/>
                </a:solidFill>
                <a:effectLst>
                  <a:outerShdw blurRad="38100" dist="38100" dir="2700000" algn="tl">
                    <a:srgbClr val="000000">
                      <a:alpha val="43137"/>
                    </a:srgbClr>
                  </a:outerShdw>
                </a:effectLst>
              </a:rPr>
              <a:t>II</a:t>
            </a:r>
            <a:r>
              <a:rPr lang="ru-RU" sz="2000" b="1" dirty="0">
                <a:solidFill>
                  <a:schemeClr val="accent2"/>
                </a:solidFill>
                <a:effectLst>
                  <a:outerShdw blurRad="38100" dist="38100" dir="2700000" algn="tl">
                    <a:srgbClr val="000000">
                      <a:alpha val="43137"/>
                    </a:srgbClr>
                  </a:outerShdw>
                </a:effectLst>
              </a:rPr>
              <a:t>,</a:t>
            </a:r>
            <a:r>
              <a:rPr lang="ru-RU" sz="2000" b="1" dirty="0">
                <a:effectLst>
                  <a:outerShdw blurRad="38100" dist="38100" dir="2700000" algn="tl">
                    <a:srgbClr val="000000">
                      <a:alpha val="43137"/>
                    </a:srgbClr>
                  </a:outerShdw>
                </a:effectLst>
              </a:rPr>
              <a:t> состоящие из повторяющихся звеньев {D-Галактоза – </a:t>
            </a:r>
            <a:r>
              <a:rPr lang="en-US" sz="2000" b="1" dirty="0">
                <a:effectLst>
                  <a:outerShdw blurRad="38100" dist="38100" dir="2700000" algn="tl">
                    <a:srgbClr val="000000">
                      <a:alpha val="43137"/>
                    </a:srgbClr>
                  </a:outerShdw>
                </a:effectLst>
              </a:rPr>
              <a:t>N</a:t>
            </a:r>
            <a:r>
              <a:rPr lang="ru-RU" sz="2000" b="1" dirty="0">
                <a:effectLst>
                  <a:outerShdw blurRad="38100" dist="38100" dir="2700000" algn="tl">
                    <a:srgbClr val="000000">
                      <a:alpha val="43137"/>
                    </a:srgbClr>
                  </a:outerShdw>
                </a:effectLst>
              </a:rPr>
              <a:t>-ацетил-</a:t>
            </a:r>
            <a:r>
              <a:rPr lang="en-US" sz="2000" b="1" dirty="0">
                <a:effectLst>
                  <a:outerShdw blurRad="38100" dist="38100" dir="2700000" algn="tl">
                    <a:srgbClr val="000000">
                      <a:alpha val="43137"/>
                    </a:srgbClr>
                  </a:outerShdw>
                </a:effectLst>
              </a:rPr>
              <a:t>D</a:t>
            </a:r>
            <a:r>
              <a:rPr lang="ru-RU" sz="2000" b="1" dirty="0">
                <a:effectLst>
                  <a:outerShdw blurRad="38100" dist="38100" dir="2700000" algn="tl">
                    <a:srgbClr val="000000">
                      <a:alpha val="43137"/>
                    </a:srgbClr>
                  </a:outerShdw>
                </a:effectLst>
              </a:rPr>
              <a:t>-глюкозамин} и содержащие сульфатные остатки.</a:t>
            </a:r>
          </a:p>
          <a:p>
            <a:pPr marL="228600" indent="-182563"/>
            <a:r>
              <a:rPr lang="ru-RU" sz="2800" b="1" dirty="0">
                <a:solidFill>
                  <a:schemeClr val="accent2"/>
                </a:solidFill>
                <a:effectLst>
                  <a:outerShdw blurRad="38100" dist="38100" dir="2700000" algn="tl">
                    <a:srgbClr val="000000">
                      <a:alpha val="43137"/>
                    </a:srgbClr>
                  </a:outerShdw>
                </a:effectLst>
              </a:rPr>
              <a:t>Гепарин</a:t>
            </a:r>
            <a:r>
              <a:rPr lang="ru-RU" sz="2400" b="1" dirty="0">
                <a:effectLst>
                  <a:outerShdw blurRad="38100" dist="38100" dir="2700000" algn="tl">
                    <a:srgbClr val="000000">
                      <a:alpha val="43137"/>
                    </a:srgbClr>
                  </a:outerShdw>
                </a:effectLst>
              </a:rPr>
              <a:t> </a:t>
            </a:r>
            <a:r>
              <a:rPr lang="ru-RU" sz="2000" b="1" dirty="0">
                <a:effectLst>
                  <a:outerShdw blurRad="38100" dist="38100" dir="2700000" algn="tl">
                    <a:srgbClr val="000000">
                      <a:alpha val="43137"/>
                    </a:srgbClr>
                  </a:outerShdw>
                </a:effectLst>
              </a:rPr>
              <a:t>(лат. </a:t>
            </a:r>
            <a:r>
              <a:rPr lang="en-US" sz="2000" b="1" dirty="0" err="1">
                <a:effectLst>
                  <a:outerShdw blurRad="38100" dist="38100" dir="2700000" algn="tl">
                    <a:srgbClr val="000000">
                      <a:alpha val="43137"/>
                    </a:srgbClr>
                  </a:outerShdw>
                </a:effectLst>
              </a:rPr>
              <a:t>hepar</a:t>
            </a:r>
            <a:r>
              <a:rPr lang="ru-RU" sz="2000" b="1" dirty="0">
                <a:effectLst>
                  <a:outerShdw blurRad="38100" dist="38100" dir="2700000" algn="tl">
                    <a:srgbClr val="000000">
                      <a:alpha val="43137"/>
                    </a:srgbClr>
                  </a:outerShdw>
                </a:effectLst>
              </a:rPr>
              <a:t> – печень) содержит остатки </a:t>
            </a:r>
            <a:r>
              <a:rPr lang="ru-RU" sz="2000" b="1" dirty="0" err="1">
                <a:effectLst>
                  <a:outerShdw blurRad="38100" dist="38100" dir="2700000" algn="tl">
                    <a:srgbClr val="000000">
                      <a:alpha val="43137"/>
                    </a:srgbClr>
                  </a:outerShdw>
                </a:effectLst>
              </a:rPr>
              <a:t>ацетилированного</a:t>
            </a:r>
            <a:r>
              <a:rPr lang="ru-RU" sz="2000" b="1" dirty="0">
                <a:effectLst>
                  <a:outerShdw blurRad="38100" dist="38100" dir="2700000" algn="tl">
                    <a:srgbClr val="000000">
                      <a:alpha val="43137"/>
                    </a:srgbClr>
                  </a:outerShdw>
                </a:effectLst>
              </a:rPr>
              <a:t> или сульфированного </a:t>
            </a:r>
            <a:r>
              <a:rPr lang="en-US" sz="2000" b="1" dirty="0">
                <a:effectLst>
                  <a:outerShdw blurRad="38100" dist="38100" dir="2700000" algn="tl">
                    <a:srgbClr val="000000">
                      <a:alpha val="43137"/>
                    </a:srgbClr>
                  </a:outerShdw>
                </a:effectLst>
              </a:rPr>
              <a:t>D</a:t>
            </a:r>
            <a:r>
              <a:rPr lang="ru-RU" sz="2000" b="1" dirty="0">
                <a:effectLst>
                  <a:outerShdw blurRad="38100" dist="38100" dir="2700000" algn="tl">
                    <a:srgbClr val="000000">
                      <a:alpha val="43137"/>
                    </a:srgbClr>
                  </a:outerShdw>
                </a:effectLst>
              </a:rPr>
              <a:t>-глюкозамина, </a:t>
            </a:r>
            <a:r>
              <a:rPr lang="en-US" sz="2000" b="1" dirty="0">
                <a:effectLst>
                  <a:outerShdw blurRad="38100" dist="38100" dir="2700000" algn="tl">
                    <a:srgbClr val="000000">
                      <a:alpha val="43137"/>
                    </a:srgbClr>
                  </a:outerShdw>
                </a:effectLst>
              </a:rPr>
              <a:t>D</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глюкуроновой</a:t>
            </a:r>
            <a:r>
              <a:rPr lang="ru-RU" sz="2000" b="1" dirty="0">
                <a:effectLst>
                  <a:outerShdw blurRad="38100" dist="38100" dir="2700000" algn="tl">
                    <a:srgbClr val="000000">
                      <a:alpha val="43137"/>
                    </a:srgbClr>
                  </a:outerShdw>
                </a:effectLst>
              </a:rPr>
              <a:t> и </a:t>
            </a:r>
            <a:r>
              <a:rPr lang="en-US" sz="2000" b="1" dirty="0">
                <a:effectLst>
                  <a:outerShdw blurRad="38100" dist="38100" dir="2700000" algn="tl">
                    <a:srgbClr val="000000">
                      <a:alpha val="43137"/>
                    </a:srgbClr>
                  </a:outerShdw>
                </a:effectLst>
              </a:rPr>
              <a:t>L</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идуроновой</a:t>
            </a:r>
            <a:r>
              <a:rPr lang="ru-RU" sz="2000" b="1" dirty="0">
                <a:effectLst>
                  <a:outerShdw blurRad="38100" dist="38100" dir="2700000" algn="tl">
                    <a:srgbClr val="000000">
                      <a:alpha val="43137"/>
                    </a:srgbClr>
                  </a:outerShdw>
                </a:effectLst>
              </a:rPr>
              <a:t> кислот. Гепарин содержится в клеточных стенках кровеносных сосудов, выполняя </a:t>
            </a:r>
            <a:r>
              <a:rPr lang="ru-RU" sz="2000" b="1" dirty="0" err="1">
                <a:effectLst>
                  <a:outerShdw blurRad="38100" dist="38100" dir="2700000" algn="tl">
                    <a:srgbClr val="000000">
                      <a:alpha val="43137"/>
                    </a:srgbClr>
                  </a:outerShdw>
                </a:effectLst>
              </a:rPr>
              <a:t>антикоагулянтную</a:t>
            </a:r>
            <a:r>
              <a:rPr lang="ru-RU" sz="2000" b="1" dirty="0">
                <a:effectLst>
                  <a:outerShdw blurRad="38100" dist="38100" dir="2700000" algn="tl">
                    <a:srgbClr val="000000">
                      <a:alpha val="43137"/>
                    </a:srgbClr>
                  </a:outerShdw>
                </a:effectLst>
              </a:rPr>
              <a:t> функцию.</a:t>
            </a:r>
          </a:p>
          <a:p>
            <a:pPr marL="228600" indent="-182563"/>
            <a:r>
              <a:rPr lang="ru-RU" sz="2400" b="1" dirty="0" err="1">
                <a:solidFill>
                  <a:schemeClr val="accent2"/>
                </a:solidFill>
                <a:effectLst>
                  <a:outerShdw blurRad="38100" dist="38100" dir="2700000" algn="tl">
                    <a:srgbClr val="000000">
                      <a:alpha val="43137"/>
                    </a:srgbClr>
                  </a:outerShdw>
                </a:effectLst>
              </a:rPr>
              <a:t>Гепарансульфат</a:t>
            </a:r>
            <a:r>
              <a:rPr lang="ru-RU" sz="2000" b="1" dirty="0">
                <a:effectLst>
                  <a:outerShdw blurRad="38100" dist="38100" dir="2700000" algn="tl">
                    <a:srgbClr val="000000">
                      <a:alpha val="43137"/>
                    </a:srgbClr>
                  </a:outerShdw>
                </a:effectLst>
              </a:rPr>
              <a:t> состоит из остатков тех же моносахаридных производных. Однако в составе гепарина преобладающей </a:t>
            </a:r>
            <a:r>
              <a:rPr lang="ru-RU" sz="2000" b="1" dirty="0" err="1">
                <a:effectLst>
                  <a:outerShdw blurRad="38100" dist="38100" dir="2700000" algn="tl">
                    <a:srgbClr val="000000">
                      <a:alpha val="43137"/>
                    </a:srgbClr>
                  </a:outerShdw>
                </a:effectLst>
              </a:rPr>
              <a:t>уроновой</a:t>
            </a:r>
            <a:r>
              <a:rPr lang="ru-RU" sz="2000" b="1" dirty="0">
                <a:effectLst>
                  <a:outerShdw blurRad="38100" dist="38100" dir="2700000" algn="tl">
                    <a:srgbClr val="000000">
                      <a:alpha val="43137"/>
                    </a:srgbClr>
                  </a:outerShdw>
                </a:effectLst>
              </a:rPr>
              <a:t> кислотой является </a:t>
            </a:r>
            <a:r>
              <a:rPr lang="en-US" sz="2000" b="1" dirty="0">
                <a:effectLst>
                  <a:outerShdw blurRad="38100" dist="38100" dir="2700000" algn="tl">
                    <a:srgbClr val="000000">
                      <a:alpha val="43137"/>
                    </a:srgbClr>
                  </a:outerShdw>
                </a:effectLst>
              </a:rPr>
              <a:t>D</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глюкуроновая</a:t>
            </a:r>
            <a:r>
              <a:rPr lang="ru-RU" sz="2000" b="1" dirty="0">
                <a:effectLst>
                  <a:outerShdw blurRad="38100" dist="38100" dir="2700000" algn="tl">
                    <a:srgbClr val="000000">
                      <a:alpha val="43137"/>
                    </a:srgbClr>
                  </a:outerShdw>
                </a:effectLst>
              </a:rPr>
              <a:t>, а в </a:t>
            </a:r>
            <a:r>
              <a:rPr lang="ru-RU" sz="2000" b="1" dirty="0" err="1">
                <a:effectLst>
                  <a:outerShdw blurRad="38100" dist="38100" dir="2700000" algn="tl">
                    <a:srgbClr val="000000">
                      <a:alpha val="43137"/>
                    </a:srgbClr>
                  </a:outerShdw>
                </a:effectLst>
              </a:rPr>
              <a:t>гепарансульфате</a:t>
            </a:r>
            <a:r>
              <a:rPr lang="ru-RU"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L</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идуроновая</a:t>
            </a:r>
            <a:r>
              <a:rPr lang="ru-RU" sz="2000" b="1" dirty="0">
                <a:effectLst>
                  <a:outerShdw blurRad="38100" dist="38100" dir="2700000" algn="tl">
                    <a:srgbClr val="000000">
                      <a:alpha val="43137"/>
                    </a:srgbClr>
                  </a:outerShdw>
                </a:effectLst>
              </a:rPr>
              <a:t>.</a:t>
            </a:r>
          </a:p>
          <a:p>
            <a:pPr marL="228600" indent="-182563"/>
            <a:r>
              <a:rPr lang="ru-RU" sz="2400" b="1" dirty="0" err="1">
                <a:solidFill>
                  <a:schemeClr val="accent2"/>
                </a:solidFill>
                <a:effectLst>
                  <a:outerShdw blurRad="38100" dist="38100" dir="2700000" algn="tl">
                    <a:srgbClr val="000000">
                      <a:alpha val="43137"/>
                    </a:srgbClr>
                  </a:outerShdw>
                </a:effectLst>
              </a:rPr>
              <a:t>Дерматансульфат</a:t>
            </a:r>
            <a:r>
              <a:rPr lang="ru-RU" sz="2000" b="1" dirty="0">
                <a:effectLst>
                  <a:outerShdw blurRad="38100" dist="38100" dir="2700000" algn="tl">
                    <a:srgbClr val="000000">
                      <a:alpha val="43137"/>
                    </a:srgbClr>
                  </a:outerShdw>
                </a:effectLst>
              </a:rPr>
              <a:t> по структуре напоминает  и </a:t>
            </a:r>
            <a:r>
              <a:rPr lang="ru-RU" sz="2000" b="1" dirty="0" err="1">
                <a:effectLst>
                  <a:outerShdw blurRad="38100" dist="38100" dir="2700000" algn="tl">
                    <a:srgbClr val="000000">
                      <a:alpha val="43137"/>
                    </a:srgbClr>
                  </a:outerShdw>
                </a:effectLst>
              </a:rPr>
              <a:t>хондроитинсульфат</a:t>
            </a:r>
            <a:r>
              <a:rPr lang="ru-RU" sz="2000" b="1" dirty="0">
                <a:effectLst>
                  <a:outerShdw blurRad="38100" dist="38100" dir="2700000" algn="tl">
                    <a:srgbClr val="000000">
                      <a:alpha val="43137"/>
                    </a:srgbClr>
                  </a:outerShdw>
                </a:effectLst>
              </a:rPr>
              <a:t> и </a:t>
            </a:r>
            <a:r>
              <a:rPr lang="ru-RU" sz="2000" b="1" dirty="0" err="1">
                <a:effectLst>
                  <a:outerShdw blurRad="38100" dist="38100" dir="2700000" algn="tl">
                    <a:srgbClr val="000000">
                      <a:alpha val="43137"/>
                    </a:srgbClr>
                  </a:outerShdw>
                </a:effectLst>
              </a:rPr>
              <a:t>гепарансульфат</a:t>
            </a:r>
            <a:r>
              <a:rPr lang="ru-RU" sz="2000" b="1" dirty="0">
                <a:effectLst>
                  <a:outerShdw blurRad="38100" dist="38100" dir="2700000" algn="tl">
                    <a:srgbClr val="000000">
                      <a:alpha val="43137"/>
                    </a:srgbClr>
                  </a:outerShdw>
                </a:effectLst>
              </a:rPr>
              <a:t>. Его отличие от </a:t>
            </a:r>
            <a:r>
              <a:rPr lang="ru-RU" sz="2000" b="1" dirty="0" err="1">
                <a:effectLst>
                  <a:outerShdw blurRad="38100" dist="38100" dir="2700000" algn="tl">
                    <a:srgbClr val="000000">
                      <a:alpha val="43137"/>
                    </a:srgbClr>
                  </a:outerShdw>
                </a:effectLst>
              </a:rPr>
              <a:t>хондроитинсульфата</a:t>
            </a:r>
            <a:r>
              <a:rPr lang="ru-RU" sz="2000" b="1" dirty="0">
                <a:effectLst>
                  <a:outerShdw blurRad="38100" dist="38100" dir="2700000" algn="tl">
                    <a:srgbClr val="000000">
                      <a:alpha val="43137"/>
                    </a:srgbClr>
                  </a:outerShdw>
                </a:effectLst>
              </a:rPr>
              <a:t> состоит в том, что вместо </a:t>
            </a:r>
            <a:r>
              <a:rPr lang="en-US" sz="2000" b="1" dirty="0">
                <a:effectLst>
                  <a:outerShdw blurRad="38100" dist="38100" dir="2700000" algn="tl">
                    <a:srgbClr val="000000">
                      <a:alpha val="43137"/>
                    </a:srgbClr>
                  </a:outerShdw>
                </a:effectLst>
              </a:rPr>
              <a:t>D</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глюкуроновой</a:t>
            </a:r>
            <a:r>
              <a:rPr lang="ru-RU" sz="2000" b="1" dirty="0">
                <a:effectLst>
                  <a:outerShdw blurRad="38100" dist="38100" dir="2700000" algn="tl">
                    <a:srgbClr val="000000">
                      <a:alpha val="43137"/>
                    </a:srgbClr>
                  </a:outerShdw>
                </a:effectLst>
              </a:rPr>
              <a:t> кислоты, он содержит </a:t>
            </a:r>
            <a:r>
              <a:rPr lang="en-US" sz="2000" b="1" dirty="0">
                <a:effectLst>
                  <a:outerShdw blurRad="38100" dist="38100" dir="2700000" algn="tl">
                    <a:srgbClr val="000000">
                      <a:alpha val="43137"/>
                    </a:srgbClr>
                  </a:outerShdw>
                </a:effectLst>
              </a:rPr>
              <a:t>L</a:t>
            </a:r>
            <a:r>
              <a:rPr lang="ru-RU" sz="2000" b="1" dirty="0">
                <a:effectLst>
                  <a:outerShdw blurRad="38100" dist="38100" dir="2700000" algn="tl">
                    <a:srgbClr val="000000">
                      <a:alpha val="43137"/>
                    </a:srgbClr>
                  </a:outerShdw>
                </a:effectLst>
              </a:rPr>
              <a:t>-</a:t>
            </a:r>
            <a:r>
              <a:rPr lang="ru-RU" sz="2000" b="1" dirty="0" err="1">
                <a:effectLst>
                  <a:outerShdw blurRad="38100" dist="38100" dir="2700000" algn="tl">
                    <a:srgbClr val="000000">
                      <a:alpha val="43137"/>
                    </a:srgbClr>
                  </a:outerShdw>
                </a:effectLst>
              </a:rPr>
              <a:t>идуроновую</a:t>
            </a:r>
            <a:r>
              <a:rPr lang="ru-RU" sz="2000" b="1" dirty="0">
                <a:effectLst>
                  <a:outerShdw blurRad="38100" dist="38100" dir="2700000" algn="tl">
                    <a:srgbClr val="000000">
                      <a:alpha val="43137"/>
                    </a:srgbClr>
                  </a:outerShdw>
                </a:effectLst>
              </a:rPr>
              <a:t> кислоту.</a:t>
            </a:r>
          </a:p>
          <a:p>
            <a:pPr marL="228600" indent="-182563"/>
            <a:r>
              <a:rPr lang="ru-RU" sz="2000" b="1" dirty="0">
                <a:effectLst>
                  <a:outerShdw blurRad="38100" dist="38100" dir="2700000" algn="tl">
                    <a:srgbClr val="000000">
                      <a:alpha val="43137"/>
                    </a:srgbClr>
                  </a:outerShdw>
                </a:effectLst>
              </a:rPr>
              <a:t>Все эти полисахариды связаны с белковой частью, образуя </a:t>
            </a:r>
            <a:r>
              <a:rPr lang="ru-RU" b="1" dirty="0" err="1">
                <a:solidFill>
                  <a:schemeClr val="accent2"/>
                </a:solidFill>
                <a:effectLst>
                  <a:outerShdw blurRad="38100" dist="38100" dir="2700000" algn="tl">
                    <a:srgbClr val="000000">
                      <a:alpha val="43137"/>
                    </a:srgbClr>
                  </a:outerShdw>
                </a:effectLst>
              </a:rPr>
              <a:t>протеогликаны</a:t>
            </a:r>
            <a:r>
              <a:rPr lang="ru-RU" sz="2400" b="1" dirty="0">
                <a:effectLst>
                  <a:outerShdw blurRad="38100" dist="38100" dir="2700000" algn="tl">
                    <a:srgbClr val="000000">
                      <a:alpha val="43137"/>
                    </a:srgbClr>
                  </a:outerShdw>
                </a:effectLst>
              </a:rPr>
              <a:t>.</a:t>
            </a:r>
          </a:p>
          <a:p>
            <a:pPr marL="228600" indent="-182563"/>
            <a:endParaRPr lang="ru-RU" sz="2400" b="1" dirty="0">
              <a:effectLst>
                <a:outerShdw blurRad="38100" dist="38100" dir="2700000" algn="tl">
                  <a:srgbClr val="000000">
                    <a:alpha val="43137"/>
                  </a:srgbClr>
                </a:outerShdw>
              </a:effectLst>
            </a:endParaRPr>
          </a:p>
        </p:txBody>
      </p:sp>
      <p:sp>
        <p:nvSpPr>
          <p:cNvPr id="2" name="Дата 1"/>
          <p:cNvSpPr txBox="1">
            <a:spLocks noGrp="1"/>
          </p:cNvSpPr>
          <p:nvPr/>
        </p:nvSpPr>
        <p:spPr>
          <a:xfrm>
            <a:off x="6172200" y="6172200"/>
            <a:ext cx="2514600" cy="365125"/>
          </a:xfrm>
          <a:prstGeom prst="rect">
            <a:avLst/>
          </a:prstGeom>
          <a:noFill/>
        </p:spPr>
        <p:txBody>
          <a:bodyPr anchor="ctr"/>
          <a:lstStyle/>
          <a:p>
            <a:pPr algn="r" fontAlgn="auto">
              <a:spcBef>
                <a:spcPts val="0"/>
              </a:spcBef>
              <a:spcAft>
                <a:spcPts val="0"/>
              </a:spcAft>
              <a:defRPr/>
            </a:pPr>
            <a:fld id="{D32C7B0D-BE00-484B-89E8-1AA65D5D4670}" type="datetime1">
              <a:rPr lang="ru-RU" sz="1100" b="1">
                <a:solidFill>
                  <a:schemeClr val="tx1">
                    <a:lumMod val="50000"/>
                    <a:lumOff val="50000"/>
                  </a:schemeClr>
                </a:solidFill>
                <a:latin typeface="+mn-lt"/>
                <a:cs typeface="+mn-cs"/>
              </a:rPr>
              <a:pPr algn="r" fontAlgn="auto">
                <a:spcBef>
                  <a:spcPts val="0"/>
                </a:spcBef>
                <a:spcAft>
                  <a:spcPts val="0"/>
                </a:spcAft>
                <a:defRPr/>
              </a:pPr>
              <a:t>09.04.2013</a:t>
            </a:fld>
            <a:endParaRPr lang="ru-RU" sz="1100" b="1">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2645272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457200"/>
            <a:ext cx="8291513" cy="949325"/>
          </a:xfrm>
        </p:spPr>
        <p:txBody>
          <a:bodyPr/>
          <a:lstStyle/>
          <a:p>
            <a:r>
              <a:rPr lang="ru-RU" b="1" dirty="0">
                <a:solidFill>
                  <a:srgbClr val="FF0000"/>
                </a:solidFill>
                <a:effectLst>
                  <a:outerShdw blurRad="38100" dist="38100" dir="2700000" algn="tl">
                    <a:srgbClr val="C0C0C0"/>
                  </a:outerShdw>
                </a:effectLst>
              </a:rPr>
              <a:t>Применение</a:t>
            </a:r>
            <a:r>
              <a:rPr lang="ru-RU" sz="4000" b="1" dirty="0">
                <a:solidFill>
                  <a:srgbClr val="FF0000"/>
                </a:solidFill>
                <a:effectLst>
                  <a:outerShdw blurRad="38100" dist="38100" dir="2700000" algn="tl">
                    <a:srgbClr val="C0C0C0"/>
                  </a:outerShdw>
                </a:effectLst>
              </a:rPr>
              <a:t> углеводов</a:t>
            </a:r>
          </a:p>
        </p:txBody>
      </p:sp>
      <p:sp>
        <p:nvSpPr>
          <p:cNvPr id="428035" name="Rectangle 3"/>
          <p:cNvSpPr>
            <a:spLocks noGrp="1" noChangeArrowheads="1"/>
          </p:cNvSpPr>
          <p:nvPr>
            <p:ph idx="1"/>
          </p:nvPr>
        </p:nvSpPr>
        <p:spPr>
          <a:xfrm>
            <a:off x="457200" y="1557338"/>
            <a:ext cx="8686800" cy="4530725"/>
          </a:xfrm>
        </p:spPr>
        <p:txBody>
          <a:bodyPr>
            <a:normAutofit fontScale="92500"/>
          </a:bodyPr>
          <a:lstStyle/>
          <a:p>
            <a:pPr>
              <a:lnSpc>
                <a:spcPct val="90000"/>
              </a:lnSpc>
              <a:buFontTx/>
              <a:buNone/>
            </a:pPr>
            <a:r>
              <a:rPr lang="ru-RU" sz="3400" b="1" dirty="0">
                <a:effectLst>
                  <a:outerShdw blurRad="38100" dist="38100" dir="2700000" algn="tl">
                    <a:srgbClr val="000000">
                      <a:alpha val="43137"/>
                    </a:srgbClr>
                  </a:outerShdw>
                </a:effectLst>
              </a:rPr>
              <a:t>Углеводы применяют в качестве:</a:t>
            </a:r>
          </a:p>
          <a:p>
            <a:pPr>
              <a:lnSpc>
                <a:spcPct val="90000"/>
              </a:lnSpc>
            </a:pPr>
            <a:r>
              <a:rPr lang="ru-RU" sz="3400" b="1" dirty="0">
                <a:effectLst>
                  <a:outerShdw blurRad="38100" dist="38100" dir="2700000" algn="tl">
                    <a:srgbClr val="000000">
                      <a:alpha val="43137"/>
                    </a:srgbClr>
                  </a:outerShdw>
                </a:effectLst>
              </a:rPr>
              <a:t>лекарственных средств,</a:t>
            </a:r>
          </a:p>
          <a:p>
            <a:pPr>
              <a:lnSpc>
                <a:spcPct val="90000"/>
              </a:lnSpc>
            </a:pPr>
            <a:r>
              <a:rPr lang="ru-RU" sz="3400" b="1" dirty="0">
                <a:effectLst>
                  <a:outerShdw blurRad="38100" dist="38100" dir="2700000" algn="tl">
                    <a:srgbClr val="000000">
                      <a:alpha val="43137"/>
                    </a:srgbClr>
                  </a:outerShdw>
                </a:effectLst>
              </a:rPr>
              <a:t>для производства бездымного пороха (пироксилина),  взрывчатых веществ, </a:t>
            </a:r>
          </a:p>
          <a:p>
            <a:pPr>
              <a:lnSpc>
                <a:spcPct val="90000"/>
              </a:lnSpc>
            </a:pPr>
            <a:r>
              <a:rPr lang="ru-RU" sz="3400" b="1" dirty="0">
                <a:effectLst>
                  <a:outerShdw blurRad="38100" dist="38100" dir="2700000" algn="tl">
                    <a:srgbClr val="000000">
                      <a:alpha val="43137"/>
                    </a:srgbClr>
                  </a:outerShdw>
                </a:effectLst>
              </a:rPr>
              <a:t>искусственных волокон (вискоза). </a:t>
            </a:r>
          </a:p>
          <a:p>
            <a:pPr>
              <a:lnSpc>
                <a:spcPct val="90000"/>
              </a:lnSpc>
            </a:pPr>
            <a:r>
              <a:rPr lang="ru-RU" sz="3400" b="1" dirty="0">
                <a:effectLst>
                  <a:outerShdw blurRad="38100" dist="38100" dir="2700000" algn="tl">
                    <a:srgbClr val="000000">
                      <a:alpha val="43137"/>
                    </a:srgbClr>
                  </a:outerShdw>
                </a:effectLst>
              </a:rPr>
              <a:t>огромное значение имеет целлюлоза как источник для получения этилового спирта (гидролизный), уксусной кислоты.</a:t>
            </a:r>
          </a:p>
        </p:txBody>
      </p:sp>
      <p:sp>
        <p:nvSpPr>
          <p:cNvPr id="4" name="Номер слайда 5"/>
          <p:cNvSpPr>
            <a:spLocks noGrp="1"/>
          </p:cNvSpPr>
          <p:nvPr>
            <p:ph type="sldNum" sz="quarter" idx="12"/>
          </p:nvPr>
        </p:nvSpPr>
        <p:spPr/>
        <p:txBody>
          <a:bodyPr/>
          <a:lstStyle/>
          <a:p>
            <a:fld id="{48773E8B-5A2F-4AA6-BFB5-E0E43C66CA6B}" type="slidenum">
              <a:rPr lang="ru-RU"/>
              <a:pPr/>
              <a:t>64</a:t>
            </a:fld>
            <a:endParaRPr lang="ru-RU"/>
          </a:p>
        </p:txBody>
      </p:sp>
    </p:spTree>
    <p:extLst>
      <p:ext uri="{BB962C8B-B14F-4D97-AF65-F5344CB8AC3E}">
        <p14:creationId xmlns:p14="http://schemas.microsoft.com/office/powerpoint/2010/main" val="3313305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DB275CAA-547F-402C-B211-26F44AF0B7A4}" type="slidenum">
              <a:rPr lang="ru-RU"/>
              <a:pPr/>
              <a:t>65</a:t>
            </a:fld>
            <a:endParaRPr lang="ru-RU"/>
          </a:p>
        </p:txBody>
      </p:sp>
      <p:pic>
        <p:nvPicPr>
          <p:cNvPr id="4" name="Рисунок 3" descr="http://im8-tub-ru.yandex.net/i?id=267487728-20-72&amp;n=2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32656"/>
            <a:ext cx="5040560" cy="4248472"/>
          </a:xfrm>
          <a:prstGeom prst="rect">
            <a:avLst/>
          </a:prstGeom>
          <a:noFill/>
          <a:ln>
            <a:noFill/>
          </a:ln>
        </p:spPr>
      </p:pic>
      <p:sp>
        <p:nvSpPr>
          <p:cNvPr id="6" name="Прямоугольник 5"/>
          <p:cNvSpPr/>
          <p:nvPr/>
        </p:nvSpPr>
        <p:spPr>
          <a:xfrm>
            <a:off x="1403648" y="4365104"/>
            <a:ext cx="6656120" cy="2308324"/>
          </a:xfrm>
          <a:prstGeom prst="rect">
            <a:avLst/>
          </a:prstGeom>
        </p:spPr>
        <p:txBody>
          <a:bodyPr wrap="square">
            <a:spAutoFit/>
          </a:bodyPr>
          <a:lstStyle/>
          <a:p>
            <a:pPr algn="ctr"/>
            <a:r>
              <a:rPr lang="ru-RU" sz="4800" b="1" dirty="0">
                <a:solidFill>
                  <a:srgbClr val="0070C0"/>
                </a:solidFill>
                <a:effectLst>
                  <a:reflection blurRad="6350" stA="55000" endA="300" endPos="45500" dir="5400000" sy="-100000" algn="bl" rotWithShape="0"/>
                </a:effectLst>
              </a:rPr>
              <a:t>Спасибо </a:t>
            </a:r>
            <a:br>
              <a:rPr lang="ru-RU" sz="4800" b="1" dirty="0">
                <a:solidFill>
                  <a:srgbClr val="0070C0"/>
                </a:solidFill>
                <a:effectLst>
                  <a:reflection blurRad="6350" stA="55000" endA="300" endPos="45500" dir="5400000" sy="-100000" algn="bl" rotWithShape="0"/>
                </a:effectLst>
              </a:rPr>
            </a:br>
            <a:r>
              <a:rPr lang="ru-RU" sz="4800" b="1" dirty="0">
                <a:solidFill>
                  <a:srgbClr val="0070C0"/>
                </a:solidFill>
                <a:effectLst>
                  <a:reflection blurRad="6350" stA="55000" endA="300" endPos="45500" dir="5400000" sy="-100000" algn="bl" rotWithShape="0"/>
                </a:effectLst>
              </a:rPr>
              <a:t>за </a:t>
            </a:r>
            <a:br>
              <a:rPr lang="ru-RU" sz="4800" b="1" dirty="0">
                <a:solidFill>
                  <a:srgbClr val="0070C0"/>
                </a:solidFill>
                <a:effectLst>
                  <a:reflection blurRad="6350" stA="55000" endA="300" endPos="45500" dir="5400000" sy="-100000" algn="bl" rotWithShape="0"/>
                </a:effectLst>
              </a:rPr>
            </a:br>
            <a:r>
              <a:rPr lang="ru-RU" sz="4800" b="1" dirty="0">
                <a:solidFill>
                  <a:srgbClr val="0070C0"/>
                </a:solidFill>
                <a:effectLst>
                  <a:reflection blurRad="6350" stA="55000" endA="300" endPos="45500" dir="5400000" sy="-100000" algn="bl" rotWithShape="0"/>
                </a:effectLst>
              </a:rPr>
              <a:t>Ваше </a:t>
            </a:r>
            <a:r>
              <a:rPr lang="ru-RU" sz="4800" b="1" dirty="0" smtClean="0">
                <a:solidFill>
                  <a:srgbClr val="0070C0"/>
                </a:solidFill>
                <a:effectLst>
                  <a:reflection blurRad="6350" stA="55000" endA="300" endPos="45500" dir="5400000" sy="-100000" algn="bl" rotWithShape="0"/>
                </a:effectLst>
              </a:rPr>
              <a:t>внимание!</a:t>
            </a:r>
            <a:endParaRPr lang="ru-RU" sz="4800" dirty="0">
              <a:solidFill>
                <a:srgbClr val="0070C0"/>
              </a:solidFill>
            </a:endParaRPr>
          </a:p>
        </p:txBody>
      </p:sp>
    </p:spTree>
    <p:extLst>
      <p:ext uri="{BB962C8B-B14F-4D97-AF65-F5344CB8AC3E}">
        <p14:creationId xmlns:p14="http://schemas.microsoft.com/office/powerpoint/2010/main" val="1730165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3"/>
          <p:cNvSpPr>
            <a:spLocks noGrp="1"/>
          </p:cNvSpPr>
          <p:nvPr>
            <p:ph type="sldNum" sz="quarter" idx="12"/>
          </p:nvPr>
        </p:nvSpPr>
        <p:spPr/>
        <p:txBody>
          <a:bodyPr/>
          <a:lstStyle/>
          <a:p>
            <a:fld id="{F3919B8A-6A46-41B1-8258-EEB3A592C086}" type="slidenum">
              <a:rPr lang="ru-RU"/>
              <a:pPr/>
              <a:t>66</a:t>
            </a:fld>
            <a:endParaRPr lang="ru-RU"/>
          </a:p>
        </p:txBody>
      </p:sp>
      <p:sp>
        <p:nvSpPr>
          <p:cNvPr id="73730" name="Text Box 2"/>
          <p:cNvSpPr txBox="1">
            <a:spLocks noChangeArrowheads="1"/>
          </p:cNvSpPr>
          <p:nvPr/>
        </p:nvSpPr>
        <p:spPr bwMode="auto">
          <a:xfrm>
            <a:off x="323850" y="185738"/>
            <a:ext cx="8380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solidFill>
                  <a:schemeClr val="accent2"/>
                </a:solidFill>
              </a:rPr>
              <a:t>ПОЛИСАХАРИДЫ. Гетерополисахариды</a:t>
            </a:r>
          </a:p>
          <a:p>
            <a:r>
              <a:rPr lang="ru-RU" sz="2400" b="1" i="1">
                <a:solidFill>
                  <a:schemeClr val="accent2"/>
                </a:solidFill>
              </a:rPr>
              <a:t>Полисахариды соединительной ткани</a:t>
            </a:r>
            <a:r>
              <a:rPr lang="ru-RU" sz="2400" b="1">
                <a:solidFill>
                  <a:schemeClr val="accent2"/>
                </a:solidFill>
              </a:rPr>
              <a:t> </a:t>
            </a:r>
            <a:r>
              <a:rPr lang="ru-RU" sz="3200" b="1">
                <a:solidFill>
                  <a:schemeClr val="accent2"/>
                </a:solidFill>
              </a:rPr>
              <a:t>  </a:t>
            </a:r>
          </a:p>
        </p:txBody>
      </p:sp>
      <p:sp>
        <p:nvSpPr>
          <p:cNvPr id="73731" name="Line 3"/>
          <p:cNvSpPr>
            <a:spLocks noChangeShapeType="1"/>
          </p:cNvSpPr>
          <p:nvPr/>
        </p:nvSpPr>
        <p:spPr bwMode="auto">
          <a:xfrm>
            <a:off x="250825" y="11969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37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3"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7" name="Rectangle 9"/>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8" name="Rectangle 10"/>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39" name="Rectangle 11"/>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3741" name="Rectangle 13"/>
          <p:cNvSpPr>
            <a:spLocks noChangeArrowheads="1"/>
          </p:cNvSpPr>
          <p:nvPr/>
        </p:nvSpPr>
        <p:spPr bwMode="auto">
          <a:xfrm>
            <a:off x="323850" y="1401763"/>
            <a:ext cx="391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2400" b="1" i="1">
                <a:solidFill>
                  <a:schemeClr val="accent2"/>
                </a:solidFill>
              </a:rPr>
              <a:t>Хондроитинсульфаты</a:t>
            </a:r>
            <a:r>
              <a:rPr lang="ru-RU" sz="2400" b="1">
                <a:solidFill>
                  <a:schemeClr val="accent2"/>
                </a:solidFill>
              </a:rPr>
              <a:t> </a:t>
            </a:r>
          </a:p>
        </p:txBody>
      </p:sp>
      <p:sp>
        <p:nvSpPr>
          <p:cNvPr id="73743" name="Rectangle 15"/>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73742" name="Object 14"/>
          <p:cNvGraphicFramePr>
            <a:graphicFrameLocks noChangeAspect="1"/>
          </p:cNvGraphicFramePr>
          <p:nvPr/>
        </p:nvGraphicFramePr>
        <p:xfrm>
          <a:off x="-36513" y="2205038"/>
          <a:ext cx="9109076" cy="1684337"/>
        </p:xfrm>
        <a:graphic>
          <a:graphicData uri="http://schemas.openxmlformats.org/presentationml/2006/ole">
            <mc:AlternateContent xmlns:mc="http://schemas.openxmlformats.org/markup-compatibility/2006">
              <mc:Choice xmlns:v="urn:schemas-microsoft-com:vml" Requires="v">
                <p:oleObj spid="_x0000_s38928" name="Document" r:id="rId3" imgW="6438900" imgH="1190625" progId="ChemWindow.Document">
                  <p:embed/>
                </p:oleObj>
              </mc:Choice>
              <mc:Fallback>
                <p:oleObj name="Document" r:id="rId3" imgW="6438900" imgH="119062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2205038"/>
                        <a:ext cx="9109076" cy="168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5" name="Rectangle 17"/>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73744" name="Object 16"/>
          <p:cNvGraphicFramePr>
            <a:graphicFrameLocks noChangeAspect="1"/>
          </p:cNvGraphicFramePr>
          <p:nvPr/>
        </p:nvGraphicFramePr>
        <p:xfrm>
          <a:off x="-107950" y="4232275"/>
          <a:ext cx="8424863" cy="1789113"/>
        </p:xfrm>
        <a:graphic>
          <a:graphicData uri="http://schemas.openxmlformats.org/presentationml/2006/ole">
            <mc:AlternateContent xmlns:mc="http://schemas.openxmlformats.org/markup-compatibility/2006">
              <mc:Choice xmlns:v="urn:schemas-microsoft-com:vml" Requires="v">
                <p:oleObj spid="_x0000_s38929" name="Document" r:id="rId5" imgW="11229975" imgH="2381250" progId="ChemWindow.Document">
                  <p:embed/>
                </p:oleObj>
              </mc:Choice>
              <mc:Fallback>
                <p:oleObj name="Document" r:id="rId5" imgW="11229975" imgH="2381250" progId="ChemWindow.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4232275"/>
                        <a:ext cx="8424863" cy="178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833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3"/>
          <p:cNvSpPr>
            <a:spLocks noGrp="1"/>
          </p:cNvSpPr>
          <p:nvPr>
            <p:ph type="sldNum" sz="quarter" idx="12"/>
          </p:nvPr>
        </p:nvSpPr>
        <p:spPr/>
        <p:txBody>
          <a:bodyPr/>
          <a:lstStyle/>
          <a:p>
            <a:fld id="{5D7175A9-2DEB-4B9B-89BE-55EC2B132664}" type="slidenum">
              <a:rPr lang="ru-RU"/>
              <a:pPr/>
              <a:t>67</a:t>
            </a:fld>
            <a:endParaRPr lang="ru-RU"/>
          </a:p>
        </p:txBody>
      </p:sp>
      <p:sp>
        <p:nvSpPr>
          <p:cNvPr id="75778" name="Text Box 2"/>
          <p:cNvSpPr txBox="1">
            <a:spLocks noChangeArrowheads="1"/>
          </p:cNvSpPr>
          <p:nvPr/>
        </p:nvSpPr>
        <p:spPr bwMode="auto">
          <a:xfrm>
            <a:off x="323850" y="185738"/>
            <a:ext cx="8380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solidFill>
                  <a:schemeClr val="accent2"/>
                </a:solidFill>
              </a:rPr>
              <a:t>ПОЛИСАХАРИДЫ. Гетерополисахариды</a:t>
            </a:r>
          </a:p>
          <a:p>
            <a:r>
              <a:rPr lang="ru-RU" sz="3200" b="1">
                <a:solidFill>
                  <a:schemeClr val="accent2"/>
                </a:solidFill>
              </a:rPr>
              <a:t>Протеогликаны </a:t>
            </a:r>
          </a:p>
        </p:txBody>
      </p:sp>
      <p:sp>
        <p:nvSpPr>
          <p:cNvPr id="75779" name="Line 3"/>
          <p:cNvSpPr>
            <a:spLocks noChangeShapeType="1"/>
          </p:cNvSpPr>
          <p:nvPr/>
        </p:nvSpPr>
        <p:spPr bwMode="auto">
          <a:xfrm>
            <a:off x="250825" y="11969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578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1"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5" name="Rectangle 9"/>
          <p:cNvSpPr>
            <a:spLocks noChangeArrowheads="1"/>
          </p:cNvSpPr>
          <p:nvPr/>
        </p:nvSpPr>
        <p:spPr bwMode="auto">
          <a:xfrm>
            <a:off x="0" y="2233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6" name="Rectangle 10"/>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7" name="Rectangle 11"/>
          <p:cNvSpPr>
            <a:spLocks noChangeArrowheads="1"/>
          </p:cNvSpPr>
          <p:nvPr/>
        </p:nvSpPr>
        <p:spPr bwMode="auto">
          <a:xfrm>
            <a:off x="0"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8" name="Rectangle 12"/>
          <p:cNvSpPr>
            <a:spLocks noChangeArrowheads="1"/>
          </p:cNvSpPr>
          <p:nvPr/>
        </p:nvSpPr>
        <p:spPr bwMode="auto">
          <a:xfrm>
            <a:off x="0" y="2833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89" name="Rectangle 13"/>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5792" name="Rectangle 16"/>
          <p:cNvSpPr>
            <a:spLocks noChangeArrowheads="1"/>
          </p:cNvSpPr>
          <p:nvPr/>
        </p:nvSpPr>
        <p:spPr bwMode="auto">
          <a:xfrm>
            <a:off x="0" y="3052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75791" name="Object 15"/>
          <p:cNvGraphicFramePr>
            <a:graphicFrameLocks noChangeAspect="1"/>
          </p:cNvGraphicFramePr>
          <p:nvPr/>
        </p:nvGraphicFramePr>
        <p:xfrm>
          <a:off x="-36513" y="1700213"/>
          <a:ext cx="9145588" cy="1016000"/>
        </p:xfrm>
        <a:graphic>
          <a:graphicData uri="http://schemas.openxmlformats.org/presentationml/2006/ole">
            <mc:AlternateContent xmlns:mc="http://schemas.openxmlformats.org/markup-compatibility/2006">
              <mc:Choice xmlns:v="urn:schemas-microsoft-com:vml" Requires="v">
                <p:oleObj spid="_x0000_s39945" name="Document" r:id="rId3" imgW="7834313" imgH="876300" progId="ChemWindow.Document">
                  <p:embed/>
                </p:oleObj>
              </mc:Choice>
              <mc:Fallback>
                <p:oleObj name="Document" r:id="rId3" imgW="7834313" imgH="8763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700213"/>
                        <a:ext cx="9145588"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3" name="Rectangle 17"/>
          <p:cNvSpPr>
            <a:spLocks noChangeArrowheads="1"/>
          </p:cNvSpPr>
          <p:nvPr/>
        </p:nvSpPr>
        <p:spPr bwMode="auto">
          <a:xfrm>
            <a:off x="0" y="3357563"/>
            <a:ext cx="8675688"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ru-RU" sz="2400" b="1" i="1">
                <a:solidFill>
                  <a:srgbClr val="800000"/>
                </a:solidFill>
              </a:rPr>
              <a:t>Гликоген</a:t>
            </a:r>
            <a:r>
              <a:rPr lang="ru-RU" sz="2400" b="1"/>
              <a:t> </a:t>
            </a:r>
            <a:r>
              <a:rPr lang="ru-RU" sz="2400"/>
              <a:t>- содержится в тканях животных, человека, бактериях, цианобактериях; выполняет роль резервного полисахарида</a:t>
            </a:r>
          </a:p>
          <a:p>
            <a:pPr eaLnBrk="0" hangingPunct="0"/>
            <a:r>
              <a:rPr lang="ru-RU" sz="2400" b="1" i="1">
                <a:solidFill>
                  <a:srgbClr val="800000"/>
                </a:solidFill>
              </a:rPr>
              <a:t>Целлюлоза</a:t>
            </a:r>
            <a:r>
              <a:rPr lang="ru-RU" sz="2400" b="1"/>
              <a:t> -</a:t>
            </a:r>
            <a:r>
              <a:rPr lang="ru-RU" sz="2400"/>
              <a:t> входит в состав клеточных стенок растительных клеток</a:t>
            </a:r>
          </a:p>
          <a:p>
            <a:pPr eaLnBrk="0" hangingPunct="0"/>
            <a:r>
              <a:rPr lang="ru-RU" sz="2400" b="1" i="1">
                <a:solidFill>
                  <a:srgbClr val="800000"/>
                </a:solidFill>
              </a:rPr>
              <a:t>Хитин</a:t>
            </a:r>
            <a:r>
              <a:rPr lang="ru-RU" sz="2400" b="1"/>
              <a:t> -</a:t>
            </a:r>
            <a:r>
              <a:rPr lang="ru-RU" sz="2400"/>
              <a:t> образует покровы тела членистоногих, компонент клеточной стенки грибов</a:t>
            </a:r>
          </a:p>
          <a:p>
            <a:pPr eaLnBrk="0" hangingPunct="0"/>
            <a:r>
              <a:rPr lang="ru-RU" sz="2400" b="1" i="1">
                <a:solidFill>
                  <a:srgbClr val="800000"/>
                </a:solidFill>
              </a:rPr>
              <a:t>Муреин</a:t>
            </a:r>
            <a:r>
              <a:rPr lang="ru-RU" sz="2400"/>
              <a:t> – входит в состав клеточной стенки бактерий</a:t>
            </a:r>
          </a:p>
          <a:p>
            <a:pPr>
              <a:lnSpc>
                <a:spcPct val="90000"/>
              </a:lnSpc>
              <a:spcBef>
                <a:spcPct val="20000"/>
              </a:spcBef>
              <a:buClr>
                <a:schemeClr val="accent1"/>
              </a:buClr>
              <a:buSzPct val="65000"/>
              <a:buFont typeface="Wingdings" pitchFamily="2" charset="2"/>
              <a:buChar char="n"/>
            </a:pPr>
            <a:endParaRPr lang="ru-RU" sz="2400"/>
          </a:p>
        </p:txBody>
      </p:sp>
    </p:spTree>
    <p:extLst>
      <p:ext uri="{BB962C8B-B14F-4D97-AF65-F5344CB8AC3E}">
        <p14:creationId xmlns:p14="http://schemas.microsoft.com/office/powerpoint/2010/main" val="109958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3"/>
          <p:cNvSpPr>
            <a:spLocks noGrp="1"/>
          </p:cNvSpPr>
          <p:nvPr>
            <p:ph type="sldNum" sz="quarter" idx="12"/>
          </p:nvPr>
        </p:nvSpPr>
        <p:spPr/>
        <p:txBody>
          <a:bodyPr/>
          <a:lstStyle/>
          <a:p>
            <a:fld id="{6C8D9167-30B3-4C3F-811D-2AE00B121067}" type="slidenum">
              <a:rPr lang="ru-RU"/>
              <a:pPr/>
              <a:t>68</a:t>
            </a:fld>
            <a:endParaRPr lang="ru-RU"/>
          </a:p>
        </p:txBody>
      </p:sp>
      <p:sp>
        <p:nvSpPr>
          <p:cNvPr id="79874" name="Text Box 2"/>
          <p:cNvSpPr txBox="1">
            <a:spLocks noChangeArrowheads="1"/>
          </p:cNvSpPr>
          <p:nvPr/>
        </p:nvSpPr>
        <p:spPr bwMode="auto">
          <a:xfrm>
            <a:off x="323850" y="185738"/>
            <a:ext cx="83804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3200" b="1">
                <a:solidFill>
                  <a:schemeClr val="accent2"/>
                </a:solidFill>
              </a:rPr>
              <a:t>ПОЛИСАХАРИДЫ. Гетерополисахариды</a:t>
            </a:r>
          </a:p>
          <a:p>
            <a:r>
              <a:rPr lang="ru-RU" sz="3200" b="1" i="1">
                <a:solidFill>
                  <a:schemeClr val="accent2"/>
                </a:solidFill>
              </a:rPr>
              <a:t>Гликопротеины</a:t>
            </a:r>
            <a:endParaRPr lang="ru-RU" sz="3200" b="1">
              <a:solidFill>
                <a:schemeClr val="accent2"/>
              </a:solidFill>
            </a:endParaRPr>
          </a:p>
        </p:txBody>
      </p:sp>
      <p:sp>
        <p:nvSpPr>
          <p:cNvPr id="79875" name="Line 3"/>
          <p:cNvSpPr>
            <a:spLocks noChangeShapeType="1"/>
          </p:cNvSpPr>
          <p:nvPr/>
        </p:nvSpPr>
        <p:spPr bwMode="auto">
          <a:xfrm>
            <a:off x="250825" y="1196975"/>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98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77"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7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80"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81" name="Rectangle 9"/>
          <p:cNvSpPr>
            <a:spLocks noChangeArrowheads="1"/>
          </p:cNvSpPr>
          <p:nvPr/>
        </p:nvSpPr>
        <p:spPr bwMode="auto">
          <a:xfrm>
            <a:off x="0" y="833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79885" name="Rectangle 13"/>
          <p:cNvSpPr>
            <a:spLocks noChangeArrowheads="1"/>
          </p:cNvSpPr>
          <p:nvPr/>
        </p:nvSpPr>
        <p:spPr bwMode="auto">
          <a:xfrm>
            <a:off x="0"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79884" name="Object 12"/>
          <p:cNvGraphicFramePr>
            <a:graphicFrameLocks noChangeAspect="1"/>
          </p:cNvGraphicFramePr>
          <p:nvPr/>
        </p:nvGraphicFramePr>
        <p:xfrm>
          <a:off x="755650" y="1628775"/>
          <a:ext cx="6264275" cy="3286125"/>
        </p:xfrm>
        <a:graphic>
          <a:graphicData uri="http://schemas.openxmlformats.org/presentationml/2006/ole">
            <mc:AlternateContent xmlns:mc="http://schemas.openxmlformats.org/markup-compatibility/2006">
              <mc:Choice xmlns:v="urn:schemas-microsoft-com:vml" Requires="v">
                <p:oleObj spid="_x0000_s40969" name="Document" r:id="rId3" imgW="4267200" imgH="2238375" progId="ChemWindow.Document">
                  <p:embed/>
                </p:oleObj>
              </mc:Choice>
              <mc:Fallback>
                <p:oleObj name="Document" r:id="rId3" imgW="4267200" imgH="2238375"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6264275" cy="328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82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B757E6F-5ACB-4758-AFCB-081C6F4543C2}" type="slidenum">
              <a:rPr lang="ru-RU"/>
              <a:pPr/>
              <a:t>69</a:t>
            </a:fld>
            <a:endParaRPr lang="ru-RU"/>
          </a:p>
        </p:txBody>
      </p:sp>
      <p:pic>
        <p:nvPicPr>
          <p:cNvPr id="154628" name="Picture 4" descr="Расщепление углеводов в полости р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836613"/>
            <a:ext cx="6210300" cy="5322887"/>
          </a:xfrm>
          <a:prstGeom prst="rect">
            <a:avLst/>
          </a:prstGeom>
          <a:noFill/>
          <a:extLst>
            <a:ext uri="{909E8E84-426E-40DD-AFC4-6F175D3DCCD1}">
              <a14:hiddenFill xmlns:a14="http://schemas.microsoft.com/office/drawing/2010/main">
                <a:solidFill>
                  <a:srgbClr val="FFFFFF"/>
                </a:solidFill>
              </a14:hiddenFill>
            </a:ext>
          </a:extLst>
        </p:spPr>
      </p:pic>
      <p:sp>
        <p:nvSpPr>
          <p:cNvPr id="154629" name="Rectangle 5"/>
          <p:cNvSpPr>
            <a:spLocks noChangeArrowheads="1"/>
          </p:cNvSpPr>
          <p:nvPr/>
        </p:nvSpPr>
        <p:spPr bwMode="auto">
          <a:xfrm>
            <a:off x="1835150" y="136525"/>
            <a:ext cx="7124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ru-RU" sz="2800" b="1">
                <a:solidFill>
                  <a:schemeClr val="tx2"/>
                </a:solidFill>
                <a:effectLst>
                  <a:outerShdw blurRad="38100" dist="38100" dir="2700000" algn="tl">
                    <a:srgbClr val="C0C0C0"/>
                  </a:outerShdw>
                </a:effectLst>
              </a:rPr>
              <a:t>Расщепление углеводов в полости рта</a:t>
            </a:r>
          </a:p>
        </p:txBody>
      </p:sp>
    </p:spTree>
    <p:extLst>
      <p:ext uri="{BB962C8B-B14F-4D97-AF65-F5344CB8AC3E}">
        <p14:creationId xmlns:p14="http://schemas.microsoft.com/office/powerpoint/2010/main" val="4005063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DC1BB9B-F844-4B9D-A543-4D282CC99164}" type="slidenum">
              <a:rPr lang="ru-RU"/>
              <a:pPr/>
              <a:t>7</a:t>
            </a:fld>
            <a:endParaRPr lang="ru-RU"/>
          </a:p>
        </p:txBody>
      </p:sp>
      <p:sp>
        <p:nvSpPr>
          <p:cNvPr id="372741" name="Объект 5"/>
          <p:cNvSpPr>
            <a:spLocks noGrp="1"/>
          </p:cNvSpPr>
          <p:nvPr>
            <p:ph sz="quarter" idx="4294967295"/>
          </p:nvPr>
        </p:nvSpPr>
        <p:spPr>
          <a:xfrm>
            <a:off x="0" y="188913"/>
            <a:ext cx="9144000" cy="1007839"/>
          </a:xfrm>
        </p:spPr>
        <p:txBody>
          <a:bodyPr>
            <a:normAutofit/>
          </a:bodyPr>
          <a:lstStyle/>
          <a:p>
            <a:pPr marL="46037" indent="0">
              <a:buNone/>
            </a:pPr>
            <a:r>
              <a:rPr lang="ru-RU" sz="3600" b="1" dirty="0" smtClean="0">
                <a:solidFill>
                  <a:srgbClr val="0070C0"/>
                </a:solidFill>
                <a:effectLst>
                  <a:outerShdw blurRad="38100" dist="38100" dir="2700000" algn="tl">
                    <a:srgbClr val="000000">
                      <a:alpha val="43137"/>
                    </a:srgbClr>
                  </a:outerShdw>
                </a:effectLst>
              </a:rPr>
              <a:t>                     </a:t>
            </a:r>
            <a:r>
              <a:rPr lang="ru-RU" sz="3600" b="1" dirty="0">
                <a:solidFill>
                  <a:srgbClr val="0070C0"/>
                </a:solidFill>
                <a:effectLst>
                  <a:outerShdw blurRad="38100" dist="38100" dir="2700000" algn="tl">
                    <a:srgbClr val="000000">
                      <a:alpha val="43137"/>
                    </a:srgbClr>
                  </a:outerShdw>
                </a:effectLst>
              </a:rPr>
              <a:t>2.  </a:t>
            </a:r>
            <a:r>
              <a:rPr lang="ru-RU" sz="3600" b="1" dirty="0" err="1">
                <a:solidFill>
                  <a:srgbClr val="0070C0"/>
                </a:solidFill>
                <a:effectLst>
                  <a:outerShdw blurRad="38100" dist="38100" dir="2700000" algn="tl">
                    <a:srgbClr val="000000">
                      <a:alpha val="43137"/>
                    </a:srgbClr>
                  </a:outerShdw>
                </a:effectLst>
              </a:rPr>
              <a:t>Целлобиоза</a:t>
            </a:r>
            <a:r>
              <a:rPr lang="ru-RU" sz="3600" b="1" dirty="0">
                <a:solidFill>
                  <a:srgbClr val="0070C0"/>
                </a:solidFill>
                <a:effectLst>
                  <a:outerShdw blurRad="38100" dist="38100" dir="2700000" algn="tl">
                    <a:srgbClr val="000000">
                      <a:alpha val="43137"/>
                    </a:srgbClr>
                  </a:outerShdw>
                </a:effectLst>
              </a:rPr>
              <a:t>.</a:t>
            </a:r>
            <a:endParaRPr lang="en-US" sz="3600" b="1" dirty="0">
              <a:solidFill>
                <a:srgbClr val="0070C0"/>
              </a:solidFill>
              <a:effectLst>
                <a:outerShdw blurRad="38100" dist="38100" dir="2700000" algn="tl">
                  <a:srgbClr val="000000">
                    <a:alpha val="43137"/>
                  </a:srgbClr>
                </a:outerShdw>
              </a:effectLst>
            </a:endParaRPr>
          </a:p>
          <a:p>
            <a:pPr marL="228600" indent="-182563">
              <a:buFontTx/>
              <a:buNone/>
            </a:pPr>
            <a:endParaRPr lang="ru-RU" sz="3200" b="1" dirty="0">
              <a:solidFill>
                <a:srgbClr val="008080"/>
              </a:solidFill>
            </a:endParaRPr>
          </a:p>
          <a:p>
            <a:pPr marL="228600" indent="-182563"/>
            <a:endParaRPr lang="ru-RU" sz="3200" b="1" dirty="0">
              <a:solidFill>
                <a:srgbClr val="008080"/>
              </a:solidFill>
            </a:endParaRPr>
          </a:p>
        </p:txBody>
      </p:sp>
      <p:graphicFrame>
        <p:nvGraphicFramePr>
          <p:cNvPr id="372742" name="Object 6"/>
          <p:cNvGraphicFramePr>
            <a:graphicFrameLocks noChangeAspect="1"/>
          </p:cNvGraphicFramePr>
          <p:nvPr>
            <p:extLst>
              <p:ext uri="{D42A27DB-BD31-4B8C-83A1-F6EECF244321}">
                <p14:modId xmlns:p14="http://schemas.microsoft.com/office/powerpoint/2010/main" val="3783163537"/>
              </p:ext>
            </p:extLst>
          </p:nvPr>
        </p:nvGraphicFramePr>
        <p:xfrm>
          <a:off x="2203222" y="2155825"/>
          <a:ext cx="4935538" cy="2546350"/>
        </p:xfrm>
        <a:graphic>
          <a:graphicData uri="http://schemas.openxmlformats.org/presentationml/2006/ole">
            <mc:AlternateContent xmlns:mc="http://schemas.openxmlformats.org/markup-compatibility/2006">
              <mc:Choice xmlns:v="urn:schemas-microsoft-com:vml" Requires="v">
                <p:oleObj spid="_x0000_s5132" name="ISIS/Draw Sketch" r:id="rId3" imgW="2381040" imgH="1228680" progId="ISISServer">
                  <p:embed/>
                </p:oleObj>
              </mc:Choice>
              <mc:Fallback>
                <p:oleObj name="ISIS/Draw Sketch" r:id="rId3" imgW="2381040" imgH="122868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222" y="2155825"/>
                        <a:ext cx="4935538" cy="254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Прямоугольник 1"/>
          <p:cNvSpPr/>
          <p:nvPr/>
        </p:nvSpPr>
        <p:spPr>
          <a:xfrm>
            <a:off x="422519" y="5099188"/>
            <a:ext cx="8496944" cy="1015663"/>
          </a:xfrm>
          <a:prstGeom prst="rect">
            <a:avLst/>
          </a:prstGeom>
        </p:spPr>
        <p:txBody>
          <a:bodyPr wrap="square">
            <a:spAutoFit/>
          </a:bodyPr>
          <a:lstStyle/>
          <a:p>
            <a:r>
              <a:rPr lang="ru-RU" sz="3200" b="1" dirty="0">
                <a:solidFill>
                  <a:srgbClr val="008080"/>
                </a:solidFill>
                <a:effectLst>
                  <a:outerShdw blurRad="38100" dist="38100" dir="2700000" algn="tl">
                    <a:srgbClr val="000000">
                      <a:alpha val="43137"/>
                    </a:srgbClr>
                  </a:outerShdw>
                </a:effectLst>
              </a:rPr>
              <a:t>О- </a:t>
            </a:r>
            <a:r>
              <a:rPr lang="en-US" sz="2800" b="1" dirty="0">
                <a:solidFill>
                  <a:srgbClr val="008080"/>
                </a:solidFill>
                <a:effectLst>
                  <a:outerShdw blurRad="38100" dist="38100" dir="2700000" algn="tl">
                    <a:srgbClr val="000000">
                      <a:alpha val="43137"/>
                    </a:srgbClr>
                  </a:outerShdw>
                </a:effectLst>
                <a:latin typeface="Symbol" pitchFamily="18" charset="2"/>
              </a:rPr>
              <a:t>b</a:t>
            </a:r>
            <a:r>
              <a:rPr lang="ru-RU" sz="2800" b="1" dirty="0">
                <a:solidFill>
                  <a:srgbClr val="008080"/>
                </a:solidFill>
                <a:effectLst>
                  <a:outerShdw blurRad="38100" dist="38100" dir="2700000" algn="tl">
                    <a:srgbClr val="000000">
                      <a:alpha val="43137"/>
                    </a:srgbClr>
                  </a:outerShdw>
                </a:effectLst>
              </a:rPr>
              <a:t>-</a:t>
            </a:r>
            <a:r>
              <a:rPr lang="en-US" sz="2800" b="1" dirty="0">
                <a:solidFill>
                  <a:srgbClr val="008080"/>
                </a:solidFill>
                <a:effectLst>
                  <a:outerShdw blurRad="38100" dist="38100" dir="2700000" algn="tl">
                    <a:srgbClr val="000000">
                      <a:alpha val="43137"/>
                    </a:srgbClr>
                  </a:outerShdw>
                </a:effectLst>
              </a:rPr>
              <a:t>D</a:t>
            </a:r>
            <a:r>
              <a:rPr lang="ru-RU" sz="2800" b="1" dirty="0">
                <a:solidFill>
                  <a:srgbClr val="008080"/>
                </a:solidFill>
                <a:effectLst>
                  <a:outerShdw blurRad="38100" dist="38100" dir="2700000" algn="tl">
                    <a:srgbClr val="000000">
                      <a:alpha val="43137"/>
                    </a:srgbClr>
                  </a:outerShdw>
                </a:effectLst>
              </a:rPr>
              <a:t>-</a:t>
            </a:r>
            <a:r>
              <a:rPr lang="ru-RU" sz="2800" b="1" dirty="0" err="1">
                <a:solidFill>
                  <a:srgbClr val="008080"/>
                </a:solidFill>
                <a:effectLst>
                  <a:outerShdw blurRad="38100" dist="38100" dir="2700000" algn="tl">
                    <a:srgbClr val="000000">
                      <a:alpha val="43137"/>
                    </a:srgbClr>
                  </a:outerShdw>
                </a:effectLst>
              </a:rPr>
              <a:t>глюкопиранозил</a:t>
            </a:r>
            <a:r>
              <a:rPr lang="ru-RU" sz="2800" b="1" dirty="0">
                <a:solidFill>
                  <a:srgbClr val="008080"/>
                </a:solidFill>
                <a:effectLst>
                  <a:outerShdw blurRad="38100" dist="38100" dir="2700000" algn="tl">
                    <a:srgbClr val="000000">
                      <a:alpha val="43137"/>
                    </a:srgbClr>
                  </a:outerShdw>
                </a:effectLst>
              </a:rPr>
              <a:t>-(1→4)- </a:t>
            </a:r>
            <a:r>
              <a:rPr lang="ru-RU" sz="2400" b="1" dirty="0">
                <a:solidFill>
                  <a:srgbClr val="008080"/>
                </a:solidFill>
                <a:effectLst>
                  <a:outerShdw blurRad="38100" dist="38100" dir="2700000" algn="tl">
                    <a:srgbClr val="000000">
                      <a:alpha val="43137"/>
                    </a:srgbClr>
                  </a:outerShdw>
                </a:effectLst>
              </a:rPr>
              <a:t>α-</a:t>
            </a:r>
            <a:r>
              <a:rPr lang="ru-RU" sz="2800" b="1" dirty="0">
                <a:solidFill>
                  <a:srgbClr val="008080"/>
                </a:solidFill>
                <a:effectLst>
                  <a:outerShdw blurRad="38100" dist="38100" dir="2700000" algn="tl">
                    <a:srgbClr val="000000">
                      <a:alpha val="43137"/>
                    </a:srgbClr>
                  </a:outerShdw>
                </a:effectLst>
              </a:rPr>
              <a:t> </a:t>
            </a:r>
            <a:r>
              <a:rPr lang="en-US" sz="2800" b="1" dirty="0">
                <a:solidFill>
                  <a:srgbClr val="008080"/>
                </a:solidFill>
                <a:effectLst>
                  <a:outerShdw blurRad="38100" dist="38100" dir="2700000" algn="tl">
                    <a:srgbClr val="000000">
                      <a:alpha val="43137"/>
                    </a:srgbClr>
                  </a:outerShdw>
                </a:effectLst>
              </a:rPr>
              <a:t>D</a:t>
            </a:r>
            <a:r>
              <a:rPr lang="ru-RU" sz="2800" b="1" dirty="0">
                <a:solidFill>
                  <a:srgbClr val="008080"/>
                </a:solidFill>
                <a:effectLst>
                  <a:outerShdw blurRad="38100" dist="38100" dir="2700000" algn="tl">
                    <a:srgbClr val="000000">
                      <a:alpha val="43137"/>
                    </a:srgbClr>
                  </a:outerShdw>
                </a:effectLst>
              </a:rPr>
              <a:t>-</a:t>
            </a:r>
            <a:r>
              <a:rPr lang="ru-RU" sz="2800" b="1" dirty="0" err="1">
                <a:solidFill>
                  <a:srgbClr val="008080"/>
                </a:solidFill>
                <a:effectLst>
                  <a:outerShdw blurRad="38100" dist="38100" dir="2700000" algn="tl">
                    <a:srgbClr val="000000">
                      <a:alpha val="43137"/>
                    </a:srgbClr>
                  </a:outerShdw>
                </a:effectLst>
              </a:rPr>
              <a:t>глюкопираноза</a:t>
            </a:r>
            <a:endParaRPr lang="ru-RU" sz="2800" b="1" dirty="0">
              <a:effectLst>
                <a:outerShdw blurRad="38100" dist="38100" dir="2700000" algn="tl">
                  <a:srgbClr val="000000">
                    <a:alpha val="43137"/>
                  </a:srgbClr>
                </a:outerShdw>
              </a:effectLst>
            </a:endParaRPr>
          </a:p>
        </p:txBody>
      </p:sp>
      <p:sp>
        <p:nvSpPr>
          <p:cNvPr id="3" name="Прямоугольник 2"/>
          <p:cNvSpPr/>
          <p:nvPr/>
        </p:nvSpPr>
        <p:spPr>
          <a:xfrm>
            <a:off x="7380312" y="1628800"/>
            <a:ext cx="1192955" cy="584775"/>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latin typeface="Symbol" pitchFamily="18" charset="2"/>
              </a:rPr>
              <a:t>b</a:t>
            </a:r>
            <a:r>
              <a:rPr lang="ru-RU" sz="3200" b="1" dirty="0">
                <a:solidFill>
                  <a:srgbClr val="FF0000"/>
                </a:solidFill>
                <a:effectLst>
                  <a:outerShdw blurRad="38100" dist="38100" dir="2700000" algn="tl">
                    <a:srgbClr val="000000">
                      <a:alpha val="43137"/>
                    </a:srgbClr>
                  </a:outerShdw>
                </a:effectLst>
                <a:latin typeface="Trebuchet MS" pitchFamily="34" charset="0"/>
              </a:rPr>
              <a:t>-1,4</a:t>
            </a:r>
          </a:p>
        </p:txBody>
      </p:sp>
      <p:sp>
        <p:nvSpPr>
          <p:cNvPr id="5" name="Прямоугольник 4"/>
          <p:cNvSpPr/>
          <p:nvPr/>
        </p:nvSpPr>
        <p:spPr>
          <a:xfrm>
            <a:off x="422519" y="920914"/>
            <a:ext cx="5702202" cy="523220"/>
          </a:xfrm>
          <a:prstGeom prst="rect">
            <a:avLst/>
          </a:prstGeom>
        </p:spPr>
        <p:txBody>
          <a:bodyPr wrap="none">
            <a:spAutoFit/>
          </a:bodyPr>
          <a:lstStyle/>
          <a:p>
            <a:r>
              <a:rPr lang="ru-RU" sz="2800" b="1" i="1" dirty="0">
                <a:solidFill>
                  <a:srgbClr val="00B050"/>
                </a:solidFill>
                <a:effectLst>
                  <a:outerShdw blurRad="38100" dist="38100" dir="2700000" algn="tl">
                    <a:srgbClr val="000000">
                      <a:alpha val="43137"/>
                    </a:srgbClr>
                  </a:outerShdw>
                </a:effectLst>
              </a:rPr>
              <a:t>Восстанавливающий дисахарид</a:t>
            </a:r>
            <a:r>
              <a:rPr lang="ru-RU" sz="2800" b="1" dirty="0">
                <a:solidFill>
                  <a:srgbClr val="00B050"/>
                </a:solidFill>
                <a:effectLst>
                  <a:outerShdw blurRad="38100" dist="38100" dir="2700000" algn="tl">
                    <a:srgbClr val="000000">
                      <a:alpha val="43137"/>
                    </a:srgbClr>
                  </a:outerShdw>
                </a:effectLst>
              </a:rPr>
              <a:t> </a:t>
            </a:r>
            <a:endParaRPr lang="ru-RU" sz="2800" dirty="0">
              <a:solidFill>
                <a:srgbClr val="00B050"/>
              </a:solidFill>
            </a:endParaRPr>
          </a:p>
        </p:txBody>
      </p:sp>
      <p:sp>
        <p:nvSpPr>
          <p:cNvPr id="6" name="Прямоугольник 5"/>
          <p:cNvSpPr/>
          <p:nvPr/>
        </p:nvSpPr>
        <p:spPr>
          <a:xfrm>
            <a:off x="5220072" y="3235105"/>
            <a:ext cx="300082" cy="369332"/>
          </a:xfrm>
          <a:prstGeom prst="rect">
            <a:avLst/>
          </a:prstGeom>
        </p:spPr>
        <p:txBody>
          <a:bodyPr wrap="none">
            <a:spAutoFit/>
          </a:bodyPr>
          <a:lstStyle/>
          <a:p>
            <a:r>
              <a:rPr lang="ru-RU" b="1" dirty="0">
                <a:solidFill>
                  <a:srgbClr val="FF0000"/>
                </a:solidFill>
                <a:effectLst>
                  <a:outerShdw blurRad="38100" dist="38100" dir="2700000" algn="tl">
                    <a:srgbClr val="000000">
                      <a:alpha val="43137"/>
                    </a:srgbClr>
                  </a:outerShdw>
                </a:effectLst>
              </a:rPr>
              <a:t>4</a:t>
            </a:r>
          </a:p>
        </p:txBody>
      </p:sp>
      <p:sp>
        <p:nvSpPr>
          <p:cNvPr id="7" name="Прямоугольник 6"/>
          <p:cNvSpPr/>
          <p:nvPr/>
        </p:nvSpPr>
        <p:spPr>
          <a:xfrm>
            <a:off x="3851920" y="3268406"/>
            <a:ext cx="300082" cy="369332"/>
          </a:xfrm>
          <a:prstGeom prst="rect">
            <a:avLst/>
          </a:prstGeom>
        </p:spPr>
        <p:txBody>
          <a:bodyPr wrap="none">
            <a:spAutoFit/>
          </a:bodyPr>
          <a:lstStyle/>
          <a:p>
            <a:r>
              <a:rPr lang="ru-RU" b="1" dirty="0">
                <a:solidFill>
                  <a:srgbClr val="FF0000"/>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253565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2" name="Picture 4" descr="уг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4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Номер слайда 5"/>
          <p:cNvSpPr>
            <a:spLocks noGrp="1"/>
          </p:cNvSpPr>
          <p:nvPr>
            <p:ph type="sldNum" sz="quarter" idx="12"/>
          </p:nvPr>
        </p:nvSpPr>
        <p:spPr/>
        <p:txBody>
          <a:bodyPr/>
          <a:lstStyle/>
          <a:p>
            <a:fld id="{2A24950C-152A-4531-97AA-8A097807A9EB}" type="slidenum">
              <a:rPr lang="ru-RU"/>
              <a:pPr/>
              <a:t>70</a:t>
            </a:fld>
            <a:endParaRPr lang="ru-RU"/>
          </a:p>
        </p:txBody>
      </p:sp>
    </p:spTree>
    <p:extLst>
      <p:ext uri="{BB962C8B-B14F-4D97-AF65-F5344CB8AC3E}">
        <p14:creationId xmlns:p14="http://schemas.microsoft.com/office/powerpoint/2010/main" val="118774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3"/>
          <p:cNvSpPr>
            <a:spLocks noGrp="1"/>
          </p:cNvSpPr>
          <p:nvPr>
            <p:ph type="sldNum" sz="quarter" idx="12"/>
          </p:nvPr>
        </p:nvSpPr>
        <p:spPr/>
        <p:txBody>
          <a:bodyPr/>
          <a:lstStyle/>
          <a:p>
            <a:fld id="{6AC47CF1-EECE-4659-B605-F827D2CA8A1C}" type="slidenum">
              <a:rPr lang="ru-RU"/>
              <a:pPr/>
              <a:t>71</a:t>
            </a:fld>
            <a:endParaRPr lang="ru-RU"/>
          </a:p>
        </p:txBody>
      </p:sp>
      <p:pic>
        <p:nvPicPr>
          <p:cNvPr id="144388" name="Picture 4" descr="small_cup_of_coff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7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20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Номер слайда 3"/>
          <p:cNvSpPr>
            <a:spLocks noGrp="1"/>
          </p:cNvSpPr>
          <p:nvPr>
            <p:ph type="sldNum" sz="quarter" idx="12"/>
          </p:nvPr>
        </p:nvSpPr>
        <p:spPr/>
        <p:txBody>
          <a:bodyPr/>
          <a:lstStyle/>
          <a:p>
            <a:fld id="{C1089369-8B89-4F32-B495-743425C54A83}" type="slidenum">
              <a:rPr lang="ru-RU"/>
              <a:pPr/>
              <a:t>8</a:t>
            </a:fld>
            <a:endParaRPr lang="ru-RU"/>
          </a:p>
        </p:txBody>
      </p:sp>
      <p:sp>
        <p:nvSpPr>
          <p:cNvPr id="54274" name="Text Box 2"/>
          <p:cNvSpPr txBox="1">
            <a:spLocks noChangeArrowheads="1"/>
          </p:cNvSpPr>
          <p:nvPr/>
        </p:nvSpPr>
        <p:spPr bwMode="auto">
          <a:xfrm>
            <a:off x="1602277" y="115887"/>
            <a:ext cx="593944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ru-RU" sz="2800" b="1" dirty="0">
                <a:solidFill>
                  <a:srgbClr val="0070C0"/>
                </a:solidFill>
                <a:effectLst>
                  <a:outerShdw blurRad="38100" dist="38100" dir="2700000" algn="tl">
                    <a:srgbClr val="000000">
                      <a:alpha val="43137"/>
                    </a:srgbClr>
                  </a:outerShdw>
                </a:effectLst>
              </a:rPr>
              <a:t>ДИСАХАРИДЫ. </a:t>
            </a:r>
            <a:br>
              <a:rPr lang="ru-RU" sz="2800" b="1" dirty="0">
                <a:solidFill>
                  <a:srgbClr val="0070C0"/>
                </a:solidFill>
                <a:effectLst>
                  <a:outerShdw blurRad="38100" dist="38100" dir="2700000" algn="tl">
                    <a:srgbClr val="000000">
                      <a:alpha val="43137"/>
                    </a:srgbClr>
                  </a:outerShdw>
                </a:effectLst>
              </a:rPr>
            </a:br>
            <a:r>
              <a:rPr lang="ru-RU" sz="2800" b="1" i="1" dirty="0">
                <a:solidFill>
                  <a:srgbClr val="0070C0"/>
                </a:solidFill>
                <a:effectLst>
                  <a:outerShdw blurRad="38100" dist="38100" dir="2700000" algn="tl">
                    <a:srgbClr val="000000">
                      <a:alpha val="43137"/>
                    </a:srgbClr>
                  </a:outerShdw>
                </a:effectLst>
              </a:rPr>
              <a:t>Восстанавливающие дисахариды</a:t>
            </a:r>
            <a:r>
              <a:rPr lang="ru-RU" sz="2800" b="1" dirty="0">
                <a:solidFill>
                  <a:srgbClr val="0070C0"/>
                </a:solidFill>
                <a:effectLst>
                  <a:outerShdw blurRad="38100" dist="38100" dir="2700000" algn="tl">
                    <a:srgbClr val="000000">
                      <a:alpha val="43137"/>
                    </a:srgbClr>
                  </a:outerShdw>
                </a:effectLst>
              </a:rPr>
              <a:t> </a:t>
            </a:r>
          </a:p>
        </p:txBody>
      </p:sp>
      <p:sp>
        <p:nvSpPr>
          <p:cNvPr id="54275" name="Line 3"/>
          <p:cNvSpPr>
            <a:spLocks noChangeShapeType="1"/>
          </p:cNvSpPr>
          <p:nvPr/>
        </p:nvSpPr>
        <p:spPr bwMode="auto">
          <a:xfrm>
            <a:off x="574675" y="1319213"/>
            <a:ext cx="8569325" cy="0"/>
          </a:xfrm>
          <a:prstGeom prst="line">
            <a:avLst/>
          </a:prstGeom>
          <a:noFill/>
          <a:ln w="57150" cmpd="thinThick">
            <a:solidFill>
              <a:srgbClr val="0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2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77" name="Rectangle 5"/>
          <p:cNvSpPr>
            <a:spLocks noChangeArrowheads="1"/>
          </p:cNvSpPr>
          <p:nvPr/>
        </p:nvSpPr>
        <p:spPr bwMode="auto">
          <a:xfrm>
            <a:off x="0" y="280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7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79" name="Rectangle 7"/>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0" name="Rectangle 8"/>
          <p:cNvSpPr>
            <a:spLocks noChangeArrowheads="1"/>
          </p:cNvSpPr>
          <p:nvPr/>
        </p:nvSpPr>
        <p:spPr bwMode="auto">
          <a:xfrm>
            <a:off x="0" y="2400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1" name="Rectangle 9"/>
          <p:cNvSpPr>
            <a:spLocks noChangeArrowheads="1"/>
          </p:cNvSpPr>
          <p:nvPr/>
        </p:nvSpPr>
        <p:spPr bwMode="auto">
          <a:xfrm>
            <a:off x="0" y="2528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2" name="Rectangle 10"/>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3" name="Rectangle 11"/>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4" name="Rectangle 12"/>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5" name="Rectangle 13"/>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6" name="Rectangle 14"/>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7"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8" name="Rectangle 16"/>
          <p:cNvSpPr>
            <a:spLocks noChangeArrowheads="1"/>
          </p:cNvSpPr>
          <p:nvPr/>
        </p:nvSpPr>
        <p:spPr bwMode="auto">
          <a:xfrm>
            <a:off x="0" y="2081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89" name="Rectangle 17"/>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0" name="Rectangle 18"/>
          <p:cNvSpPr>
            <a:spLocks noChangeArrowheads="1"/>
          </p:cNvSpPr>
          <p:nvPr/>
        </p:nvSpPr>
        <p:spPr bwMode="auto">
          <a:xfrm>
            <a:off x="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1" name="Rectangle 19"/>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2" name="Rectangle 20"/>
          <p:cNvSpPr>
            <a:spLocks noChangeArrowheads="1"/>
          </p:cNvSpPr>
          <p:nvPr/>
        </p:nvSpPr>
        <p:spPr bwMode="auto">
          <a:xfrm>
            <a:off x="0" y="2200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3" name="Rectangle 21"/>
          <p:cNvSpPr>
            <a:spLocks noChangeArrowheads="1"/>
          </p:cNvSpPr>
          <p:nvPr/>
        </p:nvSpPr>
        <p:spPr bwMode="auto">
          <a:xfrm>
            <a:off x="0" y="2328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4" name="Rectangle 22"/>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5" name="Rectangle 23"/>
          <p:cNvSpPr>
            <a:spLocks noChangeArrowheads="1"/>
          </p:cNvSpPr>
          <p:nvPr/>
        </p:nvSpPr>
        <p:spPr bwMode="auto">
          <a:xfrm>
            <a:off x="0"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6" name="Rectangle 24"/>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7" name="Rectangle 25"/>
          <p:cNvSpPr>
            <a:spLocks noChangeArrowheads="1"/>
          </p:cNvSpPr>
          <p:nvPr/>
        </p:nvSpPr>
        <p:spPr bwMode="auto">
          <a:xfrm>
            <a:off x="0" y="2024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8" name="Rectangle 26"/>
          <p:cNvSpPr>
            <a:spLocks noChangeArrowheads="1"/>
          </p:cNvSpPr>
          <p:nvPr/>
        </p:nvSpPr>
        <p:spPr bwMode="auto">
          <a:xfrm>
            <a:off x="0" y="2157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299" name="Rectangle 27"/>
          <p:cNvSpPr>
            <a:spLocks noChangeArrowheads="1"/>
          </p:cNvSpPr>
          <p:nvPr/>
        </p:nvSpPr>
        <p:spPr bwMode="auto">
          <a:xfrm>
            <a:off x="0" y="2109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0" name="Rectangle 28"/>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1" name="Rectangle 29"/>
          <p:cNvSpPr>
            <a:spLocks noChangeArrowheads="1"/>
          </p:cNvSpPr>
          <p:nvPr/>
        </p:nvSpPr>
        <p:spPr bwMode="auto">
          <a:xfrm>
            <a:off x="0" y="2700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2" name="Rectangle 30"/>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3" name="Rectangle 31"/>
          <p:cNvSpPr>
            <a:spLocks noChangeArrowheads="1"/>
          </p:cNvSpPr>
          <p:nvPr/>
        </p:nvSpPr>
        <p:spPr bwMode="auto">
          <a:xfrm>
            <a:off x="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4" name="Rectangle 32"/>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5" name="Rectangle 33"/>
          <p:cNvSpPr>
            <a:spLocks noChangeArrowheads="1"/>
          </p:cNvSpPr>
          <p:nvPr/>
        </p:nvSpPr>
        <p:spPr bwMode="auto">
          <a:xfrm>
            <a:off x="0" y="2333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6" name="Rectangle 34"/>
          <p:cNvSpPr>
            <a:spLocks noChangeArrowheads="1"/>
          </p:cNvSpPr>
          <p:nvPr/>
        </p:nvSpPr>
        <p:spPr bwMode="auto">
          <a:xfrm>
            <a:off x="0" y="2185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7" name="Rectangle 35"/>
          <p:cNvSpPr>
            <a:spLocks noChangeArrowheads="1"/>
          </p:cNvSpPr>
          <p:nvPr/>
        </p:nvSpPr>
        <p:spPr bwMode="auto">
          <a:xfrm>
            <a:off x="0" y="276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8" name="Rectangle 36"/>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09" name="Rectangle 37"/>
          <p:cNvSpPr>
            <a:spLocks noChangeArrowheads="1"/>
          </p:cNvSpPr>
          <p:nvPr/>
        </p:nvSpPr>
        <p:spPr bwMode="auto">
          <a:xfrm>
            <a:off x="0" y="1223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10" name="Rectangle 38"/>
          <p:cNvSpPr>
            <a:spLocks noChangeArrowheads="1"/>
          </p:cNvSpPr>
          <p:nvPr/>
        </p:nvSpPr>
        <p:spPr bwMode="auto">
          <a:xfrm>
            <a:off x="0" y="1228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11" name="Rectangle 39"/>
          <p:cNvSpPr>
            <a:spLocks noChangeArrowheads="1"/>
          </p:cNvSpPr>
          <p:nvPr/>
        </p:nvSpPr>
        <p:spPr bwMode="auto">
          <a:xfrm>
            <a:off x="0" y="1319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sp>
        <p:nvSpPr>
          <p:cNvPr id="54314" name="Rectangle 42"/>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p>
        </p:txBody>
      </p:sp>
      <p:graphicFrame>
        <p:nvGraphicFramePr>
          <p:cNvPr id="54313" name="Object 41"/>
          <p:cNvGraphicFramePr>
            <a:graphicFrameLocks noChangeAspect="1"/>
          </p:cNvGraphicFramePr>
          <p:nvPr/>
        </p:nvGraphicFramePr>
        <p:xfrm>
          <a:off x="1008063" y="2190750"/>
          <a:ext cx="7019925" cy="3476625"/>
        </p:xfrm>
        <a:graphic>
          <a:graphicData uri="http://schemas.openxmlformats.org/presentationml/2006/ole">
            <mc:AlternateContent xmlns:mc="http://schemas.openxmlformats.org/markup-compatibility/2006">
              <mc:Choice xmlns:v="urn:schemas-microsoft-com:vml" Requires="v">
                <p:oleObj spid="_x0000_s7178" name="Document" r:id="rId3" imgW="5000625" imgH="2476500" progId="ChemWindow.Document">
                  <p:embed/>
                </p:oleObj>
              </mc:Choice>
              <mc:Fallback>
                <p:oleObj name="Document" r:id="rId3" imgW="5000625" imgH="2476500" progId="ChemWindow.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2190750"/>
                        <a:ext cx="7019925" cy="347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217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fld id="{C20BCCC7-5D19-41A1-B1B7-F0892B16A1F5}" type="slidenum">
              <a:rPr lang="ru-RU"/>
              <a:pPr/>
              <a:t>9</a:t>
            </a:fld>
            <a:endParaRPr lang="ru-RU"/>
          </a:p>
        </p:txBody>
      </p:sp>
      <p:sp>
        <p:nvSpPr>
          <p:cNvPr id="364549" name="Объект 5"/>
          <p:cNvSpPr>
            <a:spLocks noGrp="1"/>
          </p:cNvSpPr>
          <p:nvPr>
            <p:ph sz="quarter" idx="4294967295"/>
          </p:nvPr>
        </p:nvSpPr>
        <p:spPr>
          <a:xfrm>
            <a:off x="6307" y="188640"/>
            <a:ext cx="9144000" cy="2016125"/>
          </a:xfrm>
        </p:spPr>
        <p:txBody>
          <a:bodyPr/>
          <a:lstStyle/>
          <a:p>
            <a:pPr marL="228600" indent="-182563"/>
            <a:r>
              <a:rPr lang="ru-RU" sz="3100" b="1" dirty="0">
                <a:solidFill>
                  <a:schemeClr val="accent2"/>
                </a:solidFill>
                <a:effectLst>
                  <a:outerShdw blurRad="38100" dist="38100" dir="2700000" algn="tl">
                    <a:srgbClr val="000000">
                      <a:alpha val="43137"/>
                    </a:srgbClr>
                  </a:outerShdw>
                </a:effectLst>
              </a:rPr>
              <a:t>3.</a:t>
            </a:r>
            <a:r>
              <a:rPr lang="ru-RU" sz="3100" b="1" dirty="0">
                <a:solidFill>
                  <a:srgbClr val="FF0000"/>
                </a:solidFill>
                <a:effectLst>
                  <a:outerShdw blurRad="38100" dist="38100" dir="2700000" algn="tl">
                    <a:srgbClr val="000000">
                      <a:alpha val="43137"/>
                    </a:srgbClr>
                  </a:outerShdw>
                </a:effectLst>
              </a:rPr>
              <a:t>Лактоза</a:t>
            </a:r>
            <a:r>
              <a:rPr lang="ru-RU" sz="3100" dirty="0">
                <a:solidFill>
                  <a:schemeClr val="hlink"/>
                </a:solidFill>
                <a:effectLst>
                  <a:outerShdw blurRad="38100" dist="38100" dir="2700000" algn="tl">
                    <a:srgbClr val="000000">
                      <a:alpha val="43137"/>
                    </a:srgbClr>
                  </a:outerShdw>
                </a:effectLst>
              </a:rPr>
              <a:t> (</a:t>
            </a:r>
            <a:r>
              <a:rPr lang="ru-RU" sz="3100" dirty="0">
                <a:effectLst>
                  <a:outerShdw blurRad="38100" dist="38100" dir="2700000" algn="tl">
                    <a:srgbClr val="000000">
                      <a:alpha val="43137"/>
                    </a:srgbClr>
                  </a:outerShdw>
                </a:effectLst>
              </a:rPr>
              <a:t>лат. </a:t>
            </a:r>
            <a:r>
              <a:rPr lang="en-US" sz="3100" dirty="0" err="1">
                <a:effectLst>
                  <a:outerShdw blurRad="38100" dist="38100" dir="2700000" algn="tl">
                    <a:srgbClr val="000000">
                      <a:alpha val="43137"/>
                    </a:srgbClr>
                  </a:outerShdw>
                </a:effectLst>
              </a:rPr>
              <a:t>lactis</a:t>
            </a:r>
            <a:r>
              <a:rPr lang="ru-RU" sz="3100" dirty="0">
                <a:effectLst>
                  <a:outerShdw blurRad="38100" dist="38100" dir="2700000" algn="tl">
                    <a:srgbClr val="000000">
                      <a:alpha val="43137"/>
                    </a:srgbClr>
                  </a:outerShdw>
                </a:effectLst>
              </a:rPr>
              <a:t> - молоко) – </a:t>
            </a:r>
            <a:r>
              <a:rPr lang="ru-RU" sz="2300" b="1" dirty="0">
                <a:effectLst>
                  <a:outerShdw blurRad="38100" dist="38100" dir="2700000" algn="tl">
                    <a:srgbClr val="000000">
                      <a:alpha val="43137"/>
                    </a:srgbClr>
                  </a:outerShdw>
                </a:effectLst>
              </a:rPr>
              <a:t>молочный сахар.</a:t>
            </a:r>
          </a:p>
          <a:p>
            <a:pPr marL="228600" indent="-182563" algn="ctr">
              <a:buFontTx/>
              <a:buNone/>
            </a:pPr>
            <a:r>
              <a:rPr lang="ru-RU" sz="3100" b="1" dirty="0">
                <a:solidFill>
                  <a:srgbClr val="008080"/>
                </a:solidFill>
                <a:effectLst>
                  <a:outerShdw blurRad="38100" dist="38100" dir="2700000" algn="tl">
                    <a:srgbClr val="000000">
                      <a:alpha val="43137"/>
                    </a:srgbClr>
                  </a:outerShdw>
                </a:effectLst>
              </a:rPr>
              <a:t>О-</a:t>
            </a:r>
            <a:r>
              <a:rPr lang="en-US" sz="2700" b="1" dirty="0">
                <a:solidFill>
                  <a:srgbClr val="008080"/>
                </a:solidFill>
                <a:effectLst>
                  <a:outerShdw blurRad="38100" dist="38100" dir="2700000" algn="tl">
                    <a:srgbClr val="000000">
                      <a:alpha val="43137"/>
                    </a:srgbClr>
                  </a:outerShdw>
                </a:effectLst>
                <a:latin typeface="Symbol" pitchFamily="18" charset="2"/>
              </a:rPr>
              <a:t>b</a:t>
            </a:r>
            <a:r>
              <a:rPr lang="ru-RU" sz="2700" b="1" dirty="0">
                <a:solidFill>
                  <a:srgbClr val="008080"/>
                </a:solidFill>
                <a:effectLst>
                  <a:outerShdw blurRad="38100" dist="38100" dir="2700000" algn="tl">
                    <a:srgbClr val="000000">
                      <a:alpha val="43137"/>
                    </a:srgbClr>
                  </a:outerShdw>
                </a:effectLst>
              </a:rPr>
              <a:t>-</a:t>
            </a:r>
            <a:r>
              <a:rPr lang="en-US" sz="2700" b="1" dirty="0">
                <a:solidFill>
                  <a:srgbClr val="008080"/>
                </a:solidFill>
                <a:effectLst>
                  <a:outerShdw blurRad="38100" dist="38100" dir="2700000" algn="tl">
                    <a:srgbClr val="000000">
                      <a:alpha val="43137"/>
                    </a:srgbClr>
                  </a:outerShdw>
                </a:effectLst>
              </a:rPr>
              <a:t>D</a:t>
            </a:r>
            <a:r>
              <a:rPr lang="ru-RU" sz="2700" b="1" dirty="0">
                <a:solidFill>
                  <a:srgbClr val="008080"/>
                </a:solidFill>
                <a:effectLst>
                  <a:outerShdw blurRad="38100" dist="38100" dir="2700000" algn="tl">
                    <a:srgbClr val="000000">
                      <a:alpha val="43137"/>
                    </a:srgbClr>
                  </a:outerShdw>
                </a:effectLst>
              </a:rPr>
              <a:t>-</a:t>
            </a:r>
            <a:r>
              <a:rPr lang="ru-RU" sz="2700" b="1" dirty="0" err="1">
                <a:solidFill>
                  <a:srgbClr val="008080"/>
                </a:solidFill>
                <a:effectLst>
                  <a:outerShdw blurRad="38100" dist="38100" dir="2700000" algn="tl">
                    <a:srgbClr val="000000">
                      <a:alpha val="43137"/>
                    </a:srgbClr>
                  </a:outerShdw>
                </a:effectLst>
              </a:rPr>
              <a:t>галактопиранозил</a:t>
            </a:r>
            <a:r>
              <a:rPr lang="ru-RU" sz="2700" b="1" dirty="0">
                <a:solidFill>
                  <a:srgbClr val="008080"/>
                </a:solidFill>
                <a:effectLst>
                  <a:outerShdw blurRad="38100" dist="38100" dir="2700000" algn="tl">
                    <a:srgbClr val="000000">
                      <a:alpha val="43137"/>
                    </a:srgbClr>
                  </a:outerShdw>
                </a:effectLst>
              </a:rPr>
              <a:t>-(1→4)- </a:t>
            </a:r>
            <a:r>
              <a:rPr lang="ru-RU" b="1" dirty="0">
                <a:solidFill>
                  <a:srgbClr val="008080"/>
                </a:solidFill>
                <a:effectLst>
                  <a:outerShdw blurRad="38100" dist="38100" dir="2700000" algn="tl">
                    <a:srgbClr val="000000">
                      <a:alpha val="43137"/>
                    </a:srgbClr>
                  </a:outerShdw>
                </a:effectLst>
              </a:rPr>
              <a:t>α</a:t>
            </a:r>
            <a:r>
              <a:rPr lang="ru-RU" sz="2400" b="1" dirty="0">
                <a:solidFill>
                  <a:srgbClr val="008080"/>
                </a:solidFill>
                <a:effectLst>
                  <a:outerShdw blurRad="38100" dist="38100" dir="2700000" algn="tl">
                    <a:srgbClr val="000000">
                      <a:alpha val="43137"/>
                    </a:srgbClr>
                  </a:outerShdw>
                </a:effectLst>
              </a:rPr>
              <a:t> -</a:t>
            </a:r>
            <a:r>
              <a:rPr lang="en-US" sz="2700" b="1" dirty="0">
                <a:solidFill>
                  <a:srgbClr val="008080"/>
                </a:solidFill>
                <a:effectLst>
                  <a:outerShdw blurRad="38100" dist="38100" dir="2700000" algn="tl">
                    <a:srgbClr val="000000">
                      <a:alpha val="43137"/>
                    </a:srgbClr>
                  </a:outerShdw>
                </a:effectLst>
              </a:rPr>
              <a:t>D</a:t>
            </a:r>
            <a:r>
              <a:rPr lang="ru-RU" sz="2700" b="1" dirty="0">
                <a:solidFill>
                  <a:srgbClr val="008080"/>
                </a:solidFill>
                <a:effectLst>
                  <a:outerShdw blurRad="38100" dist="38100" dir="2700000" algn="tl">
                    <a:srgbClr val="000000">
                      <a:alpha val="43137"/>
                    </a:srgbClr>
                  </a:outerShdw>
                </a:effectLst>
              </a:rPr>
              <a:t>-</a:t>
            </a:r>
            <a:r>
              <a:rPr lang="ru-RU" sz="2700" b="1" dirty="0" err="1">
                <a:solidFill>
                  <a:srgbClr val="008080"/>
                </a:solidFill>
                <a:effectLst>
                  <a:outerShdw blurRad="38100" dist="38100" dir="2700000" algn="tl">
                    <a:srgbClr val="000000">
                      <a:alpha val="43137"/>
                    </a:srgbClr>
                  </a:outerShdw>
                </a:effectLst>
              </a:rPr>
              <a:t>глюкопираноза</a:t>
            </a:r>
            <a:r>
              <a:rPr lang="ru-RU" sz="2700" b="1" dirty="0">
                <a:solidFill>
                  <a:srgbClr val="008080"/>
                </a:solidFill>
                <a:effectLst>
                  <a:outerShdw blurRad="38100" dist="38100" dir="2700000" algn="tl">
                    <a:srgbClr val="000000">
                      <a:alpha val="43137"/>
                    </a:srgbClr>
                  </a:outerShdw>
                </a:effectLst>
              </a:rPr>
              <a:t>.</a:t>
            </a:r>
          </a:p>
        </p:txBody>
      </p:sp>
      <p:graphicFrame>
        <p:nvGraphicFramePr>
          <p:cNvPr id="364550" name="Object 6"/>
          <p:cNvGraphicFramePr>
            <a:graphicFrameLocks noChangeAspect="1"/>
          </p:cNvGraphicFramePr>
          <p:nvPr>
            <p:extLst>
              <p:ext uri="{D42A27DB-BD31-4B8C-83A1-F6EECF244321}">
                <p14:modId xmlns:p14="http://schemas.microsoft.com/office/powerpoint/2010/main" val="356713467"/>
              </p:ext>
            </p:extLst>
          </p:nvPr>
        </p:nvGraphicFramePr>
        <p:xfrm>
          <a:off x="1907704" y="2961480"/>
          <a:ext cx="5441950" cy="2808287"/>
        </p:xfrm>
        <a:graphic>
          <a:graphicData uri="http://schemas.openxmlformats.org/presentationml/2006/ole">
            <mc:AlternateContent xmlns:mc="http://schemas.openxmlformats.org/markup-compatibility/2006">
              <mc:Choice xmlns:v="urn:schemas-microsoft-com:vml" Requires="v">
                <p:oleObj spid="_x0000_s8204" name="ISIS/Draw Sketch" r:id="rId3" imgW="2381040" imgH="1228680" progId="ISISServer">
                  <p:embed/>
                </p:oleObj>
              </mc:Choice>
              <mc:Fallback>
                <p:oleObj name="ISIS/Draw Sketch" r:id="rId3" imgW="2381040" imgH="122868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61480"/>
                        <a:ext cx="5441950" cy="280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Прямоугольник 5"/>
          <p:cNvSpPr/>
          <p:nvPr/>
        </p:nvSpPr>
        <p:spPr>
          <a:xfrm>
            <a:off x="4139952" y="5661248"/>
            <a:ext cx="1192955" cy="584775"/>
          </a:xfrm>
          <a:prstGeom prst="rect">
            <a:avLst/>
          </a:prstGeom>
        </p:spPr>
        <p:txBody>
          <a:bodyPr wrap="none">
            <a:spAutoFit/>
          </a:bodyPr>
          <a:lstStyle/>
          <a:p>
            <a:r>
              <a:rPr lang="en-US" sz="3200" b="1" dirty="0">
                <a:solidFill>
                  <a:srgbClr val="FF0000"/>
                </a:solidFill>
                <a:effectLst>
                  <a:outerShdw blurRad="38100" dist="38100" dir="2700000" algn="tl">
                    <a:srgbClr val="000000">
                      <a:alpha val="43137"/>
                    </a:srgbClr>
                  </a:outerShdw>
                </a:effectLst>
                <a:latin typeface="Symbol" pitchFamily="18" charset="2"/>
              </a:rPr>
              <a:t>b</a:t>
            </a:r>
            <a:r>
              <a:rPr lang="ru-RU" sz="3200" b="1" dirty="0">
                <a:solidFill>
                  <a:srgbClr val="FF0000"/>
                </a:solidFill>
                <a:effectLst>
                  <a:outerShdw blurRad="38100" dist="38100" dir="2700000" algn="tl">
                    <a:srgbClr val="000000">
                      <a:alpha val="43137"/>
                    </a:srgbClr>
                  </a:outerShdw>
                </a:effectLst>
                <a:latin typeface="Trebuchet MS" pitchFamily="34" charset="0"/>
              </a:rPr>
              <a:t>-1,4</a:t>
            </a:r>
          </a:p>
        </p:txBody>
      </p:sp>
    </p:spTree>
    <p:extLst>
      <p:ext uri="{BB962C8B-B14F-4D97-AF65-F5344CB8AC3E}">
        <p14:creationId xmlns:p14="http://schemas.microsoft.com/office/powerpoint/2010/main" val="355104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215</TotalTime>
  <Words>3225</Words>
  <Application>Microsoft Office PowerPoint</Application>
  <PresentationFormat>Экран (4:3)</PresentationFormat>
  <Paragraphs>422</Paragraphs>
  <Slides>71</Slides>
  <Notes>19</Notes>
  <HiddenSlides>0</HiddenSlides>
  <MMClips>0</MMClips>
  <ScaleCrop>false</ScaleCrop>
  <HeadingPairs>
    <vt:vector size="6" baseType="variant">
      <vt:variant>
        <vt:lpstr>Тема</vt:lpstr>
      </vt:variant>
      <vt:variant>
        <vt:i4>1</vt:i4>
      </vt:variant>
      <vt:variant>
        <vt:lpstr>Внедренные серверы OLE</vt:lpstr>
      </vt:variant>
      <vt:variant>
        <vt:i4>5</vt:i4>
      </vt:variant>
      <vt:variant>
        <vt:lpstr>Заголовки слайдов</vt:lpstr>
      </vt:variant>
      <vt:variant>
        <vt:i4>71</vt:i4>
      </vt:variant>
    </vt:vector>
  </HeadingPairs>
  <TitlesOfParts>
    <vt:vector size="77" baseType="lpstr">
      <vt:lpstr>Исполнительная</vt:lpstr>
      <vt:lpstr>ISIS/Draw Sketch</vt:lpstr>
      <vt:lpstr>Document</vt:lpstr>
      <vt:lpstr>Microsoft Word Picture</vt:lpstr>
      <vt:lpstr>CS ChemDraw Drawing</vt:lpstr>
      <vt:lpstr>Рисунок</vt:lpstr>
      <vt:lpstr>№ 15.    Олигосахариды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Применение углеводов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15.    Олигосахариды</dc:title>
  <dc:creator>Светлана</dc:creator>
  <cp:lastModifiedBy>Светлана</cp:lastModifiedBy>
  <cp:revision>21</cp:revision>
  <dcterms:created xsi:type="dcterms:W3CDTF">2013-04-05T05:49:04Z</dcterms:created>
  <dcterms:modified xsi:type="dcterms:W3CDTF">2013-04-09T09:19:45Z</dcterms:modified>
</cp:coreProperties>
</file>