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5" r:id="rId2"/>
    <p:sldId id="278" r:id="rId3"/>
    <p:sldId id="279" r:id="rId4"/>
    <p:sldId id="287" r:id="rId5"/>
    <p:sldId id="281" r:id="rId6"/>
    <p:sldId id="256" r:id="rId7"/>
    <p:sldId id="283" r:id="rId8"/>
    <p:sldId id="284" r:id="rId9"/>
    <p:sldId id="285" r:id="rId10"/>
    <p:sldId id="288" r:id="rId11"/>
    <p:sldId id="290" r:id="rId12"/>
    <p:sldId id="289" r:id="rId13"/>
    <p:sldId id="294" r:id="rId14"/>
    <p:sldId id="295" r:id="rId15"/>
    <p:sldId id="309" r:id="rId16"/>
    <p:sldId id="317" r:id="rId17"/>
    <p:sldId id="311" r:id="rId18"/>
    <p:sldId id="312" r:id="rId19"/>
    <p:sldId id="296" r:id="rId20"/>
    <p:sldId id="297" r:id="rId21"/>
    <p:sldId id="298" r:id="rId22"/>
    <p:sldId id="270" r:id="rId23"/>
    <p:sldId id="299" r:id="rId24"/>
    <p:sldId id="300" r:id="rId25"/>
    <p:sldId id="262" r:id="rId26"/>
    <p:sldId id="267" r:id="rId27"/>
    <p:sldId id="263" r:id="rId28"/>
    <p:sldId id="265" r:id="rId29"/>
    <p:sldId id="301" r:id="rId30"/>
    <p:sldId id="264" r:id="rId31"/>
    <p:sldId id="266" r:id="rId32"/>
    <p:sldId id="315" r:id="rId33"/>
    <p:sldId id="303" r:id="rId34"/>
    <p:sldId id="258" r:id="rId35"/>
    <p:sldId id="302" r:id="rId36"/>
    <p:sldId id="304" r:id="rId37"/>
    <p:sldId id="306" r:id="rId38"/>
    <p:sldId id="31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96969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96969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96969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96969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96969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96969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96969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96969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96969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BFFFF"/>
    <a:srgbClr val="E0C1FF"/>
    <a:srgbClr val="336600"/>
    <a:srgbClr val="9F9FBF"/>
    <a:srgbClr val="6FC0D9"/>
    <a:srgbClr val="E8D1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1392" autoAdjust="0"/>
  </p:normalViewPr>
  <p:slideViewPr>
    <p:cSldViewPr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A888EED-408F-4E58-9D5D-89923A2B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61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андрогенные свойства были резко ослаблены, а анаболические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sym typeface="Symbol"/>
              </a:rPr>
              <a:t>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почти полностью сохранены или усилены.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88EED-408F-4E58-9D5D-89923A2BC13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6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7DA7-AF4F-44B8-9FED-8637B233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2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0E00-103B-41D5-953B-2BF27E043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51147-6F37-4CBD-92EE-103985D7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9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EBF3-F3D4-484B-B4DC-B2E55494B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1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A899-4343-407D-B891-089D1EF85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5720-601C-4AB2-8C81-07891288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5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067C-39E5-454E-9DAE-D43D66DE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AF53-6E10-41D5-940F-6D92A817B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3437-20F4-4406-9094-5587FFFF8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5DE8-0CDE-40CB-89AD-A2330C6F4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53E5-F7F5-4180-94CF-74ABA8054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683C0D2-9856-4CBF-BBD3-BB61296B5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644452" y="0"/>
            <a:ext cx="7416824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№ 19. Стероиды</a:t>
            </a:r>
            <a:endParaRPr lang="ru-RU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20" y="588789"/>
            <a:ext cx="3256768" cy="89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016" y="5373216"/>
            <a:ext cx="8856984" cy="1200329"/>
          </a:xfrm>
          <a:prstGeom prst="rect">
            <a:avLst/>
          </a:prstGeom>
          <a:solidFill>
            <a:srgbClr val="1B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Циклический скелет стероидов относительно жесткий, и для него не характерны конформационные превращения, меняющие пространственное расположение заместителей.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47632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464495" cy="380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10652"/>
            <a:ext cx="24317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Стерины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551837"/>
            <a:ext cx="372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радикал R у атома С-17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атомов углерода </a:t>
            </a:r>
          </a:p>
        </p:txBody>
      </p:sp>
    </p:spTree>
    <p:extLst>
      <p:ext uri="{BB962C8B-B14F-4D97-AF65-F5344CB8AC3E}">
        <p14:creationId xmlns:p14="http://schemas.microsoft.com/office/powerpoint/2010/main" val="19952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72400" cy="42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7716" y="386912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2164" y="3489883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5854" y="263691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2164" y="229835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2054" y="151338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636912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3604" y="188640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Холестерин</a:t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308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564904"/>
            <a:ext cx="33051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0166" y="357166"/>
            <a:ext cx="628654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Холестерол</a:t>
            </a:r>
            <a:r>
              <a:rPr lang="ru-RU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8761" y="1428736"/>
            <a:ext cx="49561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холестен-5-ол-З</a:t>
            </a:r>
            <a:r>
              <a:rPr lang="el-G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β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5" y="2375680"/>
            <a:ext cx="49403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0166" y="5565279"/>
            <a:ext cx="2878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Холестерин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5353" y="6152287"/>
            <a:ext cx="4598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1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</a:t>
            </a:r>
            <a:r>
              <a:rPr lang="ru-RU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— желчь, «стерин» — жирный</a:t>
            </a:r>
          </a:p>
        </p:txBody>
      </p:sp>
    </p:spTree>
    <p:extLst>
      <p:ext uri="{BB962C8B-B14F-4D97-AF65-F5344CB8AC3E}">
        <p14:creationId xmlns:p14="http://schemas.microsoft.com/office/powerpoint/2010/main" val="30434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0.liveinternet.ru/images/attach/c/1/56/591/56591365_8817798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404664"/>
            <a:ext cx="904878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1979" y="5747245"/>
            <a:ext cx="8820150" cy="92333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в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качествестроительного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компонента для всех клеток организма (холестерин можно обнаружить в большом количестве в мышцах, мозге и печени), </a:t>
            </a:r>
          </a:p>
          <a:p>
            <a:pPr algn="ctr" eaLnBrk="0" hangingPunct="0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участвует в выработке многих половых гормонов.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77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8001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00313"/>
            <a:ext cx="82899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2940" y="285728"/>
            <a:ext cx="928694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Взаимодействие </a:t>
            </a:r>
            <a:r>
              <a:rPr lang="ru-RU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холестерола</a:t>
            </a: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с </a:t>
            </a:r>
            <a:r>
              <a:rPr lang="ru-RU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фосфолипидами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3"/>
            <a:ext cx="45720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550" y="692696"/>
            <a:ext cx="321471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(ЛПВП-холестерин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α-холестерин, «хороший» холестерин)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(ЛПНП-холестерин, </a:t>
            </a:r>
            <a:endParaRPr lang="ru-RU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β-холестерин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, «плохой» холестерин)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00500"/>
            <a:ext cx="3422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5135562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6225"/>
            <a:ext cx="51435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857250"/>
            <a:ext cx="3362325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" y="980728"/>
            <a:ext cx="90588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404664"/>
            <a:ext cx="307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(5β-холестанол-3β)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021287"/>
            <a:ext cx="5170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холестанол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5α-холестанол-3β)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3341" y="4202629"/>
            <a:ext cx="4572000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образующийся из холестерина в кишечнике и поэтому присутствующий в фекалиях </a:t>
            </a: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>
            <a:off x="1259632" y="3861048"/>
            <a:ext cx="504056" cy="19442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Стрелка вправо 9"/>
          <p:cNvSpPr/>
          <p:nvPr/>
        </p:nvSpPr>
        <p:spPr bwMode="auto">
          <a:xfrm>
            <a:off x="1031150" y="5003946"/>
            <a:ext cx="1465076" cy="160263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rgbClr val="969696"/>
              </a:solidFill>
              <a:effectLst/>
              <a:latin typeface="Arial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1981191" y="4400550"/>
            <a:ext cx="190509" cy="1543050"/>
          </a:xfrm>
          <a:custGeom>
            <a:avLst/>
            <a:gdLst>
              <a:gd name="connsiteX0" fmla="*/ 190509 w 190509"/>
              <a:gd name="connsiteY0" fmla="*/ 0 h 1543050"/>
              <a:gd name="connsiteX1" fmla="*/ 171459 w 190509"/>
              <a:gd name="connsiteY1" fmla="*/ 152400 h 1543050"/>
              <a:gd name="connsiteX2" fmla="*/ 152409 w 190509"/>
              <a:gd name="connsiteY2" fmla="*/ 247650 h 1543050"/>
              <a:gd name="connsiteX3" fmla="*/ 133359 w 190509"/>
              <a:gd name="connsiteY3" fmla="*/ 419100 h 1543050"/>
              <a:gd name="connsiteX4" fmla="*/ 95259 w 190509"/>
              <a:gd name="connsiteY4" fmla="*/ 666750 h 1543050"/>
              <a:gd name="connsiteX5" fmla="*/ 76209 w 190509"/>
              <a:gd name="connsiteY5" fmla="*/ 857250 h 1543050"/>
              <a:gd name="connsiteX6" fmla="*/ 57159 w 190509"/>
              <a:gd name="connsiteY6" fmla="*/ 1104900 h 1543050"/>
              <a:gd name="connsiteX7" fmla="*/ 38109 w 190509"/>
              <a:gd name="connsiteY7" fmla="*/ 1238250 h 1543050"/>
              <a:gd name="connsiteX8" fmla="*/ 19059 w 190509"/>
              <a:gd name="connsiteY8" fmla="*/ 1409700 h 1543050"/>
              <a:gd name="connsiteX9" fmla="*/ 9 w 190509"/>
              <a:gd name="connsiteY9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09" h="1543050">
                <a:moveTo>
                  <a:pt x="190509" y="0"/>
                </a:moveTo>
                <a:cubicBezTo>
                  <a:pt x="184159" y="50800"/>
                  <a:pt x="179244" y="101800"/>
                  <a:pt x="171459" y="152400"/>
                </a:cubicBezTo>
                <a:cubicBezTo>
                  <a:pt x="166536" y="184402"/>
                  <a:pt x="156988" y="215597"/>
                  <a:pt x="152409" y="247650"/>
                </a:cubicBezTo>
                <a:cubicBezTo>
                  <a:pt x="144277" y="304574"/>
                  <a:pt x="139379" y="361914"/>
                  <a:pt x="133359" y="419100"/>
                </a:cubicBezTo>
                <a:cubicBezTo>
                  <a:pt x="110692" y="634438"/>
                  <a:pt x="134999" y="547530"/>
                  <a:pt x="95259" y="666750"/>
                </a:cubicBezTo>
                <a:cubicBezTo>
                  <a:pt x="88909" y="730250"/>
                  <a:pt x="81737" y="793673"/>
                  <a:pt x="76209" y="857250"/>
                </a:cubicBezTo>
                <a:cubicBezTo>
                  <a:pt x="69037" y="939733"/>
                  <a:pt x="65397" y="1022517"/>
                  <a:pt x="57159" y="1104900"/>
                </a:cubicBezTo>
                <a:cubicBezTo>
                  <a:pt x="52691" y="1149578"/>
                  <a:pt x="43678" y="1193695"/>
                  <a:pt x="38109" y="1238250"/>
                </a:cubicBezTo>
                <a:cubicBezTo>
                  <a:pt x="30977" y="1295308"/>
                  <a:pt x="26659" y="1352703"/>
                  <a:pt x="19059" y="1409700"/>
                </a:cubicBezTo>
                <a:cubicBezTo>
                  <a:pt x="-1035" y="1560405"/>
                  <a:pt x="9" y="1480419"/>
                  <a:pt x="9" y="154305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rgbClr val="96969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B305DFA-1126-482C-858F-602C7DD2C06F}" type="slidenum">
              <a:rPr lang="ru-RU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6869" name="Объект 5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9144000" cy="2016522"/>
          </a:xfrm>
          <a:solidFill>
            <a:srgbClr val="FFFF00"/>
          </a:solidFill>
        </p:spPr>
        <p:txBody>
          <a:bodyPr/>
          <a:lstStyle/>
          <a:p>
            <a:pPr marL="228600" indent="-182563" algn="ctr" eaLnBrk="1" hangingPunct="1">
              <a:buFontTx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Стероиды </a:t>
            </a:r>
          </a:p>
          <a:p>
            <a:pPr marL="228600" indent="-182563" algn="ctr" eaLnBrk="1" hangingPunct="1"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производные углеводорода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стерана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гонана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:</a:t>
            </a:r>
          </a:p>
          <a:p>
            <a:pPr marL="228600" indent="-182563" algn="ctr" eaLnBrk="1" hangingPunct="1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182563" algn="ctr" eaLnBrk="1" hangingPunct="1"/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800" b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261563"/>
              </p:ext>
            </p:extLst>
          </p:nvPr>
        </p:nvGraphicFramePr>
        <p:xfrm>
          <a:off x="1969294" y="2636912"/>
          <a:ext cx="520541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ISIS/Draw Sketch" r:id="rId3" imgW="2012950" imgH="1270000" progId="ISISServer">
                  <p:embed/>
                </p:oleObj>
              </mc:Choice>
              <mc:Fallback>
                <p:oleObj name="ISIS/Draw Sketch" r:id="rId3" imgW="2012950" imgH="127000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294" y="2636912"/>
                        <a:ext cx="5205412" cy="3311525"/>
                      </a:xfrm>
                      <a:prstGeom prst="rect">
                        <a:avLst/>
                      </a:prstGeom>
                      <a:solidFill>
                        <a:srgbClr val="E0C1FF"/>
                      </a:solidFill>
                      <a:ln w="76200">
                        <a:solidFill>
                          <a:srgbClr val="7030A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6247983"/>
            <a:ext cx="9144000" cy="461665"/>
          </a:xfrm>
          <a:prstGeom prst="rect">
            <a:avLst/>
          </a:prstGeom>
          <a:solidFill>
            <a:srgbClr val="1B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систематическое название —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циклопентанпергидрофенантрен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Bioorganicheskaja_himija_tykavkina_2010/16_files/mb4_029.jpe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1691"/>
            <a:ext cx="8784976" cy="35531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31742" y="815162"/>
            <a:ext cx="761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D (антирахитические).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74463"/>
            <a:ext cx="267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дрожжей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886563"/>
            <a:ext cx="759633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содержатся в яичном желтке, сливочном масле и рыбьем жире.</a:t>
            </a:r>
          </a:p>
        </p:txBody>
      </p:sp>
    </p:spTree>
    <p:extLst>
      <p:ext uri="{BB962C8B-B14F-4D97-AF65-F5344CB8AC3E}">
        <p14:creationId xmlns:p14="http://schemas.microsoft.com/office/powerpoint/2010/main" val="14684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47913"/>
            <a:ext cx="39451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Желчные кислоты</a:t>
            </a:r>
          </a:p>
        </p:txBody>
      </p:sp>
      <p:pic>
        <p:nvPicPr>
          <p:cNvPr id="3" name="Рисунок 2" descr="http://vmede.org/sait/content/Bioorganicheskaja_himija_tykavkina_2010/16_files/mb4_02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2132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атомов углерода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810" y="1034861"/>
            <a:ext cx="201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С-17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45224"/>
            <a:ext cx="8424935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гидроксильные группы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α-расположение, а кольца А и В -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цис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-сочленение.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81080" y="3598277"/>
            <a:ext cx="89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глицин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1853" y="4581227"/>
            <a:ext cx="97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таурин</a:t>
            </a:r>
          </a:p>
        </p:txBody>
      </p:sp>
    </p:spTree>
    <p:extLst>
      <p:ext uri="{BB962C8B-B14F-4D97-AF65-F5344CB8AC3E}">
        <p14:creationId xmlns:p14="http://schemas.microsoft.com/office/powerpoint/2010/main" val="1277978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2771775" y="115888"/>
            <a:ext cx="3527425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Желчные кислоты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142875" y="836613"/>
            <a:ext cx="8848725" cy="587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800">
                <a:solidFill>
                  <a:schemeClr val="tx1"/>
                </a:solidFill>
              </a:rPr>
              <a:t>Основные компоненты желчи человека и высших животных (в виде натриевых и калиевых солей).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42875" y="3932238"/>
            <a:ext cx="8848725" cy="835025"/>
          </a:xfrm>
          <a:prstGeom prst="rect">
            <a:avLst/>
          </a:prstGeom>
          <a:gradFill rotWithShape="1">
            <a:gsLst>
              <a:gs pos="0">
                <a:srgbClr val="C5FF23"/>
              </a:gs>
              <a:gs pos="50000">
                <a:schemeClr val="bg1"/>
              </a:gs>
              <a:gs pos="100000">
                <a:srgbClr val="C5FF23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800">
                <a:solidFill>
                  <a:schemeClr val="tx1"/>
                </a:solidFill>
              </a:rPr>
              <a:t>Способствуют усвоению пищи, являясь мощными эмульгаторами жиров (часто образуют с ними водорастворимые клатраты). Активируют фермент липазу , катализирующую гидролиз жиров. 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42875" y="5084763"/>
            <a:ext cx="8848725" cy="641350"/>
          </a:xfrm>
          <a:prstGeom prst="rect">
            <a:avLst/>
          </a:prstGeom>
          <a:gradFill rotWithShape="1">
            <a:gsLst>
              <a:gs pos="0">
                <a:srgbClr val="9F9FBF"/>
              </a:gs>
              <a:gs pos="50000">
                <a:schemeClr val="bg1"/>
              </a:gs>
              <a:gs pos="100000">
                <a:srgbClr val="9F9FB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chemeClr val="tx1"/>
                </a:solidFill>
              </a:rPr>
              <a:t>Основной  источник  желчных кислот –  желчь  КРС. Часто  используются для синтеза других стероидов, например, кортикоидов.</a:t>
            </a: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250825" y="1700213"/>
          <a:ext cx="8702675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9759600" imgH="2093040" progId="ChemDraw.Document.6.0">
                  <p:embed/>
                </p:oleObj>
              </mc:Choice>
              <mc:Fallback>
                <p:oleObj name="CS ChemDraw Drawing" r:id="rId3" imgW="9759600" imgH="2093040" progId="ChemDraw.Document.6.0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8702675" cy="189706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bg1"/>
                          </a:gs>
                          <a:gs pos="100000">
                            <a:srgbClr val="E8D1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360462"/>
            <a:ext cx="867747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016" y="3645024"/>
            <a:ext cx="8677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женские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(гестагены и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эстрогены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мужские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половые гормоны (андрогены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кортикоиды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Bioorganicheskaja_himija_tykavkina_2010/16_files/mb4_017.jpeg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3690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Женские половые гормоны -  эстрогены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995847"/>
            <a:ext cx="7848872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Эстрогены контролируют менструальный цикл у женщин, используются при лечении климактерических расстройств, гипертонии и других заболеваний.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891571"/>
            <a:ext cx="36436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ароматическое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кольцо 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0304" y="2780928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861048"/>
            <a:ext cx="1262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</a:t>
            </a:r>
            <a:r>
              <a:rPr lang="ru-RU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св-ва</a:t>
            </a:r>
            <a:endParaRPr lang="ru-RU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247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838200" y="6521450"/>
            <a:ext cx="8253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А.М. Чибиряев "Биологически активные соединения живых организмов", 2009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662238" y="152400"/>
            <a:ext cx="411480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Половые гормоны.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42875" y="811213"/>
            <a:ext cx="28956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chemeClr val="tx1"/>
                </a:solidFill>
              </a:rPr>
              <a:t>Женские: </a:t>
            </a:r>
            <a:r>
              <a:rPr lang="ru-RU" sz="2000">
                <a:solidFill>
                  <a:srgbClr val="336600"/>
                </a:solidFill>
              </a:rPr>
              <a:t>эстрогены</a:t>
            </a:r>
            <a:r>
              <a:rPr lang="ru-RU" sz="2000">
                <a:solidFill>
                  <a:schemeClr val="tx1"/>
                </a:solidFill>
              </a:rPr>
              <a:t>, </a:t>
            </a:r>
          </a:p>
          <a:p>
            <a:pPr eaLnBrk="1" hangingPunct="1"/>
            <a:r>
              <a:rPr lang="ru-RU" sz="2000">
                <a:solidFill>
                  <a:schemeClr val="tx1"/>
                </a:solidFill>
              </a:rPr>
              <a:t>                  </a:t>
            </a:r>
            <a:r>
              <a:rPr lang="ru-RU" sz="2000">
                <a:solidFill>
                  <a:srgbClr val="336600"/>
                </a:solidFill>
              </a:rPr>
              <a:t>гестагены</a:t>
            </a:r>
            <a:r>
              <a:rPr lang="ru-RU"/>
              <a:t> 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42875" y="1573213"/>
            <a:ext cx="2895600" cy="396875"/>
          </a:xfrm>
          <a:prstGeom prst="rect">
            <a:avLst/>
          </a:prstGeom>
          <a:solidFill>
            <a:srgbClr val="E0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chemeClr val="tx1"/>
                </a:solidFill>
              </a:rPr>
              <a:t>Мужские: </a:t>
            </a:r>
            <a:r>
              <a:rPr lang="ru-RU" sz="2000">
                <a:solidFill>
                  <a:srgbClr val="FF0000"/>
                </a:solidFill>
              </a:rPr>
              <a:t>андрогены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203575" y="836613"/>
            <a:ext cx="5761038" cy="9159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ru-RU" sz="1800">
                <a:solidFill>
                  <a:schemeClr val="tx1"/>
                </a:solidFill>
              </a:rPr>
              <a:t>Для нормального функционирования половых органов, развития вторичных половых признаков и размножения животных.</a:t>
            </a:r>
            <a:r>
              <a:rPr lang="ru-RU" sz="1800"/>
              <a:t> 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2627313" y="2205038"/>
            <a:ext cx="4119562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Эстрогены.</a:t>
            </a:r>
          </a:p>
        </p:txBody>
      </p:sp>
      <p:graphicFrame>
        <p:nvGraphicFramePr>
          <p:cNvPr id="5122" name="Object 26"/>
          <p:cNvGraphicFramePr>
            <a:graphicFrameLocks noChangeAspect="1"/>
          </p:cNvGraphicFramePr>
          <p:nvPr/>
        </p:nvGraphicFramePr>
        <p:xfrm>
          <a:off x="142875" y="2860675"/>
          <a:ext cx="8821738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S ChemDraw Drawing" r:id="rId3" imgW="6931440" imgH="1909080" progId="ChemDraw.Document.6.0">
                  <p:embed/>
                </p:oleObj>
              </mc:Choice>
              <mc:Fallback>
                <p:oleObj name="CS ChemDraw Drawing" r:id="rId3" imgW="6931440" imgH="1909080" progId="ChemDraw.Document.6.0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860675"/>
                        <a:ext cx="8821738" cy="24225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00"/>
                          </a:gs>
                          <a:gs pos="50000">
                            <a:schemeClr val="bg1"/>
                          </a:gs>
                          <a:gs pos="100000">
                            <a:srgbClr val="99CC00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142875" y="6391275"/>
            <a:ext cx="8839200" cy="3667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700">
                <a:solidFill>
                  <a:schemeClr val="tx1"/>
                </a:solidFill>
              </a:rPr>
              <a:t>У некоторых рыб </a:t>
            </a:r>
            <a:r>
              <a:rPr lang="ru-RU" sz="1700" i="1">
                <a:solidFill>
                  <a:schemeClr val="tx1"/>
                </a:solidFill>
              </a:rPr>
              <a:t>эстрогены</a:t>
            </a:r>
            <a:r>
              <a:rPr lang="ru-RU" sz="1700">
                <a:solidFill>
                  <a:schemeClr val="tx1"/>
                </a:solidFill>
              </a:rPr>
              <a:t> и </a:t>
            </a:r>
            <a:r>
              <a:rPr lang="ru-RU" sz="1700" i="1">
                <a:solidFill>
                  <a:schemeClr val="tx1"/>
                </a:solidFill>
              </a:rPr>
              <a:t>гестагены</a:t>
            </a:r>
            <a:r>
              <a:rPr lang="ru-RU" sz="1700">
                <a:solidFill>
                  <a:schemeClr val="tx1"/>
                </a:solidFill>
              </a:rPr>
              <a:t> служат половыми аттрактантами.</a:t>
            </a:r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142875" y="5394325"/>
            <a:ext cx="8839200" cy="91598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chemeClr val="tx1"/>
                </a:solidFill>
              </a:rPr>
              <a:t>Содержатся в некоторых пальмах (</a:t>
            </a:r>
            <a:r>
              <a:rPr lang="en-US" sz="1800" i="1">
                <a:solidFill>
                  <a:schemeClr val="tx1"/>
                </a:solidFill>
              </a:rPr>
              <a:t>Phoenix dactylifera</a:t>
            </a:r>
            <a:r>
              <a:rPr lang="en-US" sz="1800">
                <a:solidFill>
                  <a:schemeClr val="tx1"/>
                </a:solidFill>
              </a:rPr>
              <a:t>, </a:t>
            </a:r>
            <a:r>
              <a:rPr lang="en-US" sz="1800" i="1">
                <a:solidFill>
                  <a:schemeClr val="tx1"/>
                </a:solidFill>
              </a:rPr>
              <a:t>Hyphaene thebaica</a:t>
            </a:r>
            <a:r>
              <a:rPr lang="ru-RU" sz="1800">
                <a:solidFill>
                  <a:schemeClr val="tx1"/>
                </a:solidFill>
              </a:rPr>
              <a:t>), маслине (</a:t>
            </a:r>
            <a:r>
              <a:rPr lang="en-US" sz="1800" i="1">
                <a:solidFill>
                  <a:schemeClr val="tx1"/>
                </a:solidFill>
              </a:rPr>
              <a:t>Olea europeae</a:t>
            </a:r>
            <a:r>
              <a:rPr lang="ru-RU" sz="1800">
                <a:solidFill>
                  <a:schemeClr val="tx1"/>
                </a:solidFill>
              </a:rPr>
              <a:t>), абрикосе</a:t>
            </a:r>
            <a:r>
              <a:rPr lang="en-US" sz="1800">
                <a:solidFill>
                  <a:schemeClr val="tx1"/>
                </a:solidFill>
              </a:rPr>
              <a:t> (</a:t>
            </a:r>
            <a:r>
              <a:rPr lang="en-US" sz="1800" i="1">
                <a:solidFill>
                  <a:schemeClr val="tx1"/>
                </a:solidFill>
              </a:rPr>
              <a:t>Prunus armeniaca</a:t>
            </a:r>
            <a:r>
              <a:rPr lang="en-US" sz="1800">
                <a:solidFill>
                  <a:schemeClr val="tx1"/>
                </a:solidFill>
              </a:rPr>
              <a:t>)</a:t>
            </a:r>
            <a:r>
              <a:rPr lang="ru-RU" sz="1800">
                <a:solidFill>
                  <a:schemeClr val="tx1"/>
                </a:solidFill>
              </a:rPr>
              <a:t>, 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ru-RU" sz="1800">
                <a:solidFill>
                  <a:schemeClr val="tx1"/>
                </a:solidFill>
              </a:rPr>
              <a:t>гранате 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Punica granatum</a:t>
            </a:r>
            <a:r>
              <a:rPr lang="en-US" sz="1800">
                <a:solidFill>
                  <a:schemeClr val="tx1"/>
                </a:solidFill>
              </a:rPr>
              <a:t>)</a:t>
            </a:r>
            <a:r>
              <a:rPr lang="ru-RU" sz="1800">
                <a:solidFill>
                  <a:schemeClr val="tx1"/>
                </a:solidFill>
              </a:rPr>
              <a:t>; эстрадиол выделен из водных жуков 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Ilybius fenestratus</a:t>
            </a:r>
            <a:r>
              <a:rPr lang="en-US" sz="1800">
                <a:solidFill>
                  <a:schemeClr val="tx1"/>
                </a:solidFill>
              </a:rPr>
              <a:t>)</a:t>
            </a:r>
            <a:r>
              <a:rPr lang="ru-RU" sz="1800">
                <a:solidFill>
                  <a:schemeClr val="tx1"/>
                </a:solidFill>
              </a:rPr>
              <a:t>.</a:t>
            </a:r>
            <a:r>
              <a:rPr lang="ru-RU" sz="1700" b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9750" y="92075"/>
            <a:ext cx="5008563" cy="2728913"/>
            <a:chOff x="340" y="58"/>
            <a:chExt cx="3155" cy="1719"/>
          </a:xfrm>
        </p:grpSpPr>
        <p:grpSp>
          <p:nvGrpSpPr>
            <p:cNvPr id="5138" name="Group 17"/>
            <p:cNvGrpSpPr>
              <a:grpSpLocks/>
            </p:cNvGrpSpPr>
            <p:nvPr/>
          </p:nvGrpSpPr>
          <p:grpSpPr bwMode="auto">
            <a:xfrm>
              <a:off x="340" y="73"/>
              <a:ext cx="1787" cy="1704"/>
              <a:chOff x="231" y="15"/>
              <a:chExt cx="1787" cy="1704"/>
            </a:xfrm>
          </p:grpSpPr>
          <p:pic>
            <p:nvPicPr>
              <p:cNvPr id="5142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" y="15"/>
                <a:ext cx="1787" cy="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4" name="Text Box 14"/>
              <p:cNvSpPr txBox="1">
                <a:spLocks noChangeArrowheads="1"/>
              </p:cNvSpPr>
              <p:nvPr/>
            </p:nvSpPr>
            <p:spPr bwMode="auto">
              <a:xfrm>
                <a:off x="249" y="1434"/>
                <a:ext cx="17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200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Phoenix dactylifera</a:t>
                </a:r>
                <a:endParaRPr lang="ru-RU" sz="22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73" y="58"/>
              <a:ext cx="1322" cy="1706"/>
              <a:chOff x="2426" y="0"/>
              <a:chExt cx="1322" cy="1706"/>
            </a:xfrm>
          </p:grpSpPr>
          <p:pic>
            <p:nvPicPr>
              <p:cNvPr id="5140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0"/>
                <a:ext cx="1322" cy="1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16"/>
              <p:cNvSpPr txBox="1">
                <a:spLocks noChangeArrowheads="1"/>
              </p:cNvSpPr>
              <p:nvPr/>
            </p:nvSpPr>
            <p:spPr bwMode="auto">
              <a:xfrm>
                <a:off x="2472" y="1298"/>
                <a:ext cx="1225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2200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Hyphaene thebaica</a:t>
                </a:r>
                <a:endParaRPr lang="ru-RU" sz="22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71438" y="2852738"/>
            <a:ext cx="5903912" cy="2160587"/>
          </a:xfrm>
          <a:prstGeom prst="roundRect">
            <a:avLst>
              <a:gd name="adj" fmla="val 984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011863" y="2852738"/>
            <a:ext cx="2951162" cy="2160587"/>
          </a:xfrm>
          <a:prstGeom prst="roundRect">
            <a:avLst>
              <a:gd name="adj" fmla="val 984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940425" y="981075"/>
            <a:ext cx="2952750" cy="1771650"/>
            <a:chOff x="3742" y="618"/>
            <a:chExt cx="1860" cy="1116"/>
          </a:xfrm>
        </p:grpSpPr>
        <p:pic>
          <p:nvPicPr>
            <p:cNvPr id="5136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633"/>
              <a:ext cx="1860" cy="1101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3787" y="618"/>
              <a:ext cx="176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2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Ilybius fenestratus</a:t>
              </a:r>
              <a:endParaRPr lang="ru-RU" sz="2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1032"/>
          <p:cNvSpPr txBox="1">
            <a:spLocks noChangeArrowheads="1"/>
          </p:cNvSpPr>
          <p:nvPr/>
        </p:nvSpPr>
        <p:spPr bwMode="auto">
          <a:xfrm>
            <a:off x="2438400" y="228600"/>
            <a:ext cx="441960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Эстрогенные препараты.</a:t>
            </a:r>
          </a:p>
        </p:txBody>
      </p:sp>
      <p:sp>
        <p:nvSpPr>
          <p:cNvPr id="6150" name="Text Box 1033"/>
          <p:cNvSpPr txBox="1">
            <a:spLocks noChangeArrowheads="1"/>
          </p:cNvSpPr>
          <p:nvPr/>
        </p:nvSpPr>
        <p:spPr bwMode="auto">
          <a:xfrm>
            <a:off x="176213" y="4329113"/>
            <a:ext cx="8763000" cy="1069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>
                <a:solidFill>
                  <a:schemeClr val="tx1"/>
                </a:solidFill>
              </a:rPr>
              <a:t>Эстрогенные препараты применяют при недоразвитости женских половых органов, нарушениях менструального цикла, бесплодии, климактерических расстройствах; в акушерской практике - для стимуляции родовой деятельности. Используются при лечении гипертонии,  рака молочной и предстательной железы.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331913" y="1052513"/>
          <a:ext cx="63246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S ChemDraw Drawing" r:id="rId3" imgW="5213160" imgH="1648800" progId="ChemDraw.Document.6.0">
                  <p:embed/>
                </p:oleObj>
              </mc:Choice>
              <mc:Fallback>
                <p:oleObj name="CS ChemDraw Drawing" r:id="rId3" imgW="5213160" imgH="1648800" progId="ChemDraw.Document.6.0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052513"/>
                        <a:ext cx="6324600" cy="20034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hlink"/>
                          </a:gs>
                          <a:gs pos="100000">
                            <a:schemeClr val="bg1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Rectangle 1038"/>
          <p:cNvSpPr>
            <a:spLocks noChangeArrowheads="1"/>
          </p:cNvSpPr>
          <p:nvPr/>
        </p:nvSpPr>
        <p:spPr bwMode="auto">
          <a:xfrm>
            <a:off x="179388" y="3357563"/>
            <a:ext cx="8775700" cy="58102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tx1"/>
                </a:solidFill>
              </a:rPr>
              <a:t>Октодиол, Дивигель, Климара, Эстрожель и Эстрофем (эстрадиол), Прогинова (валерат эстрадиола), Овестин (эстриол), Микрофоллин (этинилэстрадиол)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505200" y="152400"/>
            <a:ext cx="236220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Гестагены</a:t>
            </a: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468313" y="2997200"/>
          <a:ext cx="777240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S ChemDraw Drawing" r:id="rId3" imgW="8067960" imgH="3767040" progId="ChemDraw.Document.6.0">
                  <p:embed/>
                </p:oleObj>
              </mc:Choice>
              <mc:Fallback>
                <p:oleObj name="CS ChemDraw Drawing" r:id="rId3" imgW="8067960" imgH="3767040" progId="ChemDraw.Document.6.0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97200"/>
                        <a:ext cx="7772400" cy="362426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bg1"/>
                          </a:gs>
                          <a:gs pos="50000">
                            <a:srgbClr val="FFCC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"/>
          <p:cNvGraphicFramePr>
            <a:graphicFrameLocks noChangeAspect="1"/>
          </p:cNvGraphicFramePr>
          <p:nvPr/>
        </p:nvGraphicFramePr>
        <p:xfrm>
          <a:off x="755650" y="762000"/>
          <a:ext cx="777875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S ChemDraw Drawing" r:id="rId5" imgW="7418160" imgH="2106720" progId="ChemDraw.Document.6.0">
                  <p:embed/>
                </p:oleObj>
              </mc:Choice>
              <mc:Fallback>
                <p:oleObj name="CS ChemDraw Drawing" r:id="rId5" imgW="7418160" imgH="21067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762000"/>
                        <a:ext cx="7778750" cy="22066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00"/>
                          </a:gs>
                          <a:gs pos="50000">
                            <a:schemeClr val="bg1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5900" y="4419600"/>
            <a:ext cx="8699500" cy="6413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Комбинированные оральные контрацептивы, содержащие </a:t>
            </a:r>
            <a:r>
              <a:rPr lang="ru-RU" sz="2000">
                <a:solidFill>
                  <a:schemeClr val="tx1"/>
                </a:solidFill>
              </a:rPr>
              <a:t>два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 гормона – эстроген и </a:t>
            </a:r>
            <a:r>
              <a:rPr lang="ru-RU" sz="2000">
                <a:solidFill>
                  <a:schemeClr val="tx1"/>
                </a:solidFill>
              </a:rPr>
              <a:t>гестаген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 в разных сочетаниях</a:t>
            </a:r>
            <a:r>
              <a:rPr lang="ru-RU" sz="2000">
                <a:solidFill>
                  <a:schemeClr val="tx1"/>
                </a:solidFill>
              </a:rPr>
              <a:t>.</a:t>
            </a:r>
            <a:endParaRPr lang="ru-RU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15900" y="1752600"/>
            <a:ext cx="86995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2200">
                <a:solidFill>
                  <a:schemeClr val="tx1"/>
                </a:solidFill>
                <a:cs typeface="Times New Roman" pitchFamily="18" charset="0"/>
              </a:rPr>
              <a:t>Гестагенные препараты применяют для лечения аменореи, дисфункциональных маточных кровотечений, бесплодия, при угрозе выкидыша</a:t>
            </a:r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ru-RU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15900" y="5181600"/>
            <a:ext cx="8699500" cy="1096963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«Марвелон» (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этинилэстрадиол и дезогестрел</a:t>
            </a: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«Силест» (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э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тинил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эстрадиол и 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н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оргестимат</a:t>
            </a: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«Ригевидон» (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э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тинилэстрадиол и 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л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ево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норгестрел</a:t>
            </a: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«Нон-овлон» (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э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тинилэстрадиол и 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</a:rPr>
              <a:t>н</a:t>
            </a:r>
            <a:r>
              <a:rPr lang="ru-RU" sz="2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орэтистерон</a:t>
            </a: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200">
                <a:latin typeface="Times New Roman" pitchFamily="18" charset="0"/>
              </a:rPr>
              <a:t> 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051050" y="152400"/>
            <a:ext cx="534035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Гестагенные препараты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2051050" y="3276600"/>
            <a:ext cx="5334000" cy="8921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0" scaled="1"/>
          </a:gra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Использование синтетических гестагенов и эстрагенов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15900" y="914400"/>
            <a:ext cx="8688388" cy="67945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r>
              <a:rPr lang="ru-RU">
                <a:solidFill>
                  <a:schemeClr val="tx1"/>
                </a:solidFill>
              </a:rPr>
              <a:t>Прогестерон, Утрожестан, Прожестожель (</a:t>
            </a:r>
            <a:r>
              <a:rPr lang="ru-RU">
                <a:solidFill>
                  <a:schemeClr val="accent2"/>
                </a:solidFill>
              </a:rPr>
              <a:t>прогестерон</a:t>
            </a:r>
            <a:r>
              <a:rPr lang="ru-RU">
                <a:solidFill>
                  <a:schemeClr val="tx1"/>
                </a:solidFill>
              </a:rPr>
              <a:t>), Норколут (</a:t>
            </a:r>
            <a:r>
              <a:rPr lang="ru-RU">
                <a:solidFill>
                  <a:schemeClr val="accent2"/>
                </a:solidFill>
              </a:rPr>
              <a:t>норэтистерон</a:t>
            </a:r>
            <a:r>
              <a:rPr lang="ru-RU">
                <a:solidFill>
                  <a:schemeClr val="tx1"/>
                </a:solidFill>
              </a:rPr>
              <a:t>), Постинор (</a:t>
            </a:r>
            <a:r>
              <a:rPr lang="ru-RU">
                <a:solidFill>
                  <a:schemeClr val="accent2"/>
                </a:solidFill>
              </a:rPr>
              <a:t>левоноргестрел</a:t>
            </a:r>
            <a:r>
              <a:rPr lang="ru-RU">
                <a:solidFill>
                  <a:schemeClr val="tx1"/>
                </a:solidFill>
              </a:rPr>
              <a:t>), Дюфастон (</a:t>
            </a:r>
            <a:r>
              <a:rPr lang="ru-RU">
                <a:solidFill>
                  <a:schemeClr val="accent2"/>
                </a:solidFill>
              </a:rPr>
              <a:t>дидрогестерон</a:t>
            </a:r>
            <a:r>
              <a:rPr lang="ru-RU">
                <a:solidFill>
                  <a:schemeClr val="tx1"/>
                </a:solidFill>
              </a:rPr>
              <a:t>), Экслютон (</a:t>
            </a:r>
            <a:r>
              <a:rPr lang="ru-RU">
                <a:solidFill>
                  <a:schemeClr val="accent2"/>
                </a:solidFill>
              </a:rPr>
              <a:t>линестренол</a:t>
            </a:r>
            <a:r>
              <a:rPr lang="ru-RU">
                <a:solidFill>
                  <a:schemeClr val="tx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Bioorganicheskaja_himija_tykavkina_2010/16_files/mb4_009.jpeg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9694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32261" y="117476"/>
            <a:ext cx="411480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Андрогены.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988" y="5337413"/>
            <a:ext cx="7848872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Боковая цепь у атома С-17 у этих </a:t>
            </a:r>
            <a:r>
              <a:rPr lang="ru-RU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кетостероидов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отсутствует,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сохраняются обе «</a:t>
            </a:r>
            <a:r>
              <a:rPr lang="ru-RU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ангулярные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метильные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группы.</a:t>
            </a:r>
          </a:p>
        </p:txBody>
      </p:sp>
    </p:spTree>
    <p:extLst>
      <p:ext uri="{BB962C8B-B14F-4D97-AF65-F5344CB8AC3E}">
        <p14:creationId xmlns:p14="http://schemas.microsoft.com/office/powerpoint/2010/main" val="30578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056" y="188640"/>
            <a:ext cx="8101408" cy="1008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004382"/>
            <a:ext cx="8352928" cy="361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1994"/>
            <a:ext cx="1224136" cy="46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2636912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гидриндан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517775" y="71438"/>
            <a:ext cx="411480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Андрогены.</a:t>
            </a:r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2517775" y="2932113"/>
          <a:ext cx="6019800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S ChemDraw Drawing" r:id="rId3" imgW="5787000" imgH="3589560" progId="ChemDraw.Document.6.0">
                  <p:embed/>
                </p:oleObj>
              </mc:Choice>
              <mc:Fallback>
                <p:oleObj name="CS ChemDraw Drawing" r:id="rId3" imgW="5787000" imgH="358956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932113"/>
                        <a:ext cx="6019800" cy="373538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bg1"/>
                          </a:gs>
                          <a:gs pos="50000">
                            <a:srgbClr val="99CC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176213" y="1346200"/>
            <a:ext cx="1747837" cy="3968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chemeClr val="tx1"/>
                </a:solidFill>
              </a:rPr>
              <a:t>Природные: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152400" y="4419600"/>
            <a:ext cx="2160588" cy="3968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chemeClr val="tx1"/>
                </a:solidFill>
              </a:rPr>
              <a:t>Синтетические:</a:t>
            </a:r>
          </a:p>
        </p:txBody>
      </p:sp>
      <p:graphicFrame>
        <p:nvGraphicFramePr>
          <p:cNvPr id="8195" name="Object 14"/>
          <p:cNvGraphicFramePr>
            <a:graphicFrameLocks noChangeAspect="1"/>
          </p:cNvGraphicFramePr>
          <p:nvPr/>
        </p:nvGraphicFramePr>
        <p:xfrm>
          <a:off x="2517775" y="762000"/>
          <a:ext cx="6059488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S ChemDraw Drawing" r:id="rId5" imgW="6059880" imgH="2045520" progId="ChemDraw.Document.6.0">
                  <p:embed/>
                </p:oleObj>
              </mc:Choice>
              <mc:Fallback>
                <p:oleObj name="CS ChemDraw Drawing" r:id="rId5" imgW="6059880" imgH="2045520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762000"/>
                        <a:ext cx="6059488" cy="20447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CCFFFF"/>
                          </a:gs>
                          <a:gs pos="50000">
                            <a:schemeClr val="bg1"/>
                          </a:gs>
                          <a:gs pos="100000">
                            <a:srgbClr val="CCFF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192838" y="2708275"/>
            <a:ext cx="3168650" cy="2592388"/>
            <a:chOff x="3901" y="1706"/>
            <a:chExt cx="1996" cy="1633"/>
          </a:xfrm>
        </p:grpSpPr>
        <p:grpSp>
          <p:nvGrpSpPr>
            <p:cNvPr id="8203" name="Group 12"/>
            <p:cNvGrpSpPr>
              <a:grpSpLocks/>
            </p:cNvGrpSpPr>
            <p:nvPr/>
          </p:nvGrpSpPr>
          <p:grpSpPr bwMode="auto">
            <a:xfrm>
              <a:off x="3958" y="1706"/>
              <a:ext cx="1802" cy="1620"/>
              <a:chOff x="1383" y="2024"/>
              <a:chExt cx="1802" cy="1620"/>
            </a:xfrm>
          </p:grpSpPr>
          <p:pic>
            <p:nvPicPr>
              <p:cNvPr id="3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2160"/>
                <a:ext cx="1800" cy="1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" y="2024"/>
                <a:ext cx="953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901" y="3112"/>
              <a:ext cx="19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2200" i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Cochliobolus lunatus</a:t>
              </a:r>
            </a:p>
          </p:txBody>
        </p:sp>
      </p:grp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6300788" y="765175"/>
            <a:ext cx="2016125" cy="1584325"/>
          </a:xfrm>
          <a:prstGeom prst="roundRect">
            <a:avLst>
              <a:gd name="adj" fmla="val 745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449580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Андрогенные препараты.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42875" y="838200"/>
            <a:ext cx="8848725" cy="100647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>
                <a:solidFill>
                  <a:schemeClr val="tx1"/>
                </a:solidFill>
              </a:rPr>
              <a:t>Тестостерона пропионат, Тестэнат (смесь эфиров тестостерона), Метилтестостерон, Д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ростанолон</a:t>
            </a:r>
            <a:r>
              <a:rPr lang="ru-RU" sz="2000">
                <a:solidFill>
                  <a:schemeClr val="tx1"/>
                </a:solidFill>
              </a:rPr>
              <a:t>, Г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естринон</a:t>
            </a:r>
            <a:r>
              <a:rPr lang="ru-RU" sz="2000">
                <a:solidFill>
                  <a:schemeClr val="tx1"/>
                </a:solidFill>
              </a:rPr>
              <a:t>, М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естеролон</a:t>
            </a:r>
            <a:r>
              <a:rPr lang="ru-RU" sz="2000">
                <a:solidFill>
                  <a:schemeClr val="tx1"/>
                </a:solidFill>
              </a:rPr>
              <a:t>, П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растерон</a:t>
            </a:r>
            <a:r>
              <a:rPr lang="ru-RU" sz="2000">
                <a:solidFill>
                  <a:schemeClr val="tx1"/>
                </a:solidFill>
              </a:rPr>
              <a:t>, Андриол.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142875" y="2133600"/>
            <a:ext cx="8839200" cy="1465263"/>
          </a:xfrm>
          <a:prstGeom prst="rect">
            <a:avLst/>
          </a:prstGeom>
          <a:gradFill rotWithShape="0">
            <a:gsLst>
              <a:gs pos="0">
                <a:srgbClr val="E8D1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>
                <a:solidFill>
                  <a:schemeClr val="tx1"/>
                </a:solidFill>
              </a:rPr>
              <a:t>Мужчины: для развития мужских половых признаков, для сперматогенеза, 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при импотенции, при климактерических нарушениях, для уси-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ления анаболических процессов (синтез белковых веществ в 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организме, формирование костной и мышечной ткани, повыше-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ние выносливости и работоспособности).</a:t>
            </a:r>
            <a:r>
              <a:rPr lang="ru-RU" sz="11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42875" y="4038600"/>
            <a:ext cx="8839200" cy="14652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E8D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>
                <a:solidFill>
                  <a:schemeClr val="tx1"/>
                </a:solidFill>
              </a:rPr>
              <a:t>Женщины: при дисфункциональных маточных кровотечениях, климакте-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 рических расстройствах, раке молочной железы, при эндомет-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 риозе, для профилактики патологии сердечно-сосудистой сис-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 темы в постклимактерический период, при остеопорозе, обус-</a:t>
            </a:r>
          </a:p>
          <a:p>
            <a:r>
              <a:rPr lang="ru-RU" sz="1800">
                <a:solidFill>
                  <a:schemeClr val="tx1"/>
                </a:solidFill>
              </a:rPr>
              <a:t>                     ловленного андрогенной недостаточностью.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94739"/>
              </p:ext>
            </p:extLst>
          </p:nvPr>
        </p:nvGraphicFramePr>
        <p:xfrm>
          <a:off x="1115616" y="1484784"/>
          <a:ext cx="7031195" cy="397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Picture" r:id="rId4" imgW="3151632" imgH="1780032" progId="Word.Picture.8">
                  <p:embed/>
                </p:oleObj>
              </mc:Choice>
              <mc:Fallback>
                <p:oleObj name="Picture" r:id="rId4" imgW="3151632" imgH="178003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7031195" cy="397230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476672"/>
            <a:ext cx="4917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Анаболические  стероиды</a:t>
            </a:r>
            <a:endParaRPr lang="ru-RU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102" y="597030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андрогенные свойства </a:t>
            </a:r>
            <a:r>
              <a:rPr lang="ru-RU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резко </a:t>
            </a:r>
            <a:r>
              <a:rPr lang="ru-RU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ослаблены, а анаболические </a:t>
            </a:r>
            <a:r>
              <a:rPr lang="ru-RU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почти полностью сохранены или усилены.</a:t>
            </a:r>
          </a:p>
        </p:txBody>
      </p:sp>
    </p:spTree>
    <p:extLst>
      <p:ext uri="{BB962C8B-B14F-4D97-AF65-F5344CB8AC3E}">
        <p14:creationId xmlns:p14="http://schemas.microsoft.com/office/powerpoint/2010/main" val="32401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Кортикостероиды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можно разделить на две группы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минералокортикостероиды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регулирующие водный и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солевой обмен;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глюкокортикоиды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участвующие в регуляции углеводного обмена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361" y="390228"/>
            <a:ext cx="3845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Кортикостероиды</a:t>
            </a:r>
          </a:p>
        </p:txBody>
      </p:sp>
    </p:spTree>
    <p:extLst>
      <p:ext uri="{BB962C8B-B14F-4D97-AF65-F5344CB8AC3E}">
        <p14:creationId xmlns:p14="http://schemas.microsoft.com/office/powerpoint/2010/main" val="4593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560" y="152400"/>
            <a:ext cx="7391400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</a:rPr>
              <a:t>Глюкокортикоиды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и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</a:rPr>
              <a:t>минералокортикоиды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15900" y="914400"/>
            <a:ext cx="8699500" cy="36671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chemeClr val="tx1"/>
                </a:solidFill>
              </a:rPr>
              <a:t>Кортикостероиды (кортикоиды) – гормоны коры надпочечников.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15900" y="4495800"/>
            <a:ext cx="8699500" cy="119062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chemeClr val="tx1"/>
                </a:solidFill>
              </a:rPr>
              <a:t>Применяют при  сахарном  диабете;  как противовоспалительные, проти-вошоковые,  антиаллергические  и  иммунодепрессантные  препараты;  для лечения бронхиальной  астмы,  экзем, гепатитов,  артритов,  рев-матизма, астении.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15900" y="3200400"/>
            <a:ext cx="8699500" cy="91598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800">
                <a:solidFill>
                  <a:schemeClr val="tx1"/>
                </a:solidFill>
              </a:rPr>
              <a:t>Кортикостероиды обладают выраженной противовоспалительной, глюкокортикоидной, минералокортикоидной, метаболической и иммуно-супрессивной активностью.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15900" y="1600200"/>
            <a:ext cx="8686800" cy="119062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800">
                <a:solidFill>
                  <a:schemeClr val="tx1"/>
                </a:solidFill>
              </a:rPr>
              <a:t>Надпочечники  человека  секретируют  за  сутки  0.15 – 0.40 мг  основного минералокортикоида  альдостерона. За то же время глюкокортикосте-роида кортизола (он же -  гидрокортизон)  вырабатывается в норме 37 мг, при стрессе - 300 - 400 мг.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Bioorganicheskaja_himija_tykavkina_2010/16_files/mb4_01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3690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67" y="620688"/>
            <a:ext cx="50930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2634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стимулирует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натрия через почечные канальцы</a:t>
            </a:r>
          </a:p>
        </p:txBody>
      </p:sp>
    </p:spTree>
    <p:extLst>
      <p:ext uri="{BB962C8B-B14F-4D97-AF65-F5344CB8AC3E}">
        <p14:creationId xmlns:p14="http://schemas.microsoft.com/office/powerpoint/2010/main" val="548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082"/>
            <a:ext cx="446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Глюкокортикостероиды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vmede.org/sait/content/Bioorganicheskaja_himija_tykavkina_2010/16_files/mb4_00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1624445"/>
            <a:ext cx="878497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14886" y="2708920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α, β-ненасыщенного кетона в кольце </a:t>
            </a:r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5157192"/>
            <a:ext cx="8784976" cy="1631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Глюкокортикостероиды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оказывают противовоспалительное, противошоковое, антиаллергическое действие. Их получают либо из коркового слоя надпочечников крупного рогатого скота, либо синтетически и используют при лечении бронхиальной астмы, экзем, инфекционного гепатита, артритов. </a:t>
            </a:r>
          </a:p>
        </p:txBody>
      </p:sp>
    </p:spTree>
    <p:extLst>
      <p:ext uri="{BB962C8B-B14F-4D97-AF65-F5344CB8AC3E}">
        <p14:creationId xmlns:p14="http://schemas.microsoft.com/office/powerpoint/2010/main" val="27838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76225"/>
            <a:ext cx="6572250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4-tub-ru.yandex.net/i?id=557297534-3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238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im4-tub-ru.yandex.net/i?id=393793199-6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5" y="476672"/>
            <a:ext cx="88963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http://im8-tub-ru.yandex.net/i?id=525133660-6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5" y="188640"/>
            <a:ext cx="2543370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http://im3-tub-ru.yandex.net/i?id=187605311-1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232770" cy="18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5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61460"/>
            <a:ext cx="9144000" cy="2800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Большинство природных стероидов имеет в стероидном скелете следующие заместители: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 «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ангулярные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(«угловые»)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метильные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группы у атомов С-10 (СН</a:t>
            </a:r>
            <a:r>
              <a:rPr lang="ru-RU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-19) и С-13 (СН</a:t>
            </a:r>
            <a:r>
              <a:rPr lang="ru-RU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-18);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 алифатический заместитель R у атома С-17;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 кислородсодержащий заместитель у атома С-3 (OH, OR',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оксогруппа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012"/>
            <a:ext cx="547260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31763"/>
            <a:ext cx="8640960" cy="6392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142875" y="719138"/>
            <a:ext cx="8848725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Половые  гормоны, сердечные  гликозиды,   желчные  кислоты,  витамины,  алкалоиды,  сапонины,  регуляторы  роста  растений.</a:t>
            </a:r>
          </a:p>
        </p:txBody>
      </p:sp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3492500" y="71438"/>
            <a:ext cx="2265363" cy="508000"/>
          </a:xfrm>
          <a:prstGeom prst="rect">
            <a:avLst/>
          </a:prstGeom>
          <a:solidFill>
            <a:srgbClr val="FF9900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Стероиды</a:t>
            </a:r>
          </a:p>
        </p:txBody>
      </p:sp>
      <p:graphicFrame>
        <p:nvGraphicFramePr>
          <p:cNvPr id="1026" name="Object 23"/>
          <p:cNvGraphicFramePr>
            <a:graphicFrameLocks noChangeAspect="1"/>
          </p:cNvGraphicFramePr>
          <p:nvPr/>
        </p:nvGraphicFramePr>
        <p:xfrm>
          <a:off x="142875" y="1546225"/>
          <a:ext cx="8839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S ChemDraw Drawing" r:id="rId3" imgW="8187840" imgH="2046960" progId="ChemDraw.Document.6.0">
                  <p:embed/>
                </p:oleObj>
              </mc:Choice>
              <mc:Fallback>
                <p:oleObj name="CS ChemDraw Drawing" r:id="rId3" imgW="8187840" imgH="2046960" progId="ChemDraw.Document.6.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546225"/>
                        <a:ext cx="8839200" cy="22098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bg1"/>
                          </a:gs>
                          <a:gs pos="50000">
                            <a:srgbClr val="E8D1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24"/>
          <p:cNvSpPr txBox="1">
            <a:spLocks noChangeArrowheads="1"/>
          </p:cNvSpPr>
          <p:nvPr/>
        </p:nvSpPr>
        <p:spPr bwMode="auto">
          <a:xfrm>
            <a:off x="109537" y="3886200"/>
            <a:ext cx="8848725" cy="150810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всегда 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-сочленение</a:t>
            </a: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-сочленение</a:t>
            </a: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так 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цис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-сочленение</a:t>
            </a: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циклогексановые кольца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конформации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«кресло»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4246563" y="2565400"/>
            <a:ext cx="287337" cy="503238"/>
          </a:xfrm>
          <a:prstGeom prst="roundRect">
            <a:avLst>
              <a:gd name="adj" fmla="val 47514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34752"/>
            <a:ext cx="8352160" cy="606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40295"/>
            <a:ext cx="3940822" cy="461665"/>
          </a:xfrm>
          <a:prstGeom prst="rect">
            <a:avLst/>
          </a:prstGeom>
          <a:solidFill>
            <a:srgbClr val="1BFFFF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Стереохимия стероидов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848"/>
            <a:ext cx="8713663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27130"/>
            <a:ext cx="7044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Стереохимия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сочленения колец А и В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13" y="4420342"/>
            <a:ext cx="5181043" cy="3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6812"/>
            <a:ext cx="2397274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630021"/>
            <a:ext cx="2124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83393" y="5143450"/>
            <a:ext cx="6053137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96969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96969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96969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стабилен 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-декалин, он входит в состав почти всех стероидов (кроме желчных кислот)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168525"/>
            <a:ext cx="8856984" cy="3252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048379"/>
            <a:ext cx="4674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Формулы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стероидов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</TotalTime>
  <Words>977</Words>
  <Application>Microsoft Office PowerPoint</Application>
  <PresentationFormat>Экран (4:3)</PresentationFormat>
  <Paragraphs>124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Оформление по умолчанию</vt:lpstr>
      <vt:lpstr>ISIS/Draw Sketch</vt:lpstr>
      <vt:lpstr>CS ChemDraw Drawing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chibiryaev</dc:creator>
  <cp:lastModifiedBy>Светлана</cp:lastModifiedBy>
  <cp:revision>227</cp:revision>
  <dcterms:created xsi:type="dcterms:W3CDTF">2009-02-11T08:19:43Z</dcterms:created>
  <dcterms:modified xsi:type="dcterms:W3CDTF">2013-04-23T15:49:15Z</dcterms:modified>
</cp:coreProperties>
</file>