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4" r:id="rId1"/>
  </p:sldMasterIdLst>
  <p:notesMasterIdLst>
    <p:notesMasterId r:id="rId103"/>
  </p:notesMasterIdLst>
  <p:sldIdLst>
    <p:sldId id="408" r:id="rId2"/>
    <p:sldId id="410" r:id="rId3"/>
    <p:sldId id="256" r:id="rId4"/>
    <p:sldId id="412" r:id="rId5"/>
    <p:sldId id="576" r:id="rId6"/>
    <p:sldId id="414" r:id="rId7"/>
    <p:sldId id="332" r:id="rId8"/>
    <p:sldId id="257" r:id="rId9"/>
    <p:sldId id="379" r:id="rId10"/>
    <p:sldId id="452" r:id="rId11"/>
    <p:sldId id="380" r:id="rId12"/>
    <p:sldId id="419" r:id="rId13"/>
    <p:sldId id="454" r:id="rId14"/>
    <p:sldId id="259" r:id="rId15"/>
    <p:sldId id="577" r:id="rId16"/>
    <p:sldId id="415" r:id="rId17"/>
    <p:sldId id="261" r:id="rId18"/>
    <p:sldId id="263" r:id="rId19"/>
    <p:sldId id="458" r:id="rId20"/>
    <p:sldId id="421" r:id="rId21"/>
    <p:sldId id="456" r:id="rId22"/>
    <p:sldId id="264" r:id="rId23"/>
    <p:sldId id="262" r:id="rId24"/>
    <p:sldId id="468" r:id="rId25"/>
    <p:sldId id="423" r:id="rId26"/>
    <p:sldId id="265" r:id="rId27"/>
    <p:sldId id="266" r:id="rId28"/>
    <p:sldId id="578" r:id="rId29"/>
    <p:sldId id="425" r:id="rId30"/>
    <p:sldId id="463" r:id="rId31"/>
    <p:sldId id="416" r:id="rId32"/>
    <p:sldId id="579" r:id="rId33"/>
    <p:sldId id="580" r:id="rId34"/>
    <p:sldId id="582" r:id="rId35"/>
    <p:sldId id="269" r:id="rId36"/>
    <p:sldId id="581" r:id="rId37"/>
    <p:sldId id="270" r:id="rId38"/>
    <p:sldId id="467" r:id="rId39"/>
    <p:sldId id="383" r:id="rId40"/>
    <p:sldId id="272" r:id="rId41"/>
    <p:sldId id="417" r:id="rId42"/>
    <p:sldId id="273" r:id="rId43"/>
    <p:sldId id="274" r:id="rId44"/>
    <p:sldId id="275" r:id="rId45"/>
    <p:sldId id="492" r:id="rId46"/>
    <p:sldId id="470" r:id="rId47"/>
    <p:sldId id="471" r:id="rId48"/>
    <p:sldId id="472" r:id="rId49"/>
    <p:sldId id="474" r:id="rId50"/>
    <p:sldId id="277" r:id="rId51"/>
    <p:sldId id="278" r:id="rId52"/>
    <p:sldId id="479" r:id="rId53"/>
    <p:sldId id="478" r:id="rId54"/>
    <p:sldId id="486" r:id="rId55"/>
    <p:sldId id="427" r:id="rId56"/>
    <p:sldId id="429" r:id="rId57"/>
    <p:sldId id="430" r:id="rId58"/>
    <p:sldId id="431" r:id="rId59"/>
    <p:sldId id="432" r:id="rId60"/>
    <p:sldId id="433" r:id="rId61"/>
    <p:sldId id="434" r:id="rId62"/>
    <p:sldId id="435" r:id="rId63"/>
    <p:sldId id="291" r:id="rId64"/>
    <p:sldId id="583" r:id="rId65"/>
    <p:sldId id="384" r:id="rId66"/>
    <p:sldId id="584" r:id="rId67"/>
    <p:sldId id="334" r:id="rId68"/>
    <p:sldId id="586" r:id="rId69"/>
    <p:sldId id="585" r:id="rId70"/>
    <p:sldId id="357" r:id="rId71"/>
    <p:sldId id="559" r:id="rId72"/>
    <p:sldId id="292" r:id="rId73"/>
    <p:sldId id="293" r:id="rId74"/>
    <p:sldId id="488" r:id="rId75"/>
    <p:sldId id="490" r:id="rId76"/>
    <p:sldId id="560" r:id="rId77"/>
    <p:sldId id="299" r:id="rId78"/>
    <p:sldId id="575" r:id="rId79"/>
    <p:sldId id="438" r:id="rId80"/>
    <p:sldId id="290" r:id="rId81"/>
    <p:sldId id="338" r:id="rId82"/>
    <p:sldId id="339" r:id="rId83"/>
    <p:sldId id="361" r:id="rId84"/>
    <p:sldId id="587" r:id="rId85"/>
    <p:sldId id="340" r:id="rId86"/>
    <p:sldId id="487" r:id="rId87"/>
    <p:sldId id="279" r:id="rId88"/>
    <p:sldId id="561" r:id="rId89"/>
    <p:sldId id="562" r:id="rId90"/>
    <p:sldId id="343" r:id="rId91"/>
    <p:sldId id="281" r:id="rId92"/>
    <p:sldId id="282" r:id="rId93"/>
    <p:sldId id="286" r:id="rId94"/>
    <p:sldId id="345" r:id="rId95"/>
    <p:sldId id="346" r:id="rId96"/>
    <p:sldId id="347" r:id="rId97"/>
    <p:sldId id="363" r:id="rId98"/>
    <p:sldId id="589" r:id="rId99"/>
    <p:sldId id="348" r:id="rId100"/>
    <p:sldId id="395" r:id="rId101"/>
    <p:sldId id="588" r:id="rId10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4660"/>
  </p:normalViewPr>
  <p:slideViewPr>
    <p:cSldViewPr>
      <p:cViewPr varScale="1">
        <p:scale>
          <a:sx n="45" d="100"/>
          <a:sy n="45" d="100"/>
        </p:scale>
        <p:origin x="-122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43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09.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10.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12.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14.wmf"/><Relationship Id="rId1" Type="http://schemas.openxmlformats.org/officeDocument/2006/relationships/image" Target="../media/image113.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19.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21.wmf"/><Relationship Id="rId1" Type="http://schemas.openxmlformats.org/officeDocument/2006/relationships/image" Target="../media/image120.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2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33.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34.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140.wmf"/><Relationship Id="rId1" Type="http://schemas.openxmlformats.org/officeDocument/2006/relationships/image" Target="../media/image139.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41.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43.wmf"/><Relationship Id="rId1" Type="http://schemas.openxmlformats.org/officeDocument/2006/relationships/image" Target="../media/image142.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4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6B30599-4DC3-4052-A123-EFF11EF17FA1}" type="slidenum">
              <a:rPr lang="ru-RU"/>
              <a:pPr/>
              <a:t>‹#›</a:t>
            </a:fld>
            <a:endParaRPr lang="ru-RU"/>
          </a:p>
        </p:txBody>
      </p:sp>
    </p:spTree>
    <p:extLst>
      <p:ext uri="{BB962C8B-B14F-4D97-AF65-F5344CB8AC3E}">
        <p14:creationId xmlns:p14="http://schemas.microsoft.com/office/powerpoint/2010/main" val="38006400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ru.wikipedia.org/wiki/%D0%AD%D0%BA%D0%B7%D0%BE%D1%81%D0%BA%D0%B5%D0%BB%D0%B5%D1%82_(%D0%B1%D0%B8%D0%BE%D0%BB%D0%BE%D0%B3%D0%B8%D1%8F)" TargetMode="External"/><Relationship Id="rId13" Type="http://schemas.openxmlformats.org/officeDocument/2006/relationships/hyperlink" Target="http://ru.wikipedia.org/wiki/%D0%A0%D0%B8%D0%B1%D0%BE%D0%B7%D0%B0" TargetMode="External"/><Relationship Id="rId18" Type="http://schemas.openxmlformats.org/officeDocument/2006/relationships/hyperlink" Target="http://ru.wikipedia.org/wiki/%D0%AD%D0%BD%D0%B5%D1%80%D0%B3%D0%B8%D1%8F" TargetMode="External"/><Relationship Id="rId26" Type="http://schemas.openxmlformats.org/officeDocument/2006/relationships/hyperlink" Target="http://ru.wikipedia.org/wiki/%D0%93%D0%BB%D1%8E%D0%BA%D0%BE%D0%B7%D0%B0" TargetMode="External"/><Relationship Id="rId3" Type="http://schemas.openxmlformats.org/officeDocument/2006/relationships/hyperlink" Target="http://ru.wikipedia.org/wiki/%D0%A1%D1%82%D1%80%D1%83%D0%BA%D1%82%D1%83%D1%80%D0%B0" TargetMode="External"/><Relationship Id="rId21" Type="http://schemas.openxmlformats.org/officeDocument/2006/relationships/hyperlink" Target="http://ru.wikipedia.org/wiki/%D0%93%D0%BB%D0%B8%D0%BA%D0%BE%D0%B3%D0%B5%D0%BD" TargetMode="External"/><Relationship Id="rId7" Type="http://schemas.openxmlformats.org/officeDocument/2006/relationships/hyperlink" Target="http://ru.wikipedia.org/wiki/%D0%93%D1%80%D0%B8%D0%B1%D1%8B" TargetMode="External"/><Relationship Id="rId12" Type="http://schemas.openxmlformats.org/officeDocument/2006/relationships/hyperlink" Target="http://ru.wikipedia.org/wiki/%D0%9F%D0%B5%D0%BD%D1%82%D0%BE%D0%B7%D1%8B" TargetMode="External"/><Relationship Id="rId17" Type="http://schemas.openxmlformats.org/officeDocument/2006/relationships/hyperlink" Target="http://ru.wikipedia.org/wiki/%D0%A0%D0%9D%D0%9A" TargetMode="External"/><Relationship Id="rId25" Type="http://schemas.openxmlformats.org/officeDocument/2006/relationships/hyperlink" Target="http://ru.wikipedia.org/wiki/%D0%9A%D1%80%D0%BE%D0%B2%D1%8C" TargetMode="External"/><Relationship Id="rId2" Type="http://schemas.openxmlformats.org/officeDocument/2006/relationships/slide" Target="../slides/slide6.xml"/><Relationship Id="rId16" Type="http://schemas.openxmlformats.org/officeDocument/2006/relationships/hyperlink" Target="http://ru.wikipedia.org/wiki/%D0%94%D0%9D%D0%9A" TargetMode="External"/><Relationship Id="rId20" Type="http://schemas.openxmlformats.org/officeDocument/2006/relationships/hyperlink" Target="http://ru.wikipedia.org/wiki/%D0%92%D0%BE%D0%B4%D0%B0" TargetMode="External"/><Relationship Id="rId29" Type="http://schemas.openxmlformats.org/officeDocument/2006/relationships/hyperlink" Target="http://ru.wikipedia.org/wiki/%D0%9B%D0%B8%D0%B3%D0%B0%D0%BD%D0%B4" TargetMode="External"/><Relationship Id="rId1" Type="http://schemas.openxmlformats.org/officeDocument/2006/relationships/notesMaster" Target="../notesMasters/notesMaster1.xml"/><Relationship Id="rId6" Type="http://schemas.openxmlformats.org/officeDocument/2006/relationships/hyperlink" Target="http://ru.wikipedia.org/wiki/%D0%A0%D0%B0%D1%81%D1%82%D0%B5%D0%BD%D0%B8%D1%8F" TargetMode="External"/><Relationship Id="rId11" Type="http://schemas.openxmlformats.org/officeDocument/2006/relationships/hyperlink" Target="http://ru.wikipedia.org/wiki/%D0%9F%D0%BB%D0%B0%D1%81%D1%82%D0%B8%D1%87%D0%B5%D1%81%D0%BA%D0%B8%D0%B9_%D0%BE%D0%B1%D0%BC%D0%B5%D0%BD" TargetMode="External"/><Relationship Id="rId24" Type="http://schemas.openxmlformats.org/officeDocument/2006/relationships/hyperlink" Target="http://ru.wikipedia.org/wiki/%D0%9E%D1%81%D0%BC%D0%BE%D1%81" TargetMode="External"/><Relationship Id="rId5" Type="http://schemas.openxmlformats.org/officeDocument/2006/relationships/hyperlink" Target="http://ru.wikipedia.org/wiki/%D0%9A%D0%BB%D0%B5%D1%82%D0%BE%D1%87%D0%BD%D0%B0%D1%8F_%D1%81%D1%82%D0%B5%D0%BD%D0%BA%D0%B0" TargetMode="External"/><Relationship Id="rId15" Type="http://schemas.openxmlformats.org/officeDocument/2006/relationships/hyperlink" Target="http://ru.wikipedia.org/wiki/%D0%90%D0%A2%D0%A4" TargetMode="External"/><Relationship Id="rId23" Type="http://schemas.openxmlformats.org/officeDocument/2006/relationships/hyperlink" Target="http://ru.wikipedia.org/wiki/%D0%98%D0%BD%D1%83%D0%BB%D0%B8%D0%BD" TargetMode="External"/><Relationship Id="rId28" Type="http://schemas.openxmlformats.org/officeDocument/2006/relationships/hyperlink" Target="http://ru.wikipedia.org/wiki/%D0%9A%D0%BB%D0%B5%D1%82%D0%BE%D1%87%D0%BD%D1%8B%D0%B9_%D1%80%D0%B5%D1%86%D0%B5%D0%BF%D1%82%D0%BE%D1%80" TargetMode="External"/><Relationship Id="rId10" Type="http://schemas.openxmlformats.org/officeDocument/2006/relationships/hyperlink" Target="http://ru.wikipedia.org/wiki/%D3%E3%EB%E5%E2%EE%E4%FB" TargetMode="External"/><Relationship Id="rId19" Type="http://schemas.openxmlformats.org/officeDocument/2006/relationships/hyperlink" Target="http://ru.wikipedia.org/wiki/%D0%93%D1%80%D0%B0%D0%BC%D0%BC" TargetMode="External"/><Relationship Id="rId4" Type="http://schemas.openxmlformats.org/officeDocument/2006/relationships/hyperlink" Target="http://ru.wikipedia.org/wiki/%D0%A6%D0%B5%D0%BB%D0%BB%D1%8E%D0%BB%D0%BE%D0%B7%D0%B0" TargetMode="External"/><Relationship Id="rId9" Type="http://schemas.openxmlformats.org/officeDocument/2006/relationships/hyperlink" Target="http://ru.wikipedia.org/wiki/%D0%A7%D0%BB%D0%B5%D0%BD%D0%B8%D1%81%D1%82%D0%BE%D0%BD%D0%BE%D0%B3%D0%B8%D0%B5" TargetMode="External"/><Relationship Id="rId14" Type="http://schemas.openxmlformats.org/officeDocument/2006/relationships/hyperlink" Target="http://ru.wikipedia.org/wiki/%D0%94%D0%B5%D0%B7%D0%BE%D0%BA%D1%81%D0%B8%D1%80%D0%B8%D0%B1%D0%BE%D0%B7%D0%B0" TargetMode="External"/><Relationship Id="rId22" Type="http://schemas.openxmlformats.org/officeDocument/2006/relationships/hyperlink" Target="http://ru.wikipedia.org/wiki/%D0%9A%D1%80%D0%B0%D1%85%D0%BC%D0%B0%D0%BB" TargetMode="External"/><Relationship Id="rId27" Type="http://schemas.openxmlformats.org/officeDocument/2006/relationships/hyperlink" Target="http://ru.wikipedia.org/wiki/%D0%9E%D1%81%D0%BC%D0%BE%D1%82%D0%B8%D1%87%D0%B5%D1%81%D0%BA%D0%BE%D0%B5_%D0%B4%D0%B0%D0%B2%D0%BB%D0%B5%D0%BD%D0%B8%D0%B5" TargetMode="Externa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ru.wikipedia.org/wiki/%D0%A1%D0%BB%D0%B0%D0%B4%D0%BA%D0%B8%D0%B9_%D0%B2%D0%BA%D1%83%D1%81" TargetMode="External"/><Relationship Id="rId3" Type="http://schemas.openxmlformats.org/officeDocument/2006/relationships/hyperlink" Target="http://ru.wikipedia.org/wiki/%D0%93%D0%BB%D0%B8%D0%BA%D0%BE%D0%BF%D1%80%D0%BE%D1%82%D0%B5%D0%B8%D0%BD%D1%8B" TargetMode="External"/><Relationship Id="rId7" Type="http://schemas.openxmlformats.org/officeDocument/2006/relationships/hyperlink" Target="http://ru.wikipedia.org/wiki/%D0%9F%D0%BE%D0%BB%D0%B8%D1%84%D0%B5%D0%BD%D0%BE%D0%BB%D1%8B" TargetMode="External"/><Relationship Id="rId2" Type="http://schemas.openxmlformats.org/officeDocument/2006/relationships/slide" Target="../slides/slide61.xml"/><Relationship Id="rId1" Type="http://schemas.openxmlformats.org/officeDocument/2006/relationships/notesMaster" Target="../notesMasters/notesMaster1.xml"/><Relationship Id="rId6" Type="http://schemas.openxmlformats.org/officeDocument/2006/relationships/hyperlink" Target="http://ru.wikipedia.org/wiki/%D0%9C%D0%B8%D1%80%D0%B0%D0%BA%D1%83%D0%BB%D0%B8%D0%BD" TargetMode="External"/><Relationship Id="rId11" Type="http://schemas.openxmlformats.org/officeDocument/2006/relationships/hyperlink" Target="http://ru.wikipedia.org/wiki/%D0%AF%D0%BF%D0%BE%D0%BD%D1%81%D0%BA%D0%B8%D0%B9_%D1%8F%D0%B7%D1%8B%D0%BA" TargetMode="External"/><Relationship Id="rId5" Type="http://schemas.openxmlformats.org/officeDocument/2006/relationships/hyperlink" Target="http://ru.wikipedia.org/wiki/%D0%9F%D0%BE%D0%B4%D1%81%D0%BB%D0%B0%D1%81%D1%82%D0%B8%D1%82%D0%B5%D0%BB%D0%B8" TargetMode="External"/><Relationship Id="rId10" Type="http://schemas.openxmlformats.org/officeDocument/2006/relationships/hyperlink" Target="http://ru.wikipedia.org/wiki/%D0%90%D0%BD%D0%B3%D0%BB%D0%B8%D0%B9%D1%81%D0%BA%D0%B8%D0%B9_%D1%8F%D0%B7%D1%8B%D0%BA" TargetMode="External"/><Relationship Id="rId4" Type="http://schemas.openxmlformats.org/officeDocument/2006/relationships/hyperlink" Target="http://ru.wikipedia.org/wiki/%D0%9C%D0%B0%D0%B3%D0%B8%D1%87%D0%B5%D1%81%D0%BA%D0%B8%D0%B9_%D1%84%D1%80%D1%83%D0%BA%D1%82" TargetMode="External"/><Relationship Id="rId9" Type="http://schemas.openxmlformats.org/officeDocument/2006/relationships/hyperlink" Target="http://ru.wikipedia.org/wiki/%D0%9B%D0%B8%D0%BC%D0%BE%D0%BD"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ru.wikipedia.org/wiki/%D0%90%D1%81%D0%BA%D0%BE%D1%80%D0%B1%D0%B8%D0%BD%D0%BE%D0%B2%D0%B0%D1%8F_%D0%BA%D0%B8%D1%81%D0%BB%D0%BE%D1%82%D0%B0" TargetMode="External"/><Relationship Id="rId13" Type="http://schemas.openxmlformats.org/officeDocument/2006/relationships/hyperlink" Target="http://ru.wikipedia.org/w/index.php?title=%D0%9A%D0%BE%D1%81%D1%82%D0%BE%D1%87%D0%BA%D0%BE%D0%B2%D1%8B%D0%B9_%D0%BF%D0%BB%D0%BE%D0%B4&amp;action=edit&amp;redlink=1" TargetMode="External"/><Relationship Id="rId18" Type="http://schemas.openxmlformats.org/officeDocument/2006/relationships/hyperlink" Target="http://ru.wikipedia.org/wiki/%D0%93%D1%80%D0%B0%D0%BC%D0%BC" TargetMode="External"/><Relationship Id="rId26" Type="http://schemas.openxmlformats.org/officeDocument/2006/relationships/hyperlink" Target="http://ru.wikipedia.org/wiki/%D0%93%D0%BB%D0%B0%D0%B7" TargetMode="External"/><Relationship Id="rId3" Type="http://schemas.openxmlformats.org/officeDocument/2006/relationships/hyperlink" Target="http://ru.wikipedia.org/wiki/%D0%A1%D0%BF%D0%B8%D1%80%D1%82%D1%8B" TargetMode="External"/><Relationship Id="rId21" Type="http://schemas.openxmlformats.org/officeDocument/2006/relationships/hyperlink" Target="http://ru.wikipedia.org/wiki/%D0%A2%D1%8E%D0%B1%D0%B0%D0%B6" TargetMode="External"/><Relationship Id="rId34" Type="http://schemas.openxmlformats.org/officeDocument/2006/relationships/hyperlink" Target="http://ru.wikipedia.org/wiki/%D0%97%D0%B0%D0%B3%D1%83%D1%81%D1%82%D0%B8%D1%82%D0%B5%D0%BB%D1%8C" TargetMode="External"/><Relationship Id="rId7" Type="http://schemas.openxmlformats.org/officeDocument/2006/relationships/hyperlink" Target="http://ru.wikipedia.org/wiki/%D0%93%D0%B8%D0%B4%D1%80%D0%BE%D0%BA%D1%81%D0%B8%D0%BB" TargetMode="External"/><Relationship Id="rId12" Type="http://schemas.openxmlformats.org/officeDocument/2006/relationships/hyperlink" Target="http://ru.wikipedia.org/wiki/%D0%96%D0%B5%D0%B2%D0%B0%D1%82%D0%B5%D0%BB%D1%8C%D0%BD%D0%B0%D1%8F_%D1%80%D0%B5%D0%B7%D0%B8%D0%BD%D0%BA%D0%B0" TargetMode="External"/><Relationship Id="rId17" Type="http://schemas.openxmlformats.org/officeDocument/2006/relationships/hyperlink" Target="http://ru.wikipedia.org/wiki/%D0%94%D0%B6%D0%BE%D1%83%D0%BB%D1%8C" TargetMode="External"/><Relationship Id="rId25" Type="http://schemas.openxmlformats.org/officeDocument/2006/relationships/hyperlink" Target="http://ru.wikipedia.org/wiki/%D0%9D%D0%B5%D0%B2%D1%80%D0%BE%D0%BF%D0%B0%D1%82%D0%B8%D1%8F" TargetMode="External"/><Relationship Id="rId33" Type="http://schemas.openxmlformats.org/officeDocument/2006/relationships/hyperlink" Target="http://ru.wikipedia.org/wiki/%D0%93%D0%B8%D0%B3%D1%80%D0%BE%D1%81%D0%BA%D0%BE%D0%BF%D0%B8%D1%87%D0%BD%D0%BE%D1%81%D1%82%D1%8C" TargetMode="External"/><Relationship Id="rId2" Type="http://schemas.openxmlformats.org/officeDocument/2006/relationships/slide" Target="../slides/slide78.xml"/><Relationship Id="rId16" Type="http://schemas.openxmlformats.org/officeDocument/2006/relationships/hyperlink" Target="http://ru.wikipedia.org/wiki/%D0%9A%D0%B0%D0%BB%D0%BE%D1%80%D0%B8%D1%8F" TargetMode="External"/><Relationship Id="rId20" Type="http://schemas.openxmlformats.org/officeDocument/2006/relationships/hyperlink" Target="http://ru.wikipedia.org/wiki/%D0%A1%D0%BB%D0%B0%D0%B4%D0%BE%D1%81%D1%82%D1%8C" TargetMode="External"/><Relationship Id="rId29" Type="http://schemas.openxmlformats.org/officeDocument/2006/relationships/hyperlink" Target="http://ru.wikipedia.org/wiki/%D0%A1%D0%B8%D0%BD%D0%B4%D1%80%D0%BE%D0%BC_%D1%80%D0%B0%D0%B7%D0%B4%D1%80%D0%B0%D0%B6%D1%91%D0%BD%D0%BD%D0%BE%D0%B3%D0%BE_%D0%BA%D0%B8%D1%88%D0%B5%D1%87%D0%BD%D0%B8%D0%BA%D0%B0" TargetMode="External"/><Relationship Id="rId1" Type="http://schemas.openxmlformats.org/officeDocument/2006/relationships/notesMaster" Target="../notesMasters/notesMaster1.xml"/><Relationship Id="rId6" Type="http://schemas.openxmlformats.org/officeDocument/2006/relationships/hyperlink" Target="http://ru.wikipedia.org/wiki/%D0%90%D0%BB%D1%8C%D0%B4%D0%B5%D0%B3%D0%B8%D0%B4" TargetMode="External"/><Relationship Id="rId11" Type="http://schemas.openxmlformats.org/officeDocument/2006/relationships/hyperlink" Target="http://ru.wikipedia.org/w/index.php?title=%D0%9F%D1%80%D0%BE%D0%B4%D1%83%D0%BA%D1%82%D0%B0%D1%85&amp;action=edit&amp;redlink=1" TargetMode="External"/><Relationship Id="rId24" Type="http://schemas.openxmlformats.org/officeDocument/2006/relationships/hyperlink" Target="http://ru.wikipedia.org/wiki/%D0%A0%D0%B5%D1%82%D0%B8%D0%BD%D0%BE%D0%BF%D0%B0%D1%82%D0%B8%D1%8F" TargetMode="External"/><Relationship Id="rId32" Type="http://schemas.openxmlformats.org/officeDocument/2006/relationships/hyperlink" Target="http://ru.wikipedia.org/wiki/%D0%9A%D0%BE%D1%81%D0%BC%D0%B5%D1%82%D0%B8%D0%BA%D0%B0" TargetMode="External"/><Relationship Id="rId37" Type="http://schemas.openxmlformats.org/officeDocument/2006/relationships/hyperlink" Target="http://ru.wikipedia.org/wiki/%D0%A1%D0%B8%D0%B3%D0%B0%D1%80%D0%B5%D1%82%D1%8B" TargetMode="External"/><Relationship Id="rId5" Type="http://schemas.openxmlformats.org/officeDocument/2006/relationships/hyperlink" Target="http://ru.wikipedia.org/wiki/%D0%93%D0%BB%D1%8E%D0%BA%D0%BE%D0%B7%D0%B0" TargetMode="External"/><Relationship Id="rId15" Type="http://schemas.openxmlformats.org/officeDocument/2006/relationships/hyperlink" Target="http://ru.wikipedia.org/wiki/%D0%A0%D0%B0%D1%81%D1%82%D0%B5%D0%BD%D0%B8%D1%8F" TargetMode="External"/><Relationship Id="rId23" Type="http://schemas.openxmlformats.org/officeDocument/2006/relationships/hyperlink" Target="http://ru.wikipedia.org/wiki/%D0%94%D0%B8%D0%B0%D0%B1%D0%B5%D1%82" TargetMode="External"/><Relationship Id="rId28" Type="http://schemas.openxmlformats.org/officeDocument/2006/relationships/hyperlink" Target="http://ru.wikipedia.org/wiki/%D0%94%D0%B8%D0%B0%D1%80%D0%B5%D1%8F" TargetMode="External"/><Relationship Id="rId36" Type="http://schemas.openxmlformats.org/officeDocument/2006/relationships/hyperlink" Target="http://ru.wikipedia.org/wiki/%D0%9F%D0%BE%D0%BA%D0%B0%D0%B7%D0%B0%D1%82%D0%B5%D0%BB%D1%8C_%D0%BF%D1%80%D0%B5%D0%BB%D0%BE%D0%BC%D0%BB%D0%B5%D0%BD%D0%B8%D1%8F" TargetMode="External"/><Relationship Id="rId10" Type="http://schemas.openxmlformats.org/officeDocument/2006/relationships/hyperlink" Target="http://ru.wikipedia.org/wiki/%D0%94%D0%B8%D0%B5%D1%82%D0%B0" TargetMode="External"/><Relationship Id="rId19" Type="http://schemas.openxmlformats.org/officeDocument/2006/relationships/hyperlink" Target="http://ru.wikipedia.org/wiki/%D0%A1%D0%B0%D1%85%D0%B0%D1%80" TargetMode="External"/><Relationship Id="rId31" Type="http://schemas.openxmlformats.org/officeDocument/2006/relationships/hyperlink" Target="http://ru.wikipedia.org/wiki/%D0%9E%D1%80%D0%B3%D0%B0%D0%BD%D0%B8%D0%B7%D0%BC" TargetMode="External"/><Relationship Id="rId4" Type="http://schemas.openxmlformats.org/officeDocument/2006/relationships/hyperlink" Target="http://ru.wikipedia.org/wiki/%D0%93%D0%B8%D0%B4%D1%80%D0%B8%D1%80%D0%BE%D0%B2%D0%B0%D0%BD%D0%B8%D0%B5" TargetMode="External"/><Relationship Id="rId9" Type="http://schemas.openxmlformats.org/officeDocument/2006/relationships/hyperlink" Target="http://ru.wikipedia.org/wiki/%D0%9F%D0%B8%D1%89%D0%B5%D0%B2%D0%B0%D1%8F_%D0%B4%D0%BE%D0%B1%D0%B0%D0%B2%D0%BA%D0%B0" TargetMode="External"/><Relationship Id="rId14" Type="http://schemas.openxmlformats.org/officeDocument/2006/relationships/hyperlink" Target="http://ru.wikipedia.org/wiki/%D0%92%D0%BE%D0%B4%D0%BE%D1%80%D0%BE%D1%81%D0%BB%D1%8C" TargetMode="External"/><Relationship Id="rId22" Type="http://schemas.openxmlformats.org/officeDocument/2006/relationships/hyperlink" Target="http://ru.wikipedia.org/w/index.php?title=%D0%96%D0%B5%D0%BB%D1%83%D0%B4%D0%BE%D1%87%D0%BD%D0%BE-%D0%BA%D0%B8%D1%88%D0%B5%D1%87%D0%BD%D0%B0%D1%8F_%D0%BD%D0%B5%D0%B4%D0%BE%D1%81%D1%82%D0%B0%D1%82%D0%BE%D1%87%D0%BD%D0%BE%D1%81%D1%82%D1%8C&amp;action=edit&amp;redlink=1" TargetMode="External"/><Relationship Id="rId27" Type="http://schemas.openxmlformats.org/officeDocument/2006/relationships/hyperlink" Target="http://ru.wikipedia.org/wiki/%D0%9D%D0%B5%D1%80%D0%B2" TargetMode="External"/><Relationship Id="rId30" Type="http://schemas.openxmlformats.org/officeDocument/2006/relationships/hyperlink" Target="http://ru.wikipedia.org/w/index.php?title=%D0%9D%D0%B0%D1%80%D1%83%D1%88%D0%B5%D0%BD%D0%B8%D0%B5_%D0%B2%D1%81%D0%B0%D1%81%D1%8B%D0%B2%D0%B0%D0%BD%D0%B8%D1%8F_%D1%84%D1%80%D1%83%D0%BA%D1%82%D0%BE%D0%B7%D1%8B&amp;action=edit&amp;redlink=1" TargetMode="External"/><Relationship Id="rId35" Type="http://schemas.openxmlformats.org/officeDocument/2006/relationships/hyperlink" Target="http://ru.wikipedia.org/wiki/%D0%93%D0%B5%D0%BB%D1%8C"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ru.wikipedia.org/wiki/%D0%9A%D1%81%D0%B8%D0%BB%D0%BE%D0%B7%D0%B0" TargetMode="External"/><Relationship Id="rId13" Type="http://schemas.openxmlformats.org/officeDocument/2006/relationships/hyperlink" Target="http://ru.wikipedia.org/w/index.php?title=%D0%A1%D0%B8%D0%BD%D1%82%D0%B5%D1%82%D0%B8%D1%87%D0%B5%D1%81%D0%BA%D0%B8%D0%B5_%D1%81%D0%BC%D0%BE%D0%BB%D1%8B&amp;action=edit&amp;redlink=1" TargetMode="External"/><Relationship Id="rId3" Type="http://schemas.openxmlformats.org/officeDocument/2006/relationships/hyperlink" Target="http://ru.wikipedia.org/wiki/%D0%A1%D0%B0%D1%85%D0%B0%D1%80" TargetMode="External"/><Relationship Id="rId7" Type="http://schemas.openxmlformats.org/officeDocument/2006/relationships/hyperlink" Target="http://ru.wikipedia.org/wiki/%D0%92%D0%BE%D1%81%D1%81%D1%82%D0%B0%D0%BD%D0%BE%D0%B2%D0%BB%D0%B5%D0%BD%D0%B8%D0%B5" TargetMode="External"/><Relationship Id="rId12" Type="http://schemas.openxmlformats.org/officeDocument/2006/relationships/hyperlink" Target="http://ru.wikipedia.org/wiki/%D0%9F%D0%BE%D0%B2%D0%B5%D1%80%D1%85%D0%BD%D0%BE%D1%81%D1%82%D0%BD%D0%BE-%D0%B0%D0%BA%D1%82%D0%B8%D0%B2%D0%BD%D1%8B%D0%B5_%D0%B2%D0%B5%D1%89%D0%B5%D1%81%D1%82%D0%B2%D0%B0" TargetMode="External"/><Relationship Id="rId2" Type="http://schemas.openxmlformats.org/officeDocument/2006/relationships/slide" Target="../slides/slide79.xml"/><Relationship Id="rId1" Type="http://schemas.openxmlformats.org/officeDocument/2006/relationships/notesMaster" Target="../notesMasters/notesMaster1.xml"/><Relationship Id="rId6" Type="http://schemas.openxmlformats.org/officeDocument/2006/relationships/hyperlink" Target="http://ru.wikipedia.org/wiki/%D0%9E%D0%B6%D0%B8%D1%80%D0%B5%D0%BD%D0%B8%D0%B5" TargetMode="External"/><Relationship Id="rId11" Type="http://schemas.openxmlformats.org/officeDocument/2006/relationships/hyperlink" Target="http://ru.wikipedia.org/wiki/%D0%AD%D1%84%D0%B8%D1%80%D1%8B" TargetMode="External"/><Relationship Id="rId5" Type="http://schemas.openxmlformats.org/officeDocument/2006/relationships/hyperlink" Target="http://ru.wikipedia.org/wiki/%D0%94%D0%B8%D0%B0%D0%B1%D0%B5%D1%82" TargetMode="External"/><Relationship Id="rId15" Type="http://schemas.openxmlformats.org/officeDocument/2006/relationships/hyperlink" Target="http://ru.wikipedia.org/wiki/%D0%96%D0%B5%D0%B2%D0%B0%D1%82%D0%B5%D0%BB%D1%8C%D0%BD%D0%B0%D1%8F_%D1%80%D0%B5%D0%B7%D0%B8%D0%BD%D0%BA%D0%B0" TargetMode="External"/><Relationship Id="rId10" Type="http://schemas.openxmlformats.org/officeDocument/2006/relationships/hyperlink" Target="http://ru.wikipedia.org/wiki/%D0%A5%D0%BB%D0%BE%D0%BF%D0%BE%D0%BA" TargetMode="External"/><Relationship Id="rId4" Type="http://schemas.openxmlformats.org/officeDocument/2006/relationships/hyperlink" Target="http://ru.wikipedia.org/wiki/%C5967" TargetMode="External"/><Relationship Id="rId9" Type="http://schemas.openxmlformats.org/officeDocument/2006/relationships/hyperlink" Target="http://ru.wikipedia.org/wiki/%D0%9A%D1%83%D0%BA%D1%83%D1%80%D1%83%D0%B7%D0%B0" TargetMode="External"/><Relationship Id="rId14" Type="http://schemas.openxmlformats.org/officeDocument/2006/relationships/hyperlink" Target="http://ru.wikipedia.org/wiki/%D0%9F%D0%B8%D1%89%D0%B5%D0%B2%D1%8B%D0%B5_%D0%B4%D0%BE%D0%B1%D0%B0%D0%B2%D0%BA%D0%B8"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ru.wikipedia.org/wiki/%D0%A4%D0%BE%D1%82%D0%BE%D1%81%D0%B8%D0%BD%D1%82%D0%B5%D0%B7" TargetMode="External"/><Relationship Id="rId13" Type="http://schemas.openxmlformats.org/officeDocument/2006/relationships/hyperlink" Target="http://ru.wikipedia.org/wiki/%D0%91%D0%B5%D0%BB%D0%BA%D0%B8" TargetMode="External"/><Relationship Id="rId3" Type="http://schemas.openxmlformats.org/officeDocument/2006/relationships/hyperlink" Target="http://ru.wikipedia.org/wiki/%D0%91%D0%B8%D0%BE%D0%BB%D0%BE%D0%B3%D0%B8%D1%87%D0%B5%D1%81%D0%BA%D0%B8%D0%B9_%D0%B2%D0%B8%D0%B4" TargetMode="External"/><Relationship Id="rId7" Type="http://schemas.openxmlformats.org/officeDocument/2006/relationships/hyperlink" Target="http://ru.wikipedia.org/wiki/%D0%A0%D0%B0%D1%81%D1%82%D0%B5%D0%BD%D0%B8%D1%8F" TargetMode="External"/><Relationship Id="rId12" Type="http://schemas.openxmlformats.org/officeDocument/2006/relationships/hyperlink" Target="http://ru.wikipedia.org/wiki/%D0%93%D0%B5%D0%BD%D0%BE%D0%BC"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ru.wikipedia.org/wiki/%D0%96%D0%B8%D0%B2%D0%BE%D1%82%D0%BD%D0%BE%D0%B5" TargetMode="External"/><Relationship Id="rId11" Type="http://schemas.openxmlformats.org/officeDocument/2006/relationships/hyperlink" Target="http://ru.wikipedia.org/w/index.php?title=Vaucheria_litorea&amp;action=edit&amp;redlink=1" TargetMode="External"/><Relationship Id="rId5" Type="http://schemas.openxmlformats.org/officeDocument/2006/relationships/hyperlink" Target="http://ru.wikipedia.org/wiki/%D0%9C%D0%BE%D0%BB%D0%BB%D1%8E%D1%81%D0%BA" TargetMode="External"/><Relationship Id="rId10" Type="http://schemas.openxmlformats.org/officeDocument/2006/relationships/hyperlink" Target="http://ru.wikipedia.org/wiki/%D0%92%D0%BE%D0%B4%D0%BE%D1%80%D0%BE%D1%81%D0%BB%D0%B8" TargetMode="External"/><Relationship Id="rId4" Type="http://schemas.openxmlformats.org/officeDocument/2006/relationships/hyperlink" Target="http://ru.wikipedia.org/wiki/%D0%91%D1%80%D1%8E%D1%85%D0%BE%D0%BD%D0%BE%D0%B3%D0%B8%D0%B5" TargetMode="External"/><Relationship Id="rId9" Type="http://schemas.openxmlformats.org/officeDocument/2006/relationships/hyperlink" Target="http://ru.wikipedia.org/wiki/%D0%A5%D0%BB%D0%BE%D1%80%D0%BE%D0%BF%D0%BB%D0%B0%D1%81%D1%82"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ru.wikipedia.org/wiki/%D0%A4%D0%B5%D1%80%D0%BC%D0%B5%D0%BD%D1%82" TargetMode="External"/><Relationship Id="rId13" Type="http://schemas.openxmlformats.org/officeDocument/2006/relationships/hyperlink" Target="http://ru.wikipedia.org/wiki/%D0%9F%D0%B5%D1%87%D0%B5%D0%BD%D1%8C" TargetMode="External"/><Relationship Id="rId18" Type="http://schemas.openxmlformats.org/officeDocument/2006/relationships/hyperlink" Target="http://ru.wikipedia.org/wiki/%D0%9C%D1%8B%D1%88%D1%86%D1%8B" TargetMode="External"/><Relationship Id="rId26" Type="http://schemas.openxmlformats.org/officeDocument/2006/relationships/hyperlink" Target="http://ru.wikipedia.org/w/index.php?title=%D0%93%D0%B8%D0%BF%D0%BE%D0%BF%D1%80%D0%BE%D1%82%D0%B5%D0%B8%D0%BD%D0%B5%D0%BC%D0%B8%D1%8F&amp;action=edit&amp;redlink=1" TargetMode="External"/><Relationship Id="rId3" Type="http://schemas.openxmlformats.org/officeDocument/2006/relationships/hyperlink" Target="http://asbgluk.narod.ru/" TargetMode="External"/><Relationship Id="rId21" Type="http://schemas.openxmlformats.org/officeDocument/2006/relationships/hyperlink" Target="http://ru.wikipedia.org/wiki/%D0%9C%D0%BE%D0%BB%D0%BE%D0%BA%D0%BE" TargetMode="External"/><Relationship Id="rId7" Type="http://schemas.openxmlformats.org/officeDocument/2006/relationships/hyperlink" Target="http://ru.wikipedia.org/wiki/%D0%A6%D0%B8%D1%81%D1%82%D1%80%D0%BE%D0%BD" TargetMode="External"/><Relationship Id="rId12" Type="http://schemas.openxmlformats.org/officeDocument/2006/relationships/hyperlink" Target="http://ru.wikipedia.org/wiki/%D0%A6%D0%B5%D0%BD%D1%82%D1%80%D0%B0%D0%BB%D1%8C%D0%BD%D0%B0%D1%8F_%D0%BD%D0%B5%D1%80%D0%B2%D0%BD%D0%B0%D1%8F_%D1%81%D0%B8%D1%81%D1%82%D0%B5%D0%BC%D0%B0" TargetMode="External"/><Relationship Id="rId17" Type="http://schemas.openxmlformats.org/officeDocument/2006/relationships/hyperlink" Target="http://ru.wikipedia.org/wiki/%D0%93%D0%BB%D0%B0%D0%B7%D0%BD%D0%BE%D0%B5_%D1%8F%D0%B1%D0%BB%D0%BE%D0%BA%D0%BE" TargetMode="External"/><Relationship Id="rId25" Type="http://schemas.openxmlformats.org/officeDocument/2006/relationships/hyperlink" Target="http://ru.wikipedia.org/wiki/%D0%91%D0%B8%D0%BB%D0%B8%D1%80%D1%83%D0%B1%D0%B8%D0%BD" TargetMode="External"/><Relationship Id="rId2" Type="http://schemas.openxmlformats.org/officeDocument/2006/relationships/slide" Target="../slides/slide45.xml"/><Relationship Id="rId16" Type="http://schemas.openxmlformats.org/officeDocument/2006/relationships/hyperlink" Target="http://ru.wikipedia.org/wiki/%D0%A1%D1%83%D0%B4%D0%BE%D1%80%D0%BE%D0%B3%D0%B8" TargetMode="External"/><Relationship Id="rId20" Type="http://schemas.openxmlformats.org/officeDocument/2006/relationships/hyperlink" Target="http://ru.wikipedia.org/wiki/%D0%9A%D0%B0%D1%82%D0%B0%D1%80%D0%B0%D0%BA%D1%82%D0%B0" TargetMode="External"/><Relationship Id="rId29" Type="http://schemas.openxmlformats.org/officeDocument/2006/relationships/hyperlink" Target="http://ru.wikipedia.org/w/index.php?title=%D0%93%D0%B0%D0%BB%D0%B0%D0%BA%D1%82%D0%BE%D0%B7%D0%B5%D0%BC%D0%B8%D1%8F&amp;action=edit&amp;section=3" TargetMode="External"/><Relationship Id="rId1" Type="http://schemas.openxmlformats.org/officeDocument/2006/relationships/notesMaster" Target="../notesMasters/notesMaster1.xml"/><Relationship Id="rId6" Type="http://schemas.openxmlformats.org/officeDocument/2006/relationships/hyperlink" Target="http://ru.wikipedia.org/wiki/%D0%9C%D1%83%D1%82%D0%B0%D1%86%D0%B8%D1%8F" TargetMode="External"/><Relationship Id="rId11" Type="http://schemas.openxmlformats.org/officeDocument/2006/relationships/hyperlink" Target="http://ru.wikipedia.org/wiki/%D0%9A%D1%80%D0%BE%D0%B2%D1%8C" TargetMode="External"/><Relationship Id="rId24" Type="http://schemas.openxmlformats.org/officeDocument/2006/relationships/hyperlink" Target="http://ru.wikipedia.org/wiki/%D0%AD%D1%80%D0%B8%D1%82%D1%80%D0%BE%D1%86%D0%B8%D1%82" TargetMode="External"/><Relationship Id="rId5" Type="http://schemas.openxmlformats.org/officeDocument/2006/relationships/hyperlink" Target="http://ru.wikipedia.org/wiki/%D0%93%D0%BB%D1%8E%D0%BA%D0%BE%D0%B7%D0%B0" TargetMode="External"/><Relationship Id="rId15" Type="http://schemas.openxmlformats.org/officeDocument/2006/relationships/hyperlink" Target="http://ru.wikipedia.org/wiki/%D0%96%D0%B5%D0%BB%D1%82%D1%83%D1%85%D0%B0" TargetMode="External"/><Relationship Id="rId23" Type="http://schemas.openxmlformats.org/officeDocument/2006/relationships/hyperlink" Target="http://ru.wikipedia.org/wiki/%D0%9C%D0%BE%D1%87%D0%B0" TargetMode="External"/><Relationship Id="rId28" Type="http://schemas.openxmlformats.org/officeDocument/2006/relationships/hyperlink" Target="http://ru.wikipedia.org/wiki/%D0%98%D0%BC%D0%BC%D1%83%D0%BD%D0%B8%D1%82%D0%B5%D1%82_(%D0%B1%D0%B8%D0%BE%D0%BB%D0%BE%D0%B3%D0%B8%D1%8F)" TargetMode="External"/><Relationship Id="rId10" Type="http://schemas.openxmlformats.org/officeDocument/2006/relationships/hyperlink" Target="http://ru.wikipedia.org/wiki/%D0%9B%D0%B0%D0%BA%D1%82%D0%BE%D0%B7%D0%B0" TargetMode="External"/><Relationship Id="rId19" Type="http://schemas.openxmlformats.org/officeDocument/2006/relationships/hyperlink" Target="http://ru.wikipedia.org/wiki/%D0%A0%D0%B2%D0%BE%D1%82%D0%B0" TargetMode="External"/><Relationship Id="rId4" Type="http://schemas.openxmlformats.org/officeDocument/2006/relationships/hyperlink" Target="http://ru.wikipedia.org/wiki/%D0%93%D0%B0%D0%BB%D0%B0%D0%BA%D1%82%D0%BE%D0%B7%D0%B0" TargetMode="External"/><Relationship Id="rId9" Type="http://schemas.openxmlformats.org/officeDocument/2006/relationships/hyperlink" Target="http://ru.wikipedia.org/w/index.php?title=%D0%93%D0%B0%D0%BB%D0%B0%D0%BA%D1%82%D0%BE%D0%B7%D0%BE-1-%D1%84%D0%BE%D1%81%D1%84%D0%B0%D1%82%D1%83%D1%80%D0%B8%D0%B4%D0%B8%D0%BB%D1%82%D1%80%D0%B0%D0%BD%D1%81%D1%84%D0%B5%D1%80%D0%B0%D0%B7%D0%B0&amp;action=edit&amp;redlink=1" TargetMode="External"/><Relationship Id="rId14" Type="http://schemas.openxmlformats.org/officeDocument/2006/relationships/hyperlink" Target="http://ru.wikipedia.org/wiki/%D0%A5%D1%80%D1%83%D1%81%D1%82%D0%B0%D0%BB%D0%B8%D0%BA" TargetMode="External"/><Relationship Id="rId22" Type="http://schemas.openxmlformats.org/officeDocument/2006/relationships/hyperlink" Target="http://ru.wikipedia.org/wiki/%D0%A5%D1%80%D0%BE%D0%BC%D0%B0%D1%82%D0%BE%D0%B3%D1%80%D0%B0%D1%84%D0%B8%D1%8F" TargetMode="External"/><Relationship Id="rId27" Type="http://schemas.openxmlformats.org/officeDocument/2006/relationships/hyperlink" Target="http://ru.wikipedia.org/wiki/%D0%93%D0%B8%D0%BF%D0%BE%D0%B0%D0%BB%D1%8C%D0%B1%D1%83%D0%BC%D0%B8%D0%BD%D0%B5%D0%BC%D0%B8%D1%8F" TargetMode="External"/><Relationship Id="rId30" Type="http://schemas.openxmlformats.org/officeDocument/2006/relationships/hyperlink" Target="http://ru.wikipedia.org/wiki/%D0%A1%D0%B0%D1%85%D0%B0%D1%80%D0%BD%D1%8B%D0%B9_%D0%B4%D0%B8%D0%B0%D0%B1%D0%B5%D1%82"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ru.wikipedia.org/wiki/%D0%9F%D0%B8%D1%89%D0%B5%D0%B2%D1%8B%D0%B5_%D0%B4%D0%BE%D0%B1%D0%B0%D0%B2%D0%BA%D0%B8" TargetMode="External"/><Relationship Id="rId13" Type="http://schemas.openxmlformats.org/officeDocument/2006/relationships/hyperlink" Target="http://ru.wikipedia.org/wiki/%D0%93%D0%B8%D0%BF%D0%B5%D1%80%D0%B3%D0%BB%D0%B8%D0%BA%D0%B5%D0%BC%D0%B8%D1%8F" TargetMode="External"/><Relationship Id="rId3" Type="http://schemas.openxmlformats.org/officeDocument/2006/relationships/hyperlink" Target="http://ru.wikipedia.org/wiki/%D0%9A%D1%80%D0%B8%D1%81%D1%82%D0%B0%D0%BB%D0%BB" TargetMode="External"/><Relationship Id="rId7" Type="http://schemas.openxmlformats.org/officeDocument/2006/relationships/hyperlink" Target="http://ru.wikipedia.org/wiki/%D0%94%D0%B8%D0%B0%D0%B1%D0%B5%D1%82" TargetMode="External"/><Relationship Id="rId12" Type="http://schemas.openxmlformats.org/officeDocument/2006/relationships/hyperlink" Target="http://ru.wikipedia.org/wiki/%D0%93%D0%BB%D1%8E%D0%BA%D0%BE%D0%BA%D0%B8%D0%BD%D0%B0%D0%B7%D0%B0" TargetMode="External"/><Relationship Id="rId2" Type="http://schemas.openxmlformats.org/officeDocument/2006/relationships/slide" Target="../slides/slide57.xml"/><Relationship Id="rId16" Type="http://schemas.openxmlformats.org/officeDocument/2006/relationships/hyperlink" Target="http://ru.wikipedia.org/wiki/%D0%9C%D0%B5%D1%82%D0%B0%D0%BB%D0%BB%D0%B8%D1%87%D0%B5%D1%81%D0%BA%D0%B8%D0%B9_%D0%B2%D0%BA%D1%83%D1%81" TargetMode="External"/><Relationship Id="rId1" Type="http://schemas.openxmlformats.org/officeDocument/2006/relationships/notesMaster" Target="../notesMasters/notesMaster1.xml"/><Relationship Id="rId6" Type="http://schemas.openxmlformats.org/officeDocument/2006/relationships/hyperlink" Target="http://ru.wikipedia.org/wiki/%D0%9C%D0%BE%D1%87%D0%B0" TargetMode="External"/><Relationship Id="rId11" Type="http://schemas.openxmlformats.org/officeDocument/2006/relationships/hyperlink" Target="http://ru.wikipedia.org/wiki/%D0%91%D0%B8%D0%BE%D1%82%D0%B8%D0%BD" TargetMode="External"/><Relationship Id="rId5" Type="http://schemas.openxmlformats.org/officeDocument/2006/relationships/hyperlink" Target="http://ru.wikipedia.org/wiki/%D0%A1%D0%B0%D1%85%D0%B0%D1%80" TargetMode="External"/><Relationship Id="rId15" Type="http://schemas.openxmlformats.org/officeDocument/2006/relationships/hyperlink" Target="http://ru.wikipedia.org/w/index.php?title=%D0%A1%D1%83%D0%BA%D1%80%D0%B0%D0%B7%D0%B8%D1%82&amp;action=edit&amp;redlink=1" TargetMode="External"/><Relationship Id="rId10" Type="http://schemas.openxmlformats.org/officeDocument/2006/relationships/hyperlink" Target="http://ru.wikipedia.org/wiki/%D0%9A%D1%81%D0%B5%D0%BD%D0%BE%D0%B1%D0%B8%D0%BE%D1%82%D0%B8%D0%BA" TargetMode="External"/><Relationship Id="rId4" Type="http://schemas.openxmlformats.org/officeDocument/2006/relationships/hyperlink" Target="http://ru.wikipedia.org/wiki/%D0%9A%D1%80%D0%B8%D1%81%D1%82%D0%B0%D0%BB%D0%BB%D0%BE%D0%B3%D0%B8%D0%B4%D1%80%D0%B0%D1%82" TargetMode="External"/><Relationship Id="rId9" Type="http://schemas.openxmlformats.org/officeDocument/2006/relationships/hyperlink" Target="http://ru.wikipedia.org/wiki/%D0%9F%D0%BE%D0%B4%D1%81%D0%BB%D0%B0%D1%81%D1%82%D0%B8%D1%82%D0%B5%D0%BB%D0%B8" TargetMode="External"/><Relationship Id="rId14" Type="http://schemas.openxmlformats.org/officeDocument/2006/relationships/hyperlink" Target="http://ru.wikipedia.org/wiki/%D0%A1%D0%B0%D1%85%D0%B0%D1%80%D0%BD%D1%8B%D0%B9_%D0%B4%D0%B8%D0%B0%D0%B1%D0%B5%D1%82"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312981-A536-4F1A-BD27-5DD55FA57A7E}" type="slidenum">
              <a:rPr lang="ru-RU"/>
              <a:pPr/>
              <a:t>6</a:t>
            </a:fld>
            <a:endParaRPr lang="ru-RU"/>
          </a:p>
        </p:txBody>
      </p:sp>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p:txBody>
          <a:bodyPr/>
          <a:lstStyle/>
          <a:p>
            <a:pPr marL="228600" indent="-228600"/>
            <a:r>
              <a:rPr lang="ru-RU" sz="1000" b="1"/>
              <a:t>Биологическая роль углеводов</a:t>
            </a:r>
          </a:p>
          <a:p>
            <a:pPr marL="228600" indent="-228600"/>
            <a:r>
              <a:rPr lang="ru-RU" sz="1000"/>
              <a:t>В живых организмах углеводы выполняют следующие функции:</a:t>
            </a:r>
          </a:p>
          <a:p>
            <a:pPr marL="228600" indent="-228600"/>
            <a:r>
              <a:rPr lang="ru-RU" sz="1000">
                <a:hlinkClick r:id="rId3" tooltip="Структура"/>
              </a:rPr>
              <a:t>Структурная</a:t>
            </a:r>
            <a:r>
              <a:rPr lang="ru-RU" sz="1000"/>
              <a:t> и опорная функции. Углеводы участвуют в построении различных опорных структур. Так </a:t>
            </a:r>
            <a:r>
              <a:rPr lang="ru-RU" sz="1000">
                <a:hlinkClick r:id="rId4" tooltip="Целлюлоза"/>
              </a:rPr>
              <a:t>целлюлоза</a:t>
            </a:r>
            <a:r>
              <a:rPr lang="ru-RU" sz="1000"/>
              <a:t> является основным структурным компонентом </a:t>
            </a:r>
            <a:r>
              <a:rPr lang="ru-RU" sz="1000">
                <a:hlinkClick r:id="rId5" tooltip="Клеточная стенка"/>
              </a:rPr>
              <a:t>клеточных стенок</a:t>
            </a:r>
            <a:r>
              <a:rPr lang="ru-RU" sz="1000"/>
              <a:t> </a:t>
            </a:r>
            <a:r>
              <a:rPr lang="ru-RU" sz="1000">
                <a:hlinkClick r:id="rId6" tooltip="Растения"/>
              </a:rPr>
              <a:t>растений</a:t>
            </a:r>
            <a:r>
              <a:rPr lang="ru-RU" sz="1000"/>
              <a:t>, хитин выполняет аналогичную функцию у </a:t>
            </a:r>
            <a:r>
              <a:rPr lang="ru-RU" sz="1000">
                <a:hlinkClick r:id="rId7" tooltip="Грибы"/>
              </a:rPr>
              <a:t>грибов</a:t>
            </a:r>
            <a:r>
              <a:rPr lang="ru-RU" sz="1000"/>
              <a:t>, а также обеспечивает жёсткость </a:t>
            </a:r>
            <a:r>
              <a:rPr lang="ru-RU" sz="1000">
                <a:hlinkClick r:id="rId8" tooltip="Экзоскелет (биология)"/>
              </a:rPr>
              <a:t>экзоскелета</a:t>
            </a:r>
            <a:r>
              <a:rPr lang="ru-RU" sz="1000"/>
              <a:t> </a:t>
            </a:r>
            <a:r>
              <a:rPr lang="ru-RU" sz="1000">
                <a:hlinkClick r:id="rId9" tooltip="Членистоногие"/>
              </a:rPr>
              <a:t>членистоногих</a:t>
            </a:r>
            <a:r>
              <a:rPr lang="ru-RU" sz="1000">
                <a:hlinkClick r:id="rId10"/>
              </a:rPr>
              <a:t>[1]</a:t>
            </a:r>
            <a:r>
              <a:rPr lang="ru-RU" sz="1000"/>
              <a:t>. </a:t>
            </a:r>
          </a:p>
          <a:p>
            <a:pPr marL="228600" indent="-228600"/>
            <a:r>
              <a:rPr lang="ru-RU" sz="1000"/>
              <a:t>Защитная роль у растений. У некоторых растений есть защитные образования (шипы, колючки и др.), состоящие из клеточных стенок мёртвых клеток. </a:t>
            </a:r>
          </a:p>
          <a:p>
            <a:pPr marL="228600" indent="-228600"/>
            <a:r>
              <a:rPr lang="ru-RU" sz="1000">
                <a:hlinkClick r:id="rId11" tooltip="Пластический обмен"/>
              </a:rPr>
              <a:t>Пластическая функция</a:t>
            </a:r>
            <a:r>
              <a:rPr lang="ru-RU" sz="1000"/>
              <a:t>. Углеводы входят в состав сложных молекул (например, </a:t>
            </a:r>
            <a:r>
              <a:rPr lang="ru-RU" sz="1000">
                <a:hlinkClick r:id="rId12" tooltip="Пентозы"/>
              </a:rPr>
              <a:t>пентозы</a:t>
            </a:r>
            <a:r>
              <a:rPr lang="ru-RU" sz="1000"/>
              <a:t> (</a:t>
            </a:r>
            <a:r>
              <a:rPr lang="ru-RU" sz="1000">
                <a:hlinkClick r:id="rId13" tooltip="Рибоза"/>
              </a:rPr>
              <a:t>рибоза</a:t>
            </a:r>
            <a:r>
              <a:rPr lang="ru-RU" sz="1000"/>
              <a:t> и </a:t>
            </a:r>
            <a:r>
              <a:rPr lang="ru-RU" sz="1000">
                <a:hlinkClick r:id="rId14" tooltip="Дезоксирибоза"/>
              </a:rPr>
              <a:t>дезоксирибоза</a:t>
            </a:r>
            <a:r>
              <a:rPr lang="ru-RU" sz="1000"/>
              <a:t>) участвуют в построении </a:t>
            </a:r>
            <a:r>
              <a:rPr lang="ru-RU" sz="1000">
                <a:hlinkClick r:id="rId15" tooltip="АТФ"/>
              </a:rPr>
              <a:t>АТФ</a:t>
            </a:r>
            <a:r>
              <a:rPr lang="ru-RU" sz="1000"/>
              <a:t>, </a:t>
            </a:r>
            <a:r>
              <a:rPr lang="ru-RU" sz="1000">
                <a:hlinkClick r:id="rId16" tooltip="ДНК"/>
              </a:rPr>
              <a:t>ДНК</a:t>
            </a:r>
            <a:r>
              <a:rPr lang="ru-RU" sz="1000"/>
              <a:t> и </a:t>
            </a:r>
            <a:r>
              <a:rPr lang="ru-RU" sz="1000">
                <a:hlinkClick r:id="rId17" tooltip="РНК"/>
              </a:rPr>
              <a:t>РНК</a:t>
            </a:r>
            <a:r>
              <a:rPr lang="ru-RU" sz="1000"/>
              <a:t>)</a:t>
            </a:r>
            <a:r>
              <a:rPr lang="ru-RU" sz="1000">
                <a:hlinkClick r:id="rId10"/>
              </a:rPr>
              <a:t>[3]</a:t>
            </a:r>
            <a:r>
              <a:rPr lang="ru-RU" sz="1000"/>
              <a:t>. </a:t>
            </a:r>
          </a:p>
          <a:p>
            <a:pPr marL="228600" indent="-228600"/>
            <a:r>
              <a:rPr lang="ru-RU" sz="1000">
                <a:hlinkClick r:id="rId18" tooltip="Энергия"/>
              </a:rPr>
              <a:t>Энергетическая функция</a:t>
            </a:r>
            <a:r>
              <a:rPr lang="ru-RU" sz="1000"/>
              <a:t>. Углеводы служат источником энергии: при окислении 1 </a:t>
            </a:r>
            <a:r>
              <a:rPr lang="ru-RU" sz="1000">
                <a:hlinkClick r:id="rId19" tooltip="Грамм"/>
              </a:rPr>
              <a:t>грамма</a:t>
            </a:r>
            <a:r>
              <a:rPr lang="ru-RU" sz="1000"/>
              <a:t> углеводов выделяются 4,1 ккал энергии и 0,4 г </a:t>
            </a:r>
            <a:r>
              <a:rPr lang="ru-RU" sz="1000">
                <a:hlinkClick r:id="rId20" tooltip="Вода"/>
              </a:rPr>
              <a:t>воды</a:t>
            </a:r>
            <a:r>
              <a:rPr lang="ru-RU" sz="1000">
                <a:hlinkClick r:id="rId10"/>
              </a:rPr>
              <a:t>[3]</a:t>
            </a:r>
            <a:r>
              <a:rPr lang="ru-RU" sz="1000"/>
              <a:t>. </a:t>
            </a:r>
          </a:p>
          <a:p>
            <a:pPr marL="228600" indent="-228600"/>
            <a:r>
              <a:rPr lang="ru-RU" sz="1000"/>
              <a:t>Запасающая функция. Углеводы выступают в качестве запасных питательных веществ: </a:t>
            </a:r>
            <a:r>
              <a:rPr lang="ru-RU" sz="1000">
                <a:hlinkClick r:id="rId21" tooltip="Гликоген"/>
              </a:rPr>
              <a:t>гликоген</a:t>
            </a:r>
            <a:r>
              <a:rPr lang="ru-RU" sz="1000"/>
              <a:t> у животных, </a:t>
            </a:r>
            <a:r>
              <a:rPr lang="ru-RU" sz="1000">
                <a:hlinkClick r:id="rId22" tooltip="Крахмал"/>
              </a:rPr>
              <a:t>крахмал</a:t>
            </a:r>
            <a:r>
              <a:rPr lang="ru-RU" sz="1000"/>
              <a:t> и </a:t>
            </a:r>
            <a:r>
              <a:rPr lang="ru-RU" sz="1000">
                <a:hlinkClick r:id="rId23" tooltip="Инулин"/>
              </a:rPr>
              <a:t>инулин</a:t>
            </a:r>
            <a:r>
              <a:rPr lang="ru-RU" sz="1000"/>
              <a:t> — у растений</a:t>
            </a:r>
            <a:r>
              <a:rPr lang="ru-RU" sz="1000">
                <a:hlinkClick r:id="rId10"/>
              </a:rPr>
              <a:t>[1]</a:t>
            </a:r>
            <a:r>
              <a:rPr lang="ru-RU" sz="1000"/>
              <a:t>. </a:t>
            </a:r>
          </a:p>
          <a:p>
            <a:pPr marL="228600" indent="-228600"/>
            <a:r>
              <a:rPr lang="ru-RU" sz="1000">
                <a:hlinkClick r:id="rId24" tooltip="Осмос"/>
              </a:rPr>
              <a:t>Осмотическая функция</a:t>
            </a:r>
            <a:r>
              <a:rPr lang="ru-RU" sz="1000"/>
              <a:t>. Углеводы участвуют в регуляции осмотического давления в организме. Так, в </a:t>
            </a:r>
            <a:r>
              <a:rPr lang="ru-RU" sz="1000">
                <a:hlinkClick r:id="rId25" tooltip="Кровь"/>
              </a:rPr>
              <a:t>крови</a:t>
            </a:r>
            <a:r>
              <a:rPr lang="ru-RU" sz="1000"/>
              <a:t> содержится 100—110 мг/% глюкозы, от концентрации </a:t>
            </a:r>
            <a:r>
              <a:rPr lang="ru-RU" sz="1000">
                <a:hlinkClick r:id="rId26" tooltip="Глюкоза"/>
              </a:rPr>
              <a:t>глюкозы</a:t>
            </a:r>
            <a:r>
              <a:rPr lang="ru-RU" sz="1000"/>
              <a:t> зависит </a:t>
            </a:r>
            <a:r>
              <a:rPr lang="ru-RU" sz="1000">
                <a:hlinkClick r:id="rId27" tooltip="Осмотическое давление"/>
              </a:rPr>
              <a:t>осмотическое давление</a:t>
            </a:r>
            <a:r>
              <a:rPr lang="ru-RU" sz="1000"/>
              <a:t> крови. </a:t>
            </a:r>
          </a:p>
          <a:p>
            <a:pPr marL="228600" indent="-228600"/>
            <a:r>
              <a:rPr lang="ru-RU" sz="1000">
                <a:hlinkClick r:id="rId28" tooltip="Клеточный рецептор"/>
              </a:rPr>
              <a:t>Рецепторная функция</a:t>
            </a:r>
            <a:r>
              <a:rPr lang="ru-RU" sz="1000"/>
              <a:t>. Олигосахариды входят в состав воспринимающей части многих </a:t>
            </a:r>
            <a:r>
              <a:rPr lang="ru-RU" sz="1000">
                <a:hlinkClick r:id="rId28" tooltip="Клеточный рецептор"/>
              </a:rPr>
              <a:t>клеточных рецепторов</a:t>
            </a:r>
            <a:r>
              <a:rPr lang="ru-RU" sz="1000"/>
              <a:t> или молекул-</a:t>
            </a:r>
            <a:r>
              <a:rPr lang="ru-RU" sz="1000">
                <a:hlinkClick r:id="rId29" tooltip="Лиганд"/>
              </a:rPr>
              <a:t>лигандов</a:t>
            </a:r>
            <a:r>
              <a:rPr lang="ru-RU" sz="1000"/>
              <a:t>. </a:t>
            </a:r>
          </a:p>
          <a:p>
            <a:pPr marL="228600" indent="-228600"/>
            <a:endParaRPr lang="ru-RU" sz="10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287B22-09A2-4DA4-8B62-7E16DDBBF990}" type="slidenum">
              <a:rPr lang="ru-RU"/>
              <a:pPr/>
              <a:t>61</a:t>
            </a:fld>
            <a:endParaRPr lang="ru-RU"/>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r>
              <a:rPr lang="ru-RU" b="1" dirty="0" err="1"/>
              <a:t>Миракулин</a:t>
            </a:r>
            <a:r>
              <a:rPr lang="ru-RU" dirty="0"/>
              <a:t> — </a:t>
            </a:r>
            <a:r>
              <a:rPr lang="ru-RU" dirty="0">
                <a:hlinkClick r:id="rId3" tooltip="Гликопротеины"/>
              </a:rPr>
              <a:t>гликопротеин</a:t>
            </a:r>
            <a:r>
              <a:rPr lang="ru-RU" dirty="0"/>
              <a:t>, извлекаемый из </a:t>
            </a:r>
            <a:r>
              <a:rPr lang="ru-RU" i="1" dirty="0" err="1">
                <a:hlinkClick r:id="rId4" tooltip="Магический фрукт"/>
              </a:rPr>
              <a:t>Synsepalum</a:t>
            </a:r>
            <a:r>
              <a:rPr lang="ru-RU" i="1" dirty="0">
                <a:hlinkClick r:id="rId4" tooltip="Магический фрукт"/>
              </a:rPr>
              <a:t> </a:t>
            </a:r>
            <a:r>
              <a:rPr lang="ru-RU" i="1" dirty="0" err="1">
                <a:hlinkClick r:id="rId4" tooltip="Магический фрукт"/>
              </a:rPr>
              <a:t>dulcificum</a:t>
            </a:r>
            <a:r>
              <a:rPr lang="ru-RU" dirty="0"/>
              <a:t>; натуральный </a:t>
            </a:r>
            <a:r>
              <a:rPr lang="ru-RU" dirty="0">
                <a:hlinkClick r:id="rId5" tooltip="Подсластители"/>
              </a:rPr>
              <a:t>подсластитель</a:t>
            </a:r>
            <a:r>
              <a:rPr lang="ru-RU" dirty="0">
                <a:hlinkClick r:id="rId6"/>
              </a:rPr>
              <a:t>[2]</a:t>
            </a:r>
            <a:r>
              <a:rPr lang="ru-RU" dirty="0"/>
              <a:t>. Ягода, содержащая активные </a:t>
            </a:r>
            <a:r>
              <a:rPr lang="ru-RU" dirty="0">
                <a:hlinkClick r:id="rId7" tooltip="Полифенолы"/>
              </a:rPr>
              <a:t>полифенолы</a:t>
            </a:r>
            <a:r>
              <a:rPr lang="ru-RU" dirty="0"/>
              <a:t>, впервые описана открывателем </a:t>
            </a:r>
            <a:r>
              <a:rPr lang="ru-RU" dirty="0" err="1"/>
              <a:t>Chevalier</a:t>
            </a:r>
            <a:r>
              <a:rPr lang="ru-RU" dirty="0"/>
              <a:t> </a:t>
            </a:r>
            <a:r>
              <a:rPr lang="ru-RU" dirty="0" err="1"/>
              <a:t>des</a:t>
            </a:r>
            <a:r>
              <a:rPr lang="ru-RU" dirty="0"/>
              <a:t> </a:t>
            </a:r>
            <a:r>
              <a:rPr lang="ru-RU" dirty="0" err="1"/>
              <a:t>Marchais</a:t>
            </a:r>
            <a:r>
              <a:rPr lang="ru-RU" dirty="0"/>
              <a:t>, который искал различные фрукты в экспедиции 1725 года по Западной Африке.</a:t>
            </a:r>
          </a:p>
          <a:p>
            <a:r>
              <a:rPr lang="ru-RU" dirty="0" err="1"/>
              <a:t>Миракулин</a:t>
            </a:r>
            <a:r>
              <a:rPr lang="ru-RU" dirty="0"/>
              <a:t> сам по себе не </a:t>
            </a:r>
            <a:r>
              <a:rPr lang="ru-RU" dirty="0">
                <a:hlinkClick r:id="rId8" tooltip="Сладкий вкус"/>
              </a:rPr>
              <a:t>сладкий</a:t>
            </a:r>
            <a:r>
              <a:rPr lang="ru-RU" dirty="0"/>
              <a:t>. После связывания </a:t>
            </a:r>
            <a:r>
              <a:rPr lang="ru-RU" dirty="0" err="1"/>
              <a:t>миракулина</a:t>
            </a:r>
            <a:r>
              <a:rPr lang="ru-RU" dirty="0"/>
              <a:t> с рецепторами сладкого вкуса на языке, кислые продукты (например, </a:t>
            </a:r>
            <a:r>
              <a:rPr lang="ru-RU" dirty="0">
                <a:hlinkClick r:id="rId9" tooltip="Лимон"/>
              </a:rPr>
              <a:t>лимоны</a:t>
            </a:r>
            <a:r>
              <a:rPr lang="ru-RU" dirty="0"/>
              <a:t>) ощущаются как сладкие. Этот эффект может длиться до часа. Вкусовые качества горькой пищи не изменяет</a:t>
            </a:r>
            <a:r>
              <a:rPr lang="ru-RU" dirty="0">
                <a:hlinkClick r:id="rId6"/>
              </a:rPr>
              <a:t>[3]</a:t>
            </a:r>
            <a:r>
              <a:rPr lang="ru-RU" dirty="0"/>
              <a:t>.</a:t>
            </a:r>
          </a:p>
          <a:p>
            <a:r>
              <a:rPr lang="ru-RU" dirty="0"/>
              <a:t>Название </a:t>
            </a:r>
            <a:r>
              <a:rPr lang="ru-RU" dirty="0" err="1"/>
              <a:t>миракулин</a:t>
            </a:r>
            <a:r>
              <a:rPr lang="ru-RU" dirty="0"/>
              <a:t> происходит от </a:t>
            </a:r>
            <a:r>
              <a:rPr lang="ru-RU" dirty="0">
                <a:hlinkClick r:id="rId10" tooltip="Английский язык"/>
              </a:rPr>
              <a:t>англ.</a:t>
            </a:r>
            <a:r>
              <a:rPr lang="ru-RU" dirty="0"/>
              <a:t> </a:t>
            </a:r>
            <a:r>
              <a:rPr lang="ru-RU" i="1" dirty="0" err="1"/>
              <a:t>miracle</a:t>
            </a:r>
            <a:r>
              <a:rPr lang="ru-RU" dirty="0"/>
              <a:t> — чудо. Вещество было названо в честь магического фрукта японским профессором </a:t>
            </a:r>
            <a:r>
              <a:rPr lang="ru-RU" dirty="0" err="1"/>
              <a:t>Кэндзо</a:t>
            </a:r>
            <a:r>
              <a:rPr lang="ru-RU" dirty="0"/>
              <a:t> </a:t>
            </a:r>
            <a:r>
              <a:rPr lang="ru-RU" dirty="0" err="1"/>
              <a:t>Курихирой</a:t>
            </a:r>
            <a:r>
              <a:rPr lang="ru-RU" dirty="0"/>
              <a:t> (</a:t>
            </a:r>
            <a:r>
              <a:rPr lang="ru-RU" dirty="0">
                <a:hlinkClick r:id="rId11" tooltip="Японский язык"/>
              </a:rPr>
              <a:t>яп.</a:t>
            </a:r>
            <a:r>
              <a:rPr lang="ru-RU" dirty="0"/>
              <a:t> </a:t>
            </a:r>
            <a:r>
              <a:rPr lang="ja-JP" altLang="ru-RU" dirty="0"/>
              <a:t>栗原 堅三</a:t>
            </a:r>
            <a:r>
              <a:rPr lang="ru-RU" altLang="ja-JP" dirty="0"/>
              <a:t>), который выделил его в 1968 году</a:t>
            </a:r>
            <a:r>
              <a:rPr lang="ru-RU" altLang="ja-JP" dirty="0">
                <a:hlinkClick r:id="rId6"/>
              </a:rPr>
              <a:t>[4]</a:t>
            </a:r>
            <a:r>
              <a:rPr lang="ru-RU" altLang="ja-JP" dirty="0"/>
              <a:t>.</a:t>
            </a:r>
            <a:endParaRPr lang="ru-R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B8BBEF-2B98-492C-A6EA-0D97FB6894D3}" type="slidenum">
              <a:rPr lang="ru-RU"/>
              <a:pPr/>
              <a:t>78</a:t>
            </a:fld>
            <a:endParaRPr lang="ru-RU"/>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pPr>
              <a:lnSpc>
                <a:spcPct val="80000"/>
              </a:lnSpc>
            </a:pPr>
            <a:r>
              <a:rPr lang="ru-RU" sz="1000" b="1"/>
              <a:t>Сорби́т</a:t>
            </a:r>
            <a:r>
              <a:rPr lang="ru-RU" sz="1000"/>
              <a:t> (</a:t>
            </a:r>
            <a:r>
              <a:rPr lang="ru-RU" sz="1000" i="1"/>
              <a:t>сорбито́л</a:t>
            </a:r>
            <a:r>
              <a:rPr lang="ru-RU" sz="1000"/>
              <a:t>), также известный как </a:t>
            </a:r>
            <a:r>
              <a:rPr lang="ru-RU" sz="1000" b="1"/>
              <a:t>глюци́т</a:t>
            </a:r>
            <a:r>
              <a:rPr lang="ru-RU" sz="1000"/>
              <a:t> — </a:t>
            </a:r>
            <a:r>
              <a:rPr lang="ru-RU" sz="1000">
                <a:hlinkClick r:id="rId3" tooltip="Спирты"/>
              </a:rPr>
              <a:t>шестиатомный спирт</a:t>
            </a:r>
            <a:r>
              <a:rPr lang="ru-RU" sz="1000"/>
              <a:t>, обладающий сладким вкусом. Получают путём </a:t>
            </a:r>
            <a:r>
              <a:rPr lang="ru-RU" sz="1000">
                <a:hlinkClick r:id="rId4" tooltip="Гидрирование"/>
              </a:rPr>
              <a:t>гидрирования</a:t>
            </a:r>
            <a:r>
              <a:rPr lang="ru-RU" sz="1000"/>
              <a:t> </a:t>
            </a:r>
            <a:r>
              <a:rPr lang="ru-RU" sz="1000">
                <a:hlinkClick r:id="rId5" tooltip="Глюкоза"/>
              </a:rPr>
              <a:t>глюкозы</a:t>
            </a:r>
            <a:r>
              <a:rPr lang="ru-RU" sz="1000"/>
              <a:t> с заменой </a:t>
            </a:r>
            <a:r>
              <a:rPr lang="ru-RU" sz="1000">
                <a:hlinkClick r:id="rId6" tooltip="Альдегид"/>
              </a:rPr>
              <a:t>альдегидной</a:t>
            </a:r>
            <a:r>
              <a:rPr lang="ru-RU" sz="1000"/>
              <a:t> группы на </a:t>
            </a:r>
            <a:r>
              <a:rPr lang="ru-RU" sz="1000">
                <a:hlinkClick r:id="rId7" tooltip="Гидроксил"/>
              </a:rPr>
              <a:t>гидроксильную</a:t>
            </a:r>
            <a:r>
              <a:rPr lang="ru-RU" sz="1000"/>
              <a:t>. Используется в производстве </a:t>
            </a:r>
            <a:r>
              <a:rPr lang="ru-RU" sz="1000">
                <a:hlinkClick r:id="rId8" tooltip="Аскорбиновая кислота"/>
              </a:rPr>
              <a:t>аскорбиновой кислоты</a:t>
            </a:r>
            <a:r>
              <a:rPr lang="ru-RU" sz="1000"/>
              <a:t>. Зарегистрирован в качестве </a:t>
            </a:r>
            <a:r>
              <a:rPr lang="ru-RU" sz="1000">
                <a:hlinkClick r:id="rId9" tooltip="Пищевая добавка"/>
              </a:rPr>
              <a:t>пищевой добавки</a:t>
            </a:r>
            <a:r>
              <a:rPr lang="ru-RU" sz="1000"/>
              <a:t> как </a:t>
            </a:r>
            <a:r>
              <a:rPr lang="ru-RU" sz="1000" b="1"/>
              <a:t>E420</a:t>
            </a:r>
            <a:r>
              <a:rPr lang="ru-RU" sz="1000"/>
              <a:t>.</a:t>
            </a:r>
          </a:p>
          <a:p>
            <a:pPr>
              <a:lnSpc>
                <a:spcPct val="80000"/>
              </a:lnSpc>
            </a:pPr>
            <a:r>
              <a:rPr lang="ru-RU" sz="1000"/>
              <a:t>Сорбит часто применяется как заменитель сахара, его можно встретить в </a:t>
            </a:r>
            <a:r>
              <a:rPr lang="ru-RU" sz="1000">
                <a:hlinkClick r:id="rId10" tooltip="Диета"/>
              </a:rPr>
              <a:t>диетических</a:t>
            </a:r>
            <a:r>
              <a:rPr lang="ru-RU" sz="1000"/>
              <a:t> </a:t>
            </a:r>
            <a:r>
              <a:rPr lang="ru-RU" sz="1000">
                <a:hlinkClick r:id="rId11" tooltip="Продуктах (страница отсутствует)"/>
              </a:rPr>
              <a:t>продуктах</a:t>
            </a:r>
            <a:r>
              <a:rPr lang="ru-RU" sz="1000"/>
              <a:t> и диетических напитках (например, </a:t>
            </a:r>
            <a:r>
              <a:rPr lang="ru-RU" sz="1000">
                <a:hlinkClick r:id="rId12" tooltip="Жевательная резинка"/>
              </a:rPr>
              <a:t>жевательной резинке</a:t>
            </a:r>
            <a:r>
              <a:rPr lang="ru-RU" sz="1000"/>
              <a:t> без сахара). В естественном виде встречается в </a:t>
            </a:r>
            <a:r>
              <a:rPr lang="ru-RU" sz="1000">
                <a:hlinkClick r:id="rId13" tooltip="Косточковый плод (страница отсутствует)"/>
              </a:rPr>
              <a:t>косточковых плодах</a:t>
            </a:r>
            <a:r>
              <a:rPr lang="ru-RU" sz="1000"/>
              <a:t>, </a:t>
            </a:r>
            <a:r>
              <a:rPr lang="ru-RU" sz="1000">
                <a:hlinkClick r:id="rId14" tooltip="Водоросль"/>
              </a:rPr>
              <a:t>водорослях</a:t>
            </a:r>
            <a:r>
              <a:rPr lang="ru-RU" sz="1000"/>
              <a:t>, высших </a:t>
            </a:r>
            <a:r>
              <a:rPr lang="ru-RU" sz="1000">
                <a:hlinkClick r:id="rId15" tooltip="Растения"/>
              </a:rPr>
              <a:t>растениях</a:t>
            </a:r>
            <a:r>
              <a:rPr lang="ru-RU" sz="1000"/>
              <a:t>. Вещество считается пищевым подсластителем, так как позволяет обеспечить минимальное количество калорий / энергии для диеты — 2.6 </a:t>
            </a:r>
            <a:r>
              <a:rPr lang="ru-RU" sz="1000">
                <a:hlinkClick r:id="rId16" tooltip="Калория"/>
              </a:rPr>
              <a:t>килокалорий</a:t>
            </a:r>
            <a:r>
              <a:rPr lang="ru-RU" sz="1000"/>
              <a:t> (11 </a:t>
            </a:r>
            <a:r>
              <a:rPr lang="ru-RU" sz="1000">
                <a:hlinkClick r:id="rId17" tooltip="Джоуль"/>
              </a:rPr>
              <a:t>КДж</a:t>
            </a:r>
            <a:r>
              <a:rPr lang="ru-RU" sz="1000"/>
              <a:t>) на </a:t>
            </a:r>
            <a:r>
              <a:rPr lang="ru-RU" sz="1000">
                <a:hlinkClick r:id="rId18" tooltip="Грамм"/>
              </a:rPr>
              <a:t>грамм</a:t>
            </a:r>
            <a:r>
              <a:rPr lang="ru-RU" sz="1000"/>
              <a:t>, против 4 килокалорий (17 КДж) у обычного </a:t>
            </a:r>
            <a:r>
              <a:rPr lang="ru-RU" sz="1000">
                <a:hlinkClick r:id="rId19" tooltip="Сахар"/>
              </a:rPr>
              <a:t>сахара</a:t>
            </a:r>
            <a:r>
              <a:rPr lang="ru-RU" sz="1000"/>
              <a:t> (64 % от калорийности сахарозы), причём </a:t>
            </a:r>
            <a:r>
              <a:rPr lang="ru-RU" sz="1000">
                <a:hlinkClick r:id="rId20" tooltip="Сладость"/>
              </a:rPr>
              <a:t>сладость</a:t>
            </a:r>
            <a:r>
              <a:rPr lang="ru-RU" sz="1000"/>
              <a:t> меньше также на 40 %. Также сорбит обладает желчегонным эффектом, поэтому часто используют при </a:t>
            </a:r>
            <a:r>
              <a:rPr lang="ru-RU" sz="1000">
                <a:hlinkClick r:id="rId21" tooltip="Тюбаж"/>
              </a:rPr>
              <a:t>тюбаже</a:t>
            </a:r>
            <a:r>
              <a:rPr lang="ru-RU" sz="1000"/>
              <a:t>.</a:t>
            </a:r>
          </a:p>
          <a:p>
            <a:pPr>
              <a:lnSpc>
                <a:spcPct val="80000"/>
              </a:lnSpc>
            </a:pPr>
            <a:r>
              <a:rPr lang="ru-RU" sz="1000"/>
              <a:t>Сорбит применяют во многих сиропах от кашля и на этикетках обычно указывают как неактивный ингредиент. Но в настоящее время есть мнение, что он должен указываться как активный, так как большое количество сорбитола (порядка 10 г и более, для взрослых) может вызвать </a:t>
            </a:r>
            <a:r>
              <a:rPr lang="ru-RU" sz="1000">
                <a:hlinkClick r:id="rId22" tooltip="Желудочно-кишечная недостаточность (страница отсутствует)"/>
              </a:rPr>
              <a:t>желудочно-кишечную недостаточность</a:t>
            </a:r>
            <a:r>
              <a:rPr lang="ru-RU" sz="1000"/>
              <a:t>.</a:t>
            </a:r>
            <a:endParaRPr lang="ru-RU" sz="1000">
              <a:hlinkClick r:id="rId23" tooltip="Диабет"/>
            </a:endParaRPr>
          </a:p>
          <a:p>
            <a:pPr>
              <a:lnSpc>
                <a:spcPct val="80000"/>
              </a:lnSpc>
            </a:pPr>
            <a:r>
              <a:rPr lang="ru-RU" sz="1000">
                <a:hlinkClick r:id="rId23" tooltip="Диабет"/>
              </a:rPr>
              <a:t>Диабетическая</a:t>
            </a:r>
            <a:r>
              <a:rPr lang="ru-RU" sz="1000"/>
              <a:t> </a:t>
            </a:r>
            <a:r>
              <a:rPr lang="ru-RU" sz="1000">
                <a:hlinkClick r:id="rId24" tooltip="Ретинопатия"/>
              </a:rPr>
              <a:t>ретинопатия</a:t>
            </a:r>
            <a:r>
              <a:rPr lang="ru-RU" sz="1000"/>
              <a:t> и </a:t>
            </a:r>
            <a:r>
              <a:rPr lang="ru-RU" sz="1000">
                <a:hlinkClick r:id="rId25" tooltip="Невропатия"/>
              </a:rPr>
              <a:t>невропатия</a:t>
            </a:r>
            <a:r>
              <a:rPr lang="ru-RU" sz="1000"/>
              <a:t> могут быть связаны с избытком сорбитола в клетках </a:t>
            </a:r>
            <a:r>
              <a:rPr lang="ru-RU" sz="1000">
                <a:hlinkClick r:id="rId26" tooltip="Глаз"/>
              </a:rPr>
              <a:t>глаз</a:t>
            </a:r>
            <a:r>
              <a:rPr lang="ru-RU" sz="1000"/>
              <a:t> и </a:t>
            </a:r>
            <a:r>
              <a:rPr lang="ru-RU" sz="1000">
                <a:hlinkClick r:id="rId27" tooltip="Нерв"/>
              </a:rPr>
              <a:t>нервов</a:t>
            </a:r>
            <a:r>
              <a:rPr lang="ru-RU" sz="1000"/>
              <a:t>. Это явление может быть связано с превышением уровня </a:t>
            </a:r>
            <a:r>
              <a:rPr lang="ru-RU" sz="1000">
                <a:hlinkClick r:id="rId5" tooltip="Глюкоза"/>
              </a:rPr>
              <a:t>глюкозы</a:t>
            </a:r>
            <a:r>
              <a:rPr lang="ru-RU" sz="1000"/>
              <a:t>, которая проходит через фильтр высокомолекулярных спиртов. Употребление больших количеств сорбитола, может вызвать боль, газы и явиться причиной </a:t>
            </a:r>
            <a:r>
              <a:rPr lang="ru-RU" sz="1000">
                <a:hlinkClick r:id="rId28" tooltip="Диарея"/>
              </a:rPr>
              <a:t>диареи</a:t>
            </a:r>
            <a:r>
              <a:rPr lang="ru-RU" sz="1000"/>
              <a:t>. Также может усугубить </a:t>
            </a:r>
            <a:r>
              <a:rPr lang="ru-RU" sz="1000">
                <a:hlinkClick r:id="rId29" tooltip="Синдром раздражённого кишечника"/>
              </a:rPr>
              <a:t>синдром раздражённого кишечника</a:t>
            </a:r>
            <a:r>
              <a:rPr lang="ru-RU" sz="1000"/>
              <a:t> и вызывать </a:t>
            </a:r>
            <a:r>
              <a:rPr lang="ru-RU" sz="1000">
                <a:hlinkClick r:id="rId30" tooltip="Нарушение всасывания фруктозы (страница отсутствует)"/>
              </a:rPr>
              <a:t>нарушение всасывания фруктозы</a:t>
            </a:r>
            <a:r>
              <a:rPr lang="ru-RU" sz="1000"/>
              <a:t>.</a:t>
            </a:r>
          </a:p>
          <a:p>
            <a:pPr>
              <a:lnSpc>
                <a:spcPct val="80000"/>
              </a:lnSpc>
            </a:pPr>
            <a:r>
              <a:rPr lang="ru-RU" sz="1000"/>
              <a:t>Сорбитол вырабатывается организмом человека естественным образом, хотя усваивается плохо. Слишком большое его количество в клетках </a:t>
            </a:r>
            <a:r>
              <a:rPr lang="ru-RU" sz="1000">
                <a:hlinkClick r:id="rId31" tooltip="Организм"/>
              </a:rPr>
              <a:t>организма</a:t>
            </a:r>
            <a:r>
              <a:rPr lang="ru-RU" sz="1000"/>
              <a:t> может вызвать их дисфункцию.</a:t>
            </a:r>
          </a:p>
          <a:p>
            <a:pPr>
              <a:lnSpc>
                <a:spcPct val="80000"/>
              </a:lnSpc>
            </a:pPr>
            <a:r>
              <a:rPr lang="ru-RU" sz="1000"/>
              <a:t>В современной </a:t>
            </a:r>
            <a:r>
              <a:rPr lang="ru-RU" sz="1000">
                <a:hlinkClick r:id="rId32" tooltip="Косметика"/>
              </a:rPr>
              <a:t>косметике</a:t>
            </a:r>
            <a:r>
              <a:rPr lang="ru-RU" sz="1000"/>
              <a:t> сорбит используется как </a:t>
            </a:r>
            <a:r>
              <a:rPr lang="ru-RU" sz="1000">
                <a:hlinkClick r:id="rId33" tooltip="Гигроскопичность"/>
              </a:rPr>
              <a:t>гигроскопическое</a:t>
            </a:r>
            <a:r>
              <a:rPr lang="ru-RU" sz="1000"/>
              <a:t> вещество и </a:t>
            </a:r>
            <a:r>
              <a:rPr lang="ru-RU" sz="1000">
                <a:hlinkClick r:id="rId34" tooltip="Загуститель"/>
              </a:rPr>
              <a:t>загуститель</a:t>
            </a:r>
            <a:r>
              <a:rPr lang="ru-RU" sz="1000"/>
              <a:t>. Некоторые прозрачные </a:t>
            </a:r>
            <a:r>
              <a:rPr lang="ru-RU" sz="1000">
                <a:hlinkClick r:id="rId35" tooltip="Гель"/>
              </a:rPr>
              <a:t>гели</a:t>
            </a:r>
            <a:r>
              <a:rPr lang="ru-RU" sz="1000"/>
              <a:t> можно сделать только с его использованием, так как у него достаточно высок </a:t>
            </a:r>
            <a:r>
              <a:rPr lang="ru-RU" sz="1000">
                <a:hlinkClick r:id="rId36" tooltip="Показатель преломления"/>
              </a:rPr>
              <a:t>показатель преломления</a:t>
            </a:r>
            <a:r>
              <a:rPr lang="ru-RU" sz="1000"/>
              <a:t>.</a:t>
            </a:r>
          </a:p>
          <a:p>
            <a:pPr>
              <a:lnSpc>
                <a:spcPct val="80000"/>
              </a:lnSpc>
            </a:pPr>
            <a:r>
              <a:rPr lang="ru-RU" sz="1000"/>
              <a:t>Иногда сорбитол используют в качестве гигроскопического вещества при производстве </a:t>
            </a:r>
            <a:r>
              <a:rPr lang="ru-RU" sz="1000">
                <a:hlinkClick r:id="rId37" tooltip="Сигареты"/>
              </a:rPr>
              <a:t>сигарет</a:t>
            </a:r>
            <a:r>
              <a:rPr lang="ru-RU" sz="1000"/>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CAB0BF-085E-466A-BBCF-A6714A4601FA}" type="slidenum">
              <a:rPr lang="ru-RU"/>
              <a:pPr/>
              <a:t>79</a:t>
            </a:fld>
            <a:endParaRPr lang="ru-RU"/>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r>
              <a:rPr lang="ru-RU"/>
              <a:t>По калорийности ксилит близок </a:t>
            </a:r>
            <a:r>
              <a:rPr lang="ru-RU">
                <a:hlinkClick r:id="rId3" tooltip="Сахар"/>
              </a:rPr>
              <a:t>сахару</a:t>
            </a:r>
            <a:r>
              <a:rPr lang="ru-RU"/>
              <a:t> (3.67 ккал/г</a:t>
            </a:r>
            <a:r>
              <a:rPr lang="ru-RU">
                <a:hlinkClick r:id="rId4"/>
              </a:rPr>
              <a:t>[1]</a:t>
            </a:r>
            <a:r>
              <a:rPr lang="ru-RU"/>
              <a:t> у ксилита и 4 ккал/г у сахара), по сладкости близок к сахарозе</a:t>
            </a:r>
            <a:r>
              <a:rPr lang="ru-RU">
                <a:hlinkClick r:id="rId4"/>
              </a:rPr>
              <a:t>[1]</a:t>
            </a:r>
            <a:r>
              <a:rPr lang="ru-RU"/>
              <a:t>, но биологической ценности не имеет. Применяется в пищевой промышленности, например вместо сахара в производстве кондитерских изделий для больных </a:t>
            </a:r>
            <a:r>
              <a:rPr lang="ru-RU">
                <a:hlinkClick r:id="rId5" tooltip="Диабет"/>
              </a:rPr>
              <a:t>диабетом</a:t>
            </a:r>
            <a:r>
              <a:rPr lang="ru-RU"/>
              <a:t> и </a:t>
            </a:r>
            <a:r>
              <a:rPr lang="ru-RU">
                <a:hlinkClick r:id="rId6" tooltip="Ожирение"/>
              </a:rPr>
              <a:t>ожирением</a:t>
            </a:r>
            <a:r>
              <a:rPr lang="ru-RU"/>
              <a:t>. Обладает желчегонным и послабляющим действием при употреблении около 50 г в сутки.</a:t>
            </a:r>
            <a:endParaRPr lang="ru-RU" b="1"/>
          </a:p>
          <a:p>
            <a:r>
              <a:rPr lang="ru-RU" b="1"/>
              <a:t>[Получение</a:t>
            </a:r>
          </a:p>
          <a:p>
            <a:r>
              <a:rPr lang="ru-RU"/>
              <a:t>В промышленности ксилит получают </a:t>
            </a:r>
            <a:r>
              <a:rPr lang="ru-RU">
                <a:hlinkClick r:id="rId7" tooltip="Восстановление"/>
              </a:rPr>
              <a:t>восстановлением</a:t>
            </a:r>
            <a:r>
              <a:rPr lang="ru-RU"/>
              <a:t> </a:t>
            </a:r>
            <a:r>
              <a:rPr lang="ru-RU">
                <a:hlinkClick r:id="rId8" tooltip="Ксилоза"/>
              </a:rPr>
              <a:t>ксилозы</a:t>
            </a:r>
            <a:r>
              <a:rPr lang="ru-RU"/>
              <a:t>; сырьём служат растительные отходы сельского хозяйства (например, </a:t>
            </a:r>
            <a:r>
              <a:rPr lang="ru-RU">
                <a:hlinkClick r:id="rId9" tooltip="Кукуруза"/>
              </a:rPr>
              <a:t>кукурузная</a:t>
            </a:r>
            <a:r>
              <a:rPr lang="ru-RU"/>
              <a:t> кочерыжка, </a:t>
            </a:r>
            <a:r>
              <a:rPr lang="ru-RU">
                <a:hlinkClick r:id="rId10" tooltip="Хлопок"/>
              </a:rPr>
              <a:t>хлопковая</a:t>
            </a:r>
            <a:r>
              <a:rPr lang="ru-RU"/>
              <a:t> шелуха, подсолнечная лузга и др), а также древесина лиственных пород.</a:t>
            </a:r>
            <a:endParaRPr lang="ru-RU" b="1"/>
          </a:p>
          <a:p>
            <a:r>
              <a:rPr lang="ru-RU" b="1"/>
              <a:t>Применение</a:t>
            </a:r>
          </a:p>
          <a:p>
            <a:r>
              <a:rPr lang="ru-RU"/>
              <a:t>Ксилит может быть использован также в производстве </a:t>
            </a:r>
            <a:r>
              <a:rPr lang="ru-RU">
                <a:hlinkClick r:id="rId11" tooltip="Эфиры"/>
              </a:rPr>
              <a:t>эфиров</a:t>
            </a:r>
            <a:r>
              <a:rPr lang="ru-RU"/>
              <a:t>, </a:t>
            </a:r>
            <a:r>
              <a:rPr lang="ru-RU">
                <a:hlinkClick r:id="rId12" tooltip="Поверхностно-активные вещества"/>
              </a:rPr>
              <a:t>поверхностно-активных веществ</a:t>
            </a:r>
            <a:r>
              <a:rPr lang="ru-RU"/>
              <a:t> и </a:t>
            </a:r>
            <a:r>
              <a:rPr lang="ru-RU">
                <a:hlinkClick r:id="rId13" tooltip="Синтетические смолы (страница отсутствует)"/>
              </a:rPr>
              <a:t>синтетических смол</a:t>
            </a:r>
            <a:r>
              <a:rPr lang="ru-RU"/>
              <a:t>.</a:t>
            </a:r>
          </a:p>
          <a:p>
            <a:r>
              <a:rPr lang="ru-RU"/>
              <a:t>В пищевой промышленности ксилит зарегистрирован в качестве </a:t>
            </a:r>
            <a:r>
              <a:rPr lang="ru-RU">
                <a:hlinkClick r:id="rId14" tooltip="Пищевые добавки"/>
              </a:rPr>
              <a:t>пищевой добавки</a:t>
            </a:r>
            <a:r>
              <a:rPr lang="ru-RU"/>
              <a:t> </a:t>
            </a:r>
            <a:r>
              <a:rPr lang="ru-RU" b="1"/>
              <a:t>E967</a:t>
            </a:r>
            <a:r>
              <a:rPr lang="ru-RU"/>
              <a:t>, как подсластитель, влагоудерживающий агент, стабилизатор и эмульгатор.</a:t>
            </a:r>
          </a:p>
          <a:p>
            <a:r>
              <a:rPr lang="ru-RU"/>
              <a:t>Ксилит часто используют при производстве </a:t>
            </a:r>
            <a:r>
              <a:rPr lang="ru-RU">
                <a:hlinkClick r:id="rId15" tooltip="Жевательная резинка"/>
              </a:rPr>
              <a:t>жевательных резинок</a:t>
            </a:r>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ru-RU" sz="1400" b="1" dirty="0" smtClean="0">
                <a:solidFill>
                  <a:srgbClr val="008080"/>
                </a:solidFill>
                <a:effectLst>
                  <a:outerShdw blurRad="38100" dist="38100" dir="2700000" algn="tl">
                    <a:srgbClr val="000000">
                      <a:alpha val="43137"/>
                    </a:srgbClr>
                  </a:outerShdw>
                </a:effectLst>
              </a:rPr>
              <a:t>Лигнин</a:t>
            </a:r>
            <a:r>
              <a:rPr lang="ru-RU" sz="1200" b="1" dirty="0" smtClean="0">
                <a:effectLst>
                  <a:outerShdw blurRad="38100" dist="38100" dir="2700000" algn="tl">
                    <a:srgbClr val="000000">
                      <a:alpha val="43137"/>
                    </a:srgbClr>
                  </a:outerShdw>
                </a:effectLst>
              </a:rPr>
              <a:t> (от лат. </a:t>
            </a:r>
            <a:r>
              <a:rPr lang="ru-RU" sz="1200" b="1" dirty="0" err="1" smtClean="0">
                <a:effectLst>
                  <a:outerShdw blurRad="38100" dist="38100" dir="2700000" algn="tl">
                    <a:srgbClr val="000000">
                      <a:alpha val="43137"/>
                    </a:srgbClr>
                  </a:outerShdw>
                </a:effectLst>
              </a:rPr>
              <a:t>lignum</a:t>
            </a:r>
            <a:r>
              <a:rPr lang="ru-RU" sz="1200" b="1" dirty="0" smtClean="0">
                <a:effectLst>
                  <a:outerShdw blurRad="38100" dist="38100" dir="2700000" algn="tl">
                    <a:srgbClr val="000000">
                      <a:alpha val="43137"/>
                    </a:srgbClr>
                  </a:outerShdw>
                </a:effectLst>
              </a:rPr>
              <a:t> — дерево, древесина), сложное полимерное соединение, содержащееся в клетках сосудистых растений. Относится к инкрустирующим веществам оболочки растительной клетки. Отложение Лигнина в клеточных оболочках вызывает одревеснение клеток и увеличивает их прочность. Древесина лиственных пород содержит 20—30% Лигнина, хвойных — до 50%; у низших растений (водоросли, грибы) и мхов Лигнин не обнаружен. Одревесневшие клеточные оболочки обладают ультраструктурой, которую можно сравнить со структурой </a:t>
            </a:r>
            <a:r>
              <a:rPr lang="ru-RU" sz="1200" b="1" dirty="0" err="1" smtClean="0">
                <a:effectLst>
                  <a:outerShdw blurRad="38100" dist="38100" dir="2700000" algn="tl">
                    <a:srgbClr val="000000">
                      <a:alpha val="43137"/>
                    </a:srgbClr>
                  </a:outerShdw>
                </a:effectLst>
              </a:rPr>
              <a:t>микрофибриллы</a:t>
            </a:r>
            <a:r>
              <a:rPr lang="ru-RU" sz="1200" b="1" dirty="0" smtClean="0">
                <a:effectLst>
                  <a:outerShdw blurRad="38100" dist="38100" dir="2700000" algn="tl">
                    <a:srgbClr val="000000">
                      <a:alpha val="43137"/>
                    </a:srgbClr>
                  </a:outerShdw>
                </a:effectLst>
              </a:rPr>
              <a:t> </a:t>
            </a:r>
            <a:r>
              <a:rPr lang="ru-RU" sz="1200" b="1" dirty="0" err="1" smtClean="0">
                <a:effectLst>
                  <a:outerShdw blurRad="38100" dist="38100" dir="2700000" algn="tl">
                    <a:srgbClr val="000000">
                      <a:alpha val="43137"/>
                    </a:srgbClr>
                  </a:outerShdw>
                </a:effectLst>
              </a:rPr>
              <a:t>целлюлозы,по</a:t>
            </a:r>
            <a:r>
              <a:rPr lang="ru-RU" sz="1200" b="1" dirty="0" smtClean="0">
                <a:effectLst>
                  <a:outerShdw blurRad="38100" dist="38100" dir="2700000" algn="tl">
                    <a:srgbClr val="000000">
                      <a:alpha val="43137"/>
                    </a:srgbClr>
                  </a:outerShdw>
                </a:effectLst>
              </a:rPr>
              <a:t> своим свойствам соответствуют арматуре, а Лигнин, обладающий высокой прочностью на сжатие, — бетону. Строение Лигнина не установлено окончательно. </a:t>
            </a:r>
          </a:p>
          <a:p>
            <a:endParaRPr lang="ru-RU" dirty="0"/>
          </a:p>
        </p:txBody>
      </p:sp>
      <p:sp>
        <p:nvSpPr>
          <p:cNvPr id="4" name="Номер слайда 3"/>
          <p:cNvSpPr>
            <a:spLocks noGrp="1"/>
          </p:cNvSpPr>
          <p:nvPr>
            <p:ph type="sldNum" sz="quarter" idx="10"/>
          </p:nvPr>
        </p:nvSpPr>
        <p:spPr/>
        <p:txBody>
          <a:bodyPr/>
          <a:lstStyle/>
          <a:p>
            <a:fld id="{E6B30599-4DC3-4052-A123-EFF11EF17FA1}" type="slidenum">
              <a:rPr lang="ru-RU" smtClean="0"/>
              <a:pPr/>
              <a:t>95</a:t>
            </a:fld>
            <a:endParaRPr lang="ru-RU"/>
          </a:p>
        </p:txBody>
      </p:sp>
    </p:spTree>
    <p:extLst>
      <p:ext uri="{BB962C8B-B14F-4D97-AF65-F5344CB8AC3E}">
        <p14:creationId xmlns:p14="http://schemas.microsoft.com/office/powerpoint/2010/main" val="2576123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2FB949-C1F4-475F-ACDE-C2C3894EEAB2}" type="slidenum">
              <a:rPr lang="ru-RU"/>
              <a:pPr/>
              <a:t>10</a:t>
            </a:fld>
            <a:endParaRPr lang="ru-RU"/>
          </a:p>
        </p:txBody>
      </p:sp>
      <p:sp>
        <p:nvSpPr>
          <p:cNvPr id="28365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283651" name="Rectangle 3"/>
          <p:cNvSpPr>
            <a:spLocks noGrp="1"/>
          </p:cNvSpPr>
          <p:nvPr>
            <p:ph type="body" idx="1"/>
          </p:nvPr>
        </p:nvSpPr>
        <p:spPr/>
        <p:txBody>
          <a:bodyPr/>
          <a:lstStyle/>
          <a:p>
            <a:r>
              <a:rPr lang="ru-RU" b="1" i="1" dirty="0" err="1"/>
              <a:t>Elysia</a:t>
            </a:r>
            <a:r>
              <a:rPr lang="ru-RU" b="1" i="1" dirty="0"/>
              <a:t> </a:t>
            </a:r>
            <a:r>
              <a:rPr lang="ru-RU" b="1" i="1" dirty="0" err="1"/>
              <a:t>chlorotica</a:t>
            </a:r>
            <a:r>
              <a:rPr lang="ru-RU" dirty="0"/>
              <a:t> — </a:t>
            </a:r>
            <a:r>
              <a:rPr lang="ru-RU" dirty="0">
                <a:hlinkClick r:id="rId3" tooltip="Биологический вид"/>
              </a:rPr>
              <a:t>вид</a:t>
            </a:r>
            <a:r>
              <a:rPr lang="ru-RU" dirty="0"/>
              <a:t> небольших морских слизней, относящийся к морским </a:t>
            </a:r>
            <a:r>
              <a:rPr lang="ru-RU" dirty="0">
                <a:hlinkClick r:id="rId4" tooltip="Брюхоногие"/>
              </a:rPr>
              <a:t>брюхоногим</a:t>
            </a:r>
            <a:r>
              <a:rPr lang="ru-RU" dirty="0"/>
              <a:t> </a:t>
            </a:r>
            <a:r>
              <a:rPr lang="ru-RU" dirty="0">
                <a:hlinkClick r:id="rId5" tooltip="Моллюск"/>
              </a:rPr>
              <a:t>моллюскам</a:t>
            </a:r>
            <a:r>
              <a:rPr lang="ru-RU" dirty="0"/>
              <a:t>. Это первое известное учёным </a:t>
            </a:r>
            <a:r>
              <a:rPr lang="ru-RU" dirty="0">
                <a:hlinkClick r:id="rId6" tooltip="Животное"/>
              </a:rPr>
              <a:t>животное</a:t>
            </a:r>
            <a:r>
              <a:rPr lang="ru-RU" dirty="0"/>
              <a:t>, способное, подобно </a:t>
            </a:r>
            <a:r>
              <a:rPr lang="ru-RU" dirty="0">
                <a:hlinkClick r:id="rId7" tooltip="Растения"/>
              </a:rPr>
              <a:t>растениям</a:t>
            </a:r>
            <a:r>
              <a:rPr lang="ru-RU" dirty="0"/>
              <a:t>, осуществлять процесс </a:t>
            </a:r>
            <a:r>
              <a:rPr lang="ru-RU" dirty="0">
                <a:hlinkClick r:id="rId8" tooltip="Фотосинтез"/>
              </a:rPr>
              <a:t>фотосинтеза</a:t>
            </a:r>
            <a:r>
              <a:rPr lang="ru-RU" dirty="0"/>
              <a:t>. Своих </a:t>
            </a:r>
            <a:r>
              <a:rPr lang="ru-RU" dirty="0">
                <a:hlinkClick r:id="rId9" tooltip="Хлоропласт"/>
              </a:rPr>
              <a:t>хлоропластов</a:t>
            </a:r>
            <a:r>
              <a:rPr lang="ru-RU" dirty="0"/>
              <a:t> у него нет, поэтому для осуществления фотосинтеза он использует хлоропласты морской </a:t>
            </a:r>
            <a:r>
              <a:rPr lang="ru-RU" dirty="0">
                <a:hlinkClick r:id="rId10" tooltip="Водоросли"/>
              </a:rPr>
              <a:t>водоросли</a:t>
            </a:r>
            <a:r>
              <a:rPr lang="ru-RU" dirty="0"/>
              <a:t> </a:t>
            </a:r>
            <a:r>
              <a:rPr lang="ru-RU" i="1" dirty="0" err="1">
                <a:hlinkClick r:id="rId11" tooltip="Vaucheria litorea (страница отсутствует)"/>
              </a:rPr>
              <a:t>Vaucheria</a:t>
            </a:r>
            <a:r>
              <a:rPr lang="ru-RU" i="1" dirty="0">
                <a:hlinkClick r:id="rId11" tooltip="Vaucheria litorea (страница отсутствует)"/>
              </a:rPr>
              <a:t> </a:t>
            </a:r>
            <a:r>
              <a:rPr lang="ru-RU" i="1" dirty="0" err="1">
                <a:hlinkClick r:id="rId11" tooltip="Vaucheria litorea (страница отсутствует)"/>
              </a:rPr>
              <a:t>litorea</a:t>
            </a:r>
            <a:r>
              <a:rPr lang="ru-RU" dirty="0"/>
              <a:t>, которую употребляет в пищу. </a:t>
            </a:r>
            <a:r>
              <a:rPr lang="ru-RU" dirty="0">
                <a:hlinkClick r:id="rId12" tooltip="Геном"/>
              </a:rPr>
              <a:t>Геном</a:t>
            </a:r>
            <a:r>
              <a:rPr lang="ru-RU" dirty="0"/>
              <a:t> слизня кодирует некоторые </a:t>
            </a:r>
            <a:r>
              <a:rPr lang="ru-RU" dirty="0">
                <a:hlinkClick r:id="rId13" tooltip="Белки"/>
              </a:rPr>
              <a:t>белки</a:t>
            </a:r>
            <a:r>
              <a:rPr lang="ru-RU" dirty="0"/>
              <a:t>, необходимые хлоропластам для фотосинтеза.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17A2DE-CAF1-4FA6-A208-8F52FA3238F8}" type="slidenum">
              <a:rPr lang="ru-RU"/>
              <a:pPr/>
              <a:t>45</a:t>
            </a:fld>
            <a:endParaRPr lang="ru-RU"/>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pPr>
              <a:lnSpc>
                <a:spcPct val="80000"/>
              </a:lnSpc>
            </a:pPr>
            <a:r>
              <a:rPr lang="ru-RU" sz="800" dirty="0" err="1"/>
              <a:t>Fingerstick</a:t>
            </a:r>
            <a:r>
              <a:rPr lang="ru-RU" sz="800" dirty="0"/>
              <a:t> </a:t>
            </a:r>
            <a:r>
              <a:rPr lang="ru-RU" sz="800" dirty="0" err="1"/>
              <a:t>blood</a:t>
            </a:r>
            <a:r>
              <a:rPr lang="ru-RU" sz="800" dirty="0"/>
              <a:t> </a:t>
            </a:r>
            <a:r>
              <a:rPr lang="ru-RU" sz="800" dirty="0" err="1"/>
              <a:t>test</a:t>
            </a:r>
            <a:r>
              <a:rPr lang="ru-RU" sz="800" dirty="0"/>
              <a:t> </a:t>
            </a:r>
            <a:r>
              <a:rPr lang="ru-RU" sz="800" dirty="0" err="1"/>
              <a:t>measuring</a:t>
            </a:r>
            <a:r>
              <a:rPr lang="ru-RU" sz="800" dirty="0"/>
              <a:t> </a:t>
            </a:r>
            <a:r>
              <a:rPr lang="ru-RU" sz="800" dirty="0" err="1"/>
              <a:t>blood</a:t>
            </a:r>
            <a:r>
              <a:rPr lang="ru-RU" sz="800" dirty="0"/>
              <a:t> </a:t>
            </a:r>
            <a:r>
              <a:rPr lang="ru-RU" sz="800" dirty="0" err="1"/>
              <a:t>glucose</a:t>
            </a:r>
            <a:r>
              <a:rPr lang="ru-RU" sz="800" dirty="0"/>
              <a:t> (</a:t>
            </a:r>
            <a:r>
              <a:rPr lang="ru-RU" sz="800" dirty="0" err="1"/>
              <a:t>sugar</a:t>
            </a:r>
            <a:r>
              <a:rPr lang="ru-RU" sz="800" dirty="0"/>
              <a:t>) </a:t>
            </a:r>
            <a:r>
              <a:rPr lang="ru-RU" sz="800" dirty="0" err="1"/>
              <a:t>level</a:t>
            </a:r>
            <a:r>
              <a:rPr lang="ru-RU" sz="800" dirty="0"/>
              <a:t>. </a:t>
            </a:r>
            <a:r>
              <a:rPr lang="ru-RU" sz="800" dirty="0" err="1"/>
              <a:t>This</a:t>
            </a:r>
            <a:r>
              <a:rPr lang="ru-RU" sz="800" dirty="0"/>
              <a:t> </a:t>
            </a:r>
            <a:r>
              <a:rPr lang="ru-RU" sz="800" dirty="0" err="1"/>
              <a:t>is</a:t>
            </a:r>
            <a:r>
              <a:rPr lang="ru-RU" sz="800" dirty="0"/>
              <a:t> </a:t>
            </a:r>
            <a:r>
              <a:rPr lang="ru-RU" sz="800" dirty="0" err="1"/>
              <a:t>recommended</a:t>
            </a:r>
            <a:r>
              <a:rPr lang="ru-RU" sz="800" dirty="0"/>
              <a:t> </a:t>
            </a:r>
            <a:r>
              <a:rPr lang="ru-RU" sz="800" dirty="0" err="1"/>
              <a:t>yearly</a:t>
            </a:r>
            <a:r>
              <a:rPr lang="ru-RU" sz="800" dirty="0"/>
              <a:t> </a:t>
            </a:r>
            <a:r>
              <a:rPr lang="ru-RU" sz="800" dirty="0" err="1"/>
              <a:t>for</a:t>
            </a:r>
            <a:r>
              <a:rPr lang="ru-RU" sz="800" dirty="0"/>
              <a:t> </a:t>
            </a:r>
            <a:r>
              <a:rPr lang="ru-RU" sz="800" dirty="0" err="1"/>
              <a:t>those</a:t>
            </a:r>
            <a:r>
              <a:rPr lang="ru-RU" sz="800" dirty="0"/>
              <a:t> </a:t>
            </a:r>
            <a:r>
              <a:rPr lang="ru-RU" sz="800" dirty="0" err="1"/>
              <a:t>who</a:t>
            </a:r>
            <a:r>
              <a:rPr lang="ru-RU" sz="800" dirty="0"/>
              <a:t> </a:t>
            </a:r>
            <a:r>
              <a:rPr lang="ru-RU" sz="800" dirty="0" err="1"/>
              <a:t>have</a:t>
            </a:r>
            <a:r>
              <a:rPr lang="ru-RU" sz="800" dirty="0"/>
              <a:t> a </a:t>
            </a:r>
            <a:r>
              <a:rPr lang="ru-RU" sz="800" dirty="0" err="1"/>
              <a:t>family</a:t>
            </a:r>
            <a:r>
              <a:rPr lang="ru-RU" sz="800" dirty="0"/>
              <a:t> </a:t>
            </a:r>
            <a:r>
              <a:rPr lang="ru-RU" sz="800" dirty="0" err="1"/>
              <a:t>history</a:t>
            </a:r>
            <a:r>
              <a:rPr lang="ru-RU" sz="800" dirty="0"/>
              <a:t> </a:t>
            </a:r>
            <a:r>
              <a:rPr lang="ru-RU" sz="800" dirty="0" err="1"/>
              <a:t>of</a:t>
            </a:r>
            <a:r>
              <a:rPr lang="ru-RU" sz="800" dirty="0"/>
              <a:t> </a:t>
            </a:r>
            <a:r>
              <a:rPr lang="ru-RU" sz="800" dirty="0" err="1"/>
              <a:t>diabetes</a:t>
            </a:r>
            <a:r>
              <a:rPr lang="ru-RU" sz="800" dirty="0"/>
              <a:t>. </a:t>
            </a:r>
            <a:r>
              <a:rPr lang="ru-RU" sz="800" dirty="0" err="1"/>
              <a:t>Persons</a:t>
            </a:r>
            <a:r>
              <a:rPr lang="ru-RU" sz="800" dirty="0"/>
              <a:t> </a:t>
            </a:r>
            <a:r>
              <a:rPr lang="ru-RU" sz="800" dirty="0" err="1"/>
              <a:t>with</a:t>
            </a:r>
            <a:r>
              <a:rPr lang="ru-RU" sz="800" dirty="0"/>
              <a:t> a </a:t>
            </a:r>
            <a:r>
              <a:rPr lang="ru-RU" sz="800" dirty="0" err="1"/>
              <a:t>greater</a:t>
            </a:r>
            <a:r>
              <a:rPr lang="ru-RU" sz="800" dirty="0"/>
              <a:t> </a:t>
            </a:r>
            <a:r>
              <a:rPr lang="ru-RU" sz="800" dirty="0" err="1"/>
              <a:t>risk</a:t>
            </a:r>
            <a:r>
              <a:rPr lang="ru-RU" sz="800" dirty="0"/>
              <a:t> </a:t>
            </a:r>
            <a:r>
              <a:rPr lang="ru-RU" sz="800" dirty="0" err="1"/>
              <a:t>for</a:t>
            </a:r>
            <a:r>
              <a:rPr lang="ru-RU" sz="800" dirty="0"/>
              <a:t> </a:t>
            </a:r>
            <a:r>
              <a:rPr lang="ru-RU" sz="800" dirty="0" err="1"/>
              <a:t>diabetes</a:t>
            </a:r>
            <a:r>
              <a:rPr lang="ru-RU" sz="800" dirty="0"/>
              <a:t> </a:t>
            </a:r>
            <a:r>
              <a:rPr lang="ru-RU" sz="800" dirty="0" err="1"/>
              <a:t>are</a:t>
            </a:r>
            <a:r>
              <a:rPr lang="ru-RU" sz="800" dirty="0"/>
              <a:t> </a:t>
            </a:r>
            <a:r>
              <a:rPr lang="ru-RU" sz="800" dirty="0" err="1"/>
              <a:t>those</a:t>
            </a:r>
            <a:r>
              <a:rPr lang="ru-RU" sz="800" dirty="0"/>
              <a:t> </a:t>
            </a:r>
            <a:r>
              <a:rPr lang="ru-RU" sz="800" dirty="0" err="1"/>
              <a:t>who</a:t>
            </a:r>
            <a:r>
              <a:rPr lang="ru-RU" sz="800" dirty="0"/>
              <a:t> </a:t>
            </a:r>
            <a:r>
              <a:rPr lang="ru-RU" sz="800" dirty="0" err="1"/>
              <a:t>are</a:t>
            </a:r>
            <a:r>
              <a:rPr lang="ru-RU" sz="800" dirty="0"/>
              <a:t> </a:t>
            </a:r>
            <a:r>
              <a:rPr lang="ru-RU" sz="800" dirty="0" err="1"/>
              <a:t>over</a:t>
            </a:r>
            <a:r>
              <a:rPr lang="ru-RU" sz="800" dirty="0"/>
              <a:t> </a:t>
            </a:r>
            <a:r>
              <a:rPr lang="ru-RU" sz="800" dirty="0" err="1"/>
              <a:t>the</a:t>
            </a:r>
            <a:r>
              <a:rPr lang="ru-RU" sz="800" dirty="0"/>
              <a:t> </a:t>
            </a:r>
            <a:r>
              <a:rPr lang="ru-RU" sz="800" dirty="0" err="1"/>
              <a:t>age</a:t>
            </a:r>
            <a:r>
              <a:rPr lang="ru-RU" sz="800" dirty="0"/>
              <a:t> </a:t>
            </a:r>
            <a:r>
              <a:rPr lang="ru-RU" sz="800" dirty="0" err="1"/>
              <a:t>of</a:t>
            </a:r>
            <a:r>
              <a:rPr lang="ru-RU" sz="800" dirty="0"/>
              <a:t> 45, </a:t>
            </a:r>
            <a:r>
              <a:rPr lang="ru-RU" sz="800" dirty="0" err="1"/>
              <a:t>overweight</a:t>
            </a:r>
            <a:r>
              <a:rPr lang="ru-RU" sz="800" dirty="0"/>
              <a:t>, </a:t>
            </a:r>
            <a:r>
              <a:rPr lang="ru-RU" sz="800" dirty="0" err="1"/>
              <a:t>members</a:t>
            </a:r>
            <a:r>
              <a:rPr lang="ru-RU" sz="800" dirty="0"/>
              <a:t> </a:t>
            </a:r>
            <a:r>
              <a:rPr lang="ru-RU" sz="800" dirty="0" err="1"/>
              <a:t>of</a:t>
            </a:r>
            <a:r>
              <a:rPr lang="ru-RU" sz="800" dirty="0"/>
              <a:t> </a:t>
            </a:r>
            <a:r>
              <a:rPr lang="ru-RU" sz="800" dirty="0" err="1"/>
              <a:t>some</a:t>
            </a:r>
            <a:r>
              <a:rPr lang="ru-RU" sz="800" dirty="0"/>
              <a:t> </a:t>
            </a:r>
            <a:r>
              <a:rPr lang="ru-RU" sz="800" dirty="0" err="1"/>
              <a:t>ethnic</a:t>
            </a:r>
            <a:r>
              <a:rPr lang="ru-RU" sz="800" dirty="0"/>
              <a:t> </a:t>
            </a:r>
            <a:r>
              <a:rPr lang="ru-RU" sz="800" dirty="0" err="1"/>
              <a:t>groups</a:t>
            </a:r>
            <a:r>
              <a:rPr lang="ru-RU" sz="800" dirty="0"/>
              <a:t>, </a:t>
            </a:r>
            <a:r>
              <a:rPr lang="ru-RU" sz="800" dirty="0" err="1"/>
              <a:t>or</a:t>
            </a:r>
            <a:r>
              <a:rPr lang="ru-RU" sz="800" dirty="0"/>
              <a:t> </a:t>
            </a:r>
            <a:r>
              <a:rPr lang="ru-RU" sz="800" dirty="0" err="1"/>
              <a:t>pregnant</a:t>
            </a:r>
            <a:r>
              <a:rPr lang="ru-RU" sz="800" dirty="0"/>
              <a:t> </a:t>
            </a:r>
            <a:r>
              <a:rPr lang="ru-RU" sz="800" dirty="0" err="1"/>
              <a:t>females</a:t>
            </a:r>
            <a:r>
              <a:rPr lang="ru-RU" sz="800" dirty="0"/>
              <a:t>.  </a:t>
            </a:r>
          </a:p>
          <a:p>
            <a:pPr>
              <a:lnSpc>
                <a:spcPct val="80000"/>
              </a:lnSpc>
            </a:pPr>
            <a:r>
              <a:rPr lang="ru-RU" dirty="0"/>
              <a:t>необходим эффективный контроль уровня глюкозы в крови. В борьбе с болезнью участвуют двое- доктор и пациент. Для достижения успеха в лечении пациент обязан помогать врачу. </a:t>
            </a:r>
            <a:r>
              <a:rPr lang="ru-RU" b="1" dirty="0" err="1"/>
              <a:t>Глюкометр</a:t>
            </a:r>
            <a:r>
              <a:rPr lang="ru-RU" dirty="0"/>
              <a:t> поможет в таком сотрудничестве в том смысле, что качественный аппарат запоминает и анализирует результаты измерений, что позволяет своевременно внести поправки в программу </a:t>
            </a:r>
            <a:r>
              <a:rPr lang="ru-RU" dirty="0" err="1"/>
              <a:t>лечения.К</a:t>
            </a:r>
            <a:r>
              <a:rPr lang="ru-RU" dirty="0"/>
              <a:t> сожалению, в настоящее время сахарный диабет не лечится, поэтому стоит принять такой диагноз как свершившийся факт и приступать к действию. Начинать нужно с назначенного врачом лечения и самоконтроля. Разумеется, для этого необходимо приложить массу усилий, но все старания в дальнейшем будут оправданы Вашим хорошим самочувствием и отсутствием осложнений. Достигается это только поддержанием сахара крови на нормальном уровне путём принятия </a:t>
            </a:r>
            <a:r>
              <a:rPr lang="ru-RU" dirty="0" err="1"/>
              <a:t>ингдивидуально</a:t>
            </a:r>
            <a:r>
              <a:rPr lang="ru-RU" dirty="0"/>
              <a:t> рассчитанных доз инсулина, либо других лекарств. Основа самоконтроля - простые анализы, которые нужно регулярно проводить в домашних условиях. Наиболее оптимальным средством самоконтроля и является использование </a:t>
            </a:r>
            <a:r>
              <a:rPr lang="ru-RU" dirty="0" err="1"/>
              <a:t>глюкометров</a:t>
            </a:r>
            <a:r>
              <a:rPr lang="ru-RU" dirty="0"/>
              <a:t> – индивидуальных портативных приборов для определения уровня сахара в крови. Этот прибор значительно облегчает жизнь больного и позволяет в любое удобное время, не выходя из дома, контролировать </a:t>
            </a:r>
            <a:r>
              <a:rPr lang="ru-RU" b="1" dirty="0"/>
              <a:t>уровень сахара в крови</a:t>
            </a:r>
            <a:r>
              <a:rPr lang="ru-RU" dirty="0"/>
              <a:t>. Важно только правильно подобрать </a:t>
            </a:r>
            <a:r>
              <a:rPr lang="ru-RU" dirty="0" err="1">
                <a:hlinkClick r:id="rId3"/>
              </a:rPr>
              <a:t>глюкометр</a:t>
            </a:r>
            <a:r>
              <a:rPr lang="ru-RU" dirty="0"/>
              <a:t> для </a:t>
            </a:r>
            <a:r>
              <a:rPr lang="ru-RU" dirty="0" err="1"/>
              <a:t>себя.Существует</a:t>
            </a:r>
            <a:r>
              <a:rPr lang="ru-RU" dirty="0"/>
              <a:t> много </a:t>
            </a:r>
            <a:r>
              <a:rPr lang="ru-RU" dirty="0" err="1"/>
              <a:t>глюкометров</a:t>
            </a:r>
            <a:r>
              <a:rPr lang="ru-RU" dirty="0"/>
              <a:t> различных производителей и разных ценовых категорий. Каждый прибор имеет свои особенности. При выборе прибора, нужно быть уверенным, что прибор дает точные и чёткие показания сахара в крови; Вы сможете всегда и без проблем приобрести расходные материалы (тест-полоски и ланцеты); прибор сертифицирован и разрешен к применению в </a:t>
            </a:r>
            <a:r>
              <a:rPr lang="ru-RU" dirty="0" err="1"/>
              <a:t>России.Существует</a:t>
            </a:r>
            <a:r>
              <a:rPr lang="ru-RU" dirty="0"/>
              <a:t> 2 метода определения уровня глюкозы в крови. При э</a:t>
            </a:r>
            <a:r>
              <a:rPr lang="ru-RU" b="1" dirty="0"/>
              <a:t>лектрохимическом способе</a:t>
            </a:r>
            <a:r>
              <a:rPr lang="ru-RU" dirty="0"/>
              <a:t> сила электрического тока измеряется и пересчитывается в величину концентрации глюкозы. Такой прибор не требует особого ухода или очистки, что обеспечивает гигиеничность измерения, потому что зона реакции находится вне корпуса прибора и кровь его не касается. При фотометрическом способе кровь окрашивает зону реакции на тест-полоске, а интенсивность окраски измеряется отражательным фотометром. Такой прибор необходимо содержать в чистоте и регулярно протирать линзу, потому что кровь поступает непосредственно внутрь </a:t>
            </a:r>
            <a:r>
              <a:rPr lang="ru-RU" dirty="0" err="1"/>
              <a:t>прибора.Правильный</a:t>
            </a:r>
            <a:r>
              <a:rPr lang="ru-RU" dirty="0"/>
              <a:t> выбор </a:t>
            </a:r>
            <a:r>
              <a:rPr lang="ru-RU" dirty="0" err="1"/>
              <a:t>глюкометра</a:t>
            </a:r>
            <a:r>
              <a:rPr lang="ru-RU" dirty="0"/>
              <a:t> обеспечит наилучший ежедневный контроль за состоянием уровня глюкозы в крови. </a:t>
            </a:r>
          </a:p>
          <a:p>
            <a:pPr>
              <a:lnSpc>
                <a:spcPct val="80000"/>
              </a:lnSpc>
            </a:pPr>
            <a:r>
              <a:rPr lang="ru-RU" sz="800" b="1" dirty="0" err="1"/>
              <a:t>Гала́ктоземи́я</a:t>
            </a:r>
            <a:r>
              <a:rPr lang="ru-RU" sz="800" dirty="0"/>
              <a:t> — наследственное заболевание, в основе которого лежит нарушение обмена веществ на пути преобразования </a:t>
            </a:r>
            <a:r>
              <a:rPr lang="ru-RU" sz="800" dirty="0">
                <a:hlinkClick r:id="rId4" tooltip="Галактоза"/>
              </a:rPr>
              <a:t>галактозы</a:t>
            </a:r>
            <a:r>
              <a:rPr lang="ru-RU" sz="800" dirty="0"/>
              <a:t> в </a:t>
            </a:r>
            <a:r>
              <a:rPr lang="ru-RU" sz="800" dirty="0">
                <a:hlinkClick r:id="rId5" tooltip="Глюкоза"/>
              </a:rPr>
              <a:t>глюкозу</a:t>
            </a:r>
            <a:r>
              <a:rPr lang="ru-RU" sz="800" dirty="0"/>
              <a:t> (</a:t>
            </a:r>
            <a:r>
              <a:rPr lang="ru-RU" sz="800" dirty="0">
                <a:hlinkClick r:id="rId6" tooltip="Мутация"/>
              </a:rPr>
              <a:t>мутация</a:t>
            </a:r>
            <a:r>
              <a:rPr lang="ru-RU" sz="800" dirty="0"/>
              <a:t> </a:t>
            </a:r>
            <a:r>
              <a:rPr lang="ru-RU" sz="800" dirty="0">
                <a:hlinkClick r:id="rId7" tooltip="Цистрон"/>
              </a:rPr>
              <a:t>структурного гена</a:t>
            </a:r>
            <a:r>
              <a:rPr lang="ru-RU" sz="800" dirty="0"/>
              <a:t>, ответственного за синтез </a:t>
            </a:r>
            <a:r>
              <a:rPr lang="ru-RU" sz="800" dirty="0">
                <a:hlinkClick r:id="rId8" tooltip="Фермент"/>
              </a:rPr>
              <a:t>фермента</a:t>
            </a:r>
            <a:r>
              <a:rPr lang="ru-RU" sz="800" dirty="0"/>
              <a:t> </a:t>
            </a:r>
            <a:r>
              <a:rPr lang="ru-RU" sz="800" dirty="0">
                <a:hlinkClick r:id="rId9" tooltip="Галактозо-1-фосфатуридилтрансфераза (страница отсутствует)"/>
              </a:rPr>
              <a:t>галактозо-1-фосфатуридилтрансферазы</a:t>
            </a:r>
            <a:r>
              <a:rPr lang="ru-RU" sz="800" dirty="0"/>
              <a:t>).</a:t>
            </a:r>
            <a:endParaRPr lang="ru-RU" sz="800" b="1" dirty="0"/>
          </a:p>
          <a:p>
            <a:pPr>
              <a:lnSpc>
                <a:spcPct val="80000"/>
              </a:lnSpc>
            </a:pPr>
            <a:endParaRPr lang="ru-RU" sz="800" dirty="0"/>
          </a:p>
          <a:p>
            <a:pPr>
              <a:lnSpc>
                <a:spcPct val="80000"/>
              </a:lnSpc>
            </a:pPr>
            <a:endParaRPr lang="ru-RU" sz="800" dirty="0"/>
          </a:p>
          <a:p>
            <a:pPr>
              <a:lnSpc>
                <a:spcPct val="80000"/>
              </a:lnSpc>
            </a:pPr>
            <a:r>
              <a:rPr lang="ru-RU" sz="800" b="1" dirty="0"/>
              <a:t>Этиология и патогенез</a:t>
            </a:r>
          </a:p>
          <a:p>
            <a:pPr>
              <a:lnSpc>
                <a:spcPct val="80000"/>
              </a:lnSpc>
            </a:pPr>
            <a:r>
              <a:rPr lang="ru-RU" sz="800" dirty="0"/>
              <a:t>Галактоза, поступающая с пищей в составе молочного сахара — </a:t>
            </a:r>
            <a:r>
              <a:rPr lang="ru-RU" sz="800" dirty="0">
                <a:hlinkClick r:id="rId10" tooltip="Лактоза"/>
              </a:rPr>
              <a:t>лактозы</a:t>
            </a:r>
            <a:r>
              <a:rPr lang="ru-RU" sz="800" dirty="0"/>
              <a:t>, подвергается превращению, но реакция превращения не завершается в связи с наследственным дефектом ключевого </a:t>
            </a:r>
            <a:r>
              <a:rPr lang="ru-RU" sz="800" dirty="0">
                <a:hlinkClick r:id="rId8" tooltip="Фермент"/>
              </a:rPr>
              <a:t>фермента</a:t>
            </a:r>
            <a:r>
              <a:rPr lang="ru-RU" sz="800" dirty="0"/>
              <a:t>.</a:t>
            </a:r>
            <a:endParaRPr lang="ru-RU" sz="800" dirty="0">
              <a:hlinkClick r:id="rId4" tooltip="Галактоза"/>
            </a:endParaRPr>
          </a:p>
          <a:p>
            <a:pPr>
              <a:lnSpc>
                <a:spcPct val="80000"/>
              </a:lnSpc>
            </a:pPr>
            <a:r>
              <a:rPr lang="ru-RU" sz="800" dirty="0">
                <a:hlinkClick r:id="rId4" tooltip="Галактоза"/>
              </a:rPr>
              <a:t>Галактоза</a:t>
            </a:r>
            <a:r>
              <a:rPr lang="ru-RU" sz="800" dirty="0"/>
              <a:t> и её производная накапливаются в </a:t>
            </a:r>
            <a:r>
              <a:rPr lang="ru-RU" sz="800" dirty="0">
                <a:hlinkClick r:id="rId11" tooltip="Кровь"/>
              </a:rPr>
              <a:t>крови</a:t>
            </a:r>
            <a:r>
              <a:rPr lang="ru-RU" sz="800" dirty="0"/>
              <a:t> и тканях, оказывая токсическое действие на </a:t>
            </a:r>
            <a:r>
              <a:rPr lang="ru-RU" sz="800" dirty="0">
                <a:hlinkClick r:id="rId12" tooltip="Центральная нервная система"/>
              </a:rPr>
              <a:t>центральную нервную систему</a:t>
            </a:r>
            <a:r>
              <a:rPr lang="ru-RU" sz="800" dirty="0"/>
              <a:t>, </a:t>
            </a:r>
            <a:r>
              <a:rPr lang="ru-RU" sz="800" dirty="0">
                <a:hlinkClick r:id="rId13" tooltip="Печень"/>
              </a:rPr>
              <a:t>печень</a:t>
            </a:r>
            <a:r>
              <a:rPr lang="ru-RU" sz="800" dirty="0"/>
              <a:t> и </a:t>
            </a:r>
            <a:r>
              <a:rPr lang="ru-RU" sz="800" dirty="0">
                <a:hlinkClick r:id="rId14" tooltip="Хрусталик"/>
              </a:rPr>
              <a:t>хрусталик</a:t>
            </a:r>
            <a:r>
              <a:rPr lang="ru-RU" sz="800" dirty="0"/>
              <a:t> глаза, что определяет клинические проявления болезни. Тип наследования </a:t>
            </a:r>
            <a:r>
              <a:rPr lang="ru-RU" sz="800" dirty="0" err="1"/>
              <a:t>галактоземии</a:t>
            </a:r>
            <a:r>
              <a:rPr lang="ru-RU" sz="800" dirty="0"/>
              <a:t> аутосомно-рецессивный.</a:t>
            </a:r>
            <a:endParaRPr lang="ru-RU" sz="800" b="1" dirty="0"/>
          </a:p>
          <a:p>
            <a:pPr>
              <a:lnSpc>
                <a:spcPct val="80000"/>
              </a:lnSpc>
            </a:pPr>
            <a:r>
              <a:rPr lang="ru-RU" sz="800" b="1" dirty="0"/>
              <a:t>] Клиника</a:t>
            </a:r>
          </a:p>
          <a:p>
            <a:pPr>
              <a:lnSpc>
                <a:spcPct val="80000"/>
              </a:lnSpc>
            </a:pPr>
            <a:r>
              <a:rPr lang="ru-RU" sz="800" dirty="0"/>
              <a:t>Заболевание проявляется в первые дни и недели жизни выраженной </a:t>
            </a:r>
            <a:r>
              <a:rPr lang="ru-RU" sz="800" dirty="0">
                <a:hlinkClick r:id="rId15" tooltip="Желтуха"/>
              </a:rPr>
              <a:t>желтухой</a:t>
            </a:r>
            <a:r>
              <a:rPr lang="ru-RU" sz="800" dirty="0"/>
              <a:t>, увеличением печени, неврологической симптоматикой (</a:t>
            </a:r>
            <a:r>
              <a:rPr lang="ru-RU" sz="800" dirty="0">
                <a:hlinkClick r:id="rId16" tooltip="Судороги"/>
              </a:rPr>
              <a:t>судороги</a:t>
            </a:r>
            <a:r>
              <a:rPr lang="ru-RU" sz="800" dirty="0"/>
              <a:t>, нистагм (непроизвольное движение </a:t>
            </a:r>
            <a:r>
              <a:rPr lang="ru-RU" sz="800" dirty="0">
                <a:hlinkClick r:id="rId17" tooltip="Глазное яблоко"/>
              </a:rPr>
              <a:t>глазных яблок</a:t>
            </a:r>
            <a:r>
              <a:rPr lang="ru-RU" sz="800" dirty="0"/>
              <a:t>), гипотония </a:t>
            </a:r>
            <a:r>
              <a:rPr lang="ru-RU" sz="800" dirty="0">
                <a:hlinkClick r:id="rId18" tooltip="Мышцы"/>
              </a:rPr>
              <a:t>мышц</a:t>
            </a:r>
            <a:r>
              <a:rPr lang="ru-RU" sz="800" dirty="0"/>
              <a:t>), </a:t>
            </a:r>
            <a:r>
              <a:rPr lang="ru-RU" sz="800" dirty="0">
                <a:hlinkClick r:id="rId19" tooltip="Рвота"/>
              </a:rPr>
              <a:t>рвотой</a:t>
            </a:r>
            <a:r>
              <a:rPr lang="ru-RU" sz="800" dirty="0"/>
              <a:t>; в дальнейшем обнаруживается отставание в физическом и нервно-психическом развитии, возникает катаракта. Тяжесть заболевания может значительно варьировать; иногда единственным проявлением </a:t>
            </a:r>
            <a:r>
              <a:rPr lang="ru-RU" sz="800" dirty="0" err="1"/>
              <a:t>галактоземии</a:t>
            </a:r>
            <a:r>
              <a:rPr lang="ru-RU" sz="800" dirty="0"/>
              <a:t> бывают лишь </a:t>
            </a:r>
            <a:r>
              <a:rPr lang="ru-RU" sz="800" dirty="0">
                <a:hlinkClick r:id="rId20" tooltip="Катаракта"/>
              </a:rPr>
              <a:t>катаракта</a:t>
            </a:r>
            <a:r>
              <a:rPr lang="ru-RU" sz="800" dirty="0"/>
              <a:t> или непереносимость </a:t>
            </a:r>
            <a:r>
              <a:rPr lang="ru-RU" sz="800" dirty="0">
                <a:hlinkClick r:id="rId21" tooltip="Молоко"/>
              </a:rPr>
              <a:t>молока</a:t>
            </a:r>
            <a:r>
              <a:rPr lang="ru-RU" sz="800" dirty="0"/>
              <a:t>. Один из вариантов болезни — форма </a:t>
            </a:r>
            <a:r>
              <a:rPr lang="ru-RU" sz="800" dirty="0" err="1"/>
              <a:t>Дюарте</a:t>
            </a:r>
            <a:r>
              <a:rPr lang="ru-RU" sz="800" dirty="0"/>
              <a:t> — протекает бессимптомно, хотя отмечена склонность таких лиц к хроническим заболеваниям печени.</a:t>
            </a:r>
          </a:p>
          <a:p>
            <a:pPr>
              <a:lnSpc>
                <a:spcPct val="80000"/>
              </a:lnSpc>
            </a:pPr>
            <a:r>
              <a:rPr lang="ru-RU" sz="800" dirty="0"/>
              <a:t>При лабораторном исследовании в крови определяется </a:t>
            </a:r>
            <a:r>
              <a:rPr lang="ru-RU" sz="800" dirty="0">
                <a:hlinkClick r:id="rId4" tooltip="Галактоза"/>
              </a:rPr>
              <a:t>галактоза</a:t>
            </a:r>
            <a:r>
              <a:rPr lang="ru-RU" sz="800" dirty="0"/>
              <a:t>, содержание которой может достигать 0,8 г/л; специальными методами (</a:t>
            </a:r>
            <a:r>
              <a:rPr lang="ru-RU" sz="800" dirty="0">
                <a:hlinkClick r:id="rId22" tooltip="Хроматография"/>
              </a:rPr>
              <a:t>хроматография</a:t>
            </a:r>
            <a:r>
              <a:rPr lang="ru-RU" sz="800" dirty="0"/>
              <a:t>) удается обнаружить галактозу в </a:t>
            </a:r>
            <a:r>
              <a:rPr lang="ru-RU" sz="800" dirty="0">
                <a:hlinkClick r:id="rId23" tooltip="Моча"/>
              </a:rPr>
              <a:t>моче</a:t>
            </a:r>
            <a:r>
              <a:rPr lang="ru-RU" sz="800" dirty="0"/>
              <a:t>. Активность ферментов в </a:t>
            </a:r>
            <a:r>
              <a:rPr lang="ru-RU" sz="800" dirty="0">
                <a:hlinkClick r:id="rId24" tooltip="Эритроцит"/>
              </a:rPr>
              <a:t>эритроцитах</a:t>
            </a:r>
            <a:r>
              <a:rPr lang="ru-RU" sz="800" dirty="0"/>
              <a:t> резко снижена или не определяется, содержание ферментов увеличено в 10—20 раз по сравнению с нормой. При наличии </a:t>
            </a:r>
            <a:r>
              <a:rPr lang="ru-RU" sz="800" dirty="0">
                <a:hlinkClick r:id="rId15" tooltip="Желтуха"/>
              </a:rPr>
              <a:t>желтухи</a:t>
            </a:r>
            <a:r>
              <a:rPr lang="ru-RU" sz="800" dirty="0"/>
              <a:t> нарастает содержание как прямого (</a:t>
            </a:r>
            <a:r>
              <a:rPr lang="ru-RU" sz="800" dirty="0" err="1"/>
              <a:t>диптюкуронида</a:t>
            </a:r>
            <a:r>
              <a:rPr lang="ru-RU" sz="800" dirty="0"/>
              <a:t>), так и непрямого (свободного) </a:t>
            </a:r>
            <a:r>
              <a:rPr lang="ru-RU" sz="800" dirty="0">
                <a:hlinkClick r:id="rId25" tooltip="Билирубин"/>
              </a:rPr>
              <a:t>билирубина</a:t>
            </a:r>
            <a:r>
              <a:rPr lang="ru-RU" sz="800" dirty="0"/>
              <a:t>. Характерны и другие биохимические признаки поражения печени (</a:t>
            </a:r>
            <a:r>
              <a:rPr lang="ru-RU" sz="800" dirty="0" err="1">
                <a:hlinkClick r:id="rId26" tooltip="Гипопротеинемия (страница отсутствует)"/>
              </a:rPr>
              <a:t>гипопротеинемия</a:t>
            </a:r>
            <a:r>
              <a:rPr lang="ru-RU" sz="800" dirty="0"/>
              <a:t>, </a:t>
            </a:r>
            <a:r>
              <a:rPr lang="ru-RU" sz="800" dirty="0" err="1">
                <a:hlinkClick r:id="rId27" tooltip="Гипоальбуминемия"/>
              </a:rPr>
              <a:t>гипоальбуминемия</a:t>
            </a:r>
            <a:r>
              <a:rPr lang="ru-RU" sz="800" dirty="0"/>
              <a:t>, положительные пробы на нарушение </a:t>
            </a:r>
            <a:r>
              <a:rPr lang="ru-RU" sz="800" dirty="0" err="1"/>
              <a:t>коллоидоустойчивости</a:t>
            </a:r>
            <a:r>
              <a:rPr lang="ru-RU" sz="800" dirty="0"/>
              <a:t> белков). Значительно снижается </a:t>
            </a:r>
            <a:r>
              <a:rPr lang="ru-RU" sz="800" dirty="0">
                <a:hlinkClick r:id="rId28" tooltip="Иммунитет (биология)"/>
              </a:rPr>
              <a:t>сопротивляемость по отношению к инфекции</a:t>
            </a:r>
            <a:r>
              <a:rPr lang="ru-RU" sz="800" dirty="0"/>
              <a:t>. Возможно проявление и </a:t>
            </a:r>
            <a:r>
              <a:rPr lang="ru-RU" sz="800" dirty="0" err="1"/>
              <a:t>геморагического</a:t>
            </a:r>
            <a:r>
              <a:rPr lang="ru-RU" sz="800" dirty="0"/>
              <a:t> диатеза из-за уменьшения </a:t>
            </a:r>
            <a:r>
              <a:rPr lang="ru-RU" sz="800" dirty="0" err="1"/>
              <a:t>протеиносинтетической</a:t>
            </a:r>
            <a:r>
              <a:rPr lang="ru-RU" sz="800" dirty="0"/>
              <a:t> функции печени и уменьшения числа тромбоцитов - петехии.</a:t>
            </a:r>
            <a:endParaRPr lang="ru-RU" sz="800" b="1" dirty="0"/>
          </a:p>
          <a:p>
            <a:pPr>
              <a:lnSpc>
                <a:spcPct val="80000"/>
              </a:lnSpc>
            </a:pPr>
            <a:r>
              <a:rPr lang="ru-RU" sz="800" b="1" dirty="0"/>
              <a:t>[</a:t>
            </a:r>
            <a:r>
              <a:rPr lang="ru-RU" sz="800" b="1" dirty="0">
                <a:hlinkClick r:id="rId29" tooltip="Править секцию: Диагностика и дифдиагностика"/>
              </a:rPr>
              <a:t>править</a:t>
            </a:r>
            <a:r>
              <a:rPr lang="ru-RU" sz="800" b="1" dirty="0"/>
              <a:t>] Диагностика и </a:t>
            </a:r>
            <a:r>
              <a:rPr lang="ru-RU" sz="800" b="1" dirty="0" err="1"/>
              <a:t>дифдиагностика</a:t>
            </a:r>
            <a:endParaRPr lang="ru-RU" sz="800" b="1" dirty="0"/>
          </a:p>
          <a:p>
            <a:pPr>
              <a:lnSpc>
                <a:spcPct val="80000"/>
              </a:lnSpc>
            </a:pPr>
            <a:r>
              <a:rPr lang="ru-RU" sz="800" dirty="0"/>
              <a:t>Позитивные пробы на сахар и обнаружение галактозы в моче в первые дни жизни, а также уровень её в крови более 0,2 г/л требуют специального обследования ребёнка на </a:t>
            </a:r>
            <a:r>
              <a:rPr lang="ru-RU" sz="800" dirty="0" err="1"/>
              <a:t>галактоземию</a:t>
            </a:r>
            <a:r>
              <a:rPr lang="ru-RU" sz="800" dirty="0"/>
              <a:t>. Существуют специальные методы определения активности ферментов, превращающихся в галактозу, которые выполняются в централизованных биохимических лабораториях.</a:t>
            </a:r>
          </a:p>
          <a:p>
            <a:pPr>
              <a:lnSpc>
                <a:spcPct val="80000"/>
              </a:lnSpc>
            </a:pPr>
            <a:r>
              <a:rPr lang="ru-RU" sz="800" dirty="0"/>
              <a:t>Дифференциальный диагноз проводится обычно с </a:t>
            </a:r>
            <a:r>
              <a:rPr lang="ru-RU" sz="800" dirty="0">
                <a:hlinkClick r:id="rId30" tooltip="Сахарный диабет"/>
              </a:rPr>
              <a:t>сахарным диабетом</a:t>
            </a:r>
            <a:r>
              <a:rPr lang="ru-RU" sz="800" dirty="0"/>
              <a:t>.</a:t>
            </a:r>
          </a:p>
          <a:p>
            <a:pPr>
              <a:lnSpc>
                <a:spcPct val="80000"/>
              </a:lnSpc>
            </a:pPr>
            <a:r>
              <a:rPr lang="ru-RU" sz="800" dirty="0"/>
              <a:t>Тяжёлые формы заканчиваются летально в первые месяцы жизни, при затяжном течении на первый план могут выступать явления хронической недостаточности печени или поражения </a:t>
            </a:r>
            <a:r>
              <a:rPr lang="ru-RU" sz="800" dirty="0">
                <a:hlinkClick r:id="rId12" tooltip="Центральная нервная система"/>
              </a:rPr>
              <a:t>центральной нервной системы</a:t>
            </a:r>
            <a:r>
              <a:rPr lang="ru-RU" sz="800" dirty="0"/>
              <a:t>. Мы часто сталкиваемся с выражениями «сладости на фруктозе», «расщепление до глюкозы», но знаем лишь то, что эти термины связаны с сахаром. Давайте разберёмся в том, какую роль эти вещества играют в организме.</a:t>
            </a:r>
          </a:p>
          <a:p>
            <a:pPr>
              <a:lnSpc>
                <a:spcPct val="80000"/>
              </a:lnSpc>
            </a:pPr>
            <a:r>
              <a:rPr lang="ru-RU" sz="800" dirty="0"/>
              <a:t>И глюкоза, и фруктоза относятся к подклассу моносахаридов класса углеводов (сахаридов). Название «</a:t>
            </a:r>
            <a:r>
              <a:rPr lang="ru-RU" sz="800" dirty="0" err="1"/>
              <a:t>Углево́ды</a:t>
            </a:r>
            <a:r>
              <a:rPr lang="ru-RU" sz="800" dirty="0"/>
              <a:t>» происходит от слов «уголь» и «вода». Причиной этого является то, что первые из известных науке углеводов описывались брутто-формулой </a:t>
            </a:r>
            <a:r>
              <a:rPr lang="ru-RU" sz="800" dirty="0" err="1"/>
              <a:t>Cx</a:t>
            </a:r>
            <a:r>
              <a:rPr lang="ru-RU" sz="800" dirty="0"/>
              <a:t>(H2O)y, формально являясь соединениями углерода и воды.</a:t>
            </a:r>
            <a:endParaRPr lang="ru-RU" sz="800" b="1" dirty="0"/>
          </a:p>
          <a:p>
            <a:pPr>
              <a:lnSpc>
                <a:spcPct val="80000"/>
              </a:lnSpc>
            </a:pPr>
            <a:r>
              <a:rPr lang="ru-RU" sz="800" b="1" dirty="0" err="1"/>
              <a:t>Глюко́за</a:t>
            </a:r>
            <a:r>
              <a:rPr lang="ru-RU" sz="800" b="1" dirty="0"/>
              <a:t> </a:t>
            </a:r>
            <a:r>
              <a:rPr lang="ru-RU" sz="800" dirty="0"/>
              <a:t>(«виноградный сахар», декстроза) встречается в соке многих фруктов и ягод, в том числе и винограда, отчего и произошло название этого вида сахара.</a:t>
            </a:r>
          </a:p>
          <a:p>
            <a:pPr>
              <a:lnSpc>
                <a:spcPct val="80000"/>
              </a:lnSpc>
            </a:pPr>
            <a:r>
              <a:rPr lang="ru-RU" sz="800" dirty="0"/>
              <a:t>В организме человека и животных глюкоза является основным и наиболее универсальным </a:t>
            </a:r>
            <a:r>
              <a:rPr lang="ru-RU" sz="800" i="1" dirty="0"/>
              <a:t>источником энергии</a:t>
            </a:r>
            <a:r>
              <a:rPr lang="ru-RU" sz="800" dirty="0"/>
              <a:t> для обеспечения метаболических процессов. Способностью усваивать глюкозу обладают все клетки организма животных.</a:t>
            </a:r>
          </a:p>
          <a:p>
            <a:pPr>
              <a:lnSpc>
                <a:spcPct val="80000"/>
              </a:lnSpc>
            </a:pPr>
            <a:r>
              <a:rPr lang="ru-RU" sz="800" dirty="0"/>
              <a:t>Глюкоза в клетках может подвергаться гликолизу с целью получения </a:t>
            </a:r>
            <a:r>
              <a:rPr lang="ru-RU" sz="800" i="1" dirty="0"/>
              <a:t>энергии</a:t>
            </a:r>
            <a:r>
              <a:rPr lang="ru-RU" sz="800" dirty="0"/>
              <a:t> в виде АТФ (</a:t>
            </a:r>
            <a:r>
              <a:rPr lang="ru-RU" sz="800" dirty="0" err="1"/>
              <a:t>Аденозинтрифосфа́т</a:t>
            </a:r>
            <a:r>
              <a:rPr lang="ru-RU" sz="800" b="1" dirty="0"/>
              <a:t> </a:t>
            </a:r>
            <a:r>
              <a:rPr lang="ru-RU" sz="800" dirty="0"/>
              <a:t>— нуклеотид, играет исключительно важную роль в обмене энергии и веществ в организмах; в первую очередь соединение известно как универсальный источник энергии для всех биохимических процессов, протекающих в живых системах).</a:t>
            </a:r>
          </a:p>
          <a:p>
            <a:pPr>
              <a:lnSpc>
                <a:spcPct val="80000"/>
              </a:lnSpc>
            </a:pPr>
            <a:r>
              <a:rPr lang="ru-RU" sz="800" dirty="0"/>
              <a:t>Многие отличные от глюкозы источники энергии могут быть непосредственно конвертированы в печени в глюкозу — например, молочная кислота, многие свободные жирные кислоты и глицерин, или свободные аминокислоты. Процесс образования глюкозы в печени из других соединений называется </a:t>
            </a:r>
            <a:r>
              <a:rPr lang="ru-RU" sz="800" dirty="0" err="1"/>
              <a:t>глюконеогенезом</a:t>
            </a:r>
            <a:r>
              <a:rPr lang="ru-RU" sz="800" dirty="0"/>
              <a:t>. Из гликогена путём простого расщепления опять-таки легко производится глюкоза.</a:t>
            </a:r>
          </a:p>
          <a:p>
            <a:pPr>
              <a:lnSpc>
                <a:spcPct val="80000"/>
              </a:lnSpc>
            </a:pPr>
            <a:r>
              <a:rPr lang="ru-RU" sz="800" dirty="0"/>
              <a:t>В связи с исключительной важностью поддержания стабильного уровня глюкозы в крови, у человека и многих других животных существует сложная система гормональной регуляции параметров углеводного обмена.</a:t>
            </a:r>
          </a:p>
          <a:p>
            <a:pPr>
              <a:lnSpc>
                <a:spcPct val="80000"/>
              </a:lnSpc>
            </a:pPr>
            <a:r>
              <a:rPr lang="ru-RU" sz="800" dirty="0"/>
              <a:t>При окислении 1 грамма глюкозы до углекислого газа и воды выделяется 17,6 кДж энергии.</a:t>
            </a:r>
            <a:endParaRPr lang="ru-RU" sz="800" b="1" dirty="0"/>
          </a:p>
          <a:p>
            <a:pPr>
              <a:lnSpc>
                <a:spcPct val="80000"/>
              </a:lnSpc>
            </a:pPr>
            <a:r>
              <a:rPr lang="ru-RU" sz="800" b="1" dirty="0"/>
              <a:t>Фруктоза </a:t>
            </a:r>
            <a:r>
              <a:rPr lang="ru-RU" sz="800" dirty="0"/>
              <a:t>– один из основных источников углеводов, являющийся важным природным сахаром. Она не может непосредственно усваиваться организмом человека, поэтому в процессе обмена веществ преобразуется в глюкозу, но, в отличие от глюкозы, служащей универсальным источником энергии, фруктоза не поглощается инсулин-зависимыми тканями, поэтому может быть основным источником углеводов для больных, страдающих </a:t>
            </a:r>
            <a:r>
              <a:rPr lang="ru-RU" sz="800" i="1" dirty="0"/>
              <a:t>сахарным диабетом</a:t>
            </a:r>
            <a:r>
              <a:rPr lang="ru-RU" sz="800" dirty="0"/>
              <a:t>.</a:t>
            </a:r>
          </a:p>
          <a:p>
            <a:pPr>
              <a:lnSpc>
                <a:spcPct val="80000"/>
              </a:lnSpc>
            </a:pPr>
            <a:r>
              <a:rPr lang="ru-RU" sz="800" dirty="0"/>
              <a:t>Это природный сахар, содержащийся в меде, фруктах и ягодах, она имеет приятный вкус и снижает калорийность пищи. Так как в клетках печени фруктоза используется также для синтеза жирных кислот, что может приводить к </a:t>
            </a:r>
            <a:r>
              <a:rPr lang="ru-RU" sz="800" i="1" dirty="0"/>
              <a:t>ожирению</a:t>
            </a:r>
            <a:r>
              <a:rPr lang="ru-RU" sz="800" dirty="0"/>
              <a:t>, для здоровых людей полностью заменять сахар фруктозой не рекомендуется.</a:t>
            </a:r>
          </a:p>
          <a:p>
            <a:pPr>
              <a:lnSpc>
                <a:spcPct val="80000"/>
              </a:lnSpc>
            </a:pPr>
            <a:r>
              <a:rPr lang="ru-RU" sz="800" dirty="0"/>
              <a:t>Так как фруктоза примерно в 2 раза слаще сахара, количество сахара можно понизить на 30-50%. Это имеет решающее значение, когда речь идет о разных диетических продуктах, при приготовлении которых фруктозой можно заменить искусственные сладкие вещества, часто оказывающие отрицательное значение на здоровье. Фруктоза особенно эффективна в питании людей, страдающих диабетом, желчнокаменной болезнью, атеросклерозом, ишемической болезнью сердца, аллергическими и стоматологическими заболеваниями, ожирением, а также спортсменов, пожилых людей и детей.</a:t>
            </a:r>
          </a:p>
          <a:p>
            <a:pPr>
              <a:lnSpc>
                <a:spcPct val="80000"/>
              </a:lnSpc>
            </a:pPr>
            <a:r>
              <a:rPr lang="ru-RU" sz="800" dirty="0"/>
              <a:t>Медики считают, что фруктоза полезнее, чем сахароза и глюкоза. Фруктоза помогает организму человека при длительном состоянии напряжения: вождении автомобиля, спорте и т. д., ускоряет метаболизм алкоголя в организме человека, стабилизирует уровень сахара в крови, укрепляет иммунитет. Фруктоза не имеет привкуса, </a:t>
            </a:r>
            <a:r>
              <a:rPr lang="ru-RU" sz="800" i="1" dirty="0"/>
              <a:t>безопасна с точки зрения кариеса</a:t>
            </a:r>
            <a:r>
              <a:rPr lang="ru-RU" sz="800" dirty="0"/>
              <a:t>, хорошо растворяется и характеризуется отсутствием побочных явлений. В настоящее время фруктоза используется при изготовлении лечебных препаратов и диетических продуктов, таких как малокалорийное питание, продукты для больных диабетом, здоровая пища.</a:t>
            </a:r>
            <a:endParaRPr lang="ru-RU" sz="800" b="1" dirty="0"/>
          </a:p>
          <a:p>
            <a:pPr>
              <a:lnSpc>
                <a:spcPct val="80000"/>
              </a:lnSpc>
            </a:pPr>
            <a:r>
              <a:rPr lang="ru-RU" sz="800" b="1" dirty="0"/>
              <a:t>Показания для потребления фруктозы:</a:t>
            </a:r>
            <a:endParaRPr lang="ru-RU" sz="800" dirty="0"/>
          </a:p>
          <a:p>
            <a:pPr>
              <a:lnSpc>
                <a:spcPct val="80000"/>
              </a:lnSpc>
            </a:pPr>
            <a:r>
              <a:rPr lang="ru-RU" sz="800" dirty="0"/>
              <a:t>сахарный диабет; </a:t>
            </a:r>
          </a:p>
          <a:p>
            <a:pPr>
              <a:lnSpc>
                <a:spcPct val="80000"/>
              </a:lnSpc>
            </a:pPr>
            <a:r>
              <a:rPr lang="ru-RU" sz="800" dirty="0"/>
              <a:t>диетическое питание; </a:t>
            </a:r>
          </a:p>
          <a:p>
            <a:pPr>
              <a:lnSpc>
                <a:spcPct val="80000"/>
              </a:lnSpc>
            </a:pPr>
            <a:r>
              <a:rPr lang="ru-RU" sz="800" dirty="0"/>
              <a:t>поражение печени; </a:t>
            </a:r>
          </a:p>
          <a:p>
            <a:pPr>
              <a:lnSpc>
                <a:spcPct val="80000"/>
              </a:lnSpc>
            </a:pPr>
            <a:r>
              <a:rPr lang="ru-RU" sz="800" dirty="0"/>
              <a:t>повышенное внутричерепное давление; </a:t>
            </a:r>
          </a:p>
          <a:p>
            <a:pPr>
              <a:lnSpc>
                <a:spcPct val="80000"/>
              </a:lnSpc>
            </a:pPr>
            <a:r>
              <a:rPr lang="ru-RU" sz="800" dirty="0"/>
              <a:t>глаукома; </a:t>
            </a:r>
          </a:p>
          <a:p>
            <a:pPr>
              <a:lnSpc>
                <a:spcPct val="80000"/>
              </a:lnSpc>
            </a:pPr>
            <a:r>
              <a:rPr lang="ru-RU" sz="800" dirty="0"/>
              <a:t>кахексия; </a:t>
            </a:r>
          </a:p>
          <a:p>
            <a:pPr>
              <a:lnSpc>
                <a:spcPct val="80000"/>
              </a:lnSpc>
            </a:pPr>
            <a:r>
              <a:rPr lang="ru-RU" sz="800" dirty="0"/>
              <a:t>острое алкогольное опьянение; </a:t>
            </a:r>
          </a:p>
          <a:p>
            <a:pPr>
              <a:lnSpc>
                <a:spcPct val="80000"/>
              </a:lnSpc>
            </a:pPr>
            <a:r>
              <a:rPr lang="ru-RU" sz="800" dirty="0" err="1"/>
              <a:t>экстрацеллюлярная</a:t>
            </a:r>
            <a:r>
              <a:rPr lang="ru-RU" sz="800" dirty="0"/>
              <a:t> дегидратация; </a:t>
            </a:r>
          </a:p>
          <a:p>
            <a:pPr>
              <a:lnSpc>
                <a:spcPct val="80000"/>
              </a:lnSpc>
            </a:pPr>
            <a:r>
              <a:rPr lang="ru-RU" sz="800" dirty="0"/>
              <a:t>дефицит глюкозы в до- и послеоперационный период. </a:t>
            </a:r>
          </a:p>
          <a:p>
            <a:pPr>
              <a:lnSpc>
                <a:spcPct val="80000"/>
              </a:lnSpc>
            </a:pPr>
            <a:r>
              <a:rPr lang="ru-RU" sz="800" dirty="0"/>
              <a:t>Относительная сладость разных сладких веществ:</a:t>
            </a:r>
          </a:p>
          <a:p>
            <a:pPr>
              <a:lnSpc>
                <a:spcPct val="80000"/>
              </a:lnSpc>
            </a:pPr>
            <a:r>
              <a:rPr lang="ru-RU" sz="800" dirty="0"/>
              <a:t>Фруктоза 120-175 </a:t>
            </a:r>
          </a:p>
          <a:p>
            <a:pPr>
              <a:lnSpc>
                <a:spcPct val="80000"/>
              </a:lnSpc>
            </a:pPr>
            <a:r>
              <a:rPr lang="ru-RU" sz="800" dirty="0"/>
              <a:t>Сахароза 100 </a:t>
            </a:r>
          </a:p>
          <a:p>
            <a:pPr>
              <a:lnSpc>
                <a:spcPct val="80000"/>
              </a:lnSpc>
            </a:pPr>
            <a:r>
              <a:rPr lang="ru-RU" sz="800" dirty="0"/>
              <a:t>Глюкоза 70 </a:t>
            </a:r>
          </a:p>
          <a:p>
            <a:pPr>
              <a:lnSpc>
                <a:spcPct val="80000"/>
              </a:lnSpc>
            </a:pPr>
            <a:r>
              <a:rPr lang="ru-RU" sz="800" dirty="0"/>
              <a:t>Сорбит 50-60 </a:t>
            </a:r>
          </a:p>
          <a:p>
            <a:pPr>
              <a:lnSpc>
                <a:spcPct val="80000"/>
              </a:lnSpc>
            </a:pPr>
            <a:r>
              <a:rPr lang="ru-RU" sz="800" dirty="0"/>
              <a:t>Мальтоза 30 </a:t>
            </a:r>
          </a:p>
          <a:p>
            <a:pPr>
              <a:lnSpc>
                <a:spcPct val="80000"/>
              </a:lnSpc>
            </a:pPr>
            <a:r>
              <a:rPr lang="ru-RU" sz="800" dirty="0"/>
              <a:t>Лактоза 15 </a:t>
            </a:r>
          </a:p>
          <a:p>
            <a:pPr>
              <a:lnSpc>
                <a:spcPct val="80000"/>
              </a:lnSpc>
              <a:buFontTx/>
              <a:buChar char="•"/>
            </a:pPr>
            <a:endParaRPr lang="ru-RU" sz="8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707EF6-54CD-4564-9EC4-C8A0AA4A2C74}" type="slidenum">
              <a:rPr lang="ru-RU"/>
              <a:pPr/>
              <a:t>52</a:t>
            </a:fld>
            <a:endParaRPr lang="ru-RU"/>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p:txBody>
          <a:bodyPr/>
          <a:lstStyle/>
          <a:p>
            <a:r>
              <a:rPr lang="ru-RU" dirty="0"/>
              <a:t>Аскорбиновая кислота близка по структуре к моносахаридам и представляет собой </a:t>
            </a:r>
            <a:r>
              <a:rPr lang="ru-RU" dirty="0">
                <a:sym typeface="Symbol" pitchFamily="18" charset="2"/>
              </a:rPr>
              <a:t></a:t>
            </a:r>
            <a:r>
              <a:rPr lang="ru-RU" dirty="0"/>
              <a:t>-лактон 2-оксо-L-гулоновой кислоты. Проявляет довольно сильные кислотные свойства (</a:t>
            </a:r>
            <a:r>
              <a:rPr lang="ru-RU" dirty="0" err="1"/>
              <a:t>рКа</a:t>
            </a:r>
            <a:r>
              <a:rPr lang="ru-RU" dirty="0"/>
              <a:t>=4,2), обусловленные ОН-группами </a:t>
            </a:r>
            <a:r>
              <a:rPr lang="ru-RU" dirty="0" err="1"/>
              <a:t>ендиольного</a:t>
            </a:r>
            <a:r>
              <a:rPr lang="ru-RU" dirty="0"/>
              <a:t> фрагмента. Аскорбиновая кислота синтезируется растительными и многими животными организмами. Исключение составляют морские свинки, некоторые птицы, обезьяны и человек. Поэтому в организм человека аскорбиновая кислота должна поступать с продуктами питания в количестве 75 мг в сутки. Витамин С является водорастворимым антиоксидантом, а также необходим  для синтеза коллагена. При недостатке витамина С развивается цинга.</a:t>
            </a:r>
          </a:p>
          <a:p>
            <a:r>
              <a:rPr lang="ru-RU" dirty="0"/>
              <a:t>Аскорбиновая кислота окисляется в мягких условиях, и этот процесс обеспечивает некоторые </a:t>
            </a:r>
            <a:r>
              <a:rPr lang="ru-RU" dirty="0" err="1"/>
              <a:t>окислительно</a:t>
            </a:r>
            <a:r>
              <a:rPr lang="ru-RU" dirty="0"/>
              <a:t>-восстановительные реакции в организме, например, окисление </a:t>
            </a:r>
            <a:r>
              <a:rPr lang="ru-RU" dirty="0">
                <a:sym typeface="Symbol" pitchFamily="18" charset="2"/>
              </a:rPr>
              <a:t></a:t>
            </a:r>
            <a:r>
              <a:rPr lang="ru-RU" dirty="0"/>
              <a:t>-аминокислоты </a:t>
            </a:r>
            <a:r>
              <a:rPr lang="ru-RU" dirty="0" err="1"/>
              <a:t>пролина</a:t>
            </a:r>
            <a:r>
              <a:rPr lang="ru-RU" dirty="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68672A-6982-42F7-B1D5-B98EC08568A0}" type="slidenum">
              <a:rPr lang="ru-RU"/>
              <a:pPr/>
              <a:t>55</a:t>
            </a:fld>
            <a:endParaRPr lang="ru-RU"/>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pPr>
              <a:lnSpc>
                <a:spcPct val="90000"/>
              </a:lnSpc>
            </a:pPr>
            <a:r>
              <a:rPr lang="ru-RU" sz="900" dirty="0"/>
              <a:t>Какое вещество самое сладкое? Сладкий сок сахарного тростника был известен аборигенам Америки за много столетий до нашей эры. Тысячелетиями сахарный тростник был единственным поставщиком сахарозы. В России первый завод для добывания свекловичного сока был построен в 1802 году в Тульской губернии В небольших количествах сахароза всегда содержится в листьях и семенах растений; в большем количестве — в плодах, особенно сладких, таких, как абрикос, персик, груша. В абрикосах, например, сахарозы может быть до 10% (наряду с 3% глюкозы и таким же количеством фруктозы). Еще больше сахарозы в бананах — до 13,7%; много в них также глюкозы (4,7%) и фруктозы (8,6%). В березовом соке сахарозы от 0,5 до 1,2%. Но, конечно, добывают сахар не из этих растений. (Интересно, что такие сластены, как пчелы, в несколько раз менее чувствительны к сахару, чем человек: они не считают сладким даже </a:t>
            </a:r>
            <a:r>
              <a:rPr lang="ru-RU" sz="900" dirty="0" err="1"/>
              <a:t>ра¬створ</a:t>
            </a:r>
            <a:r>
              <a:rPr lang="ru-RU" sz="900" dirty="0"/>
              <a:t>, содержащий в литре 20 г сахара. За стандарт сладости принимают привычный всем пищевой сахар, сахарозу — тот самый сахар, который получают из свеклы или тростника; ее сладость принимают за единицу. Фруктоза — самый сладкий из </a:t>
            </a:r>
            <a:r>
              <a:rPr lang="ru-RU" sz="900" dirty="0" err="1"/>
              <a:t>cахаров</a:t>
            </a:r>
            <a:r>
              <a:rPr lang="ru-RU" sz="900" dirty="0"/>
              <a:t>, она в 1,7 раза слаще сахарозы, а вот глюкоза, вопреки распространенному мнению, в 1,3 раза менее сладкая, чем обычный сахар. Еще один широко распространенный дисахарид — молочный сахар, или лактоза (от лат. </a:t>
            </a:r>
            <a:r>
              <a:rPr lang="ru-RU" sz="900" dirty="0" err="1"/>
              <a:t>lactis</a:t>
            </a:r>
            <a:r>
              <a:rPr lang="ru-RU" sz="900" dirty="0"/>
              <a:t> — молоко), содержится в молоке в количестве 4—5%; лактоза втрое менее сладкая по сравнению с сахарозой. В диетическом питании широкое распространение получили сорбит (это слово происходит от латинского названия рябины: </a:t>
            </a:r>
            <a:r>
              <a:rPr lang="ru-RU" sz="900" dirty="0" err="1"/>
              <a:t>Sorbus</a:t>
            </a:r>
            <a:r>
              <a:rPr lang="ru-RU" sz="900" dirty="0"/>
              <a:t> </a:t>
            </a:r>
            <a:r>
              <a:rPr lang="ru-RU" sz="900" dirty="0" err="1"/>
              <a:t>aucuparia</a:t>
            </a:r>
            <a:r>
              <a:rPr lang="ru-RU" sz="900" dirty="0"/>
              <a:t>) и ксилит (от греческого </a:t>
            </a:r>
            <a:r>
              <a:rPr lang="ru-RU" sz="900" dirty="0" err="1"/>
              <a:t>xylon</a:t>
            </a:r>
            <a:r>
              <a:rPr lang="ru-RU" sz="900" dirty="0"/>
              <a:t> — дерево). Восстановление глюкозы в сорбит осуществляется в промышленных масштабах как одна из стадий при синтезе витамина  </a:t>
            </a:r>
            <a:r>
              <a:rPr lang="ru-RU" sz="900" dirty="0" err="1"/>
              <a:t>С.Самый</a:t>
            </a:r>
            <a:r>
              <a:rPr lang="ru-RU" sz="900" dirty="0"/>
              <a:t> старый и наиболее известный пищевой заменитель сахара — это сахарин, который более чем в 500 раз слаще сахарозы. Формула сахарина довольно проста — это циклический </a:t>
            </a:r>
            <a:r>
              <a:rPr lang="ru-RU" sz="900" dirty="0" err="1"/>
              <a:t>имид</a:t>
            </a:r>
            <a:r>
              <a:rPr lang="ru-RU" sz="900" dirty="0"/>
              <a:t> 2-сульфобензойной кислоты: В 1969 году американские химики Р. </a:t>
            </a:r>
            <a:r>
              <a:rPr lang="ru-RU" sz="900" dirty="0" err="1"/>
              <a:t>Мазур</a:t>
            </a:r>
            <a:r>
              <a:rPr lang="ru-RU" sz="900" dirty="0"/>
              <a:t> и Дж. </a:t>
            </a:r>
            <a:r>
              <a:rPr lang="ru-RU" sz="900" dirty="0" err="1"/>
              <a:t>Шлаттер</a:t>
            </a:r>
            <a:r>
              <a:rPr lang="ru-RU" sz="900" dirty="0"/>
              <a:t> обнаружили, что у метилового эфира L - α -</a:t>
            </a:r>
            <a:r>
              <a:rPr lang="ru-RU" sz="900" dirty="0" err="1"/>
              <a:t>аспартил</a:t>
            </a:r>
            <a:r>
              <a:rPr lang="ru-RU" sz="900" dirty="0"/>
              <a:t>-L-</a:t>
            </a:r>
            <a:r>
              <a:rPr lang="ru-RU" sz="900" dirty="0" err="1"/>
              <a:t>фенилаланина</a:t>
            </a:r>
            <a:r>
              <a:rPr lang="ru-RU" sz="900" dirty="0"/>
              <a:t> очень сладкий вкус. Это вещество — дипептид, строение которого не очень сложно. Вещество получило известность под торговым названием «аспартам». Аспартам не только слаще сахара (в 100—150 раз), но и усиливает его сладкий вкус, особенно в присутствии лимонной кислоты. </a:t>
            </a:r>
          </a:p>
          <a:p>
            <a:pPr>
              <a:lnSpc>
                <a:spcPct val="90000"/>
              </a:lnSpc>
            </a:pPr>
            <a:r>
              <a:rPr lang="ru-RU" sz="900" dirty="0"/>
              <a:t>Ну, а какое вещество все же самое-самое сладкое? Самым сладким из известных химических соединений является </a:t>
            </a:r>
            <a:r>
              <a:rPr lang="ru-RU" sz="900" dirty="0" err="1"/>
              <a:t>сукроновая</a:t>
            </a:r>
            <a:r>
              <a:rPr lang="ru-RU" sz="900" dirty="0"/>
              <a:t> кислота: она в 200 тысяч раз слаще обычного сахара</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86696E-ACA8-4897-AC35-60C2BBA89FBC}" type="slidenum">
              <a:rPr lang="ru-RU"/>
              <a:pPr/>
              <a:t>56</a:t>
            </a:fld>
            <a:endParaRPr lang="ru-RU"/>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pPr>
              <a:lnSpc>
                <a:spcPct val="80000"/>
              </a:lnSpc>
            </a:pPr>
            <a:r>
              <a:rPr lang="ru-RU" sz="800" b="1" dirty="0" err="1"/>
              <a:t>Cахарозаменители</a:t>
            </a:r>
            <a:r>
              <a:rPr lang="ru-RU" sz="800" b="1" dirty="0"/>
              <a:t> - польза и вред</a:t>
            </a:r>
          </a:p>
          <a:p>
            <a:pPr>
              <a:lnSpc>
                <a:spcPct val="80000"/>
              </a:lnSpc>
            </a:pPr>
            <a:r>
              <a:rPr lang="ru-RU" sz="800" dirty="0"/>
              <a:t> С момента изобретения искусственных сахарозаменителей не утихают споры о том, вредны они или нет. На самом деле, есть вполне безобидные сахарозаменители, но есть и те, которые могут нанести вред организму.</a:t>
            </a:r>
          </a:p>
          <a:p>
            <a:pPr>
              <a:lnSpc>
                <a:spcPct val="80000"/>
              </a:lnSpc>
            </a:pPr>
            <a:r>
              <a:rPr lang="ru-RU" sz="800" dirty="0"/>
              <a:t>Поэтому нужно хорошо разобраться в том, какие заменители сахара употреблять можно, а какие - лучше не стоит.</a:t>
            </a:r>
          </a:p>
          <a:p>
            <a:pPr>
              <a:lnSpc>
                <a:spcPct val="80000"/>
              </a:lnSpc>
            </a:pPr>
            <a:endParaRPr lang="ru-RU" sz="800" b="1" dirty="0"/>
          </a:p>
          <a:p>
            <a:pPr>
              <a:lnSpc>
                <a:spcPct val="80000"/>
              </a:lnSpc>
            </a:pPr>
            <a:r>
              <a:rPr lang="ru-RU" sz="800" b="1" dirty="0"/>
              <a:t>Как изобрели сахарозаменители?</a:t>
            </a:r>
          </a:p>
          <a:p>
            <a:pPr>
              <a:lnSpc>
                <a:spcPct val="80000"/>
              </a:lnSpc>
            </a:pPr>
            <a:r>
              <a:rPr lang="ru-RU" sz="800" dirty="0"/>
              <a:t>Изобретателем сахарина считается химик </a:t>
            </a:r>
            <a:r>
              <a:rPr lang="ru-RU" sz="800" dirty="0" err="1"/>
              <a:t>Фальберг</a:t>
            </a:r>
            <a:r>
              <a:rPr lang="ru-RU" sz="800" dirty="0"/>
              <a:t>. Он понял, что есть заменители сахара случайно, когда однажды, взяв кусок хлеба в рот, почувствовал сладкий привкус. Оказалось, что он забыл вымыть руки после работы в лаборатории. Поэтому он вернулся в лабораторию и подтвердил свою догадку. Так и появился синтезированный сахар.</a:t>
            </a:r>
            <a:endParaRPr lang="ru-RU" sz="800" b="1" dirty="0"/>
          </a:p>
          <a:p>
            <a:pPr>
              <a:lnSpc>
                <a:spcPct val="80000"/>
              </a:lnSpc>
            </a:pPr>
            <a:r>
              <a:rPr lang="ru-RU" sz="800" b="1" dirty="0"/>
              <a:t>Сахарозаменители: польза или вред?</a:t>
            </a:r>
          </a:p>
          <a:p>
            <a:pPr>
              <a:lnSpc>
                <a:spcPct val="80000"/>
              </a:lnSpc>
            </a:pPr>
            <a:r>
              <a:rPr lang="ru-RU" sz="800" dirty="0"/>
              <a:t>Заменители сахара бывают синтетические и натуральные. Синтетические выведены искусственным путем и содержат намного меньше калорий, чем натуральные. Но у них есть и побочное действие: они способствуют усилению аппетита. Это обусловлено тем, что организм, чувствует сладкий вкус и ожидает поступления углеводов. А поскольку они не поступает, то на протяжении суток все поглощенные углеводы, будут вызывать чувство голода. А это негативно скажется на фигуре. Поэтому стоит ли жалеть для организма немного калорий, если понимаешь, что наешь больше? К синтетическим сахарозаменителям относятся </a:t>
            </a:r>
            <a:r>
              <a:rPr lang="ru-RU" sz="800" dirty="0" err="1"/>
              <a:t>сукразит</a:t>
            </a:r>
            <a:r>
              <a:rPr lang="ru-RU" sz="800" dirty="0"/>
              <a:t>, сахарин, аспартам и другие.</a:t>
            </a:r>
          </a:p>
          <a:p>
            <a:pPr>
              <a:lnSpc>
                <a:spcPct val="80000"/>
              </a:lnSpc>
            </a:pPr>
            <a:r>
              <a:rPr lang="ru-RU" sz="800" dirty="0"/>
              <a:t>Но есть и натуральные заменители сахара. Некоторые из них не уступают по калорийности сахару, но зато намного полезнее. Кроме того, существование таких сахарозаменителей для диабетиков – это отличный выход из ситуации, когда потреблять сахар не стоит. К естественным сахарозаменителям относятся мед, ксилит, сорбит и другие.</a:t>
            </a:r>
            <a:endParaRPr lang="ru-RU" sz="800" b="1" dirty="0"/>
          </a:p>
          <a:p>
            <a:pPr>
              <a:lnSpc>
                <a:spcPct val="80000"/>
              </a:lnSpc>
            </a:pPr>
            <a:r>
              <a:rPr lang="ru-RU" sz="800" b="1" dirty="0"/>
              <a:t>Заменитель сахара – фруктоза</a:t>
            </a:r>
          </a:p>
          <a:p>
            <a:pPr>
              <a:lnSpc>
                <a:spcPct val="80000"/>
              </a:lnSpc>
            </a:pPr>
            <a:r>
              <a:rPr lang="ru-RU" sz="800" i="1" dirty="0"/>
              <a:t>Плюсы фруктозы</a:t>
            </a:r>
            <a:endParaRPr lang="ru-RU" sz="800" dirty="0"/>
          </a:p>
          <a:p>
            <a:pPr>
              <a:lnSpc>
                <a:spcPct val="80000"/>
              </a:lnSpc>
            </a:pPr>
            <a:r>
              <a:rPr lang="ru-RU" sz="800" dirty="0"/>
              <a:t>Ее любят за то, что она слаще сахара, а значит, фруктозы используется меньшее количество для того, чтобы что-то подсластить. Также ее можно употреблять диабетикам.</a:t>
            </a:r>
          </a:p>
          <a:p>
            <a:pPr>
              <a:lnSpc>
                <a:spcPct val="80000"/>
              </a:lnSpc>
            </a:pPr>
            <a:r>
              <a:rPr lang="ru-RU" sz="800" i="1" dirty="0"/>
              <a:t>Минусы фруктозы (возможный вред)</a:t>
            </a:r>
            <a:endParaRPr lang="ru-RU" sz="800" dirty="0"/>
          </a:p>
          <a:p>
            <a:pPr>
              <a:lnSpc>
                <a:spcPct val="80000"/>
              </a:lnSpc>
            </a:pPr>
            <a:r>
              <a:rPr lang="ru-RU" sz="800" dirty="0"/>
              <a:t>Не стоит сильно увлекаться. Во-первых, злоупотребляя фруктозой, есть риск нажить себе проблемы с сердцем, а во-вторых, фруктоза в организме служит основой для образования жира. Поэтому, если есть желание сбросить вес, фруктозу лучше ограничить.</a:t>
            </a:r>
          </a:p>
          <a:p>
            <a:pPr>
              <a:lnSpc>
                <a:spcPct val="80000"/>
              </a:lnSpc>
            </a:pPr>
            <a:r>
              <a:rPr lang="ru-RU" sz="800" dirty="0"/>
              <a:t>Безопасная доза фруктозы за 24 часа составляет около 30 грамм.</a:t>
            </a:r>
            <a:endParaRPr lang="ru-RU" sz="800" b="1" dirty="0"/>
          </a:p>
          <a:p>
            <a:pPr>
              <a:lnSpc>
                <a:spcPct val="80000"/>
              </a:lnSpc>
            </a:pPr>
            <a:r>
              <a:rPr lang="ru-RU" sz="800" b="1" dirty="0"/>
              <a:t>Сахарозаменитель – сорбит (Е 420)</a:t>
            </a:r>
          </a:p>
          <a:p>
            <a:pPr>
              <a:lnSpc>
                <a:spcPct val="80000"/>
              </a:lnSpc>
            </a:pPr>
            <a:r>
              <a:rPr lang="ru-RU" sz="800" dirty="0"/>
              <a:t>Сорбит - это еще один натуральный заменитель сахара, который есть, в основном, в абрикосах и рябине. Его, обычно, используют диабетики. Для похудения он не очень подходит - он в три раза менее сладкий, чем сахар. А по калорийности не уступает ему.</a:t>
            </a:r>
          </a:p>
          <a:p>
            <a:pPr>
              <a:lnSpc>
                <a:spcPct val="80000"/>
              </a:lnSpc>
            </a:pPr>
            <a:r>
              <a:rPr lang="ru-RU" sz="800" i="1" dirty="0"/>
              <a:t>Плюсы сорбита</a:t>
            </a:r>
            <a:endParaRPr lang="ru-RU" sz="800" dirty="0"/>
          </a:p>
          <a:p>
            <a:pPr>
              <a:lnSpc>
                <a:spcPct val="80000"/>
              </a:lnSpc>
            </a:pPr>
            <a:r>
              <a:rPr lang="ru-RU" sz="800" dirty="0"/>
              <a:t>Сорбит помогает продуктам долго не портиться. К тому же, он стимулирует работу желудка и не дает полезным веществам раньше времени покидать организм.</a:t>
            </a:r>
          </a:p>
          <a:p>
            <a:pPr>
              <a:lnSpc>
                <a:spcPct val="80000"/>
              </a:lnSpc>
            </a:pPr>
            <a:r>
              <a:rPr lang="ru-RU" sz="800" i="1" dirty="0"/>
              <a:t>Минусы сорбита (возможный вред)</a:t>
            </a:r>
            <a:endParaRPr lang="ru-RU" sz="800" dirty="0"/>
          </a:p>
          <a:p>
            <a:pPr>
              <a:lnSpc>
                <a:spcPct val="80000"/>
              </a:lnSpc>
            </a:pPr>
            <a:r>
              <a:rPr lang="ru-RU" sz="800" dirty="0"/>
              <a:t>Мало того, что, употребляя сорбит в больших количествах, можно набрать вес, так еще и заработаете расстройство желудка.</a:t>
            </a:r>
          </a:p>
          <a:p>
            <a:pPr>
              <a:lnSpc>
                <a:spcPct val="80000"/>
              </a:lnSpc>
            </a:pPr>
            <a:r>
              <a:rPr lang="ru-RU" sz="800" dirty="0"/>
              <a:t>Безопасная доза у сорбита такая же, как и у фруктозы - в пределах 40 грамм.</a:t>
            </a:r>
            <a:endParaRPr lang="ru-RU" sz="800" b="1" dirty="0"/>
          </a:p>
          <a:p>
            <a:pPr>
              <a:lnSpc>
                <a:spcPct val="80000"/>
              </a:lnSpc>
            </a:pPr>
            <a:r>
              <a:rPr lang="ru-RU" sz="800" b="1" dirty="0"/>
              <a:t>Заменитель сахара – ксилит (Е967)</a:t>
            </a:r>
          </a:p>
          <a:p>
            <a:pPr>
              <a:lnSpc>
                <a:spcPct val="80000"/>
              </a:lnSpc>
            </a:pPr>
            <a:r>
              <a:rPr lang="ru-RU" sz="800" dirty="0"/>
              <a:t>Похудеть, употребляя ксилит, тоже не получится, потому что он так же калориен, как и сахар. Но если существуют проблемы с зубами, то лучше будет заменить сахар ксилитом.</a:t>
            </a:r>
          </a:p>
          <a:p>
            <a:pPr>
              <a:lnSpc>
                <a:spcPct val="80000"/>
              </a:lnSpc>
            </a:pPr>
            <a:r>
              <a:rPr lang="ru-RU" sz="800" i="1" dirty="0"/>
              <a:t>Плюсы ксилита</a:t>
            </a:r>
            <a:endParaRPr lang="ru-RU" sz="800" dirty="0"/>
          </a:p>
          <a:p>
            <a:pPr>
              <a:lnSpc>
                <a:spcPct val="80000"/>
              </a:lnSpc>
            </a:pPr>
            <a:r>
              <a:rPr lang="ru-RU" sz="800" dirty="0"/>
              <a:t>Ксилит, как и другие натуральные заменители сахара, можно употреблять диабетикам. К тому же, он ускоряет обмен веществ и улучшает состояние зубов.</a:t>
            </a:r>
          </a:p>
          <a:p>
            <a:pPr>
              <a:lnSpc>
                <a:spcPct val="80000"/>
              </a:lnSpc>
            </a:pPr>
            <a:r>
              <a:rPr lang="ru-RU" sz="800" i="1" dirty="0"/>
              <a:t>Минусы ксилита (возможный вред)</a:t>
            </a:r>
            <a:endParaRPr lang="ru-RU" sz="800" dirty="0"/>
          </a:p>
          <a:p>
            <a:pPr>
              <a:lnSpc>
                <a:spcPct val="80000"/>
              </a:lnSpc>
            </a:pPr>
            <a:r>
              <a:rPr lang="ru-RU" sz="800" dirty="0"/>
              <a:t>Если употреблять ксилит в неограниченных количествах, то есть риск получить желудочное расстройство.</a:t>
            </a:r>
          </a:p>
          <a:p>
            <a:pPr>
              <a:lnSpc>
                <a:spcPct val="80000"/>
              </a:lnSpc>
            </a:pPr>
            <a:r>
              <a:rPr lang="ru-RU" sz="800" dirty="0"/>
              <a:t>Безопасная суточная доза в пределах 40 грамм.</a:t>
            </a:r>
            <a:endParaRPr lang="ru-RU" sz="800" b="1" dirty="0"/>
          </a:p>
          <a:p>
            <a:pPr>
              <a:lnSpc>
                <a:spcPct val="80000"/>
              </a:lnSpc>
            </a:pPr>
            <a:r>
              <a:rPr lang="ru-RU" sz="800" b="1" dirty="0"/>
              <a:t>Сахарозаменитель – сахарин (Е-954)</a:t>
            </a:r>
          </a:p>
          <a:p>
            <a:pPr>
              <a:lnSpc>
                <a:spcPct val="80000"/>
              </a:lnSpc>
            </a:pPr>
            <a:r>
              <a:rPr lang="ru-RU" sz="800" dirty="0"/>
              <a:t>Его еще используют в производстве </a:t>
            </a:r>
            <a:r>
              <a:rPr lang="ru-RU" sz="800" dirty="0" err="1"/>
              <a:t>таблетированного</a:t>
            </a:r>
            <a:r>
              <a:rPr lang="ru-RU" sz="800" dirty="0"/>
              <a:t> заменителя сахара. Он в сотни раз слаще сахара. Кроме того, он низкокалорийный и не усваивается организмом.</a:t>
            </a:r>
          </a:p>
          <a:p>
            <a:pPr>
              <a:lnSpc>
                <a:spcPct val="80000"/>
              </a:lnSpc>
            </a:pPr>
            <a:r>
              <a:rPr lang="ru-RU" sz="800" i="1" dirty="0"/>
              <a:t>Плюсы сахарина</a:t>
            </a:r>
            <a:endParaRPr lang="ru-RU" sz="800" dirty="0"/>
          </a:p>
          <a:p>
            <a:pPr>
              <a:lnSpc>
                <a:spcPct val="80000"/>
              </a:lnSpc>
            </a:pPr>
            <a:r>
              <a:rPr lang="ru-RU" sz="800" dirty="0"/>
              <a:t>Способствует похудению, так как он намного более сладкий, чем сахар, а значит, и потреблять его необходимо меньше. И калорий в нем нет.</a:t>
            </a:r>
          </a:p>
          <a:p>
            <a:pPr>
              <a:lnSpc>
                <a:spcPct val="80000"/>
              </a:lnSpc>
            </a:pPr>
            <a:r>
              <a:rPr lang="ru-RU" sz="800" i="1" dirty="0"/>
              <a:t>Минусы сахарина (возможный вред)</a:t>
            </a:r>
            <a:endParaRPr lang="ru-RU" sz="800" dirty="0"/>
          </a:p>
          <a:p>
            <a:pPr>
              <a:lnSpc>
                <a:spcPct val="80000"/>
              </a:lnSpc>
            </a:pPr>
            <a:r>
              <a:rPr lang="ru-RU" sz="800" dirty="0"/>
              <a:t>Сахарин может навредить желудку человека. В некоторых странах он даже запрещен. Также содержит канцерогенные вещества, которые вызывают тяжелые заболевания. В общем, сахарин если и стоит употреблять, то очень редко.</a:t>
            </a:r>
          </a:p>
          <a:p>
            <a:pPr>
              <a:lnSpc>
                <a:spcPct val="80000"/>
              </a:lnSpc>
            </a:pPr>
            <a:r>
              <a:rPr lang="ru-RU" sz="800" dirty="0"/>
              <a:t>Безопасная доза: лучше не превышать суточную дозу, равную 0.2 грамма.</a:t>
            </a:r>
            <a:endParaRPr lang="ru-RU" sz="800" b="1" dirty="0"/>
          </a:p>
          <a:p>
            <a:pPr>
              <a:lnSpc>
                <a:spcPct val="80000"/>
              </a:lnSpc>
            </a:pPr>
            <a:r>
              <a:rPr lang="ru-RU" sz="800" b="1" dirty="0"/>
              <a:t>Заменитель сахара – </a:t>
            </a:r>
            <a:r>
              <a:rPr lang="ru-RU" sz="800" b="1" dirty="0" err="1"/>
              <a:t>цикламат</a:t>
            </a:r>
            <a:r>
              <a:rPr lang="ru-RU" sz="800" b="1" dirty="0"/>
              <a:t> (Е 952)</a:t>
            </a:r>
          </a:p>
          <a:p>
            <a:pPr>
              <a:lnSpc>
                <a:spcPct val="80000"/>
              </a:lnSpc>
            </a:pPr>
            <a:r>
              <a:rPr lang="ru-RU" sz="800" dirty="0" err="1"/>
              <a:t>Цикламат</a:t>
            </a:r>
            <a:r>
              <a:rPr lang="ru-RU" sz="800" dirty="0"/>
              <a:t> не такой сладкий, как сахарин, но все равно, намного слаще сахара. К тому же, привкус у него приятнее, чем у сахарина.</a:t>
            </a:r>
          </a:p>
          <a:p>
            <a:pPr>
              <a:lnSpc>
                <a:spcPct val="80000"/>
              </a:lnSpc>
            </a:pPr>
            <a:r>
              <a:rPr lang="ru-RU" sz="800" i="1" dirty="0"/>
              <a:t>Плюсы </a:t>
            </a:r>
            <a:r>
              <a:rPr lang="ru-RU" sz="800" i="1" dirty="0" err="1"/>
              <a:t>цикламата</a:t>
            </a:r>
            <a:endParaRPr lang="ru-RU" sz="800" dirty="0"/>
          </a:p>
          <a:p>
            <a:pPr>
              <a:lnSpc>
                <a:spcPct val="80000"/>
              </a:lnSpc>
            </a:pPr>
            <a:r>
              <a:rPr lang="ru-RU" sz="800" dirty="0"/>
              <a:t>Если необходимо сбросить вес, то можно употреблять </a:t>
            </a:r>
            <a:r>
              <a:rPr lang="ru-RU" sz="800" dirty="0" err="1"/>
              <a:t>цикламат</a:t>
            </a:r>
            <a:r>
              <a:rPr lang="ru-RU" sz="800" dirty="0"/>
              <a:t> вместо сахара. Он хорошо растворяется в воде, его можно использовать, чтобы подсластить чай или кофе. К тому же, он очень </a:t>
            </a:r>
            <a:r>
              <a:rPr lang="ru-RU" sz="800" dirty="0" err="1"/>
              <a:t>низкокалориен</a:t>
            </a:r>
            <a:r>
              <a:rPr lang="ru-RU" sz="800" dirty="0"/>
              <a:t>.</a:t>
            </a:r>
          </a:p>
          <a:p>
            <a:pPr>
              <a:lnSpc>
                <a:spcPct val="80000"/>
              </a:lnSpc>
            </a:pPr>
            <a:r>
              <a:rPr lang="ru-RU" sz="800" i="1" dirty="0"/>
              <a:t>Минусы </a:t>
            </a:r>
            <a:r>
              <a:rPr lang="ru-RU" sz="800" i="1" dirty="0" err="1"/>
              <a:t>цикламата</a:t>
            </a:r>
            <a:r>
              <a:rPr lang="ru-RU" sz="800" i="1" dirty="0"/>
              <a:t> (возможный вред)</a:t>
            </a:r>
            <a:endParaRPr lang="ru-RU" sz="800" dirty="0"/>
          </a:p>
          <a:p>
            <a:pPr>
              <a:lnSpc>
                <a:spcPct val="80000"/>
              </a:lnSpc>
            </a:pPr>
            <a:r>
              <a:rPr lang="ru-RU" sz="800" dirty="0" err="1"/>
              <a:t>Цикламата</a:t>
            </a:r>
            <a:r>
              <a:rPr lang="ru-RU" sz="800" dirty="0"/>
              <a:t> существует несколько видов: кальциевый и натриевый. Так вот, натриевый может принести вред человеку, страдающему почечной недостаточностью. Его также нельзя принимать при вскармливании грудью и беременности. К тому же, в странах Евросоюза и США его не найти. Но он достаточно недорогой, поэтому пользуется популярностью у россиян.</a:t>
            </a:r>
          </a:p>
          <a:p>
            <a:pPr>
              <a:lnSpc>
                <a:spcPct val="80000"/>
              </a:lnSpc>
            </a:pPr>
            <a:r>
              <a:rPr lang="ru-RU" sz="800" dirty="0"/>
              <a:t>Безопасная доза не должна превышать 0.8 грамм за 24 часа.</a:t>
            </a:r>
            <a:endParaRPr lang="ru-RU" sz="800" b="1" dirty="0"/>
          </a:p>
          <a:p>
            <a:pPr>
              <a:lnSpc>
                <a:spcPct val="80000"/>
              </a:lnSpc>
            </a:pPr>
            <a:r>
              <a:rPr lang="ru-RU" sz="800" b="1" dirty="0"/>
              <a:t>Сахарозаменитель – аспартам (Е 951)</a:t>
            </a:r>
          </a:p>
          <a:p>
            <a:pPr>
              <a:lnSpc>
                <a:spcPct val="80000"/>
              </a:lnSpc>
            </a:pPr>
            <a:r>
              <a:rPr lang="ru-RU" sz="800" dirty="0"/>
              <a:t>Этот заменитель сахара используют для того, чтобы делать более сладкими кондитерские изделия и напитки, потому что он намного слаще, чем обычный сахар, а, следовательно, его использование выгоднее. Его выпускают в порошковой форме и в форме таблеток. Он имеет приятный привкус.</a:t>
            </a:r>
          </a:p>
          <a:p>
            <a:pPr>
              <a:lnSpc>
                <a:spcPct val="80000"/>
              </a:lnSpc>
            </a:pPr>
            <a:r>
              <a:rPr lang="ru-RU" sz="800" i="1" dirty="0"/>
              <a:t>Плюсы аспартама</a:t>
            </a:r>
            <a:endParaRPr lang="ru-RU" sz="800" dirty="0"/>
          </a:p>
          <a:p>
            <a:pPr>
              <a:lnSpc>
                <a:spcPct val="80000"/>
              </a:lnSpc>
            </a:pPr>
            <a:r>
              <a:rPr lang="ru-RU" sz="800" dirty="0"/>
              <a:t>В аспартаме калорий нет. А еще его выгодно использовать.</a:t>
            </a:r>
          </a:p>
          <a:p>
            <a:pPr>
              <a:lnSpc>
                <a:spcPct val="80000"/>
              </a:lnSpc>
            </a:pPr>
            <a:r>
              <a:rPr lang="ru-RU" sz="800" i="1" dirty="0"/>
              <a:t>Минусы аспартама (возможный вред)</a:t>
            </a:r>
            <a:endParaRPr lang="ru-RU" sz="800" dirty="0"/>
          </a:p>
          <a:p>
            <a:pPr>
              <a:lnSpc>
                <a:spcPct val="80000"/>
              </a:lnSpc>
            </a:pPr>
            <a:r>
              <a:rPr lang="ru-RU" sz="800" dirty="0"/>
              <a:t>Этот заменитель сахара проявляет неустойчивость в условиях высокой температуры. К тому же, людям, болеющим </a:t>
            </a:r>
            <a:r>
              <a:rPr lang="ru-RU" sz="800" dirty="0" err="1"/>
              <a:t>фенилкетонурией</a:t>
            </a:r>
            <a:r>
              <a:rPr lang="ru-RU" sz="800" dirty="0"/>
              <a:t>, он может нанести серьезный вред.</a:t>
            </a:r>
          </a:p>
          <a:p>
            <a:pPr>
              <a:lnSpc>
                <a:spcPct val="80000"/>
              </a:lnSpc>
            </a:pPr>
            <a:r>
              <a:rPr lang="ru-RU" sz="800" dirty="0"/>
              <a:t>Безопасная доза аспартама составляет примерно 3 грамма за 24 часа.</a:t>
            </a:r>
            <a:endParaRPr lang="ru-RU" sz="800" b="1" dirty="0"/>
          </a:p>
          <a:p>
            <a:pPr>
              <a:lnSpc>
                <a:spcPct val="80000"/>
              </a:lnSpc>
            </a:pPr>
            <a:r>
              <a:rPr lang="ru-RU" sz="800" b="1" dirty="0"/>
              <a:t>Заменитель сахара – </a:t>
            </a:r>
            <a:r>
              <a:rPr lang="ru-RU" sz="800" b="1" dirty="0" err="1"/>
              <a:t>ацесульфам</a:t>
            </a:r>
            <a:r>
              <a:rPr lang="ru-RU" sz="800" b="1" dirty="0"/>
              <a:t> калия (Е 950 или </a:t>
            </a:r>
            <a:r>
              <a:rPr lang="ru-RU" sz="800" b="1" dirty="0" err="1"/>
              <a:t>Sweet</a:t>
            </a:r>
            <a:r>
              <a:rPr lang="ru-RU" sz="800" b="1" dirty="0"/>
              <a:t> </a:t>
            </a:r>
            <a:r>
              <a:rPr lang="ru-RU" sz="800" b="1" dirty="0" err="1"/>
              <a:t>One</a:t>
            </a:r>
            <a:r>
              <a:rPr lang="ru-RU" sz="800" b="1" dirty="0"/>
              <a:t>)</a:t>
            </a:r>
          </a:p>
          <a:p>
            <a:pPr>
              <a:lnSpc>
                <a:spcPct val="80000"/>
              </a:lnSpc>
            </a:pPr>
            <a:r>
              <a:rPr lang="ru-RU" sz="800" dirty="0" err="1"/>
              <a:t>Ацесульфам</a:t>
            </a:r>
            <a:r>
              <a:rPr lang="ru-RU" sz="800" dirty="0"/>
              <a:t> калия намного слаще сахара, как и предыдущие сахарозаменители. А это значит, что они активно используются для приготовления напитков и сладостей.</a:t>
            </a:r>
          </a:p>
          <a:p>
            <a:pPr>
              <a:lnSpc>
                <a:spcPct val="80000"/>
              </a:lnSpc>
            </a:pPr>
            <a:r>
              <a:rPr lang="ru-RU" sz="800" i="1" dirty="0"/>
              <a:t>Плюсы </a:t>
            </a:r>
            <a:r>
              <a:rPr lang="ru-RU" sz="800" i="1" dirty="0" err="1"/>
              <a:t>ацесульфама</a:t>
            </a:r>
            <a:r>
              <a:rPr lang="ru-RU" sz="800" i="1" dirty="0"/>
              <a:t> калия</a:t>
            </a:r>
            <a:endParaRPr lang="ru-RU" sz="800" dirty="0"/>
          </a:p>
          <a:p>
            <a:pPr>
              <a:lnSpc>
                <a:spcPct val="80000"/>
              </a:lnSpc>
            </a:pPr>
            <a:r>
              <a:rPr lang="ru-RU" sz="800" dirty="0"/>
              <a:t>Он не содержит калорий, не усваивается организмом и выводится из него быстро. Кроме того, его можно употреблять аллергикам - он аллергии не вызывает.</a:t>
            </a:r>
          </a:p>
          <a:p>
            <a:pPr>
              <a:lnSpc>
                <a:spcPct val="80000"/>
              </a:lnSpc>
            </a:pPr>
            <a:r>
              <a:rPr lang="ru-RU" sz="800" i="1" dirty="0"/>
              <a:t>Минусы </a:t>
            </a:r>
            <a:r>
              <a:rPr lang="ru-RU" sz="800" i="1" dirty="0" err="1"/>
              <a:t>ацесульфама</a:t>
            </a:r>
            <a:r>
              <a:rPr lang="ru-RU" sz="800" i="1" dirty="0"/>
              <a:t> калия (возможный вред)</a:t>
            </a:r>
            <a:endParaRPr lang="ru-RU" sz="800" dirty="0"/>
          </a:p>
          <a:p>
            <a:pPr>
              <a:lnSpc>
                <a:spcPct val="80000"/>
              </a:lnSpc>
            </a:pPr>
            <a:r>
              <a:rPr lang="ru-RU" sz="800" dirty="0"/>
              <a:t>Первым недостатком этого сахарозаменителя является эффект, оказываемый на сердце. Работа сердца нарушается, что чревато серьезными последствиями. Причиной всему - метиловый эфир. К тому же, из- за возбуждающего действия, оказываемого на нервную систему, его не рекомендуется употреблять молодым мамам и детям.</a:t>
            </a:r>
          </a:p>
          <a:p>
            <a:pPr>
              <a:lnSpc>
                <a:spcPct val="80000"/>
              </a:lnSpc>
            </a:pPr>
            <a:r>
              <a:rPr lang="ru-RU" sz="800" dirty="0"/>
              <a:t>Безопасная доза составляет до одного грамма за 24 часа.</a:t>
            </a:r>
            <a:endParaRPr lang="ru-RU" sz="800" b="1" dirty="0"/>
          </a:p>
          <a:p>
            <a:pPr>
              <a:lnSpc>
                <a:spcPct val="80000"/>
              </a:lnSpc>
            </a:pPr>
            <a:r>
              <a:rPr lang="ru-RU" sz="800" b="1" dirty="0"/>
              <a:t>Сахарозаменитель – </a:t>
            </a:r>
            <a:r>
              <a:rPr lang="ru-RU" sz="800" b="1" dirty="0" err="1"/>
              <a:t>сукразит</a:t>
            </a:r>
            <a:endParaRPr lang="ru-RU" sz="800" b="1" dirty="0"/>
          </a:p>
          <a:p>
            <a:pPr>
              <a:lnSpc>
                <a:spcPct val="80000"/>
              </a:lnSpc>
            </a:pPr>
            <a:r>
              <a:rPr lang="ru-RU" sz="800" dirty="0"/>
              <a:t>Этот заменитель сахара могут употреблять диабетики. Он не усваивается организмом. В таблетках также присутствует кислотный регулятор.</a:t>
            </a:r>
          </a:p>
          <a:p>
            <a:pPr>
              <a:lnSpc>
                <a:spcPct val="80000"/>
              </a:lnSpc>
            </a:pPr>
            <a:r>
              <a:rPr lang="ru-RU" sz="800" i="1" dirty="0"/>
              <a:t>Плюсы </a:t>
            </a:r>
            <a:r>
              <a:rPr lang="ru-RU" sz="800" i="1" dirty="0" err="1"/>
              <a:t>сукразита</a:t>
            </a:r>
            <a:endParaRPr lang="ru-RU" sz="800" dirty="0"/>
          </a:p>
          <a:p>
            <a:pPr>
              <a:lnSpc>
                <a:spcPct val="80000"/>
              </a:lnSpc>
            </a:pPr>
            <a:r>
              <a:rPr lang="ru-RU" sz="800" dirty="0" err="1"/>
              <a:t>Сукразит</a:t>
            </a:r>
            <a:r>
              <a:rPr lang="ru-RU" sz="800" dirty="0"/>
              <a:t> слаще сахара в десятки раз, не содержит калорий. К тому же, он экономичен. Одной упаковкой можно заменить 5-6 килограмм сахара.</a:t>
            </a:r>
          </a:p>
          <a:p>
            <a:pPr>
              <a:lnSpc>
                <a:spcPct val="80000"/>
              </a:lnSpc>
            </a:pPr>
            <a:r>
              <a:rPr lang="ru-RU" sz="800" i="1" dirty="0"/>
              <a:t>Минусы </a:t>
            </a:r>
            <a:r>
              <a:rPr lang="ru-RU" sz="800" i="1" dirty="0" err="1"/>
              <a:t>сукразита</a:t>
            </a:r>
            <a:r>
              <a:rPr lang="ru-RU" sz="800" i="1" dirty="0"/>
              <a:t> (возможный вред)</a:t>
            </a:r>
            <a:endParaRPr lang="ru-RU" sz="800" dirty="0"/>
          </a:p>
          <a:p>
            <a:pPr>
              <a:lnSpc>
                <a:spcPct val="80000"/>
              </a:lnSpc>
            </a:pPr>
            <a:r>
              <a:rPr lang="ru-RU" sz="800" dirty="0"/>
              <a:t>Один из ингредиентов, входящих в состав таблеток, токсичен для организма. Но до сих пор эти таблетки не запретили. Поэтому, по возможности, лучше их не употреблять.</a:t>
            </a:r>
          </a:p>
          <a:p>
            <a:pPr>
              <a:lnSpc>
                <a:spcPct val="80000"/>
              </a:lnSpc>
            </a:pPr>
            <a:r>
              <a:rPr lang="ru-RU" sz="800" dirty="0"/>
              <a:t>Безопасная доза не должна превышать 0.6 граммов за сутки.</a:t>
            </a:r>
            <a:endParaRPr lang="ru-RU" sz="800" b="1" dirty="0"/>
          </a:p>
          <a:p>
            <a:pPr>
              <a:lnSpc>
                <a:spcPct val="80000"/>
              </a:lnSpc>
            </a:pPr>
            <a:r>
              <a:rPr lang="ru-RU" sz="800" b="1" dirty="0" err="1"/>
              <a:t>Стевия</a:t>
            </a:r>
            <a:r>
              <a:rPr lang="ru-RU" sz="800" b="1" dirty="0"/>
              <a:t> - природный заменитель сахара (SWETA)</a:t>
            </a:r>
          </a:p>
          <a:p>
            <a:pPr>
              <a:lnSpc>
                <a:spcPct val="80000"/>
              </a:lnSpc>
            </a:pPr>
            <a:r>
              <a:rPr lang="ru-RU" sz="800" dirty="0" err="1"/>
              <a:t>Стевия</a:t>
            </a:r>
            <a:r>
              <a:rPr lang="ru-RU" sz="800" dirty="0"/>
              <a:t> произрастает в Южной и Центральной Америке. Из нее делают напитки. Она, конечно, не настолько сладкая, как синтетические заменители сахара, но зато натуральная. Кроме того, она приносит пользу организму. </a:t>
            </a:r>
            <a:r>
              <a:rPr lang="ru-RU" sz="800" dirty="0" err="1"/>
              <a:t>Стевия</a:t>
            </a:r>
            <a:r>
              <a:rPr lang="ru-RU" sz="800" dirty="0"/>
              <a:t> выпускается в различных формах, но удобнее всего ее применять в порошке.</a:t>
            </a:r>
          </a:p>
          <a:p>
            <a:pPr>
              <a:lnSpc>
                <a:spcPct val="80000"/>
              </a:lnSpc>
            </a:pPr>
            <a:r>
              <a:rPr lang="ru-RU" sz="800" i="1" dirty="0"/>
              <a:t>Плюсы </a:t>
            </a:r>
            <a:r>
              <a:rPr lang="ru-RU" sz="800" i="1" dirty="0" err="1"/>
              <a:t>стевии</a:t>
            </a:r>
            <a:endParaRPr lang="ru-RU" sz="800" dirty="0"/>
          </a:p>
          <a:p>
            <a:pPr>
              <a:lnSpc>
                <a:spcPct val="80000"/>
              </a:lnSpc>
            </a:pPr>
            <a:r>
              <a:rPr lang="ru-RU" sz="800" dirty="0" err="1"/>
              <a:t>Стевия</a:t>
            </a:r>
            <a:r>
              <a:rPr lang="ru-RU" sz="800" dirty="0"/>
              <a:t> вкусная и недорогая. Кроме того, она не повышает уровень сахара в крови, а это значит, что диабетики могут ее употреблять. Кроме того, </a:t>
            </a:r>
            <a:r>
              <a:rPr lang="ru-RU" sz="800" dirty="0" err="1"/>
              <a:t>стевия</a:t>
            </a:r>
            <a:r>
              <a:rPr lang="ru-RU" sz="800" dirty="0"/>
              <a:t> менее калорийна, чем сахар, поэтому она будет полезна всем, кто хочет похудеть.</a:t>
            </a:r>
          </a:p>
          <a:p>
            <a:pPr>
              <a:lnSpc>
                <a:spcPct val="80000"/>
              </a:lnSpc>
            </a:pPr>
            <a:r>
              <a:rPr lang="ru-RU" sz="800" i="1" dirty="0"/>
              <a:t>Минусы </a:t>
            </a:r>
            <a:r>
              <a:rPr lang="ru-RU" sz="800" i="1" dirty="0" err="1"/>
              <a:t>стевии</a:t>
            </a:r>
            <a:endParaRPr lang="ru-RU" sz="800" dirty="0"/>
          </a:p>
          <a:p>
            <a:pPr>
              <a:lnSpc>
                <a:spcPct val="80000"/>
              </a:lnSpc>
            </a:pPr>
            <a:r>
              <a:rPr lang="ru-RU" sz="800" dirty="0"/>
              <a:t>У </a:t>
            </a:r>
            <a:r>
              <a:rPr lang="ru-RU" sz="800" dirty="0" err="1"/>
              <a:t>стевии</a:t>
            </a:r>
            <a:r>
              <a:rPr lang="ru-RU" sz="800" dirty="0"/>
              <a:t> минусы отсутствуют.</a:t>
            </a:r>
          </a:p>
          <a:p>
            <a:pPr>
              <a:lnSpc>
                <a:spcPct val="80000"/>
              </a:lnSpc>
            </a:pPr>
            <a:r>
              <a:rPr lang="ru-RU" sz="800" dirty="0"/>
              <a:t>Безопасная доза составляет до 35 грамм за одни сутки.</a:t>
            </a:r>
          </a:p>
          <a:p>
            <a:pPr>
              <a:lnSpc>
                <a:spcPct val="80000"/>
              </a:lnSpc>
            </a:pPr>
            <a:r>
              <a:rPr lang="ru-RU" sz="800" dirty="0"/>
              <a:t>Когда мы видим, какие побочные эффекты порой оказывают синтетические сахарозаменители, то мы невольно радуемся, что не употребляем их. Но не стоит спешить с выводами! А как же все те продукты, которые мы покупаем в магазинах? Неужели производитель будет тратить деньги на то, чтобы использовать природные сахарозаменители? Конечно, нет. А потому мы потребляем огромное количество сахарозаменителей, даже не подозревая об этом. Значит, необходимо внимательно читать состав продуктов на упаковках и стараться употреблять в пищу полезные и натуральные продукты, в том числе, и сахарозаменители.</a:t>
            </a:r>
          </a:p>
          <a:p>
            <a:pPr>
              <a:lnSpc>
                <a:spcPct val="80000"/>
              </a:lnSpc>
            </a:pPr>
            <a:r>
              <a:rPr lang="ru-RU" sz="800" dirty="0"/>
              <a:t>Ниже приводиться таблица "сладости" веществ где за 1 принята сладость сахарозы. Значения менее 1 означают, что вещество менее сладкое чем сахар, значения "сладости" больше 1 имеют вещества, которые слаще сахарозы:</a:t>
            </a:r>
            <a:br>
              <a:rPr lang="ru-RU" sz="800" dirty="0"/>
            </a:br>
            <a:r>
              <a:rPr lang="ru-RU" sz="800" dirty="0"/>
              <a:t/>
            </a:r>
            <a:br>
              <a:rPr lang="ru-RU" sz="800" dirty="0"/>
            </a:br>
            <a:r>
              <a:rPr lang="ru-RU" sz="800" dirty="0"/>
              <a:t>* D-Глюкоза (натуральный сахар </a:t>
            </a:r>
            <a:r>
              <a:rPr lang="ru-RU" sz="800" dirty="0" err="1"/>
              <a:t>вырабатываемй</a:t>
            </a:r>
            <a:r>
              <a:rPr lang="ru-RU" sz="800" dirty="0"/>
              <a:t> многими растениями) - 0.46</a:t>
            </a:r>
            <a:br>
              <a:rPr lang="ru-RU" sz="800" dirty="0"/>
            </a:br>
            <a:r>
              <a:rPr lang="ru-RU" sz="800" dirty="0"/>
              <a:t>* Лактоза (натуральный сахар содержащийся в молоке) - 0.68</a:t>
            </a:r>
            <a:br>
              <a:rPr lang="ru-RU" sz="800" dirty="0"/>
            </a:br>
            <a:r>
              <a:rPr lang="ru-RU" sz="800" dirty="0"/>
              <a:t>* D-Фруктоза (натуральный фруктовый сахар) - 0.84</a:t>
            </a:r>
            <a:br>
              <a:rPr lang="ru-RU" sz="800" dirty="0"/>
            </a:br>
            <a:r>
              <a:rPr lang="ru-RU" sz="800" dirty="0"/>
              <a:t>* Сахароза - 1</a:t>
            </a:r>
            <a:br>
              <a:rPr lang="ru-RU" sz="800" dirty="0"/>
            </a:br>
            <a:r>
              <a:rPr lang="ru-RU" sz="800" dirty="0"/>
              <a:t>* </a:t>
            </a:r>
            <a:r>
              <a:rPr lang="ru-RU" sz="800" dirty="0" err="1"/>
              <a:t>Цикламат</a:t>
            </a:r>
            <a:r>
              <a:rPr lang="ru-RU" sz="800" dirty="0"/>
              <a:t> (обычно натриевая или кальциевая соли </a:t>
            </a:r>
            <a:r>
              <a:rPr lang="ru-RU" sz="800" dirty="0" err="1"/>
              <a:t>циклогексансульфаминой</a:t>
            </a:r>
            <a:r>
              <a:rPr lang="ru-RU" sz="800" dirty="0"/>
              <a:t> кислоты) - 30</a:t>
            </a:r>
            <a:br>
              <a:rPr lang="ru-RU" sz="800" dirty="0"/>
            </a:br>
            <a:r>
              <a:rPr lang="ru-RU" sz="800" dirty="0"/>
              <a:t>* Аспартам - 200</a:t>
            </a:r>
            <a:br>
              <a:rPr lang="ru-RU" sz="800" dirty="0"/>
            </a:br>
            <a:r>
              <a:rPr lang="ru-RU" sz="800" dirty="0"/>
              <a:t>* Сахарин - 300</a:t>
            </a:r>
            <a:br>
              <a:rPr lang="ru-RU" sz="800" dirty="0"/>
            </a:br>
            <a:r>
              <a:rPr lang="ru-RU" sz="800" dirty="0"/>
              <a:t>* </a:t>
            </a:r>
            <a:r>
              <a:rPr lang="ru-RU" sz="800" dirty="0" err="1"/>
              <a:t>Сукралоза</a:t>
            </a:r>
            <a:r>
              <a:rPr lang="ru-RU" sz="800" dirty="0"/>
              <a:t> - 650</a:t>
            </a:r>
            <a:br>
              <a:rPr lang="ru-RU" sz="800" dirty="0"/>
            </a:br>
            <a:r>
              <a:rPr lang="ru-RU" sz="800" dirty="0"/>
              <a:t>* </a:t>
            </a:r>
            <a:r>
              <a:rPr lang="ru-RU" sz="800" dirty="0" err="1"/>
              <a:t>Алитам</a:t>
            </a:r>
            <a:r>
              <a:rPr lang="ru-RU" sz="800" dirty="0"/>
              <a:t> - 2,000</a:t>
            </a:r>
            <a:br>
              <a:rPr lang="ru-RU" sz="800" dirty="0"/>
            </a:br>
            <a:r>
              <a:rPr lang="ru-RU" sz="800" dirty="0"/>
              <a:t>* </a:t>
            </a:r>
            <a:r>
              <a:rPr lang="ru-RU" sz="800" dirty="0" err="1"/>
              <a:t>Неотам</a:t>
            </a:r>
            <a:r>
              <a:rPr lang="ru-RU" sz="800" dirty="0"/>
              <a:t> - 7.000-13.000</a:t>
            </a:r>
            <a:br>
              <a:rPr lang="ru-RU" sz="800" dirty="0"/>
            </a:br>
            <a:r>
              <a:rPr lang="ru-RU" sz="800" dirty="0"/>
              <a:t>* </a:t>
            </a:r>
            <a:r>
              <a:rPr lang="ru-RU" sz="800" dirty="0" err="1"/>
              <a:t>Монелин</a:t>
            </a:r>
            <a:r>
              <a:rPr lang="ru-RU" sz="800" dirty="0"/>
              <a:t> - 2000</a:t>
            </a:r>
            <a:br>
              <a:rPr lang="ru-RU" sz="800" dirty="0"/>
            </a:br>
            <a:r>
              <a:rPr lang="ru-RU" sz="800" dirty="0"/>
              <a:t>* </a:t>
            </a:r>
            <a:r>
              <a:rPr lang="ru-RU" sz="800" dirty="0" err="1"/>
              <a:t>Тауматин</a:t>
            </a:r>
            <a:r>
              <a:rPr lang="ru-RU" sz="800" dirty="0"/>
              <a:t> (Талин, </a:t>
            </a:r>
            <a:r>
              <a:rPr lang="ru-RU" sz="800" dirty="0" err="1"/>
              <a:t>Thaumatin</a:t>
            </a:r>
            <a:r>
              <a:rPr lang="ru-RU" sz="800" dirty="0"/>
              <a:t>, E 957) смесь природных протеинов выделенных из </a:t>
            </a:r>
            <a:r>
              <a:rPr lang="ru-RU" sz="800" dirty="0" err="1"/>
              <a:t>katemfe</a:t>
            </a:r>
            <a:r>
              <a:rPr lang="ru-RU" sz="800" dirty="0"/>
              <a:t> </a:t>
            </a:r>
            <a:r>
              <a:rPr lang="ru-RU" sz="800" dirty="0" err="1"/>
              <a:t>fruit</a:t>
            </a:r>
            <a:r>
              <a:rPr lang="ru-RU" sz="800" dirty="0"/>
              <a:t> </a:t>
            </a:r>
            <a:r>
              <a:rPr lang="ru-RU" sz="800" dirty="0" err="1"/>
              <a:t>of</a:t>
            </a:r>
            <a:r>
              <a:rPr lang="ru-RU" sz="800" dirty="0"/>
              <a:t> </a:t>
            </a:r>
            <a:r>
              <a:rPr lang="ru-RU" sz="800" dirty="0" err="1"/>
              <a:t>western</a:t>
            </a:r>
            <a:r>
              <a:rPr lang="ru-RU" sz="800" dirty="0"/>
              <a:t> </a:t>
            </a:r>
            <a:r>
              <a:rPr lang="ru-RU" sz="800" dirty="0" err="1"/>
              <a:t>Africa</a:t>
            </a:r>
            <a:r>
              <a:rPr lang="ru-RU" sz="800" dirty="0"/>
              <a:t>, самый сладкий из применяемых пищевых подсластителей) - 3,000</a:t>
            </a:r>
            <a:br>
              <a:rPr lang="ru-RU" sz="800" dirty="0"/>
            </a:br>
            <a:r>
              <a:rPr lang="ru-RU" sz="800" dirty="0"/>
              <a:t>* </a:t>
            </a:r>
            <a:r>
              <a:rPr lang="ru-RU" sz="800" dirty="0" err="1"/>
              <a:t>Каррелам</a:t>
            </a:r>
            <a:r>
              <a:rPr lang="ru-RU" sz="800" dirty="0"/>
              <a:t> (</a:t>
            </a:r>
            <a:r>
              <a:rPr lang="ru-RU" sz="800" dirty="0" err="1"/>
              <a:t>гуанидиновый</a:t>
            </a:r>
            <a:r>
              <a:rPr lang="ru-RU" sz="800" dirty="0"/>
              <a:t> подсластитель) - 160,000</a:t>
            </a:r>
            <a:br>
              <a:rPr lang="ru-RU" sz="800" dirty="0"/>
            </a:br>
            <a:r>
              <a:rPr lang="ru-RU" sz="800" dirty="0"/>
              <a:t>* </a:t>
            </a:r>
            <a:r>
              <a:rPr lang="ru-RU" sz="800" dirty="0" err="1"/>
              <a:t>Бернадам</a:t>
            </a:r>
            <a:r>
              <a:rPr lang="ru-RU" sz="800" dirty="0"/>
              <a:t> (</a:t>
            </a:r>
            <a:r>
              <a:rPr lang="ru-RU" sz="800" dirty="0" err="1"/>
              <a:t>гуанидиновый</a:t>
            </a:r>
            <a:r>
              <a:rPr lang="ru-RU" sz="800" dirty="0"/>
              <a:t> подсластитель ) - 200,000</a:t>
            </a:r>
            <a:br>
              <a:rPr lang="ru-RU" sz="800" dirty="0"/>
            </a:br>
            <a:r>
              <a:rPr lang="ru-RU" sz="800" dirty="0"/>
              <a:t>* </a:t>
            </a:r>
            <a:r>
              <a:rPr lang="ru-RU" sz="800" dirty="0" err="1"/>
              <a:t>Сукрононовая</a:t>
            </a:r>
            <a:r>
              <a:rPr lang="ru-RU" sz="800" dirty="0"/>
              <a:t> кислота (</a:t>
            </a:r>
            <a:r>
              <a:rPr lang="ru-RU" sz="800" dirty="0" err="1"/>
              <a:t>гуанидиновый</a:t>
            </a:r>
            <a:r>
              <a:rPr lang="ru-RU" sz="800" dirty="0"/>
              <a:t> подсластитель) - 200,000</a:t>
            </a:r>
            <a:br>
              <a:rPr lang="ru-RU" sz="800" dirty="0"/>
            </a:br>
            <a:r>
              <a:rPr lang="ru-RU" sz="800" dirty="0"/>
              <a:t>* </a:t>
            </a:r>
            <a:r>
              <a:rPr lang="ru-RU" sz="800" dirty="0" err="1"/>
              <a:t>Лунгдунам</a:t>
            </a:r>
            <a:r>
              <a:rPr lang="ru-RU" sz="800" dirty="0"/>
              <a:t> (</a:t>
            </a:r>
            <a:r>
              <a:rPr lang="ru-RU" sz="800" dirty="0" err="1"/>
              <a:t>Lugduname</a:t>
            </a:r>
            <a:r>
              <a:rPr lang="ru-RU" sz="800" dirty="0"/>
              <a:t>) (</a:t>
            </a:r>
            <a:r>
              <a:rPr lang="ru-RU" sz="800" dirty="0" err="1"/>
              <a:t>гуанидиновый</a:t>
            </a:r>
            <a:r>
              <a:rPr lang="ru-RU" sz="800" dirty="0"/>
              <a:t> подсластитель) - 220,000</a:t>
            </a:r>
            <a:br>
              <a:rPr lang="ru-RU" sz="800" dirty="0"/>
            </a:br>
            <a:r>
              <a:rPr lang="ru-RU" sz="800" dirty="0"/>
              <a:t/>
            </a:r>
            <a:br>
              <a:rPr lang="ru-RU" sz="800" dirty="0"/>
            </a:br>
            <a:r>
              <a:rPr lang="ru-RU" sz="800" dirty="0"/>
              <a:t>Вышеуказанные соединения также, являются в разной степени токсичными, горькими, могут иметь послевкусие и т.д. Например, </a:t>
            </a:r>
            <a:r>
              <a:rPr lang="ru-RU" sz="800" dirty="0" err="1"/>
              <a:t>гуанидиновые</a:t>
            </a:r>
            <a:r>
              <a:rPr lang="ru-RU" sz="800" dirty="0"/>
              <a:t> подсластители нельзя использовать как пищевые.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3C93EA-911A-4629-A83D-EDA36BE257AE}" type="slidenum">
              <a:rPr lang="ru-RU"/>
              <a:pPr/>
              <a:t>57</a:t>
            </a:fld>
            <a:endParaRPr lang="ru-RU"/>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pPr>
              <a:lnSpc>
                <a:spcPct val="80000"/>
              </a:lnSpc>
            </a:pPr>
            <a:r>
              <a:rPr lang="ru-RU" sz="1000" b="1" dirty="0" err="1"/>
              <a:t>Сахари́н</a:t>
            </a:r>
            <a:r>
              <a:rPr lang="ru-RU" sz="1000" dirty="0"/>
              <a:t> (</a:t>
            </a:r>
            <a:r>
              <a:rPr lang="ru-RU" sz="1000" dirty="0" err="1"/>
              <a:t>имид</a:t>
            </a:r>
            <a:r>
              <a:rPr lang="ru-RU" sz="1000" dirty="0"/>
              <a:t> </a:t>
            </a:r>
            <a:r>
              <a:rPr lang="ru-RU" sz="1000" dirty="0" err="1"/>
              <a:t>орто-сульфобензойной</a:t>
            </a:r>
            <a:r>
              <a:rPr lang="ru-RU" sz="1000" dirty="0"/>
              <a:t> кислоты, </a:t>
            </a:r>
            <a:r>
              <a:rPr lang="ru-RU" sz="1000" dirty="0" err="1"/>
              <a:t>имид</a:t>
            </a:r>
            <a:r>
              <a:rPr lang="ru-RU" sz="1000" dirty="0"/>
              <a:t> 2-сульфобензойной кислоты, </a:t>
            </a:r>
            <a:r>
              <a:rPr lang="ru-RU" sz="1000" dirty="0" err="1"/>
              <a:t>орто-сульфобензимид</a:t>
            </a:r>
            <a:r>
              <a:rPr lang="ru-RU" sz="1000" dirty="0"/>
              <a:t>) — бесцветные </a:t>
            </a:r>
            <a:r>
              <a:rPr lang="ru-RU" sz="1000" dirty="0">
                <a:hlinkClick r:id="rId3" tooltip="Кристалл"/>
              </a:rPr>
              <a:t>кристаллы</a:t>
            </a:r>
            <a:r>
              <a:rPr lang="ru-RU" sz="1000" dirty="0"/>
              <a:t> сладкого вкуса, малорастворимые в воде. Продажный «сахарин» представляет собой </a:t>
            </a:r>
            <a:r>
              <a:rPr lang="ru-RU" sz="1000" dirty="0">
                <a:hlinkClick r:id="rId4" tooltip="Кристаллогидрат"/>
              </a:rPr>
              <a:t>кристаллогидрат</a:t>
            </a:r>
            <a:r>
              <a:rPr lang="ru-RU" sz="1000" dirty="0"/>
              <a:t> натриевой соли, которая в 300—500 раз слаще </a:t>
            </a:r>
            <a:r>
              <a:rPr lang="ru-RU" sz="1000" dirty="0">
                <a:hlinkClick r:id="rId5" tooltip="Сахар"/>
              </a:rPr>
              <a:t>сахара</a:t>
            </a:r>
            <a:r>
              <a:rPr lang="ru-RU" sz="1000" dirty="0"/>
              <a:t>. Сахарин не усваивается организмом (выводится с </a:t>
            </a:r>
            <a:r>
              <a:rPr lang="ru-RU" sz="1000" dirty="0">
                <a:hlinkClick r:id="rId6" tooltip="Моча"/>
              </a:rPr>
              <a:t>мочой</a:t>
            </a:r>
            <a:r>
              <a:rPr lang="ru-RU" sz="1000" dirty="0"/>
              <a:t>).          Сахарин применяют вместо сахара при заболевании </a:t>
            </a:r>
            <a:r>
              <a:rPr lang="ru-RU" sz="1000" dirty="0">
                <a:hlinkClick r:id="rId7" tooltip="Диабет"/>
              </a:rPr>
              <a:t>диабетом</a:t>
            </a:r>
            <a:r>
              <a:rPr lang="ru-RU" sz="1000" dirty="0"/>
              <a:t>, а также как суррогат сахара.</a:t>
            </a:r>
          </a:p>
          <a:p>
            <a:pPr>
              <a:lnSpc>
                <a:spcPct val="80000"/>
              </a:lnSpc>
            </a:pPr>
            <a:r>
              <a:rPr lang="ru-RU" sz="1000" dirty="0"/>
              <a:t>В пищевой промышленности сахарин зарегистрирован в качестве </a:t>
            </a:r>
            <a:r>
              <a:rPr lang="ru-RU" sz="1000" dirty="0">
                <a:hlinkClick r:id="rId8" tooltip="Пищевые добавки"/>
              </a:rPr>
              <a:t>пищевой добавки</a:t>
            </a:r>
            <a:r>
              <a:rPr lang="ru-RU" sz="1000" dirty="0"/>
              <a:t> </a:t>
            </a:r>
            <a:r>
              <a:rPr lang="ru-RU" sz="1000" b="1" dirty="0"/>
              <a:t>E954</a:t>
            </a:r>
            <a:r>
              <a:rPr lang="ru-RU" sz="1000" dirty="0"/>
              <a:t>, как подсластитель. Как и другие </a:t>
            </a:r>
            <a:r>
              <a:rPr lang="ru-RU" sz="1000" dirty="0">
                <a:hlinkClick r:id="rId9" tooltip="Подсластители"/>
              </a:rPr>
              <a:t>подсластители</a:t>
            </a:r>
            <a:r>
              <a:rPr lang="ru-RU" sz="1000" dirty="0"/>
              <a:t>, сахарин не обладает питательными свойствами и является типичным </a:t>
            </a:r>
            <a:r>
              <a:rPr lang="ru-RU" sz="1000" dirty="0" err="1">
                <a:hlinkClick r:id="rId10" tooltip="Ксенобиотик"/>
              </a:rPr>
              <a:t>ксенобиотиком</a:t>
            </a:r>
            <a:r>
              <a:rPr lang="ru-RU" sz="1000" dirty="0"/>
              <a:t>.</a:t>
            </a:r>
          </a:p>
          <a:p>
            <a:pPr>
              <a:lnSpc>
                <a:spcPct val="80000"/>
              </a:lnSpc>
            </a:pPr>
            <a:r>
              <a:rPr lang="ru-RU" sz="1000" dirty="0"/>
              <a:t>{{Первые опыты показали, что сахарин хорошо переносится диабетиками. </a:t>
            </a:r>
            <a:r>
              <a:rPr lang="ru-RU" sz="1000" b="1" dirty="0"/>
              <a:t>Фальсификация:</a:t>
            </a:r>
            <a:r>
              <a:rPr lang="ru-RU" sz="1000" dirty="0"/>
              <a:t> сахарин негативно влияет на усвоение </a:t>
            </a:r>
            <a:r>
              <a:rPr lang="ru-RU" sz="1000" dirty="0">
                <a:hlinkClick r:id="rId11" tooltip="Биотин"/>
              </a:rPr>
              <a:t>биотина</a:t>
            </a:r>
            <a:r>
              <a:rPr lang="ru-RU" sz="1000" dirty="0"/>
              <a:t>, недостаток в организме которого вызывает снижение синтеза </a:t>
            </a:r>
            <a:r>
              <a:rPr lang="ru-RU" sz="1000" dirty="0" err="1">
                <a:hlinkClick r:id="rId12" tooltip="Глюкокиназа"/>
              </a:rPr>
              <a:t>глюкокиназы</a:t>
            </a:r>
            <a:r>
              <a:rPr lang="ru-RU" sz="1000" dirty="0"/>
              <a:t>, что в свою очередь ведет к усилению </a:t>
            </a:r>
            <a:r>
              <a:rPr lang="ru-RU" sz="1000" dirty="0">
                <a:hlinkClick r:id="rId13" tooltip="Гипергликемия"/>
              </a:rPr>
              <a:t>гипергликемии</a:t>
            </a:r>
            <a:r>
              <a:rPr lang="ru-RU" sz="1000" dirty="0"/>
              <a:t> вызванной недостатком синтеза инсулина. В конечном счете регулярное употребление сахарина усиливает проявление </a:t>
            </a:r>
            <a:r>
              <a:rPr lang="ru-RU" sz="1000" dirty="0">
                <a:hlinkClick r:id="rId13" tooltip="Гипергликемия"/>
              </a:rPr>
              <a:t>гипергликемии</a:t>
            </a:r>
            <a:r>
              <a:rPr lang="ru-RU" sz="1000" dirty="0"/>
              <a:t> - основного диагностического признака </a:t>
            </a:r>
            <a:r>
              <a:rPr lang="ru-RU" sz="1000" dirty="0">
                <a:hlinkClick r:id="rId14" tooltip="Сахарный диабет"/>
              </a:rPr>
              <a:t>сахарного диабета</a:t>
            </a:r>
            <a:r>
              <a:rPr lang="ru-RU" sz="1000" dirty="0"/>
              <a:t>.</a:t>
            </a:r>
          </a:p>
          <a:p>
            <a:pPr>
              <a:lnSpc>
                <a:spcPct val="80000"/>
              </a:lnSpc>
            </a:pPr>
            <a:r>
              <a:rPr lang="ru-RU" sz="1000" dirty="0"/>
              <a:t>В настоящее время пищевое использование сахарина сильно сокращено, хотя выпускаются подсластители на сахарине (</a:t>
            </a:r>
            <a:r>
              <a:rPr lang="ru-RU" sz="1000" dirty="0" err="1">
                <a:hlinkClick r:id="rId15" tooltip="Сукразит (страница отсутствует)"/>
              </a:rPr>
              <a:t>Сукразит</a:t>
            </a:r>
            <a:r>
              <a:rPr lang="ru-RU" sz="1000" dirty="0"/>
              <a:t>), а в напитках и некоторых других продуктах используют смеси подсластителей, так как будучи использован сам по себе даёт не очень приятный </a:t>
            </a:r>
            <a:r>
              <a:rPr lang="ru-RU" sz="1000" dirty="0">
                <a:hlinkClick r:id="rId16" tooltip="Металлический вкус"/>
              </a:rPr>
              <a:t>металлический привкус</a:t>
            </a:r>
            <a:r>
              <a:rPr lang="ru-RU" sz="1000" dirty="0"/>
              <a:t>.</a:t>
            </a:r>
          </a:p>
          <a:p>
            <a:pPr>
              <a:lnSpc>
                <a:spcPct val="80000"/>
              </a:lnSpc>
            </a:pPr>
            <a:r>
              <a:rPr lang="ru-RU" sz="1000" dirty="0"/>
              <a:t>Также производные </a:t>
            </a:r>
            <a:r>
              <a:rPr lang="ru-RU" sz="1000" dirty="0" err="1"/>
              <a:t>имида</a:t>
            </a:r>
            <a:r>
              <a:rPr lang="ru-RU" sz="1000" dirty="0"/>
              <a:t> 2-сульфобензойной кислоты используются в качестве фунгицидов, гербицидов и антибактериальных препаратов. </a:t>
            </a:r>
            <a:r>
              <a:rPr lang="ru-RU" sz="1000" dirty="0" err="1"/>
              <a:t>Имид</a:t>
            </a:r>
            <a:r>
              <a:rPr lang="ru-RU" sz="1000" dirty="0"/>
              <a:t> 2-сульфобензойной кислоты, а также его кальциевые и цинковые соли входят в состав композиций, использующихся для изготовления тонеров лазерных принтеров и копировальных аппаратов.</a:t>
            </a:r>
          </a:p>
          <a:p>
            <a:pPr>
              <a:lnSpc>
                <a:spcPct val="80000"/>
              </a:lnSpc>
            </a:pPr>
            <a:r>
              <a:rPr lang="ru-RU" sz="1000" dirty="0"/>
              <a:t>На 2003 год самым сладким считалось вещество </a:t>
            </a:r>
            <a:r>
              <a:rPr lang="ru-RU" sz="1000" dirty="0" err="1"/>
              <a:t>тауматин</a:t>
            </a:r>
            <a:r>
              <a:rPr lang="ru-RU" sz="1000" dirty="0"/>
              <a:t> (талин), полученный из шелухи (придатков семян) африканского растения </a:t>
            </a:r>
            <a:r>
              <a:rPr lang="ru-RU" sz="1000" dirty="0" err="1"/>
              <a:t>Тауматококкус</a:t>
            </a:r>
            <a:r>
              <a:rPr lang="ru-RU" sz="1000" dirty="0"/>
              <a:t> Даниэля (</a:t>
            </a:r>
            <a:r>
              <a:rPr lang="ru-RU" sz="1000" dirty="0" err="1"/>
              <a:t>Thaumatococcus</a:t>
            </a:r>
            <a:r>
              <a:rPr lang="ru-RU" sz="1000" dirty="0"/>
              <a:t> </a:t>
            </a:r>
            <a:r>
              <a:rPr lang="ru-RU" sz="1000" dirty="0" err="1"/>
              <a:t>daniellii</a:t>
            </a:r>
            <a:r>
              <a:rPr lang="ru-RU" sz="1000" dirty="0"/>
              <a:t>), в 615 000 раз слаще сахара. Он оставляет во рту легкий лакричный привкус.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196303-D1DD-4926-BA22-940717FB4EBE}" type="slidenum">
              <a:rPr lang="ru-RU"/>
              <a:pPr/>
              <a:t>59</a:t>
            </a:fld>
            <a:endParaRPr lang="ru-RU"/>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r>
              <a:rPr lang="ru-RU" dirty="0"/>
              <a:t>Самым сладким веществом, является N-(N-</a:t>
            </a:r>
            <a:r>
              <a:rPr lang="ru-RU" dirty="0" err="1"/>
              <a:t>циклонониламино</a:t>
            </a:r>
            <a:r>
              <a:rPr lang="ru-RU" dirty="0"/>
              <a:t>(4-цианофенилимино)метил)-2-аминоуксусная кислота. Это вещество в 200 000 раз превосходит по сладости 2% раствор сахарозы, но из-за своей токсичности, применения в качестве подсластителя, по видимому не найдет. Из промышленных веществ самым сладким является талин (комплекс </a:t>
            </a:r>
            <a:r>
              <a:rPr lang="ru-RU" dirty="0" err="1"/>
              <a:t>тауматина</a:t>
            </a:r>
            <a:r>
              <a:rPr lang="ru-RU" dirty="0"/>
              <a:t> и солей алюминия), который в 3 500 - 6 000 раз слаще сахарозы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EAEB34-1EF3-42F2-8FE9-33C06158335B}" type="slidenum">
              <a:rPr lang="ru-RU"/>
              <a:pPr/>
              <a:t>60</a:t>
            </a:fld>
            <a:endParaRPr lang="ru-RU"/>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r>
              <a:rPr lang="ru-RU" b="1"/>
              <a:t>Миракулин</a:t>
            </a:r>
          </a:p>
          <a:p>
            <a:r>
              <a:rPr lang="ru-RU"/>
              <a:t>Гликопротеид ягод тропического кустарника Synsepalum dulcificum Schum (Sapotaceae), произрастающего в Западной Африке. Экстракты этих ягод способствуют тому, что язык через несколько минут после приёма воспринимает кислоты (или кислые пищевые продукты) как «сладкие». Это действие продолжается несколько часов. Миракулин, таким образом, ближе к модификаторам вкуса, чем к подсластителям; сами экстракты практически безвкусные. Неустойчив к нагреванию. Молекулярная масса около 40 ООО, в организме полностью расщепляется как белок, ДСП отсутствует. В 1977 г. в США было запрещено использование в пищевой промышленности концентрата миракулина и продуктов на его основе.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952FF3-F335-4607-BFFE-90D1DC846C14}" type="slidenum">
              <a:rPr lang="ru-RU" smtClean="0"/>
              <a:pPr/>
              <a:t>‹#›</a:t>
            </a:fld>
            <a:endParaRPr lang="ru-RU"/>
          </a:p>
        </p:txBody>
      </p:sp>
    </p:spTree>
    <p:extLst>
      <p:ext uri="{BB962C8B-B14F-4D97-AF65-F5344CB8AC3E}">
        <p14:creationId xmlns:p14="http://schemas.microsoft.com/office/powerpoint/2010/main" val="1466912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EBB503-538C-400F-BD22-E1FA53016660}" type="slidenum">
              <a:rPr lang="ru-RU" smtClean="0"/>
              <a:pPr/>
              <a:t>‹#›</a:t>
            </a:fld>
            <a:endParaRPr lang="ru-RU"/>
          </a:p>
        </p:txBody>
      </p:sp>
    </p:spTree>
    <p:extLst>
      <p:ext uri="{BB962C8B-B14F-4D97-AF65-F5344CB8AC3E}">
        <p14:creationId xmlns:p14="http://schemas.microsoft.com/office/powerpoint/2010/main" val="158668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846907-FDFB-4C96-B431-7DEF8E8E3736}" type="slidenum">
              <a:rPr lang="ru-RU" smtClean="0"/>
              <a:pPr/>
              <a:t>‹#›</a:t>
            </a:fld>
            <a:endParaRPr lang="ru-RU"/>
          </a:p>
        </p:txBody>
      </p:sp>
    </p:spTree>
    <p:extLst>
      <p:ext uri="{BB962C8B-B14F-4D97-AF65-F5344CB8AC3E}">
        <p14:creationId xmlns:p14="http://schemas.microsoft.com/office/powerpoint/2010/main" val="2436976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33AB5B-565D-41EF-BC18-0F83555DFF05}" type="slidenum">
              <a:rPr lang="ru-RU" smtClean="0"/>
              <a:pPr/>
              <a:t>‹#›</a:t>
            </a:fld>
            <a:endParaRPr lang="ru-RU"/>
          </a:p>
        </p:txBody>
      </p:sp>
    </p:spTree>
    <p:extLst>
      <p:ext uri="{BB962C8B-B14F-4D97-AF65-F5344CB8AC3E}">
        <p14:creationId xmlns:p14="http://schemas.microsoft.com/office/powerpoint/2010/main" val="115033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4CDD92-FDBB-4DFA-BFF4-FD81B5591F85}" type="slidenum">
              <a:rPr lang="ru-RU" smtClean="0"/>
              <a:pPr/>
              <a:t>‹#›</a:t>
            </a:fld>
            <a:endParaRPr lang="ru-RU"/>
          </a:p>
        </p:txBody>
      </p:sp>
    </p:spTree>
    <p:extLst>
      <p:ext uri="{BB962C8B-B14F-4D97-AF65-F5344CB8AC3E}">
        <p14:creationId xmlns:p14="http://schemas.microsoft.com/office/powerpoint/2010/main" val="359306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6C5C73-3FE2-4CB2-84C9-744A73CC9B82}" type="slidenum">
              <a:rPr lang="ru-RU" smtClean="0"/>
              <a:pPr/>
              <a:t>‹#›</a:t>
            </a:fld>
            <a:endParaRPr lang="ru-RU"/>
          </a:p>
        </p:txBody>
      </p:sp>
    </p:spTree>
    <p:extLst>
      <p:ext uri="{BB962C8B-B14F-4D97-AF65-F5344CB8AC3E}">
        <p14:creationId xmlns:p14="http://schemas.microsoft.com/office/powerpoint/2010/main" val="482588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691F657-7B89-4274-B72D-1D38E16D6237}" type="slidenum">
              <a:rPr lang="ru-RU" smtClean="0"/>
              <a:pPr/>
              <a:t>‹#›</a:t>
            </a:fld>
            <a:endParaRPr lang="ru-RU"/>
          </a:p>
        </p:txBody>
      </p:sp>
    </p:spTree>
    <p:extLst>
      <p:ext uri="{BB962C8B-B14F-4D97-AF65-F5344CB8AC3E}">
        <p14:creationId xmlns:p14="http://schemas.microsoft.com/office/powerpoint/2010/main" val="1216993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6ADDBF0-294F-4435-8CC9-99528FB20FB5}" type="slidenum">
              <a:rPr lang="ru-RU" smtClean="0"/>
              <a:pPr/>
              <a:t>‹#›</a:t>
            </a:fld>
            <a:endParaRPr lang="ru-RU"/>
          </a:p>
        </p:txBody>
      </p:sp>
    </p:spTree>
    <p:extLst>
      <p:ext uri="{BB962C8B-B14F-4D97-AF65-F5344CB8AC3E}">
        <p14:creationId xmlns:p14="http://schemas.microsoft.com/office/powerpoint/2010/main" val="757417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89844A4-0188-4860-929B-4DCA8BBEEEE3}" type="slidenum">
              <a:rPr lang="ru-RU" smtClean="0"/>
              <a:pPr/>
              <a:t>‹#›</a:t>
            </a:fld>
            <a:endParaRPr lang="ru-RU"/>
          </a:p>
        </p:txBody>
      </p:sp>
    </p:spTree>
    <p:extLst>
      <p:ext uri="{BB962C8B-B14F-4D97-AF65-F5344CB8AC3E}">
        <p14:creationId xmlns:p14="http://schemas.microsoft.com/office/powerpoint/2010/main" val="937552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C6ACFC-07D6-4B12-AA9A-CD659AE1CDBA}" type="slidenum">
              <a:rPr lang="ru-RU" smtClean="0"/>
              <a:pPr/>
              <a:t>‹#›</a:t>
            </a:fld>
            <a:endParaRPr lang="ru-RU"/>
          </a:p>
        </p:txBody>
      </p:sp>
    </p:spTree>
    <p:extLst>
      <p:ext uri="{BB962C8B-B14F-4D97-AF65-F5344CB8AC3E}">
        <p14:creationId xmlns:p14="http://schemas.microsoft.com/office/powerpoint/2010/main" val="829566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E72F5D-D627-4134-BC98-E07790914208}" type="slidenum">
              <a:rPr lang="ru-RU" smtClean="0"/>
              <a:pPr/>
              <a:t>‹#›</a:t>
            </a:fld>
            <a:endParaRPr lang="ru-RU"/>
          </a:p>
        </p:txBody>
      </p:sp>
    </p:spTree>
    <p:extLst>
      <p:ext uri="{BB962C8B-B14F-4D97-AF65-F5344CB8AC3E}">
        <p14:creationId xmlns:p14="http://schemas.microsoft.com/office/powerpoint/2010/main" val="2584726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487F6C-8584-451E-B840-1F13EAC83E22}" type="slidenum">
              <a:rPr lang="ru-RU" smtClean="0"/>
              <a:pPr/>
              <a:t>‹#›</a:t>
            </a:fld>
            <a:endParaRPr lang="ru-RU"/>
          </a:p>
        </p:txBody>
      </p:sp>
    </p:spTree>
    <p:extLst>
      <p:ext uri="{BB962C8B-B14F-4D97-AF65-F5344CB8AC3E}">
        <p14:creationId xmlns:p14="http://schemas.microsoft.com/office/powerpoint/2010/main" val="153443031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00.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5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oleObject" Target="../embeddings/oleObject4.bin"/><Relationship Id="rId7"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3.wmf"/><Relationship Id="rId5" Type="http://schemas.openxmlformats.org/officeDocument/2006/relationships/oleObject" Target="../embeddings/oleObject5.bin"/><Relationship Id="rId4" Type="http://schemas.openxmlformats.org/officeDocument/2006/relationships/image" Target="../media/image22.wmf"/><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31.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32.wmf"/></Relationships>
</file>

<file path=ppt/slides/_rels/slide22.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34.wmf"/><Relationship Id="rId4" Type="http://schemas.openxmlformats.org/officeDocument/2006/relationships/oleObject" Target="../embeddings/oleObject8.bin"/></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39.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41.png"/><Relationship Id="rId4" Type="http://schemas.openxmlformats.org/officeDocument/2006/relationships/image" Target="../media/image40.wmf"/></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5.wmf"/><Relationship Id="rId5" Type="http://schemas.openxmlformats.org/officeDocument/2006/relationships/oleObject" Target="../embeddings/oleObject12.bin"/><Relationship Id="rId4" Type="http://schemas.openxmlformats.org/officeDocument/2006/relationships/image" Target="../media/image44.wmf"/></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52.wmf"/></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54.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6.wmf"/><Relationship Id="rId5" Type="http://schemas.openxmlformats.org/officeDocument/2006/relationships/oleObject" Target="../embeddings/oleObject16.bin"/><Relationship Id="rId4" Type="http://schemas.openxmlformats.org/officeDocument/2006/relationships/image" Target="../media/image55.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57.wmf"/></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59.wmf"/></Relationships>
</file>

<file path=ppt/slides/_rels/slide43.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61.wmf"/><Relationship Id="rId5" Type="http://schemas.openxmlformats.org/officeDocument/2006/relationships/oleObject" Target="../embeddings/oleObject20.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22.bin"/></Relationships>
</file>

<file path=ppt/slides/_rels/slide4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oleObject" Target="../embeddings/oleObject23.bin"/><Relationship Id="rId7" Type="http://schemas.openxmlformats.org/officeDocument/2006/relationships/image" Target="../media/image66.png"/><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65.wmf"/><Relationship Id="rId5" Type="http://schemas.openxmlformats.org/officeDocument/2006/relationships/oleObject" Target="../embeddings/oleObject24.bin"/><Relationship Id="rId4" Type="http://schemas.openxmlformats.org/officeDocument/2006/relationships/image" Target="../media/image64.wmf"/><Relationship Id="rId9" Type="http://schemas.openxmlformats.org/officeDocument/2006/relationships/image" Target="../media/image68.png"/></Relationships>
</file>

<file path=ppt/slides/_rels/slide45.xml.rels><?xml version="1.0" encoding="UTF-8" standalone="yes"?>
<Relationships xmlns="http://schemas.openxmlformats.org/package/2006/relationships"><Relationship Id="rId8" Type="http://schemas.openxmlformats.org/officeDocument/2006/relationships/hyperlink" Target="http://ru.wikipedia.org/wiki/%D0%A5%D1%80%D1%83%D1%81%D1%82%D0%B0%D0%BB%D0%B8%D0%BA" TargetMode="External"/><Relationship Id="rId3" Type="http://schemas.openxmlformats.org/officeDocument/2006/relationships/image" Target="../media/image69.png"/><Relationship Id="rId7" Type="http://schemas.openxmlformats.org/officeDocument/2006/relationships/hyperlink" Target="http://ru.wikipedia.org/wiki/%D0%9F%D0%B5%D1%87%D0%B5%D0%BD%D1%8C"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ru.wikipedia.org/wiki/%D0%A6%D0%B5%D0%BD%D1%82%D1%80%D0%B0%D0%BB%D1%8C%D0%BD%D0%B0%D1%8F_%D0%BD%D0%B5%D1%80%D0%B2%D0%BD%D0%B0%D1%8F_%D1%81%D0%B8%D1%81%D1%82%D0%B5%D0%BC%D0%B0" TargetMode="External"/><Relationship Id="rId5" Type="http://schemas.openxmlformats.org/officeDocument/2006/relationships/image" Target="../media/image71.png"/><Relationship Id="rId4" Type="http://schemas.openxmlformats.org/officeDocument/2006/relationships/image" Target="../media/image70.pn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72.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74.png"/><Relationship Id="rId4" Type="http://schemas.openxmlformats.org/officeDocument/2006/relationships/image" Target="../media/image73.wmf"/></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wmf"/></Relationships>
</file>

<file path=ppt/slides/_rels/slide4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days.peoples.ru/0613.html" TargetMode="Externa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hyperlink" Target="http://days.peoples.ru/year/1894.shtml" TargetMode="External"/><Relationship Id="rId5" Type="http://schemas.openxmlformats.org/officeDocument/2006/relationships/hyperlink" Target="http://days.peoples.ru/0227.html" TargetMode="External"/><Relationship Id="rId4" Type="http://schemas.openxmlformats.org/officeDocument/2006/relationships/hyperlink" Target="http://days.peoples.ru/year/1822.shtml" TargetMode="Externa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80.wmf"/><Relationship Id="rId5" Type="http://schemas.openxmlformats.org/officeDocument/2006/relationships/oleObject" Target="../embeddings/oleObject28.bin"/><Relationship Id="rId4" Type="http://schemas.openxmlformats.org/officeDocument/2006/relationships/image" Target="../media/image79.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82.wmf"/><Relationship Id="rId5" Type="http://schemas.openxmlformats.org/officeDocument/2006/relationships/oleObject" Target="../embeddings/oleObject30.bin"/><Relationship Id="rId4" Type="http://schemas.openxmlformats.org/officeDocument/2006/relationships/image" Target="../media/image81.wmf"/></Relationships>
</file>

<file path=ppt/slides/_rels/slide5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5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9.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ru.wikipedia.org/wiki/%D0%9C%D0%B5%D1%82%D0%B0%D0%BB%D0%BB%D0%B8%D1%87%D0%B5%D1%81%D0%BA%D0%B8%D0%B9_%D0%B2%D0%BA%D1%83%D1%81" TargetMode="External"/><Relationship Id="rId5" Type="http://schemas.openxmlformats.org/officeDocument/2006/relationships/hyperlink" Target="http://ru.wikipedia.org/wiki/%D0%91%D0%B8%D0%BE%D1%82%D0%B8%D0%BD" TargetMode="External"/><Relationship Id="rId4" Type="http://schemas.openxmlformats.org/officeDocument/2006/relationships/image" Target="../media/image9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3.jpeg"/></Relationships>
</file>

<file path=ppt/slides/_rels/slide6.xml.rels><?xml version="1.0" encoding="UTF-8" standalone="yes"?>
<Relationships xmlns="http://schemas.openxmlformats.org/package/2006/relationships"><Relationship Id="rId3" Type="http://schemas.openxmlformats.org/officeDocument/2006/relationships/hyperlink" Target="http://1.bp.blogspot.com/-vQdF9JtQtCo/TZlfHTCHkJI/AAAAAAAAAn4/BUw0mtllICQ/s1600/%D0%A0%D0%B8%D1%81%D1%83%D0%BD%D0%BE%D0%BA9.jp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ru.wikipedia.org/wiki/%D0%90%D0%BD%D0%B3%D0%BB%D0%B8%D0%B9%D1%81%D0%BA%D0%B8%D0%B9_%D1%8F%D0%B7%D1%8B%D0%BA" TargetMode="External"/><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97.gi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slideLayout" Target="../slideLayouts/slideLayout7.xml"/><Relationship Id="rId1" Type="http://schemas.openxmlformats.org/officeDocument/2006/relationships/video" Target="file:///D:\1111\&#1056;&#1077;&#1072;&#1082;&#1094;&#1080;&#1103;%20&#1089;&#1077;&#1088;&#1077;&#1073;&#1088;&#1103;&#1085;&#1086;&#1075;&#1086;%20&#1079;&#1077;&#1088;&#1082;&#1072;&#1083;&#1072;%20&#1092;&#1088;&#1091;&#1082;&#1090;&#1086;&#1079;&#1099;_&#1092;&#1072;&#1081;&#1083;&#1099;\c49040203v.mpg"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101.wmf"/></Relationships>
</file>

<file path=ppt/slides/_rels/slide6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wmf"/><Relationship Id="rId1" Type="http://schemas.openxmlformats.org/officeDocument/2006/relationships/slideLayout" Target="../slideLayouts/slideLayout7.xml"/><Relationship Id="rId4" Type="http://schemas.openxmlformats.org/officeDocument/2006/relationships/image" Target="../media/image106.jpeg"/></Relationships>
</file>

<file path=ppt/slides/_rels/slide71.xml.rels><?xml version="1.0" encoding="UTF-8" standalone="yes"?>
<Relationships xmlns="http://schemas.openxmlformats.org/package/2006/relationships"><Relationship Id="rId2" Type="http://schemas.openxmlformats.org/officeDocument/2006/relationships/image" Target="../media/image107.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108.w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109.w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image" Target="../media/image110.wmf"/></Relationships>
</file>

<file path=ppt/slides/_rels/slide75.xml.rels><?xml version="1.0" encoding="UTF-8" standalone="yes"?>
<Relationships xmlns="http://schemas.openxmlformats.org/package/2006/relationships"><Relationship Id="rId2" Type="http://schemas.openxmlformats.org/officeDocument/2006/relationships/image" Target="../media/image111.w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112.w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114.wmf"/><Relationship Id="rId5" Type="http://schemas.openxmlformats.org/officeDocument/2006/relationships/oleObject" Target="../embeddings/oleObject37.bin"/><Relationship Id="rId4" Type="http://schemas.openxmlformats.org/officeDocument/2006/relationships/image" Target="../media/image113.wmf"/></Relationships>
</file>

<file path=ppt/slides/_rels/slide78.x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ru.wikipedia.org/wiki/%D0%A1%D0%BB%D0%B0%D0%B4%D0%BE%D1%81%D1%82%D1%8C" TargetMode="External"/><Relationship Id="rId4" Type="http://schemas.openxmlformats.org/officeDocument/2006/relationships/image" Target="../media/image116.png"/></Relationships>
</file>

<file path=ppt/slides/_rels/slide7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ru.wikipedia.org/wiki/%D0%94%D0%B8%D0%B0%D0%B1%D0%B5%D1%82" TargetMode="External"/><Relationship Id="rId5" Type="http://schemas.openxmlformats.org/officeDocument/2006/relationships/hyperlink" Target="http://ru.wikipedia.org/w/index.php?title=%D0%96%D0%B5%D0%BB%D1%83%D0%B4%D0%BE%D1%87%D0%BD%D0%BE-%D0%BA%D0%B8%D1%88%D0%B5%D1%87%D0%BD%D0%B0%D1%8F_%D0%BD%D0%B5%D0%B4%D0%BE%D1%81%D1%82%D0%B0%D1%82%D0%BE%D1%87%D0%BD%D0%BE%D1%81%D1%82%D1%8C&amp;action=edit&amp;redlink=1" TargetMode="External"/><Relationship Id="rId4" Type="http://schemas.openxmlformats.org/officeDocument/2006/relationships/image" Target="../media/image118.png"/></Relationships>
</file>

<file path=ppt/slides/_rels/slide8.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oleObject" Target="../embeddings/oleObject1.bin"/><Relationship Id="rId7" Type="http://schemas.openxmlformats.org/officeDocument/2006/relationships/image" Target="../media/image12.gi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 Id="rId9" Type="http://schemas.openxmlformats.org/officeDocument/2006/relationships/image" Target="../media/image14.png"/></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image" Target="../media/image119.w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121.wmf"/><Relationship Id="rId5" Type="http://schemas.openxmlformats.org/officeDocument/2006/relationships/oleObject" Target="../embeddings/oleObject40.bin"/><Relationship Id="rId4" Type="http://schemas.openxmlformats.org/officeDocument/2006/relationships/image" Target="../media/image120.wmf"/></Relationships>
</file>

<file path=ppt/slides/_rels/slide8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24.wmf"/><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image" Target="../media/image125.w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7.xml"/><Relationship Id="rId4" Type="http://schemas.openxmlformats.org/officeDocument/2006/relationships/image" Target="../media/image128.png"/></Relationships>
</file>

<file path=ppt/slides/_rels/slide87.xml.rels><?xml version="1.0" encoding="UTF-8" standalone="yes"?>
<Relationships xmlns="http://schemas.openxmlformats.org/package/2006/relationships"><Relationship Id="rId2" Type="http://schemas.openxmlformats.org/officeDocument/2006/relationships/image" Target="../media/image129.wm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32.gif"/><Relationship Id="rId2" Type="http://schemas.openxmlformats.org/officeDocument/2006/relationships/image" Target="../media/image131.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image" Target="../media/image133.wmf"/></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135.wmf"/><Relationship Id="rId4" Type="http://schemas.openxmlformats.org/officeDocument/2006/relationships/image" Target="../media/image134.wmf"/></Relationships>
</file>

<file path=ppt/slides/_rels/slide92.x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image" Target="../media/image136.png"/><Relationship Id="rId1" Type="http://schemas.openxmlformats.org/officeDocument/2006/relationships/slideLayout" Target="../slideLayouts/slideLayout7.xml"/><Relationship Id="rId4" Type="http://schemas.openxmlformats.org/officeDocument/2006/relationships/image" Target="../media/image138.wmf"/></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140.wmf"/><Relationship Id="rId5" Type="http://schemas.openxmlformats.org/officeDocument/2006/relationships/oleObject" Target="../embeddings/oleObject45.bin"/><Relationship Id="rId4" Type="http://schemas.openxmlformats.org/officeDocument/2006/relationships/image" Target="../media/image139.w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image" Target="../media/image141.wmf"/></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43.wmf"/><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oleObject" Target="../embeddings/oleObject48.bin"/><Relationship Id="rId5" Type="http://schemas.openxmlformats.org/officeDocument/2006/relationships/image" Target="../media/image142.wmf"/><Relationship Id="rId4" Type="http://schemas.openxmlformats.org/officeDocument/2006/relationships/oleObject" Target="../embeddings/oleObject47.bin"/></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wmf"/></Relationships>
</file>

<file path=ppt/slides/_rels/slide97.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hyperlink" Target="http://bogu.pisem.net/belive/dna.gif" TargetMode="External"/><Relationship Id="rId1" Type="http://schemas.openxmlformats.org/officeDocument/2006/relationships/slideLayout" Target="../slideLayouts/slideLayout7.xml"/><Relationship Id="rId5" Type="http://schemas.openxmlformats.org/officeDocument/2006/relationships/image" Target="../media/image149.png"/><Relationship Id="rId4" Type="http://schemas.openxmlformats.org/officeDocument/2006/relationships/image" Target="../media/image148.png"/></Relationships>
</file>

<file path=ppt/slides/_rels/slide98.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1187450" y="404813"/>
            <a:ext cx="2305050" cy="1143000"/>
          </a:xfrm>
        </p:spPr>
        <p:txBody>
          <a:bodyPr/>
          <a:lstStyle/>
          <a:p>
            <a:r>
              <a:rPr lang="ru-RU" b="1" dirty="0">
                <a:solidFill>
                  <a:schemeClr val="accent2"/>
                </a:solidFill>
                <a:effectLst>
                  <a:outerShdw blurRad="38100" dist="38100" dir="2700000" algn="tl">
                    <a:srgbClr val="000000">
                      <a:alpha val="43137"/>
                    </a:srgbClr>
                  </a:outerShdw>
                </a:effectLst>
              </a:rPr>
              <a:t>№ 14.</a:t>
            </a:r>
          </a:p>
        </p:txBody>
      </p:sp>
      <p:pic>
        <p:nvPicPr>
          <p:cNvPr id="21504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989138"/>
            <a:ext cx="4284663" cy="331787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5" name="Номер слайда 5"/>
          <p:cNvSpPr>
            <a:spLocks noGrp="1"/>
          </p:cNvSpPr>
          <p:nvPr>
            <p:ph type="sldNum" sz="quarter" idx="12"/>
          </p:nvPr>
        </p:nvSpPr>
        <p:spPr/>
        <p:txBody>
          <a:bodyPr/>
          <a:lstStyle/>
          <a:p>
            <a:fld id="{1B9FFB1A-D2B6-4B8E-B70C-D21D837FA43C}" type="slidenum">
              <a:rPr lang="ru-RU"/>
              <a:pPr/>
              <a:t>1</a:t>
            </a:fld>
            <a:endParaRPr lang="ru-RU"/>
          </a:p>
        </p:txBody>
      </p:sp>
      <p:pic>
        <p:nvPicPr>
          <p:cNvPr id="2150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150" y="190500"/>
            <a:ext cx="4895850" cy="666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3"/>
          <p:cNvSpPr>
            <a:spLocks noGrp="1"/>
          </p:cNvSpPr>
          <p:nvPr>
            <p:ph type="sldNum" sz="quarter" idx="12"/>
          </p:nvPr>
        </p:nvSpPr>
        <p:spPr/>
        <p:txBody>
          <a:bodyPr/>
          <a:lstStyle/>
          <a:p>
            <a:fld id="{A327299D-AED3-407E-9A38-B4F2A173414A}" type="slidenum">
              <a:rPr lang="ru-RU"/>
              <a:pPr/>
              <a:t>10</a:t>
            </a:fld>
            <a:endParaRPr lang="ru-RU"/>
          </a:p>
        </p:txBody>
      </p:sp>
      <p:sp>
        <p:nvSpPr>
          <p:cNvPr id="2" name="Дата 1"/>
          <p:cNvSpPr txBox="1">
            <a:spLocks noGrp="1"/>
          </p:cNvSpPr>
          <p:nvPr/>
        </p:nvSpPr>
        <p:spPr>
          <a:xfrm>
            <a:off x="6172200" y="6172200"/>
            <a:ext cx="2514600" cy="365125"/>
          </a:xfrm>
          <a:prstGeom prst="rect">
            <a:avLst/>
          </a:prstGeom>
          <a:noFill/>
        </p:spPr>
        <p:txBody>
          <a:bodyPr anchor="ctr"/>
          <a:lstStyle/>
          <a:p>
            <a:pPr algn="r" fontAlgn="auto">
              <a:spcBef>
                <a:spcPts val="0"/>
              </a:spcBef>
              <a:spcAft>
                <a:spcPts val="0"/>
              </a:spcAft>
              <a:defRPr/>
            </a:pPr>
            <a:fld id="{D32C7B0D-BE00-484B-89E8-1AA65D5D4670}" type="datetime1">
              <a:rPr lang="ru-RU" sz="1100" b="1">
                <a:solidFill>
                  <a:schemeClr val="tx1">
                    <a:lumMod val="50000"/>
                    <a:lumOff val="50000"/>
                  </a:schemeClr>
                </a:solidFill>
                <a:latin typeface="+mn-lt"/>
                <a:cs typeface="+mn-cs"/>
              </a:rPr>
              <a:pPr algn="r" fontAlgn="auto">
                <a:spcBef>
                  <a:spcPts val="0"/>
                </a:spcBef>
                <a:spcAft>
                  <a:spcPts val="0"/>
                </a:spcAft>
                <a:defRPr/>
              </a:pPr>
              <a:t>05.04.2013</a:t>
            </a:fld>
            <a:endParaRPr lang="ru-RU" sz="1100" b="1">
              <a:solidFill>
                <a:schemeClr val="tx1">
                  <a:lumMod val="50000"/>
                  <a:lumOff val="50000"/>
                </a:schemeClr>
              </a:solidFill>
              <a:latin typeface="+mn-lt"/>
              <a:cs typeface="+mn-cs"/>
            </a:endParaRPr>
          </a:p>
        </p:txBody>
      </p:sp>
      <p:sp>
        <p:nvSpPr>
          <p:cNvPr id="4" name="Номер слайда 3"/>
          <p:cNvSpPr txBox="1">
            <a:spLocks noGrp="1"/>
          </p:cNvSpPr>
          <p:nvPr/>
        </p:nvSpPr>
        <p:spPr bwMode="auto">
          <a:xfrm flipV="1">
            <a:off x="3810000" y="6092825"/>
            <a:ext cx="1143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fld id="{D0DD70DD-C664-47F3-95DE-051D9E9CBDC3}" type="slidenum">
              <a:rPr lang="ru-RU" sz="1200" b="1">
                <a:solidFill>
                  <a:schemeClr val="tx1">
                    <a:lumMod val="50000"/>
                    <a:lumOff val="50000"/>
                  </a:schemeClr>
                </a:solidFill>
                <a:latin typeface="+mn-lt"/>
                <a:cs typeface="+mn-cs"/>
              </a:rPr>
              <a:pPr algn="ctr" fontAlgn="auto">
                <a:spcBef>
                  <a:spcPts val="0"/>
                </a:spcBef>
                <a:spcAft>
                  <a:spcPts val="0"/>
                </a:spcAft>
                <a:defRPr/>
              </a:pPr>
              <a:t>10</a:t>
            </a:fld>
            <a:endParaRPr lang="ru-RU" sz="1200" b="1">
              <a:solidFill>
                <a:schemeClr val="tx1">
                  <a:lumMod val="50000"/>
                  <a:lumOff val="50000"/>
                </a:schemeClr>
              </a:solidFill>
              <a:latin typeface="+mn-lt"/>
              <a:cs typeface="+mn-cs"/>
            </a:endParaRPr>
          </a:p>
        </p:txBody>
      </p:sp>
      <p:pic>
        <p:nvPicPr>
          <p:cNvPr id="2826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639" y="1962150"/>
            <a:ext cx="40322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2629" name="Прямоугольник 6"/>
          <p:cNvSpPr>
            <a:spLocks noChangeArrowheads="1"/>
          </p:cNvSpPr>
          <p:nvPr/>
        </p:nvSpPr>
        <p:spPr bwMode="auto">
          <a:xfrm>
            <a:off x="512762" y="1128960"/>
            <a:ext cx="32972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err="1">
                <a:solidFill>
                  <a:srgbClr val="00B050"/>
                </a:solidFill>
                <a:effectLst>
                  <a:outerShdw blurRad="38100" dist="38100" dir="2700000" algn="tl">
                    <a:srgbClr val="000000">
                      <a:alpha val="43137"/>
                    </a:srgbClr>
                  </a:outerShdw>
                </a:effectLst>
                <a:latin typeface="Trebuchet MS" pitchFamily="34" charset="0"/>
              </a:rPr>
              <a:t>Elysia</a:t>
            </a:r>
            <a:r>
              <a:rPr lang="en-US" sz="3200" b="1" dirty="0">
                <a:solidFill>
                  <a:srgbClr val="00B050"/>
                </a:solidFill>
                <a:latin typeface="Trebuchet MS" pitchFamily="34" charset="0"/>
              </a:rPr>
              <a:t> </a:t>
            </a:r>
            <a:r>
              <a:rPr lang="en-US" sz="3200" b="1" dirty="0" err="1">
                <a:solidFill>
                  <a:srgbClr val="00B050"/>
                </a:solidFill>
                <a:effectLst>
                  <a:outerShdw blurRad="38100" dist="38100" dir="2700000" algn="tl">
                    <a:srgbClr val="000000">
                      <a:alpha val="43137"/>
                    </a:srgbClr>
                  </a:outerShdw>
                </a:effectLst>
                <a:latin typeface="Trebuchet MS" pitchFamily="34" charset="0"/>
              </a:rPr>
              <a:t>chlorotica</a:t>
            </a:r>
            <a:endParaRPr lang="en-US" sz="3200" b="1" dirty="0">
              <a:solidFill>
                <a:srgbClr val="00B050"/>
              </a:solidFill>
              <a:effectLst>
                <a:outerShdw blurRad="38100" dist="38100" dir="2700000" algn="tl">
                  <a:srgbClr val="000000">
                    <a:alpha val="43137"/>
                  </a:srgbClr>
                </a:outerShdw>
              </a:effectLst>
              <a:latin typeface="Trebuchet MS" pitchFamily="34" charset="0"/>
            </a:endParaRPr>
          </a:p>
        </p:txBody>
      </p:sp>
      <p:pic>
        <p:nvPicPr>
          <p:cNvPr id="28263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2205038"/>
            <a:ext cx="4024313"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2632" name="Прямоугольник 8"/>
          <p:cNvSpPr>
            <a:spLocks noChangeArrowheads="1"/>
          </p:cNvSpPr>
          <p:nvPr/>
        </p:nvSpPr>
        <p:spPr bwMode="auto">
          <a:xfrm>
            <a:off x="4356100" y="981075"/>
            <a:ext cx="47879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a:effectLst>
                  <a:outerShdw blurRad="38100" dist="38100" dir="2700000" algn="tl">
                    <a:srgbClr val="000000">
                      <a:alpha val="43137"/>
                    </a:srgbClr>
                  </a:outerShdw>
                </a:effectLst>
                <a:latin typeface="Trebuchet MS" pitchFamily="34" charset="0"/>
              </a:rPr>
              <a:t>Sea slug species </a:t>
            </a:r>
            <a:r>
              <a:rPr lang="en-US" sz="2000" b="1" i="1" dirty="0" err="1">
                <a:effectLst>
                  <a:outerShdw blurRad="38100" dist="38100" dir="2700000" algn="tl">
                    <a:srgbClr val="000000">
                      <a:alpha val="43137"/>
                    </a:srgbClr>
                  </a:outerShdw>
                </a:effectLst>
                <a:latin typeface="Trebuchet MS" pitchFamily="34" charset="0"/>
              </a:rPr>
              <a:t>Elysia</a:t>
            </a:r>
            <a:r>
              <a:rPr lang="en-US" sz="2000" b="1" i="1" dirty="0">
                <a:effectLst>
                  <a:outerShdw blurRad="38100" dist="38100" dir="2700000" algn="tl">
                    <a:srgbClr val="000000">
                      <a:alpha val="43137"/>
                    </a:srgbClr>
                  </a:outerShdw>
                </a:effectLst>
                <a:latin typeface="Trebuchet MS" pitchFamily="34" charset="0"/>
              </a:rPr>
              <a:t> </a:t>
            </a:r>
            <a:r>
              <a:rPr lang="en-US" sz="2000" b="1" i="1" dirty="0" err="1">
                <a:effectLst>
                  <a:outerShdw blurRad="38100" dist="38100" dir="2700000" algn="tl">
                    <a:srgbClr val="000000">
                      <a:alpha val="43137"/>
                    </a:srgbClr>
                  </a:outerShdw>
                </a:effectLst>
                <a:latin typeface="Trebuchet MS" pitchFamily="34" charset="0"/>
              </a:rPr>
              <a:t>chlorotica</a:t>
            </a:r>
            <a:r>
              <a:rPr lang="en-US" sz="2000" b="1" dirty="0">
                <a:effectLst>
                  <a:outerShdw blurRad="38100" dist="38100" dir="2700000" algn="tl">
                    <a:srgbClr val="000000">
                      <a:alpha val="43137"/>
                    </a:srgbClr>
                  </a:outerShdw>
                </a:effectLst>
                <a:latin typeface="Trebuchet MS" pitchFamily="34" charset="0"/>
              </a:rPr>
              <a:t> feeding on </a:t>
            </a:r>
            <a:r>
              <a:rPr lang="en-US" sz="2800" b="1" i="1" dirty="0" err="1">
                <a:solidFill>
                  <a:schemeClr val="hlink"/>
                </a:solidFill>
                <a:effectLst>
                  <a:outerShdw blurRad="38100" dist="38100" dir="2700000" algn="tl">
                    <a:srgbClr val="000000">
                      <a:alpha val="43137"/>
                    </a:srgbClr>
                  </a:outerShdw>
                </a:effectLst>
                <a:latin typeface="Trebuchet MS" pitchFamily="34" charset="0"/>
              </a:rPr>
              <a:t>Vaucheria</a:t>
            </a:r>
            <a:r>
              <a:rPr lang="en-US" sz="2800" b="1" i="1" dirty="0">
                <a:solidFill>
                  <a:schemeClr val="hlink"/>
                </a:solidFill>
                <a:effectLst>
                  <a:outerShdw blurRad="38100" dist="38100" dir="2700000" algn="tl">
                    <a:srgbClr val="000000">
                      <a:alpha val="43137"/>
                    </a:srgbClr>
                  </a:outerShdw>
                </a:effectLst>
                <a:latin typeface="Trebuchet MS" pitchFamily="34" charset="0"/>
              </a:rPr>
              <a:t> </a:t>
            </a:r>
            <a:r>
              <a:rPr lang="en-US" sz="2800" b="1" i="1" dirty="0" err="1">
                <a:solidFill>
                  <a:schemeClr val="hlink"/>
                </a:solidFill>
                <a:effectLst>
                  <a:outerShdw blurRad="38100" dist="38100" dir="2700000" algn="tl">
                    <a:srgbClr val="000000">
                      <a:alpha val="43137"/>
                    </a:srgbClr>
                  </a:outerShdw>
                </a:effectLst>
                <a:latin typeface="Trebuchet MS" pitchFamily="34" charset="0"/>
              </a:rPr>
              <a:t>litorea</a:t>
            </a:r>
            <a:r>
              <a:rPr lang="en-US" sz="2000" b="1" dirty="0">
                <a:effectLst>
                  <a:outerShdw blurRad="38100" dist="38100" dir="2700000" algn="tl">
                    <a:srgbClr val="000000">
                      <a:alpha val="43137"/>
                    </a:srgbClr>
                  </a:outerShdw>
                </a:effectLst>
                <a:latin typeface="Trebuchet MS" pitchFamily="34" charset="0"/>
              </a:rPr>
              <a:t>, a yellow-green algae.</a:t>
            </a:r>
            <a:endParaRPr lang="ru-RU" sz="2000" b="1" dirty="0">
              <a:effectLst>
                <a:outerShdw blurRad="38100" dist="38100" dir="2700000" algn="tl">
                  <a:srgbClr val="000000">
                    <a:alpha val="43137"/>
                  </a:srgbClr>
                </a:outerShdw>
              </a:effectLst>
              <a:latin typeface="Trebuchet MS" pitchFamily="34" charset="0"/>
            </a:endParaRPr>
          </a:p>
        </p:txBody>
      </p:sp>
      <p:sp>
        <p:nvSpPr>
          <p:cNvPr id="282634" name="Rectangle 10"/>
          <p:cNvSpPr>
            <a:spLocks noChangeArrowheads="1"/>
          </p:cNvSpPr>
          <p:nvPr/>
        </p:nvSpPr>
        <p:spPr bwMode="auto">
          <a:xfrm>
            <a:off x="0" y="150078"/>
            <a:ext cx="927260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sz="2400" b="1" dirty="0">
                <a:solidFill>
                  <a:schemeClr val="accent2"/>
                </a:solidFill>
                <a:effectLst>
                  <a:outerShdw blurRad="38100" dist="38100" dir="2700000" algn="tl">
                    <a:srgbClr val="000000">
                      <a:alpha val="43137"/>
                    </a:srgbClr>
                  </a:outerShdw>
                </a:effectLst>
              </a:rPr>
              <a:t>Вид небольших морских слизней, относящийся к морским </a:t>
            </a:r>
          </a:p>
          <a:p>
            <a:pPr algn="ctr"/>
            <a:r>
              <a:rPr lang="ru-RU" sz="2400" b="1" dirty="0">
                <a:solidFill>
                  <a:schemeClr val="accent2"/>
                </a:solidFill>
                <a:effectLst>
                  <a:outerShdw blurRad="38100" dist="38100" dir="2700000" algn="tl">
                    <a:srgbClr val="000000">
                      <a:alpha val="43137"/>
                    </a:srgbClr>
                  </a:outerShdw>
                </a:effectLst>
              </a:rPr>
              <a:t>брюхоногим моллюскам</a:t>
            </a:r>
            <a:r>
              <a:rPr lang="ru-RU" sz="2400" dirty="0">
                <a:solidFill>
                  <a:schemeClr val="accent2"/>
                </a:solidFill>
                <a:effectLst>
                  <a:outerShdw blurRad="38100" dist="38100" dir="2700000" algn="tl">
                    <a:srgbClr val="000000">
                      <a:alpha val="43137"/>
                    </a:srgbClr>
                  </a:outerShdw>
                </a:effectLst>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D12AF27D-0F14-46C6-A9CE-9DCA8E02B85C}" type="slidenum">
              <a:rPr lang="ru-RU"/>
              <a:pPr/>
              <a:t>100</a:t>
            </a:fld>
            <a:endParaRPr lang="ru-RU"/>
          </a:p>
        </p:txBody>
      </p:sp>
      <p:sp>
        <p:nvSpPr>
          <p:cNvPr id="177156" name="Rectangle 4"/>
          <p:cNvSpPr>
            <a:spLocks noChangeArrowheads="1"/>
          </p:cNvSpPr>
          <p:nvPr/>
        </p:nvSpPr>
        <p:spPr bwMode="auto">
          <a:xfrm>
            <a:off x="222250" y="404813"/>
            <a:ext cx="8921750" cy="173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800" b="1" u="sng" dirty="0">
                <a:solidFill>
                  <a:schemeClr val="accent2"/>
                </a:solidFill>
                <a:effectLst>
                  <a:outerShdw blurRad="38100" dist="38100" dir="2700000" algn="tl">
                    <a:srgbClr val="000000">
                      <a:alpha val="43137"/>
                    </a:srgbClr>
                  </a:outerShdw>
                </a:effectLst>
              </a:rPr>
              <a:t>Антибиотики</a:t>
            </a:r>
            <a:r>
              <a:rPr lang="ru-RU" sz="2000" b="1" dirty="0">
                <a:effectLst>
                  <a:outerShdw blurRad="38100" dist="38100" dir="2700000" algn="tl">
                    <a:srgbClr val="000000">
                      <a:alpha val="43137"/>
                    </a:srgbClr>
                  </a:outerShdw>
                </a:effectLst>
              </a:rPr>
              <a:t> – природные вещества микробного (позднее – растительного и  животного) происхождения и продукты их химической модификации,  способные в низких концентрациях (10–3–10–2 мкг/мл) подавлять развитие  бактерий, низших грибов, простейших, вирусов или клеток злокачественных опухолей.</a:t>
            </a:r>
          </a:p>
        </p:txBody>
      </p:sp>
      <p:pic>
        <p:nvPicPr>
          <p:cNvPr id="1771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276475"/>
            <a:ext cx="5616575" cy="423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289844A4-0188-4860-929B-4DCA8BBEEEE3}" type="slidenum">
              <a:rPr lang="ru-RU" smtClean="0"/>
              <a:pPr/>
              <a:t>101</a:t>
            </a:fld>
            <a:endParaRPr lang="ru-RU"/>
          </a:p>
        </p:txBody>
      </p:sp>
      <p:pic>
        <p:nvPicPr>
          <p:cNvPr id="3" name="Picture 9" descr="conf6"/>
          <p:cNvPicPr/>
          <p:nvPr/>
        </p:nvPicPr>
        <p:blipFill>
          <a:blip r:embed="rId2" cstate="print"/>
          <a:srcRect/>
          <a:stretch>
            <a:fillRect/>
          </a:stretch>
        </p:blipFill>
        <p:spPr bwMode="auto">
          <a:xfrm>
            <a:off x="858968" y="188640"/>
            <a:ext cx="7416824" cy="3559199"/>
          </a:xfrm>
          <a:prstGeom prst="rect">
            <a:avLst/>
          </a:prstGeom>
          <a:noFill/>
          <a:ln w="9525">
            <a:noFill/>
            <a:miter lim="800000"/>
            <a:headEnd/>
            <a:tailEnd/>
          </a:ln>
        </p:spPr>
      </p:pic>
      <p:sp>
        <p:nvSpPr>
          <p:cNvPr id="4" name="Прямоугольник 3"/>
          <p:cNvSpPr/>
          <p:nvPr/>
        </p:nvSpPr>
        <p:spPr>
          <a:xfrm>
            <a:off x="1602808" y="4057233"/>
            <a:ext cx="6656120" cy="2308324"/>
          </a:xfrm>
          <a:prstGeom prst="rect">
            <a:avLst/>
          </a:prstGeom>
        </p:spPr>
        <p:txBody>
          <a:bodyPr wrap="square">
            <a:spAutoFit/>
          </a:bodyPr>
          <a:lstStyle/>
          <a:p>
            <a:pPr algn="ctr"/>
            <a:r>
              <a:rPr lang="ru-RU" sz="4800" b="1" dirty="0">
                <a:solidFill>
                  <a:srgbClr val="FF0000"/>
                </a:solidFill>
                <a:effectLst>
                  <a:reflection blurRad="6350" stA="55000" endA="300" endPos="45500" dir="5400000" sy="-100000" algn="bl" rotWithShape="0"/>
                </a:effectLst>
              </a:rPr>
              <a:t>Спасибо </a:t>
            </a:r>
            <a:br>
              <a:rPr lang="ru-RU" sz="4800" b="1" dirty="0">
                <a:solidFill>
                  <a:srgbClr val="FF0000"/>
                </a:solidFill>
                <a:effectLst>
                  <a:reflection blurRad="6350" stA="55000" endA="300" endPos="45500" dir="5400000" sy="-100000" algn="bl" rotWithShape="0"/>
                </a:effectLst>
              </a:rPr>
            </a:br>
            <a:r>
              <a:rPr lang="ru-RU" sz="4800" b="1" dirty="0">
                <a:solidFill>
                  <a:srgbClr val="FF0000"/>
                </a:solidFill>
                <a:effectLst>
                  <a:reflection blurRad="6350" stA="55000" endA="300" endPos="45500" dir="5400000" sy="-100000" algn="bl" rotWithShape="0"/>
                </a:effectLst>
              </a:rPr>
              <a:t>за </a:t>
            </a:r>
            <a:br>
              <a:rPr lang="ru-RU" sz="4800" b="1" dirty="0">
                <a:solidFill>
                  <a:srgbClr val="FF0000"/>
                </a:solidFill>
                <a:effectLst>
                  <a:reflection blurRad="6350" stA="55000" endA="300" endPos="45500" dir="5400000" sy="-100000" algn="bl" rotWithShape="0"/>
                </a:effectLst>
              </a:rPr>
            </a:br>
            <a:r>
              <a:rPr lang="ru-RU" sz="4800" b="1" dirty="0">
                <a:solidFill>
                  <a:srgbClr val="FF0000"/>
                </a:solidFill>
                <a:effectLst>
                  <a:reflection blurRad="6350" stA="55000" endA="300" endPos="45500" dir="5400000" sy="-100000" algn="bl" rotWithShape="0"/>
                </a:effectLst>
              </a:rPr>
              <a:t>Ваше </a:t>
            </a:r>
            <a:r>
              <a:rPr lang="ru-RU" sz="4800" b="1" dirty="0" smtClean="0">
                <a:solidFill>
                  <a:srgbClr val="FF0000"/>
                </a:solidFill>
                <a:effectLst>
                  <a:reflection blurRad="6350" stA="55000" endA="300" endPos="45500" dir="5400000" sy="-100000" algn="bl" rotWithShape="0"/>
                </a:effectLst>
              </a:rPr>
              <a:t>внимание!</a:t>
            </a:r>
            <a:endParaRPr lang="ru-RU" sz="4800" dirty="0">
              <a:solidFill>
                <a:srgbClr val="FF0000"/>
              </a:solidFill>
            </a:endParaRPr>
          </a:p>
        </p:txBody>
      </p:sp>
    </p:spTree>
    <p:extLst>
      <p:ext uri="{BB962C8B-B14F-4D97-AF65-F5344CB8AC3E}">
        <p14:creationId xmlns:p14="http://schemas.microsoft.com/office/powerpoint/2010/main" val="3196647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44EF1E0B-1004-46FA-ADC6-33870224B33A}" type="slidenum">
              <a:rPr lang="ru-RU"/>
              <a:pPr/>
              <a:t>11</a:t>
            </a:fld>
            <a:endParaRPr lang="ru-RU"/>
          </a:p>
        </p:txBody>
      </p:sp>
      <p:sp>
        <p:nvSpPr>
          <p:cNvPr id="153604" name="Rectangle 4"/>
          <p:cNvSpPr>
            <a:spLocks noChangeArrowheads="1"/>
          </p:cNvSpPr>
          <p:nvPr/>
        </p:nvSpPr>
        <p:spPr bwMode="auto">
          <a:xfrm>
            <a:off x="31939" y="260648"/>
            <a:ext cx="882015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ru-RU" sz="2800" b="1" dirty="0">
                <a:solidFill>
                  <a:srgbClr val="FF0000"/>
                </a:solidFill>
                <a:effectLst>
                  <a:outerShdw blurRad="38100" dist="38100" dir="2700000" algn="tl">
                    <a:srgbClr val="C0C0C0"/>
                  </a:outerShdw>
                </a:effectLst>
              </a:rPr>
              <a:t>     Животные и человек не способны синтезировать </a:t>
            </a:r>
            <a:r>
              <a:rPr lang="ru-RU" sz="2400" b="1" dirty="0">
                <a:solidFill>
                  <a:srgbClr val="FF0000"/>
                </a:solidFill>
                <a:effectLst>
                  <a:outerShdw blurRad="38100" dist="38100" dir="2700000" algn="tl">
                    <a:srgbClr val="C0C0C0"/>
                  </a:outerShdw>
                </a:effectLst>
              </a:rPr>
              <a:t>углеводы и получают их с различными продуктами растительного происхождения</a:t>
            </a:r>
          </a:p>
        </p:txBody>
      </p:sp>
      <p:pic>
        <p:nvPicPr>
          <p:cNvPr id="153606" name="Picture 6" descr="27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060575"/>
            <a:ext cx="3810000" cy="441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07" name="Picture 7" desc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2060575"/>
            <a:ext cx="3505200" cy="441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B4A4CB8A-8E5F-478C-A477-60FA58C8F36E}" type="slidenum">
              <a:rPr lang="ru-RU"/>
              <a:pPr/>
              <a:t>12</a:t>
            </a:fld>
            <a:endParaRPr lang="ru-RU"/>
          </a:p>
        </p:txBody>
      </p:sp>
      <p:graphicFrame>
        <p:nvGraphicFramePr>
          <p:cNvPr id="236546" name="Object 2"/>
          <p:cNvGraphicFramePr>
            <a:graphicFrameLocks noChangeAspect="1"/>
          </p:cNvGraphicFramePr>
          <p:nvPr>
            <p:extLst>
              <p:ext uri="{D42A27DB-BD31-4B8C-83A1-F6EECF244321}">
                <p14:modId xmlns:p14="http://schemas.microsoft.com/office/powerpoint/2010/main" val="1319270686"/>
              </p:ext>
            </p:extLst>
          </p:nvPr>
        </p:nvGraphicFramePr>
        <p:xfrm>
          <a:off x="0" y="1197985"/>
          <a:ext cx="8964488" cy="2518353"/>
        </p:xfrm>
        <a:graphic>
          <a:graphicData uri="http://schemas.openxmlformats.org/presentationml/2006/ole">
            <mc:AlternateContent xmlns:mc="http://schemas.openxmlformats.org/markup-compatibility/2006">
              <mc:Choice xmlns:v="urn:schemas-microsoft-com:vml" Requires="v">
                <p:oleObj spid="_x0000_s236555" name="SmartDraw" r:id="rId3" imgW="7277100" imgH="1838325" progId="SmartDraw.2">
                  <p:embed/>
                </p:oleObj>
              </mc:Choice>
              <mc:Fallback>
                <p:oleObj name="SmartDraw" r:id="rId3" imgW="7277100" imgH="1838325" progId="SmartDraw.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97985"/>
                        <a:ext cx="8964488" cy="2518353"/>
                      </a:xfrm>
                      <a:prstGeom prst="rect">
                        <a:avLst/>
                      </a:prstGeom>
                      <a:noFill/>
                    </p:spPr>
                  </p:pic>
                </p:oleObj>
              </mc:Fallback>
            </mc:AlternateContent>
          </a:graphicData>
        </a:graphic>
      </p:graphicFrame>
      <p:sp>
        <p:nvSpPr>
          <p:cNvPr id="236547" name="Rectangle 3"/>
          <p:cNvSpPr>
            <a:spLocks noChangeArrowheads="1"/>
          </p:cNvSpPr>
          <p:nvPr/>
        </p:nvSpPr>
        <p:spPr bwMode="auto">
          <a:xfrm>
            <a:off x="818857" y="554107"/>
            <a:ext cx="750628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spcAft>
                <a:spcPts val="300"/>
              </a:spcAft>
              <a:buClr>
                <a:srgbClr val="C3260C"/>
              </a:buClr>
              <a:buSzPct val="130000"/>
              <a:buFont typeface="Georgia" pitchFamily="18" charset="0"/>
              <a:buChar char="*"/>
            </a:pPr>
            <a:r>
              <a:rPr lang="ru-RU" sz="6000" b="1" baseline="70000">
                <a:solidFill>
                  <a:srgbClr val="FF0000"/>
                </a:solidFill>
                <a:effectLst>
                  <a:outerShdw blurRad="38100" dist="38100" dir="2700000" algn="tl">
                    <a:srgbClr val="000000">
                      <a:alpha val="43137"/>
                    </a:srgbClr>
                  </a:outerShdw>
                </a:effectLst>
              </a:rPr>
              <a:t>Классификация углеводов</a:t>
            </a:r>
          </a:p>
        </p:txBody>
      </p:sp>
      <p:sp>
        <p:nvSpPr>
          <p:cNvPr id="236548" name="Rectangle 4"/>
          <p:cNvSpPr>
            <a:spLocks noChangeArrowheads="1"/>
          </p:cNvSpPr>
          <p:nvPr/>
        </p:nvSpPr>
        <p:spPr bwMode="auto">
          <a:xfrm>
            <a:off x="0" y="4508500"/>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3600" b="1" baseline="70000" dirty="0">
                <a:solidFill>
                  <a:srgbClr val="404040"/>
                </a:solidFill>
                <a:effectLst>
                  <a:outerShdw blurRad="38100" dist="38100" dir="2700000" algn="tl">
                    <a:srgbClr val="000000">
                      <a:alpha val="43137"/>
                    </a:srgbClr>
                  </a:outerShdw>
                </a:effectLst>
              </a:rPr>
              <a:t>Моносахариды (простые сахара, </a:t>
            </a:r>
            <a:r>
              <a:rPr lang="ru-RU" sz="3600" b="1" baseline="70000" dirty="0" smtClean="0">
                <a:solidFill>
                  <a:srgbClr val="404040"/>
                </a:solidFill>
                <a:effectLst>
                  <a:outerShdw blurRad="38100" dist="38100" dir="2700000" algn="tl">
                    <a:srgbClr val="000000">
                      <a:alpha val="43137"/>
                    </a:srgbClr>
                  </a:outerShdw>
                </a:effectLst>
              </a:rPr>
              <a:t>например, глюкоза)</a:t>
            </a:r>
          </a:p>
          <a:p>
            <a:r>
              <a:rPr lang="ru-RU" sz="3600" b="1" baseline="70000" dirty="0" smtClean="0">
                <a:solidFill>
                  <a:srgbClr val="404040"/>
                </a:solidFill>
                <a:effectLst>
                  <a:outerShdw blurRad="38100" dist="38100" dir="2700000" algn="tl">
                    <a:srgbClr val="000000">
                      <a:alpha val="43137"/>
                    </a:srgbClr>
                  </a:outerShdw>
                </a:effectLst>
              </a:rPr>
              <a:t>Олигосахариды (углеводы, содержащие 2-10 остатков моносахаридов, например сахароза).</a:t>
            </a:r>
          </a:p>
          <a:p>
            <a:r>
              <a:rPr lang="ru-RU" sz="3600" b="1" baseline="70000" dirty="0" smtClean="0">
                <a:solidFill>
                  <a:srgbClr val="404040"/>
                </a:solidFill>
                <a:effectLst>
                  <a:outerShdw blurRad="38100" dist="38100" dir="2700000" algn="tl">
                    <a:srgbClr val="000000">
                      <a:alpha val="43137"/>
                    </a:srgbClr>
                  </a:outerShdw>
                </a:effectLst>
              </a:rPr>
              <a:t>Полисахариды </a:t>
            </a:r>
            <a:r>
              <a:rPr lang="ru-RU" sz="3600" b="1" baseline="70000" dirty="0">
                <a:solidFill>
                  <a:srgbClr val="404040"/>
                </a:solidFill>
                <a:effectLst>
                  <a:outerShdw blurRad="38100" dist="38100" dir="2700000" algn="tl">
                    <a:srgbClr val="000000">
                      <a:alpha val="43137"/>
                    </a:srgbClr>
                  </a:outerShdw>
                </a:effectLst>
              </a:rPr>
              <a:t>(углеводы, содержащие более 10 остатков моносахаридов, но обычно – тысячи и миллионы).</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4AAF5B57-C235-49BD-9844-BC8D275E7572}" type="slidenum">
              <a:rPr lang="ru-RU"/>
              <a:pPr/>
              <a:t>13</a:t>
            </a:fld>
            <a:endParaRPr lang="ru-RU"/>
          </a:p>
        </p:txBody>
      </p:sp>
      <p:sp>
        <p:nvSpPr>
          <p:cNvPr id="6" name="Объект 5"/>
          <p:cNvSpPr>
            <a:spLocks noGrp="1"/>
          </p:cNvSpPr>
          <p:nvPr>
            <p:ph sz="quarter" idx="4294967295"/>
          </p:nvPr>
        </p:nvSpPr>
        <p:spPr>
          <a:xfrm>
            <a:off x="238418" y="2348880"/>
            <a:ext cx="8900864" cy="1731076"/>
          </a:xfrm>
        </p:spPr>
        <p:txBody>
          <a:bodyPr>
            <a:normAutofit/>
          </a:bodyPr>
          <a:lstStyle/>
          <a:p>
            <a:pPr marL="228600" indent="-182563" algn="ctr">
              <a:lnSpc>
                <a:spcPct val="80000"/>
              </a:lnSpc>
            </a:pPr>
            <a:r>
              <a:rPr lang="ru-RU" sz="4300" b="1" dirty="0" smtClean="0">
                <a:solidFill>
                  <a:srgbClr val="FF0000"/>
                </a:solidFill>
                <a:effectLst>
                  <a:outerShdw blurRad="38100" dist="38100" dir="2700000" algn="tl">
                    <a:srgbClr val="000000">
                      <a:alpha val="43137"/>
                    </a:srgbClr>
                  </a:outerShdw>
                </a:effectLst>
              </a:rPr>
              <a:t> Моносахариды (монозы)</a:t>
            </a:r>
            <a:endParaRPr lang="ru-RU" sz="4300" b="1" dirty="0">
              <a:solidFill>
                <a:srgbClr val="FF0000"/>
              </a:solidFill>
              <a:effectLst>
                <a:outerShdw blurRad="38100" dist="38100" dir="2700000" algn="tl">
                  <a:srgbClr val="000000">
                    <a:alpha val="43137"/>
                  </a:srgbClr>
                </a:outerShdw>
              </a:effectLst>
            </a:endParaRPr>
          </a:p>
          <a:p>
            <a:pPr marL="228600" indent="-182563" algn="ctr">
              <a:lnSpc>
                <a:spcPct val="80000"/>
              </a:lnSpc>
            </a:pPr>
            <a:r>
              <a:rPr lang="ru-RU" sz="2800" b="1" dirty="0" smtClean="0">
                <a:effectLst>
                  <a:outerShdw blurRad="38100" dist="38100" dir="2700000" algn="tl">
                    <a:srgbClr val="000000">
                      <a:alpha val="43137"/>
                    </a:srgbClr>
                  </a:outerShdw>
                </a:effectLst>
              </a:rPr>
              <a:t>простейшие </a:t>
            </a:r>
            <a:r>
              <a:rPr lang="ru-RU" sz="2800" b="1" dirty="0">
                <a:effectLst>
                  <a:outerShdw blurRad="38100" dist="38100" dir="2700000" algn="tl">
                    <a:srgbClr val="000000">
                      <a:alpha val="43137"/>
                    </a:srgbClr>
                  </a:outerShdw>
                </a:effectLst>
              </a:rPr>
              <a:t>углеводы, не </a:t>
            </a:r>
            <a:r>
              <a:rPr lang="ru-RU" sz="2800" b="1" dirty="0" err="1">
                <a:effectLst>
                  <a:outerShdw blurRad="38100" dist="38100" dir="2700000" algn="tl">
                    <a:srgbClr val="000000">
                      <a:alpha val="43137"/>
                    </a:srgbClr>
                  </a:outerShdw>
                </a:effectLst>
              </a:rPr>
              <a:t>гидролизующиеся</a:t>
            </a:r>
            <a:r>
              <a:rPr lang="ru-RU" sz="2800" b="1" dirty="0">
                <a:effectLst>
                  <a:outerShdw blurRad="38100" dist="38100" dir="2700000" algn="tl">
                    <a:srgbClr val="000000">
                      <a:alpha val="43137"/>
                    </a:srgbClr>
                  </a:outerShdw>
                </a:effectLst>
              </a:rPr>
              <a:t> на более простые углеводы (греч. </a:t>
            </a:r>
            <a:r>
              <a:rPr lang="en-US" sz="2800" b="1" dirty="0">
                <a:effectLst>
                  <a:outerShdw blurRad="38100" dist="38100" dir="2700000" algn="tl">
                    <a:srgbClr val="000000">
                      <a:alpha val="43137"/>
                    </a:srgbClr>
                  </a:outerShdw>
                </a:effectLst>
                <a:latin typeface="Symbol" pitchFamily="18" charset="2"/>
              </a:rPr>
              <a:t>mono</a:t>
            </a:r>
            <a:r>
              <a:rPr lang="ru-RU" sz="2800" b="1" dirty="0">
                <a:effectLst>
                  <a:outerShdw blurRad="38100" dist="38100" dir="2700000" algn="tl">
                    <a:srgbClr val="000000">
                      <a:alpha val="43137"/>
                    </a:srgbClr>
                  </a:outerShdw>
                </a:effectLst>
                <a:sym typeface="Symbol" pitchFamily="18" charset="2"/>
              </a:rPr>
              <a:t></a:t>
            </a:r>
            <a:r>
              <a:rPr lang="ru-RU" sz="2800" b="1" dirty="0">
                <a:effectLst>
                  <a:outerShdw blurRad="38100" dist="38100" dir="2700000" algn="tl">
                    <a:srgbClr val="000000">
                      <a:alpha val="43137"/>
                    </a:srgbClr>
                  </a:outerShdw>
                </a:effectLst>
              </a:rPr>
              <a:t> – один)</a:t>
            </a:r>
            <a:endParaRPr lang="en-US" sz="2800" b="1" dirty="0">
              <a:effectLst>
                <a:outerShdw blurRad="38100" dist="38100" dir="2700000" algn="tl">
                  <a:srgbClr val="000000">
                    <a:alpha val="43137"/>
                  </a:srgbClr>
                </a:outerShdw>
              </a:effectLst>
            </a:endParaRPr>
          </a:p>
          <a:p>
            <a:pPr marL="228600" indent="-182563" algn="ctr">
              <a:lnSpc>
                <a:spcPct val="80000"/>
              </a:lnSpc>
            </a:pPr>
            <a:endParaRPr lang="en-US" sz="2100" b="1" dirty="0">
              <a:effectLst>
                <a:outerShdw blurRad="38100" dist="38100" dir="2700000" algn="tl">
                  <a:srgbClr val="000000">
                    <a:alpha val="43137"/>
                  </a:srgbClr>
                </a:outerShdw>
              </a:effectLst>
            </a:endParaRPr>
          </a:p>
          <a:p>
            <a:pPr marL="46037" indent="0" algn="ctr">
              <a:lnSpc>
                <a:spcPct val="80000"/>
              </a:lnSpc>
              <a:buNone/>
            </a:pPr>
            <a:endParaRPr lang="ru-RU" sz="2500" b="1" i="1" dirty="0"/>
          </a:p>
          <a:p>
            <a:pPr marL="228600" indent="-182563" algn="ctr">
              <a:lnSpc>
                <a:spcPct val="80000"/>
              </a:lnSpc>
            </a:pPr>
            <a:endParaRPr lang="ru-RU" sz="2500" b="1" i="1" dirty="0"/>
          </a:p>
        </p:txBody>
      </p:sp>
      <p:sp>
        <p:nvSpPr>
          <p:cNvPr id="2" name="Дата 1"/>
          <p:cNvSpPr txBox="1">
            <a:spLocks noGrp="1"/>
          </p:cNvSpPr>
          <p:nvPr/>
        </p:nvSpPr>
        <p:spPr>
          <a:xfrm>
            <a:off x="6172200" y="6172200"/>
            <a:ext cx="2514600" cy="365125"/>
          </a:xfrm>
          <a:prstGeom prst="rect">
            <a:avLst/>
          </a:prstGeom>
          <a:noFill/>
        </p:spPr>
        <p:txBody>
          <a:bodyPr anchor="ctr"/>
          <a:lstStyle/>
          <a:p>
            <a:pPr algn="r" fontAlgn="auto">
              <a:spcBef>
                <a:spcPts val="0"/>
              </a:spcBef>
              <a:spcAft>
                <a:spcPts val="0"/>
              </a:spcAft>
              <a:defRPr/>
            </a:pPr>
            <a:fld id="{D32C7B0D-BE00-484B-89E8-1AA65D5D4670}" type="datetime1">
              <a:rPr lang="ru-RU" sz="1100" b="1">
                <a:solidFill>
                  <a:schemeClr val="tx1">
                    <a:lumMod val="50000"/>
                    <a:lumOff val="50000"/>
                  </a:schemeClr>
                </a:solidFill>
                <a:latin typeface="+mn-lt"/>
                <a:cs typeface="+mn-cs"/>
              </a:rPr>
              <a:pPr algn="r" fontAlgn="auto">
                <a:spcBef>
                  <a:spcPts val="0"/>
                </a:spcBef>
                <a:spcAft>
                  <a:spcPts val="0"/>
                </a:spcAft>
                <a:defRPr/>
              </a:pPr>
              <a:t>05.04.2013</a:t>
            </a:fld>
            <a:endParaRPr lang="ru-RU" sz="1100" b="1">
              <a:solidFill>
                <a:schemeClr val="tx1">
                  <a:lumMod val="50000"/>
                  <a:lumOff val="50000"/>
                </a:schemeClr>
              </a:solidFill>
              <a:latin typeface="+mn-lt"/>
              <a:cs typeface="+mn-cs"/>
            </a:endParaRPr>
          </a:p>
        </p:txBody>
      </p:sp>
      <p:sp>
        <p:nvSpPr>
          <p:cNvPr id="4" name="Номер слайда 3"/>
          <p:cNvSpPr txBox="1">
            <a:spLocks noGrp="1"/>
          </p:cNvSpPr>
          <p:nvPr/>
        </p:nvSpPr>
        <p:spPr>
          <a:xfrm>
            <a:off x="3810000" y="6172200"/>
            <a:ext cx="1828800" cy="365125"/>
          </a:xfrm>
          <a:prstGeom prst="rect">
            <a:avLst/>
          </a:prstGeom>
          <a:noFill/>
        </p:spPr>
        <p:txBody>
          <a:bodyPr anchor="ctr"/>
          <a:lstStyle/>
          <a:p>
            <a:pPr algn="ctr" fontAlgn="auto">
              <a:spcBef>
                <a:spcPts val="0"/>
              </a:spcBef>
              <a:spcAft>
                <a:spcPts val="0"/>
              </a:spcAft>
              <a:defRPr/>
            </a:pPr>
            <a:fld id="{608E9AE6-F5EB-4B79-AF68-27C59F669CAB}" type="slidenum">
              <a:rPr lang="ru-RU" sz="1200" b="1">
                <a:solidFill>
                  <a:schemeClr val="tx1">
                    <a:lumMod val="50000"/>
                    <a:lumOff val="50000"/>
                  </a:schemeClr>
                </a:solidFill>
                <a:latin typeface="+mn-lt"/>
                <a:cs typeface="+mn-cs"/>
              </a:rPr>
              <a:pPr algn="ctr" fontAlgn="auto">
                <a:spcBef>
                  <a:spcPts val="0"/>
                </a:spcBef>
                <a:spcAft>
                  <a:spcPts val="0"/>
                </a:spcAft>
                <a:defRPr/>
              </a:pPr>
              <a:t>13</a:t>
            </a:fld>
            <a:endParaRPr lang="ru-RU" sz="1200" b="1">
              <a:solidFill>
                <a:schemeClr val="tx1">
                  <a:lumMod val="50000"/>
                  <a:lumOff val="50000"/>
                </a:schemeClr>
              </a:solidFill>
              <a:latin typeface="+mn-lt"/>
              <a:cs typeface="+mn-cs"/>
            </a:endParaRPr>
          </a:p>
        </p:txBody>
      </p:sp>
      <p:pic>
        <p:nvPicPr>
          <p:cNvPr id="7" name="Picture 4" descr="вот так"/>
          <p:cNvPicPr/>
          <p:nvPr/>
        </p:nvPicPr>
        <p:blipFill>
          <a:blip r:embed="rId2" cstate="print"/>
          <a:srcRect/>
          <a:stretch>
            <a:fillRect/>
          </a:stretch>
        </p:blipFill>
        <p:spPr bwMode="auto">
          <a:xfrm>
            <a:off x="3347864" y="4437111"/>
            <a:ext cx="3240360" cy="21002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Номер слайда 3"/>
          <p:cNvSpPr>
            <a:spLocks noGrp="1"/>
          </p:cNvSpPr>
          <p:nvPr>
            <p:ph type="sldNum" sz="quarter" idx="12"/>
          </p:nvPr>
        </p:nvSpPr>
        <p:spPr/>
        <p:txBody>
          <a:bodyPr/>
          <a:lstStyle/>
          <a:p>
            <a:fld id="{A161C587-4C33-44EF-A67B-8B0483012290}" type="slidenum">
              <a:rPr lang="ru-RU"/>
              <a:pPr/>
              <a:t>14</a:t>
            </a:fld>
            <a:endParaRPr lang="ru-RU"/>
          </a:p>
        </p:txBody>
      </p:sp>
      <p:sp>
        <p:nvSpPr>
          <p:cNvPr id="6147" name="Line 3"/>
          <p:cNvSpPr>
            <a:spLocks noChangeShapeType="1"/>
          </p:cNvSpPr>
          <p:nvPr/>
        </p:nvSpPr>
        <p:spPr bwMode="auto">
          <a:xfrm>
            <a:off x="250825" y="1341438"/>
            <a:ext cx="8569325" cy="0"/>
          </a:xfrm>
          <a:prstGeom prst="line">
            <a:avLst/>
          </a:prstGeom>
          <a:noFill/>
          <a:ln w="57150" cmpd="thinThick">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4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6149" name="Rectangle 5"/>
          <p:cNvSpPr>
            <a:spLocks noChangeArrowheads="1"/>
          </p:cNvSpPr>
          <p:nvPr/>
        </p:nvSpPr>
        <p:spPr bwMode="auto">
          <a:xfrm>
            <a:off x="0" y="3071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6150" name="Rectangle 6"/>
          <p:cNvSpPr>
            <a:spLocks noChangeArrowheads="1"/>
          </p:cNvSpPr>
          <p:nvPr/>
        </p:nvSpPr>
        <p:spPr bwMode="auto">
          <a:xfrm>
            <a:off x="0" y="2595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6151" name="Rectangle 7"/>
          <p:cNvSpPr>
            <a:spLocks noChangeArrowheads="1"/>
          </p:cNvSpPr>
          <p:nvPr/>
        </p:nvSpPr>
        <p:spPr bwMode="auto">
          <a:xfrm>
            <a:off x="0" y="263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6154" name="Rectangle 10"/>
          <p:cNvSpPr>
            <a:spLocks noChangeArrowheads="1"/>
          </p:cNvSpPr>
          <p:nvPr/>
        </p:nvSpPr>
        <p:spPr bwMode="auto">
          <a:xfrm>
            <a:off x="0" y="2867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6153" name="Object 9"/>
          <p:cNvGraphicFramePr>
            <a:graphicFrameLocks noChangeAspect="1"/>
          </p:cNvGraphicFramePr>
          <p:nvPr/>
        </p:nvGraphicFramePr>
        <p:xfrm>
          <a:off x="1258888" y="1989138"/>
          <a:ext cx="1974850" cy="2376487"/>
        </p:xfrm>
        <a:graphic>
          <a:graphicData uri="http://schemas.openxmlformats.org/presentationml/2006/ole">
            <mc:AlternateContent xmlns:mc="http://schemas.openxmlformats.org/markup-compatibility/2006">
              <mc:Choice xmlns:v="urn:schemas-microsoft-com:vml" Requires="v">
                <p:oleObj spid="_x0000_s6178" name="Document" r:id="rId3" imgW="933450" imgH="1123950" progId="ChemWindow.Document">
                  <p:embed/>
                </p:oleObj>
              </mc:Choice>
              <mc:Fallback>
                <p:oleObj name="Document" r:id="rId3" imgW="933450" imgH="1123950" progId="ChemWindow.Document">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989138"/>
                        <a:ext cx="1974850" cy="2376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6" name="Rectangle 12"/>
          <p:cNvSpPr>
            <a:spLocks noChangeArrowheads="1"/>
          </p:cNvSpPr>
          <p:nvPr/>
        </p:nvSpPr>
        <p:spPr bwMode="auto">
          <a:xfrm>
            <a:off x="0" y="2714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6155" name="Object 11"/>
          <p:cNvGraphicFramePr>
            <a:graphicFrameLocks noChangeAspect="1"/>
          </p:cNvGraphicFramePr>
          <p:nvPr/>
        </p:nvGraphicFramePr>
        <p:xfrm>
          <a:off x="5795963" y="1916113"/>
          <a:ext cx="1458912" cy="2879725"/>
        </p:xfrm>
        <a:graphic>
          <a:graphicData uri="http://schemas.openxmlformats.org/presentationml/2006/ole">
            <mc:AlternateContent xmlns:mc="http://schemas.openxmlformats.org/markup-compatibility/2006">
              <mc:Choice xmlns:v="urn:schemas-microsoft-com:vml" Requires="v">
                <p:oleObj spid="_x0000_s6179" name="Document" r:id="rId5" imgW="723900" imgH="1428750" progId="ChemWindow.Document">
                  <p:embed/>
                </p:oleObj>
              </mc:Choice>
              <mc:Fallback>
                <p:oleObj name="Document" r:id="rId5" imgW="723900" imgH="1428750" progId="ChemWindow.Document">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5963" y="1916113"/>
                        <a:ext cx="1458912" cy="287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7" name="Text Box 13"/>
          <p:cNvSpPr txBox="1">
            <a:spLocks noChangeArrowheads="1"/>
          </p:cNvSpPr>
          <p:nvPr/>
        </p:nvSpPr>
        <p:spPr bwMode="auto">
          <a:xfrm>
            <a:off x="1210210" y="5032375"/>
            <a:ext cx="181979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sz="2800" b="1" dirty="0" err="1">
                <a:solidFill>
                  <a:srgbClr val="FF0000"/>
                </a:solidFill>
                <a:effectLst>
                  <a:outerShdw blurRad="38100" dist="38100" dir="2700000" algn="tl">
                    <a:srgbClr val="000000">
                      <a:alpha val="43137"/>
                    </a:srgbClr>
                  </a:outerShdw>
                </a:effectLst>
              </a:rPr>
              <a:t>Альдозы</a:t>
            </a:r>
            <a:endParaRPr lang="en-US" sz="2800" b="1" dirty="0">
              <a:solidFill>
                <a:srgbClr val="FF0000"/>
              </a:solidFill>
              <a:effectLst>
                <a:outerShdw blurRad="38100" dist="38100" dir="2700000" algn="tl">
                  <a:srgbClr val="000000">
                    <a:alpha val="43137"/>
                  </a:srgbClr>
                </a:outerShdw>
              </a:effectLst>
            </a:endParaRPr>
          </a:p>
          <a:p>
            <a:pPr algn="ctr"/>
            <a:r>
              <a:rPr lang="en-US" sz="2800" b="1" dirty="0">
                <a:solidFill>
                  <a:srgbClr val="FF0000"/>
                </a:solidFill>
                <a:effectLst>
                  <a:outerShdw blurRad="38100" dist="38100" dir="2700000" algn="tl">
                    <a:srgbClr val="000000">
                      <a:alpha val="43137"/>
                    </a:srgbClr>
                  </a:outerShdw>
                </a:effectLst>
              </a:rPr>
              <a:t>n=1–8</a:t>
            </a:r>
            <a:r>
              <a:rPr lang="ru-RU" sz="2800" b="1" dirty="0">
                <a:solidFill>
                  <a:srgbClr val="FF0000"/>
                </a:solidFill>
                <a:effectLst>
                  <a:outerShdw blurRad="38100" dist="38100" dir="2700000" algn="tl">
                    <a:srgbClr val="000000">
                      <a:alpha val="43137"/>
                    </a:srgbClr>
                  </a:outerShdw>
                </a:effectLst>
              </a:rPr>
              <a:t> </a:t>
            </a:r>
          </a:p>
        </p:txBody>
      </p:sp>
      <p:sp>
        <p:nvSpPr>
          <p:cNvPr id="6158" name="Rectangle 14"/>
          <p:cNvSpPr>
            <a:spLocks noChangeArrowheads="1"/>
          </p:cNvSpPr>
          <p:nvPr/>
        </p:nvSpPr>
        <p:spPr bwMode="auto">
          <a:xfrm>
            <a:off x="5795742" y="4947434"/>
            <a:ext cx="147046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ru-RU" sz="2800" b="1" dirty="0" err="1">
                <a:solidFill>
                  <a:srgbClr val="FF0000"/>
                </a:solidFill>
                <a:effectLst>
                  <a:outerShdw blurRad="38100" dist="38100" dir="2700000" algn="tl">
                    <a:srgbClr val="000000">
                      <a:alpha val="43137"/>
                    </a:srgbClr>
                  </a:outerShdw>
                </a:effectLst>
              </a:rPr>
              <a:t>Кетозы</a:t>
            </a:r>
            <a:endParaRPr lang="en-US" sz="2800" b="1" dirty="0">
              <a:solidFill>
                <a:srgbClr val="FF0000"/>
              </a:solidFill>
              <a:effectLst>
                <a:outerShdw blurRad="38100" dist="38100" dir="2700000" algn="tl">
                  <a:srgbClr val="000000">
                    <a:alpha val="43137"/>
                  </a:srgbClr>
                </a:outerShdw>
              </a:effectLst>
            </a:endParaRPr>
          </a:p>
          <a:p>
            <a:pPr algn="ctr"/>
            <a:r>
              <a:rPr lang="en-US" sz="2800" b="1" dirty="0">
                <a:solidFill>
                  <a:srgbClr val="FF0000"/>
                </a:solidFill>
                <a:effectLst>
                  <a:outerShdw blurRad="38100" dist="38100" dir="2700000" algn="tl">
                    <a:srgbClr val="000000">
                      <a:alpha val="43137"/>
                    </a:srgbClr>
                  </a:outerShdw>
                </a:effectLst>
              </a:rPr>
              <a:t>n=1–7</a:t>
            </a:r>
            <a:r>
              <a:rPr lang="ru-RU" sz="2800" b="1" dirty="0">
                <a:solidFill>
                  <a:srgbClr val="FF0000"/>
                </a:solidFill>
                <a:effectLst>
                  <a:outerShdw blurRad="38100" dist="38100" dir="2700000" algn="tl">
                    <a:srgbClr val="000000">
                      <a:alpha val="43137"/>
                    </a:srgbClr>
                  </a:outerShdw>
                </a:effectLst>
              </a:rPr>
              <a:t> </a:t>
            </a:r>
          </a:p>
        </p:txBody>
      </p:sp>
      <p:pic>
        <p:nvPicPr>
          <p:cNvPr id="6159"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8888" y="333375"/>
            <a:ext cx="6697662"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8"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125" y="6199981"/>
            <a:ext cx="3509963"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9"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2080" y="5986482"/>
            <a:ext cx="3259931" cy="41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289844A4-0188-4860-929B-4DCA8BBEEEE3}" type="slidenum">
              <a:rPr lang="ru-RU" smtClean="0"/>
              <a:pPr/>
              <a:t>15</a:t>
            </a:fld>
            <a:endParaRPr lang="ru-RU"/>
          </a:p>
        </p:txBody>
      </p:sp>
      <p:sp>
        <p:nvSpPr>
          <p:cNvPr id="3" name="Прямоугольник 2"/>
          <p:cNvSpPr/>
          <p:nvPr/>
        </p:nvSpPr>
        <p:spPr>
          <a:xfrm>
            <a:off x="0" y="476672"/>
            <a:ext cx="8964488" cy="5509200"/>
          </a:xfrm>
          <a:prstGeom prst="rect">
            <a:avLst/>
          </a:prstGeom>
        </p:spPr>
        <p:txBody>
          <a:bodyPr wrap="square">
            <a:spAutoFit/>
          </a:bodyPr>
          <a:lstStyle/>
          <a:p>
            <a:pPr marL="228600" indent="-182563" algn="ctr">
              <a:lnSpc>
                <a:spcPct val="80000"/>
              </a:lnSpc>
            </a:pPr>
            <a:r>
              <a:rPr lang="ru-RU" sz="3600" b="1" dirty="0" smtClean="0">
                <a:solidFill>
                  <a:schemeClr val="accent2"/>
                </a:solidFill>
                <a:effectLst>
                  <a:outerShdw blurRad="38100" dist="38100" dir="2700000" algn="tl">
                    <a:srgbClr val="000000">
                      <a:alpha val="43137"/>
                    </a:srgbClr>
                  </a:outerShdw>
                </a:effectLst>
              </a:rPr>
              <a:t>Классификация моносахаридов</a:t>
            </a:r>
          </a:p>
          <a:p>
            <a:pPr marL="228600" indent="-182563" algn="ctr">
              <a:lnSpc>
                <a:spcPct val="80000"/>
              </a:lnSpc>
            </a:pPr>
            <a:endParaRPr lang="ru-RU" sz="3600" b="1" dirty="0">
              <a:solidFill>
                <a:schemeClr val="accent2"/>
              </a:solidFill>
              <a:effectLst>
                <a:outerShdw blurRad="38100" dist="38100" dir="2700000" algn="tl">
                  <a:srgbClr val="000000">
                    <a:alpha val="43137"/>
                  </a:srgbClr>
                </a:outerShdw>
              </a:effectLst>
            </a:endParaRPr>
          </a:p>
          <a:p>
            <a:pPr marL="228600" indent="-182563" algn="ctr">
              <a:lnSpc>
                <a:spcPct val="80000"/>
              </a:lnSpc>
              <a:buFontTx/>
              <a:buNone/>
            </a:pPr>
            <a:r>
              <a:rPr lang="ru-RU" sz="2800" b="1" dirty="0">
                <a:solidFill>
                  <a:srgbClr val="008080"/>
                </a:solidFill>
                <a:effectLst>
                  <a:outerShdw blurRad="38100" dist="38100" dir="2700000" algn="tl">
                    <a:srgbClr val="000000">
                      <a:alpha val="43137"/>
                    </a:srgbClr>
                  </a:outerShdw>
                </a:effectLst>
              </a:rPr>
              <a:t>     </a:t>
            </a:r>
            <a:r>
              <a:rPr lang="en-GB" sz="3200" b="1" dirty="0">
                <a:solidFill>
                  <a:srgbClr val="008080"/>
                </a:solidFill>
                <a:effectLst>
                  <a:outerShdw blurRad="38100" dist="38100" dir="2700000" algn="tl">
                    <a:srgbClr val="000000">
                      <a:alpha val="43137"/>
                    </a:srgbClr>
                  </a:outerShdw>
                </a:effectLst>
              </a:rPr>
              <a:t>a</a:t>
            </a:r>
            <a:r>
              <a:rPr lang="ru-RU" sz="3200" b="1" dirty="0">
                <a:solidFill>
                  <a:srgbClr val="008080"/>
                </a:solidFill>
                <a:effectLst>
                  <a:outerShdw blurRad="38100" dist="38100" dir="2700000" algn="tl">
                    <a:srgbClr val="000000">
                      <a:alpha val="43137"/>
                    </a:srgbClr>
                  </a:outerShdw>
                </a:effectLst>
              </a:rPr>
              <a:t>) по числу атомов углерода в молекуле</a:t>
            </a:r>
            <a:endParaRPr lang="ru-RU" sz="2800" b="1" dirty="0">
              <a:solidFill>
                <a:srgbClr val="008080"/>
              </a:solidFill>
              <a:effectLst>
                <a:outerShdw blurRad="38100" dist="38100" dir="2700000" algn="tl">
                  <a:srgbClr val="000000">
                    <a:alpha val="43137"/>
                  </a:srgbClr>
                </a:outerShdw>
              </a:effectLst>
            </a:endParaRPr>
          </a:p>
          <a:p>
            <a:pPr marL="228600" indent="-182563" algn="ctr">
              <a:lnSpc>
                <a:spcPct val="80000"/>
              </a:lnSpc>
            </a:pPr>
            <a:r>
              <a:rPr lang="ru-RU" sz="2400" b="1" u="sng" dirty="0" err="1">
                <a:effectLst>
                  <a:outerShdw blurRad="38100" dist="38100" dir="2700000" algn="tl">
                    <a:srgbClr val="000000">
                      <a:alpha val="43137"/>
                    </a:srgbClr>
                  </a:outerShdw>
                </a:effectLst>
              </a:rPr>
              <a:t>Три</a:t>
            </a:r>
            <a:r>
              <a:rPr lang="ru-RU" sz="3600" b="1" u="sng" dirty="0" err="1">
                <a:solidFill>
                  <a:srgbClr val="FF0000"/>
                </a:solidFill>
                <a:effectLst>
                  <a:outerShdw blurRad="38100" dist="38100" dir="2700000" algn="tl">
                    <a:srgbClr val="000000">
                      <a:alpha val="43137"/>
                    </a:srgbClr>
                  </a:outerShdw>
                </a:effectLst>
              </a:rPr>
              <a:t>озы</a:t>
            </a:r>
            <a:r>
              <a:rPr lang="ru-RU" sz="2400" b="1" u="sng" dirty="0">
                <a:effectLst>
                  <a:outerShdw blurRad="38100" dist="38100" dir="2700000" algn="tl">
                    <a:srgbClr val="000000">
                      <a:alpha val="43137"/>
                    </a:srgbClr>
                  </a:outerShdw>
                </a:effectLst>
              </a:rPr>
              <a:t>, </a:t>
            </a:r>
            <a:r>
              <a:rPr lang="ru-RU" sz="2400" b="1" u="sng" dirty="0" err="1">
                <a:effectLst>
                  <a:outerShdw blurRad="38100" dist="38100" dir="2700000" algn="tl">
                    <a:srgbClr val="000000">
                      <a:alpha val="43137"/>
                    </a:srgbClr>
                  </a:outerShdw>
                </a:effectLst>
              </a:rPr>
              <a:t>тетрозы</a:t>
            </a:r>
            <a:r>
              <a:rPr lang="ru-RU" sz="2400" b="1" u="sng" dirty="0">
                <a:effectLst>
                  <a:outerShdw blurRad="38100" dist="38100" dir="2700000" algn="tl">
                    <a:srgbClr val="000000">
                      <a:alpha val="43137"/>
                    </a:srgbClr>
                  </a:outerShdw>
                </a:effectLst>
              </a:rPr>
              <a:t>, пентозы, гексозы, </a:t>
            </a:r>
            <a:r>
              <a:rPr lang="ru-RU" sz="2400" b="1" u="sng" dirty="0" err="1">
                <a:effectLst>
                  <a:outerShdw blurRad="38100" dist="38100" dir="2700000" algn="tl">
                    <a:srgbClr val="000000">
                      <a:alpha val="43137"/>
                    </a:srgbClr>
                  </a:outerShdw>
                </a:effectLst>
              </a:rPr>
              <a:t>гептозы</a:t>
            </a:r>
            <a:r>
              <a:rPr lang="ru-RU" sz="2400" b="1" dirty="0">
                <a:effectLst>
                  <a:outerShdw blurRad="38100" dist="38100" dir="2700000" algn="tl">
                    <a:srgbClr val="000000">
                      <a:alpha val="43137"/>
                    </a:srgbClr>
                  </a:outerShdw>
                </a:effectLst>
              </a:rPr>
              <a:t>, </a:t>
            </a:r>
            <a:r>
              <a:rPr lang="ru-RU" sz="2400" b="1" dirty="0" err="1">
                <a:effectLst>
                  <a:outerShdw blurRad="38100" dist="38100" dir="2700000" algn="tl">
                    <a:srgbClr val="000000">
                      <a:alpha val="43137"/>
                    </a:srgbClr>
                  </a:outerShdw>
                </a:effectLst>
              </a:rPr>
              <a:t>октозы</a:t>
            </a:r>
            <a:r>
              <a:rPr lang="ru-RU" sz="2400" b="1" dirty="0">
                <a:effectLst>
                  <a:outerShdw blurRad="38100" dist="38100" dir="2700000" algn="tl">
                    <a:srgbClr val="000000">
                      <a:alpha val="43137"/>
                    </a:srgbClr>
                  </a:outerShdw>
                </a:effectLst>
              </a:rPr>
              <a:t>, </a:t>
            </a:r>
            <a:r>
              <a:rPr lang="ru-RU" sz="2400" b="1" dirty="0" err="1">
                <a:effectLst>
                  <a:outerShdw blurRad="38100" dist="38100" dir="2700000" algn="tl">
                    <a:srgbClr val="000000">
                      <a:alpha val="43137"/>
                    </a:srgbClr>
                  </a:outerShdw>
                </a:effectLst>
              </a:rPr>
              <a:t>нонозы</a:t>
            </a:r>
            <a:r>
              <a:rPr lang="ru-RU" sz="2400" b="1" dirty="0">
                <a:effectLst>
                  <a:outerShdw blurRad="38100" dist="38100" dir="2700000" algn="tl">
                    <a:srgbClr val="000000">
                      <a:alpha val="43137"/>
                    </a:srgbClr>
                  </a:outerShdw>
                </a:effectLst>
              </a:rPr>
              <a:t>, </a:t>
            </a:r>
            <a:r>
              <a:rPr lang="ru-RU" sz="2400" b="1" dirty="0" err="1">
                <a:effectLst>
                  <a:outerShdw blurRad="38100" dist="38100" dir="2700000" algn="tl">
                    <a:srgbClr val="000000">
                      <a:alpha val="43137"/>
                    </a:srgbClr>
                  </a:outerShdw>
                </a:effectLst>
              </a:rPr>
              <a:t>декозы</a:t>
            </a:r>
            <a:r>
              <a:rPr lang="ru-RU" sz="2400" b="1" dirty="0" smtClean="0">
                <a:effectLst>
                  <a:outerShdw blurRad="38100" dist="38100" dir="2700000" algn="tl">
                    <a:srgbClr val="000000">
                      <a:alpha val="43137"/>
                    </a:srgbClr>
                  </a:outerShdw>
                </a:effectLst>
              </a:rPr>
              <a:t>.</a:t>
            </a:r>
          </a:p>
          <a:p>
            <a:pPr marL="228600" indent="-182563" algn="ctr">
              <a:lnSpc>
                <a:spcPct val="80000"/>
              </a:lnSpc>
            </a:pPr>
            <a:endParaRPr lang="ru-RU" sz="2400" b="1" dirty="0">
              <a:effectLst>
                <a:outerShdw blurRad="38100" dist="38100" dir="2700000" algn="tl">
                  <a:srgbClr val="000000">
                    <a:alpha val="43137"/>
                  </a:srgbClr>
                </a:outerShdw>
              </a:effectLst>
            </a:endParaRPr>
          </a:p>
          <a:p>
            <a:pPr marL="228600" indent="-182563" algn="ctr">
              <a:lnSpc>
                <a:spcPct val="80000"/>
              </a:lnSpc>
              <a:buFontTx/>
              <a:buNone/>
            </a:pPr>
            <a:r>
              <a:rPr lang="ru-RU" sz="3200" b="1" dirty="0">
                <a:solidFill>
                  <a:srgbClr val="008080"/>
                </a:solidFill>
                <a:effectLst>
                  <a:outerShdw blurRad="38100" dist="38100" dir="2700000" algn="tl">
                    <a:srgbClr val="000000">
                      <a:alpha val="43137"/>
                    </a:srgbClr>
                  </a:outerShdw>
                </a:effectLst>
              </a:rPr>
              <a:t>    б) по функциональной группе</a:t>
            </a:r>
          </a:p>
          <a:p>
            <a:pPr marL="228600" indent="-182563" algn="ctr">
              <a:lnSpc>
                <a:spcPct val="80000"/>
              </a:lnSpc>
            </a:pPr>
            <a:r>
              <a:rPr lang="ru-RU" sz="2800" b="1" u="sng" dirty="0" err="1">
                <a:effectLst>
                  <a:outerShdw blurRad="38100" dist="38100" dir="2700000" algn="tl">
                    <a:srgbClr val="000000">
                      <a:alpha val="43137"/>
                    </a:srgbClr>
                  </a:outerShdw>
                </a:effectLst>
              </a:rPr>
              <a:t>Альд</a:t>
            </a:r>
            <a:r>
              <a:rPr lang="ru-RU" sz="3600" b="1" u="sng" dirty="0" err="1">
                <a:solidFill>
                  <a:srgbClr val="FF0000"/>
                </a:solidFill>
                <a:effectLst>
                  <a:outerShdw blurRad="38100" dist="38100" dir="2700000" algn="tl">
                    <a:srgbClr val="000000">
                      <a:alpha val="43137"/>
                    </a:srgbClr>
                  </a:outerShdw>
                </a:effectLst>
              </a:rPr>
              <a:t>озы</a:t>
            </a:r>
            <a:r>
              <a:rPr lang="ru-RU" sz="2800" b="1" dirty="0">
                <a:effectLst>
                  <a:outerShdw blurRad="38100" dist="38100" dir="2700000" algn="tl">
                    <a:srgbClr val="000000">
                      <a:alpha val="43137"/>
                    </a:srgbClr>
                  </a:outerShdw>
                </a:effectLst>
              </a:rPr>
              <a:t> – содержат альдегидную группу</a:t>
            </a:r>
          </a:p>
          <a:p>
            <a:pPr marL="228600" indent="-182563" algn="ctr">
              <a:lnSpc>
                <a:spcPct val="80000"/>
              </a:lnSpc>
            </a:pPr>
            <a:r>
              <a:rPr lang="ru-RU" sz="2800" b="1" u="sng" dirty="0" err="1">
                <a:effectLst>
                  <a:outerShdw blurRad="38100" dist="38100" dir="2700000" algn="tl">
                    <a:srgbClr val="000000">
                      <a:alpha val="43137"/>
                    </a:srgbClr>
                  </a:outerShdw>
                </a:effectLst>
              </a:rPr>
              <a:t>Кетозы</a:t>
            </a:r>
            <a:r>
              <a:rPr lang="ru-RU" sz="2800" b="1" dirty="0">
                <a:effectLst>
                  <a:outerShdw blurRad="38100" dist="38100" dir="2700000" algn="tl">
                    <a:srgbClr val="000000">
                      <a:alpha val="43137"/>
                    </a:srgbClr>
                  </a:outerShdw>
                </a:effectLst>
              </a:rPr>
              <a:t> – содержат </a:t>
            </a:r>
            <a:r>
              <a:rPr lang="ru-RU" sz="2800" b="1" dirty="0" err="1">
                <a:effectLst>
                  <a:outerShdw blurRad="38100" dist="38100" dir="2700000" algn="tl">
                    <a:srgbClr val="000000">
                      <a:alpha val="43137"/>
                    </a:srgbClr>
                  </a:outerShdw>
                </a:effectLst>
              </a:rPr>
              <a:t>кетонную</a:t>
            </a:r>
            <a:r>
              <a:rPr lang="ru-RU" sz="2800" b="1" dirty="0">
                <a:effectLst>
                  <a:outerShdw blurRad="38100" dist="38100" dir="2700000" algn="tl">
                    <a:srgbClr val="000000">
                      <a:alpha val="43137"/>
                    </a:srgbClr>
                  </a:outerShdw>
                </a:effectLst>
              </a:rPr>
              <a:t> группу</a:t>
            </a:r>
            <a:r>
              <a:rPr lang="ru-RU" sz="2800" b="1" dirty="0" smtClean="0">
                <a:effectLst>
                  <a:outerShdw blurRad="38100" dist="38100" dir="2700000" algn="tl">
                    <a:srgbClr val="000000">
                      <a:alpha val="43137"/>
                    </a:srgbClr>
                  </a:outerShdw>
                </a:effectLst>
              </a:rPr>
              <a:t>.</a:t>
            </a:r>
          </a:p>
          <a:p>
            <a:pPr marL="228600" indent="-182563" algn="ctr">
              <a:lnSpc>
                <a:spcPct val="80000"/>
              </a:lnSpc>
            </a:pPr>
            <a:endParaRPr lang="ru-RU" sz="2800" b="1" dirty="0">
              <a:effectLst>
                <a:outerShdw blurRad="38100" dist="38100" dir="2700000" algn="tl">
                  <a:srgbClr val="000000">
                    <a:alpha val="43137"/>
                  </a:srgbClr>
                </a:outerShdw>
              </a:effectLst>
            </a:endParaRPr>
          </a:p>
          <a:p>
            <a:pPr marL="228600" indent="-182563" algn="ctr">
              <a:lnSpc>
                <a:spcPct val="80000"/>
              </a:lnSpc>
            </a:pPr>
            <a:r>
              <a:rPr lang="ru-RU" sz="3200" b="1" i="1" dirty="0" smtClean="0">
                <a:solidFill>
                  <a:srgbClr val="FF0000"/>
                </a:solidFill>
                <a:effectLst>
                  <a:outerShdw blurRad="38100" dist="38100" dir="2700000" algn="tl">
                    <a:srgbClr val="000000">
                      <a:alpha val="43137"/>
                    </a:srgbClr>
                  </a:outerShdw>
                </a:effectLst>
              </a:rPr>
              <a:t>совмещённая </a:t>
            </a:r>
            <a:r>
              <a:rPr lang="ru-RU" sz="3200" b="1" i="1" dirty="0">
                <a:solidFill>
                  <a:srgbClr val="FF0000"/>
                </a:solidFill>
                <a:effectLst>
                  <a:outerShdw blurRad="38100" dist="38100" dir="2700000" algn="tl">
                    <a:srgbClr val="000000">
                      <a:alpha val="43137"/>
                    </a:srgbClr>
                  </a:outerShdw>
                </a:effectLst>
              </a:rPr>
              <a:t>классификация </a:t>
            </a:r>
            <a:r>
              <a:rPr lang="ru-RU" sz="2400" b="1" i="1" dirty="0" smtClean="0">
                <a:effectLst>
                  <a:outerShdw blurRad="38100" dist="38100" dir="2700000" algn="tl">
                    <a:srgbClr val="000000">
                      <a:alpha val="43137"/>
                    </a:srgbClr>
                  </a:outerShdw>
                </a:effectLst>
              </a:rPr>
              <a:t>:</a:t>
            </a:r>
          </a:p>
          <a:p>
            <a:pPr marL="228600" indent="-182563" algn="ctr">
              <a:lnSpc>
                <a:spcPct val="80000"/>
              </a:lnSpc>
            </a:pPr>
            <a:endParaRPr lang="ru-RU" sz="2400" b="1" i="1" dirty="0">
              <a:effectLst>
                <a:outerShdw blurRad="38100" dist="38100" dir="2700000" algn="tl">
                  <a:srgbClr val="000000">
                    <a:alpha val="43137"/>
                  </a:srgbClr>
                </a:outerShdw>
              </a:effectLst>
            </a:endParaRPr>
          </a:p>
          <a:p>
            <a:pPr marL="228600" indent="-182563" algn="ctr">
              <a:lnSpc>
                <a:spcPct val="80000"/>
              </a:lnSpc>
              <a:buFontTx/>
              <a:buNone/>
            </a:pPr>
            <a:r>
              <a:rPr lang="ru-RU" sz="2400" b="1" i="1" dirty="0" err="1">
                <a:effectLst>
                  <a:outerShdw blurRad="38100" dist="38100" dir="2700000" algn="tl">
                    <a:srgbClr val="000000">
                      <a:alpha val="43137"/>
                    </a:srgbClr>
                  </a:outerShdw>
                </a:effectLst>
              </a:rPr>
              <a:t>альдопентоза</a:t>
            </a:r>
            <a:r>
              <a:rPr lang="ru-RU" sz="2400" b="1" i="1" dirty="0">
                <a:effectLst>
                  <a:outerShdw blurRad="38100" dist="38100" dir="2700000" algn="tl">
                    <a:srgbClr val="000000">
                      <a:alpha val="43137"/>
                    </a:srgbClr>
                  </a:outerShdw>
                </a:effectLst>
              </a:rPr>
              <a:t> –  </a:t>
            </a:r>
            <a:r>
              <a:rPr lang="ru-RU" sz="2400" b="1" i="1" dirty="0" err="1">
                <a:effectLst>
                  <a:outerShdw blurRad="38100" dist="38100" dir="2700000" algn="tl">
                    <a:srgbClr val="000000">
                      <a:alpha val="43137"/>
                    </a:srgbClr>
                  </a:outerShdw>
                </a:effectLst>
              </a:rPr>
              <a:t>альдоза</a:t>
            </a:r>
            <a:r>
              <a:rPr lang="ru-RU" sz="2400" b="1" i="1" dirty="0">
                <a:effectLst>
                  <a:outerShdw blurRad="38100" dist="38100" dir="2700000" algn="tl">
                    <a:srgbClr val="000000">
                      <a:alpha val="43137"/>
                    </a:srgbClr>
                  </a:outerShdw>
                </a:effectLst>
              </a:rPr>
              <a:t> и пентоза </a:t>
            </a:r>
            <a:r>
              <a:rPr lang="ru-RU" sz="2400" b="1" i="1" dirty="0" smtClean="0">
                <a:effectLst>
                  <a:outerShdw blurRad="38100" dist="38100" dir="2700000" algn="tl">
                    <a:srgbClr val="000000">
                      <a:alpha val="43137"/>
                    </a:srgbClr>
                  </a:outerShdw>
                </a:effectLst>
              </a:rPr>
              <a:t>  (рибоза)</a:t>
            </a:r>
          </a:p>
          <a:p>
            <a:pPr marL="228600" indent="-182563" algn="ctr">
              <a:lnSpc>
                <a:spcPct val="80000"/>
              </a:lnSpc>
              <a:buFontTx/>
              <a:buNone/>
            </a:pPr>
            <a:endParaRPr lang="ru-RU" sz="2400" b="1" i="1" dirty="0">
              <a:effectLst>
                <a:outerShdw blurRad="38100" dist="38100" dir="2700000" algn="tl">
                  <a:srgbClr val="000000">
                    <a:alpha val="43137"/>
                  </a:srgbClr>
                </a:outerShdw>
              </a:effectLst>
            </a:endParaRPr>
          </a:p>
          <a:p>
            <a:pPr marL="228600" indent="-182563" algn="ctr">
              <a:lnSpc>
                <a:spcPct val="80000"/>
              </a:lnSpc>
              <a:buFontTx/>
              <a:buNone/>
            </a:pPr>
            <a:r>
              <a:rPr lang="ru-RU" sz="2400" b="1" i="1" dirty="0" err="1">
                <a:effectLst>
                  <a:outerShdw blurRad="38100" dist="38100" dir="2700000" algn="tl">
                    <a:srgbClr val="000000">
                      <a:alpha val="43137"/>
                    </a:srgbClr>
                  </a:outerShdw>
                </a:effectLst>
              </a:rPr>
              <a:t>кетогексоза</a:t>
            </a:r>
            <a:r>
              <a:rPr lang="ru-RU" sz="2400" b="1" i="1" dirty="0">
                <a:effectLst>
                  <a:outerShdw blurRad="38100" dist="38100" dir="2700000" algn="tl">
                    <a:srgbClr val="000000">
                      <a:alpha val="43137"/>
                    </a:srgbClr>
                  </a:outerShdw>
                </a:effectLst>
              </a:rPr>
              <a:t> – </a:t>
            </a:r>
            <a:r>
              <a:rPr lang="ru-RU" sz="2400" b="1" i="1" dirty="0" err="1">
                <a:effectLst>
                  <a:outerShdw blurRad="38100" dist="38100" dir="2700000" algn="tl">
                    <a:srgbClr val="000000">
                      <a:alpha val="43137"/>
                    </a:srgbClr>
                  </a:outerShdw>
                </a:effectLst>
              </a:rPr>
              <a:t>кетоза</a:t>
            </a:r>
            <a:r>
              <a:rPr lang="ru-RU" sz="2400" b="1" i="1" dirty="0">
                <a:effectLst>
                  <a:outerShdw blurRad="38100" dist="38100" dir="2700000" algn="tl">
                    <a:srgbClr val="000000">
                      <a:alpha val="43137"/>
                    </a:srgbClr>
                  </a:outerShdw>
                </a:effectLst>
              </a:rPr>
              <a:t> и </a:t>
            </a:r>
            <a:r>
              <a:rPr lang="ru-RU" sz="2400" b="1" i="1" dirty="0" smtClean="0">
                <a:effectLst>
                  <a:outerShdw blurRad="38100" dist="38100" dir="2700000" algn="tl">
                    <a:srgbClr val="000000">
                      <a:alpha val="43137"/>
                    </a:srgbClr>
                  </a:outerShdw>
                </a:effectLst>
              </a:rPr>
              <a:t>гексоза    (фруктоза</a:t>
            </a:r>
            <a:r>
              <a:rPr lang="ru-RU" sz="2400" b="1" i="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060515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3"/>
          <p:cNvSpPr>
            <a:spLocks noGrp="1"/>
          </p:cNvSpPr>
          <p:nvPr>
            <p:ph type="sldNum" sz="quarter" idx="12"/>
          </p:nvPr>
        </p:nvSpPr>
        <p:spPr/>
        <p:txBody>
          <a:bodyPr/>
          <a:lstStyle/>
          <a:p>
            <a:fld id="{C7487E39-D6EC-4CC7-BF95-37F25DB6324C}" type="slidenum">
              <a:rPr lang="ru-RU"/>
              <a:pPr/>
              <a:t>16</a:t>
            </a:fld>
            <a:endParaRPr lang="ru-RU"/>
          </a:p>
        </p:txBody>
      </p:sp>
      <p:pic>
        <p:nvPicPr>
          <p:cNvPr id="232452" name="Picture 4"/>
          <p:cNvPicPr>
            <a:picLocks noGrp="1" noChangeAspect="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a:xfrm>
            <a:off x="0" y="1268760"/>
            <a:ext cx="9144000" cy="518442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2" name="Прямоугольник 1"/>
          <p:cNvSpPr/>
          <p:nvPr/>
        </p:nvSpPr>
        <p:spPr>
          <a:xfrm>
            <a:off x="611560" y="260648"/>
            <a:ext cx="8064895" cy="1200329"/>
          </a:xfrm>
          <a:prstGeom prst="rect">
            <a:avLst/>
          </a:prstGeom>
        </p:spPr>
        <p:txBody>
          <a:bodyPr wrap="square">
            <a:spAutoFit/>
          </a:bodyPr>
          <a:lstStyle/>
          <a:p>
            <a:pPr algn="ctr"/>
            <a:r>
              <a:rPr lang="ru-RU" sz="3600" b="1" dirty="0" err="1">
                <a:solidFill>
                  <a:srgbClr val="FF0000"/>
                </a:solidFill>
                <a:effectLst>
                  <a:outerShdw blurRad="38100" dist="38100" dir="2700000" algn="tl">
                    <a:srgbClr val="000000">
                      <a:alpha val="43137"/>
                    </a:srgbClr>
                  </a:outerShdw>
                </a:effectLst>
              </a:rPr>
              <a:t>Стереоизомерия</a:t>
            </a:r>
            <a:r>
              <a:rPr lang="ru-RU" sz="3600" b="1" dirty="0">
                <a:solidFill>
                  <a:srgbClr val="FF0000"/>
                </a:solidFill>
                <a:effectLst>
                  <a:outerShdw blurRad="38100" dist="38100" dir="2700000" algn="tl">
                    <a:srgbClr val="000000">
                      <a:alpha val="43137"/>
                    </a:srgbClr>
                  </a:outerShdw>
                </a:effectLst>
              </a:rPr>
              <a:t> моносахаридов.</a:t>
            </a:r>
            <a:br>
              <a:rPr lang="ru-RU" sz="3600" b="1" dirty="0">
                <a:solidFill>
                  <a:srgbClr val="FF0000"/>
                </a:solidFill>
                <a:effectLst>
                  <a:outerShdw blurRad="38100" dist="38100" dir="2700000" algn="tl">
                    <a:srgbClr val="000000">
                      <a:alpha val="43137"/>
                    </a:srgbClr>
                  </a:outerShdw>
                </a:effectLst>
              </a:rPr>
            </a:br>
            <a:endParaRPr lang="ru-RU" sz="3600" dirty="0"/>
          </a:p>
        </p:txBody>
      </p:sp>
      <p:sp>
        <p:nvSpPr>
          <p:cNvPr id="4" name="Прямоугольник 3"/>
          <p:cNvSpPr/>
          <p:nvPr/>
        </p:nvSpPr>
        <p:spPr>
          <a:xfrm>
            <a:off x="889725" y="5926469"/>
            <a:ext cx="1027845" cy="523220"/>
          </a:xfrm>
          <a:prstGeom prst="rect">
            <a:avLst/>
          </a:prstGeom>
        </p:spPr>
        <p:txBody>
          <a:bodyPr wrap="none">
            <a:spAutoFit/>
          </a:bodyPr>
          <a:lstStyle/>
          <a:p>
            <a:r>
              <a:rPr lang="ru-RU" sz="2800" b="1" dirty="0">
                <a:solidFill>
                  <a:srgbClr val="FF0000"/>
                </a:solidFill>
                <a:effectLst>
                  <a:outerShdw blurRad="38100" dist="38100" dir="2700000" algn="tl">
                    <a:srgbClr val="000000">
                      <a:alpha val="43137"/>
                    </a:srgbClr>
                  </a:outerShdw>
                </a:effectLst>
              </a:rPr>
              <a:t>2</a:t>
            </a:r>
            <a:r>
              <a:rPr lang="ru-RU" sz="2800" b="1" baseline="30000" dirty="0">
                <a:solidFill>
                  <a:srgbClr val="FF0000"/>
                </a:solidFill>
                <a:effectLst>
                  <a:outerShdw blurRad="38100" dist="38100" dir="2700000" algn="tl">
                    <a:srgbClr val="000000">
                      <a:alpha val="43137"/>
                    </a:srgbClr>
                  </a:outerShdw>
                </a:effectLst>
              </a:rPr>
              <a:t>3</a:t>
            </a:r>
            <a:r>
              <a:rPr lang="ru-RU" sz="2800" b="1" dirty="0">
                <a:solidFill>
                  <a:srgbClr val="FF0000"/>
                </a:solidFill>
                <a:effectLst>
                  <a:outerShdw blurRad="38100" dist="38100" dir="2700000" algn="tl">
                    <a:srgbClr val="000000">
                      <a:alpha val="43137"/>
                    </a:srgbClr>
                  </a:outerShdw>
                </a:effectLst>
              </a:rPr>
              <a:t>=8</a:t>
            </a:r>
            <a:r>
              <a:rPr lang="ru-RU" sz="2800" b="1" dirty="0">
                <a:solidFill>
                  <a:srgbClr val="FF0000"/>
                </a:solidFill>
              </a:rPr>
              <a:t> </a:t>
            </a:r>
          </a:p>
        </p:txBody>
      </p:sp>
      <p:sp>
        <p:nvSpPr>
          <p:cNvPr id="5" name="Прямоугольник 4"/>
          <p:cNvSpPr/>
          <p:nvPr/>
        </p:nvSpPr>
        <p:spPr>
          <a:xfrm>
            <a:off x="2627784" y="6188079"/>
            <a:ext cx="992579" cy="461665"/>
          </a:xfrm>
          <a:prstGeom prst="rect">
            <a:avLst/>
          </a:prstGeom>
        </p:spPr>
        <p:txBody>
          <a:bodyPr wrap="none">
            <a:spAutoFit/>
          </a:bodyPr>
          <a:lstStyle/>
          <a:p>
            <a:r>
              <a:rPr lang="ru-RU" sz="2400" b="1" dirty="0">
                <a:solidFill>
                  <a:srgbClr val="0070C0"/>
                </a:solidFill>
                <a:effectLst>
                  <a:outerShdw blurRad="38100" dist="38100" dir="2700000" algn="tl">
                    <a:srgbClr val="000000">
                      <a:alpha val="43137"/>
                    </a:srgbClr>
                  </a:outerShdw>
                </a:effectLst>
              </a:rPr>
              <a:t>2</a:t>
            </a:r>
            <a:r>
              <a:rPr lang="ru-RU" sz="2400" b="1" baseline="30000" dirty="0">
                <a:solidFill>
                  <a:srgbClr val="0070C0"/>
                </a:solidFill>
                <a:effectLst>
                  <a:outerShdw blurRad="38100" dist="38100" dir="2700000" algn="tl">
                    <a:srgbClr val="000000">
                      <a:alpha val="43137"/>
                    </a:srgbClr>
                  </a:outerShdw>
                </a:effectLst>
              </a:rPr>
              <a:t>4</a:t>
            </a:r>
            <a:r>
              <a:rPr lang="ru-RU" sz="2400" b="1" dirty="0">
                <a:solidFill>
                  <a:srgbClr val="0070C0"/>
                </a:solidFill>
                <a:effectLst>
                  <a:outerShdw blurRad="38100" dist="38100" dir="2700000" algn="tl">
                    <a:srgbClr val="000000">
                      <a:alpha val="43137"/>
                    </a:srgbClr>
                  </a:outerShdw>
                </a:effectLst>
              </a:rPr>
              <a:t>=16</a:t>
            </a:r>
            <a:endParaRPr lang="ru-RU" b="1" dirty="0">
              <a:solidFill>
                <a:srgbClr val="0070C0"/>
              </a:solidFill>
              <a:effectLst>
                <a:outerShdw blurRad="38100" dist="38100" dir="2700000" algn="tl">
                  <a:srgbClr val="000000">
                    <a:alpha val="43137"/>
                  </a:srgbClr>
                </a:outerShdw>
              </a:effectLst>
            </a:endParaRPr>
          </a:p>
        </p:txBody>
      </p:sp>
      <p:sp>
        <p:nvSpPr>
          <p:cNvPr id="7" name="Прямоугольник 6"/>
          <p:cNvSpPr/>
          <p:nvPr/>
        </p:nvSpPr>
        <p:spPr>
          <a:xfrm>
            <a:off x="7164288" y="6194394"/>
            <a:ext cx="1027845" cy="523220"/>
          </a:xfrm>
          <a:prstGeom prst="rect">
            <a:avLst/>
          </a:prstGeom>
        </p:spPr>
        <p:txBody>
          <a:bodyPr wrap="none">
            <a:spAutoFit/>
          </a:bodyPr>
          <a:lstStyle/>
          <a:p>
            <a:r>
              <a:rPr lang="ru-RU" sz="2800" b="1" dirty="0">
                <a:solidFill>
                  <a:srgbClr val="FF0000"/>
                </a:solidFill>
                <a:effectLst>
                  <a:outerShdw blurRad="38100" dist="38100" dir="2700000" algn="tl">
                    <a:srgbClr val="000000">
                      <a:alpha val="43137"/>
                    </a:srgbClr>
                  </a:outerShdw>
                </a:effectLst>
              </a:rPr>
              <a:t>2</a:t>
            </a:r>
            <a:r>
              <a:rPr lang="ru-RU" sz="2800" b="1" baseline="30000" dirty="0">
                <a:solidFill>
                  <a:srgbClr val="FF0000"/>
                </a:solidFill>
                <a:effectLst>
                  <a:outerShdw blurRad="38100" dist="38100" dir="2700000" algn="tl">
                    <a:srgbClr val="000000">
                      <a:alpha val="43137"/>
                    </a:srgbClr>
                  </a:outerShdw>
                </a:effectLst>
              </a:rPr>
              <a:t>3</a:t>
            </a:r>
            <a:r>
              <a:rPr lang="ru-RU" sz="2800" b="1" dirty="0">
                <a:solidFill>
                  <a:srgbClr val="FF0000"/>
                </a:solidFill>
                <a:effectLst>
                  <a:outerShdw blurRad="38100" dist="38100" dir="2700000" algn="tl">
                    <a:srgbClr val="000000">
                      <a:alpha val="43137"/>
                    </a:srgbClr>
                  </a:outerShdw>
                </a:effectLst>
              </a:rPr>
              <a:t>=8</a:t>
            </a:r>
            <a:r>
              <a:rPr lang="ru-RU" sz="2800" b="1" dirty="0">
                <a:solidFill>
                  <a:srgbClr val="FF0000"/>
                </a:solidFill>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Номер слайда 3"/>
          <p:cNvSpPr>
            <a:spLocks noGrp="1"/>
          </p:cNvSpPr>
          <p:nvPr>
            <p:ph type="sldNum" sz="quarter" idx="12"/>
          </p:nvPr>
        </p:nvSpPr>
        <p:spPr/>
        <p:txBody>
          <a:bodyPr/>
          <a:lstStyle/>
          <a:p>
            <a:fld id="{35B39091-6775-4ED1-BDFA-3ED78C6BC736}" type="slidenum">
              <a:rPr lang="ru-RU"/>
              <a:pPr/>
              <a:t>17</a:t>
            </a:fld>
            <a:endParaRPr lang="ru-RU"/>
          </a:p>
        </p:txBody>
      </p:sp>
      <p:sp>
        <p:nvSpPr>
          <p:cNvPr id="8195" name="Line 3"/>
          <p:cNvSpPr>
            <a:spLocks noChangeShapeType="1"/>
          </p:cNvSpPr>
          <p:nvPr/>
        </p:nvSpPr>
        <p:spPr bwMode="auto">
          <a:xfrm>
            <a:off x="250825" y="1341438"/>
            <a:ext cx="8569325" cy="0"/>
          </a:xfrm>
          <a:prstGeom prst="line">
            <a:avLst/>
          </a:prstGeom>
          <a:noFill/>
          <a:ln w="57150" cmpd="thinThick">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197" name="Rectangle 5"/>
          <p:cNvSpPr>
            <a:spLocks noChangeArrowheads="1"/>
          </p:cNvSpPr>
          <p:nvPr/>
        </p:nvSpPr>
        <p:spPr bwMode="auto">
          <a:xfrm>
            <a:off x="0" y="3071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8198" name="Rectangle 6"/>
          <p:cNvSpPr>
            <a:spLocks noChangeArrowheads="1"/>
          </p:cNvSpPr>
          <p:nvPr/>
        </p:nvSpPr>
        <p:spPr bwMode="auto">
          <a:xfrm>
            <a:off x="0" y="2595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8200" name="Rectangle 8"/>
          <p:cNvSpPr>
            <a:spLocks noChangeArrowheads="1"/>
          </p:cNvSpPr>
          <p:nvPr/>
        </p:nvSpPr>
        <p:spPr bwMode="auto">
          <a:xfrm>
            <a:off x="0" y="2867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8202" name="Rectangle 10"/>
          <p:cNvSpPr>
            <a:spLocks noChangeArrowheads="1"/>
          </p:cNvSpPr>
          <p:nvPr/>
        </p:nvSpPr>
        <p:spPr bwMode="auto">
          <a:xfrm>
            <a:off x="0" y="1562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8207" name="Rectangle 15"/>
          <p:cNvSpPr>
            <a:spLocks noChangeArrowheads="1"/>
          </p:cNvSpPr>
          <p:nvPr/>
        </p:nvSpPr>
        <p:spPr bwMode="auto">
          <a:xfrm>
            <a:off x="0" y="1890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8208" name="Rectangle 16"/>
          <p:cNvSpPr>
            <a:spLocks noChangeArrowheads="1"/>
          </p:cNvSpPr>
          <p:nvPr/>
        </p:nvSpPr>
        <p:spPr bwMode="auto">
          <a:xfrm>
            <a:off x="1772537" y="445893"/>
            <a:ext cx="63957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3600" b="1" dirty="0" smtClean="0">
                <a:solidFill>
                  <a:srgbClr val="FF0000"/>
                </a:solidFill>
                <a:effectLst>
                  <a:outerShdw blurRad="38100" dist="38100" dir="2700000" algn="tl">
                    <a:srgbClr val="000000">
                      <a:alpha val="43137"/>
                    </a:srgbClr>
                  </a:outerShdw>
                </a:effectLst>
              </a:rPr>
              <a:t>Наиболее важные пентозы</a:t>
            </a:r>
            <a:endParaRPr lang="ru-RU" sz="3600" b="1" dirty="0">
              <a:solidFill>
                <a:srgbClr val="FF0000"/>
              </a:solidFill>
              <a:effectLst>
                <a:outerShdw blurRad="38100" dist="38100" dir="2700000" algn="tl">
                  <a:srgbClr val="000000">
                    <a:alpha val="43137"/>
                  </a:srgbClr>
                </a:outerShdw>
              </a:effectLst>
            </a:endParaRPr>
          </a:p>
        </p:txBody>
      </p:sp>
      <p:sp>
        <p:nvSpPr>
          <p:cNvPr id="8209" name="Rectangle 17"/>
          <p:cNvSpPr>
            <a:spLocks noChangeArrowheads="1"/>
          </p:cNvSpPr>
          <p:nvPr/>
        </p:nvSpPr>
        <p:spPr bwMode="auto">
          <a:xfrm>
            <a:off x="900113" y="1467535"/>
            <a:ext cx="36045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3600" b="1" dirty="0" err="1">
                <a:solidFill>
                  <a:srgbClr val="0070C0"/>
                </a:solidFill>
                <a:effectLst>
                  <a:outerShdw blurRad="38100" dist="38100" dir="2700000" algn="tl">
                    <a:srgbClr val="000000">
                      <a:alpha val="43137"/>
                    </a:srgbClr>
                  </a:outerShdw>
                </a:effectLst>
              </a:rPr>
              <a:t>Альдопентозы</a:t>
            </a:r>
            <a:endParaRPr lang="ru-RU" sz="3600" b="1" dirty="0">
              <a:solidFill>
                <a:srgbClr val="0070C0"/>
              </a:solidFill>
              <a:effectLst>
                <a:outerShdw blurRad="38100" dist="38100" dir="2700000" algn="tl">
                  <a:srgbClr val="000000">
                    <a:alpha val="43137"/>
                  </a:srgbClr>
                </a:outerShdw>
              </a:effectLst>
            </a:endParaRPr>
          </a:p>
        </p:txBody>
      </p:sp>
      <p:sp>
        <p:nvSpPr>
          <p:cNvPr id="8210" name="Rectangle 18"/>
          <p:cNvSpPr>
            <a:spLocks noChangeArrowheads="1"/>
          </p:cNvSpPr>
          <p:nvPr/>
        </p:nvSpPr>
        <p:spPr bwMode="auto">
          <a:xfrm>
            <a:off x="5574026" y="1529090"/>
            <a:ext cx="25942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2800" b="1" dirty="0" err="1">
                <a:solidFill>
                  <a:srgbClr val="0070C0"/>
                </a:solidFill>
                <a:effectLst>
                  <a:outerShdw blurRad="38100" dist="38100" dir="2700000" algn="tl">
                    <a:srgbClr val="000000">
                      <a:alpha val="43137"/>
                    </a:srgbClr>
                  </a:outerShdw>
                </a:effectLst>
              </a:rPr>
              <a:t>Кетопентозы</a:t>
            </a:r>
            <a:r>
              <a:rPr lang="ru-RU" sz="2800" b="1" dirty="0">
                <a:solidFill>
                  <a:srgbClr val="0070C0"/>
                </a:solidFill>
                <a:effectLst>
                  <a:outerShdw blurRad="38100" dist="38100" dir="2700000" algn="tl">
                    <a:srgbClr val="000000">
                      <a:alpha val="43137"/>
                    </a:srgbClr>
                  </a:outerShdw>
                </a:effectLst>
              </a:rPr>
              <a:t> </a:t>
            </a:r>
          </a:p>
        </p:txBody>
      </p:sp>
      <p:sp>
        <p:nvSpPr>
          <p:cNvPr id="8212" name="Rectangle 20"/>
          <p:cNvSpPr>
            <a:spLocks noChangeArrowheads="1"/>
          </p:cNvSpPr>
          <p:nvPr/>
        </p:nvSpPr>
        <p:spPr bwMode="auto">
          <a:xfrm>
            <a:off x="0" y="1857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pic>
        <p:nvPicPr>
          <p:cNvPr id="8223"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0888"/>
            <a:ext cx="8820150" cy="393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омер слайда 3"/>
          <p:cNvSpPr>
            <a:spLocks noGrp="1"/>
          </p:cNvSpPr>
          <p:nvPr>
            <p:ph type="sldNum" sz="quarter" idx="12"/>
          </p:nvPr>
        </p:nvSpPr>
        <p:spPr/>
        <p:txBody>
          <a:bodyPr/>
          <a:lstStyle/>
          <a:p>
            <a:fld id="{5A2A807C-8866-4EAF-9721-F04007029EB5}" type="slidenum">
              <a:rPr lang="ru-RU"/>
              <a:pPr/>
              <a:t>18</a:t>
            </a:fld>
            <a:endParaRPr lang="ru-RU"/>
          </a:p>
        </p:txBody>
      </p:sp>
      <p:sp>
        <p:nvSpPr>
          <p:cNvPr id="10243" name="Line 3"/>
          <p:cNvSpPr>
            <a:spLocks noChangeShapeType="1"/>
          </p:cNvSpPr>
          <p:nvPr/>
        </p:nvSpPr>
        <p:spPr bwMode="auto">
          <a:xfrm>
            <a:off x="287337" y="929811"/>
            <a:ext cx="8569325" cy="0"/>
          </a:xfrm>
          <a:prstGeom prst="line">
            <a:avLst/>
          </a:prstGeom>
          <a:noFill/>
          <a:ln w="57150" cmpd="thinThick">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24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0245" name="Rectangle 5"/>
          <p:cNvSpPr>
            <a:spLocks noChangeArrowheads="1"/>
          </p:cNvSpPr>
          <p:nvPr/>
        </p:nvSpPr>
        <p:spPr bwMode="auto">
          <a:xfrm>
            <a:off x="0" y="3071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0246" name="Rectangle 6"/>
          <p:cNvSpPr>
            <a:spLocks noChangeArrowheads="1"/>
          </p:cNvSpPr>
          <p:nvPr/>
        </p:nvSpPr>
        <p:spPr bwMode="auto">
          <a:xfrm>
            <a:off x="0" y="2595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0247" name="Rectangle 7"/>
          <p:cNvSpPr>
            <a:spLocks noChangeArrowheads="1"/>
          </p:cNvSpPr>
          <p:nvPr/>
        </p:nvSpPr>
        <p:spPr bwMode="auto">
          <a:xfrm>
            <a:off x="0" y="2867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0249" name="Rectangle 9"/>
          <p:cNvSpPr>
            <a:spLocks noChangeArrowheads="1"/>
          </p:cNvSpPr>
          <p:nvPr/>
        </p:nvSpPr>
        <p:spPr bwMode="auto">
          <a:xfrm>
            <a:off x="0" y="1885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0251" name="Rectangle 11"/>
          <p:cNvSpPr>
            <a:spLocks noChangeArrowheads="1"/>
          </p:cNvSpPr>
          <p:nvPr/>
        </p:nvSpPr>
        <p:spPr bwMode="auto">
          <a:xfrm>
            <a:off x="0" y="1890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0253" name="Rectangle 13"/>
          <p:cNvSpPr>
            <a:spLocks noChangeArrowheads="1"/>
          </p:cNvSpPr>
          <p:nvPr/>
        </p:nvSpPr>
        <p:spPr bwMode="auto">
          <a:xfrm>
            <a:off x="1746385" y="262842"/>
            <a:ext cx="62915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3600" b="1" dirty="0" smtClean="0">
                <a:solidFill>
                  <a:srgbClr val="FF0000"/>
                </a:solidFill>
                <a:effectLst>
                  <a:outerShdw blurRad="38100" dist="38100" dir="2700000" algn="tl">
                    <a:srgbClr val="000000">
                      <a:alpha val="43137"/>
                    </a:srgbClr>
                  </a:outerShdw>
                </a:effectLst>
              </a:rPr>
              <a:t>Наиболее важные гексозы</a:t>
            </a:r>
            <a:endParaRPr lang="ru-RU" sz="3600" b="1" dirty="0">
              <a:solidFill>
                <a:srgbClr val="FF0000"/>
              </a:solidFill>
              <a:effectLst>
                <a:outerShdw blurRad="38100" dist="38100" dir="2700000" algn="tl">
                  <a:srgbClr val="000000">
                    <a:alpha val="43137"/>
                  </a:srgbClr>
                </a:outerShdw>
              </a:effectLst>
            </a:endParaRPr>
          </a:p>
        </p:txBody>
      </p:sp>
      <p:sp>
        <p:nvSpPr>
          <p:cNvPr id="10259" name="Rectangle 19"/>
          <p:cNvSpPr>
            <a:spLocks noChangeArrowheads="1"/>
          </p:cNvSpPr>
          <p:nvPr/>
        </p:nvSpPr>
        <p:spPr bwMode="auto">
          <a:xfrm>
            <a:off x="0" y="2214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pic>
        <p:nvPicPr>
          <p:cNvPr id="10272"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6" y="929811"/>
            <a:ext cx="8820497" cy="573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lstStyle/>
          <a:p>
            <a:r>
              <a:rPr lang="ru-RU" b="1" dirty="0" err="1">
                <a:solidFill>
                  <a:srgbClr val="FF0000"/>
                </a:solidFill>
                <a:effectLst>
                  <a:outerShdw blurRad="38100" dist="38100" dir="2700000" algn="tl">
                    <a:srgbClr val="000000">
                      <a:alpha val="43137"/>
                    </a:srgbClr>
                  </a:outerShdw>
                </a:effectLst>
              </a:rPr>
              <a:t>Эпимеры</a:t>
            </a:r>
            <a:endParaRPr lang="ru-RU" b="1" dirty="0">
              <a:solidFill>
                <a:srgbClr val="FF0000"/>
              </a:solidFill>
              <a:effectLst>
                <a:outerShdw blurRad="38100" dist="38100" dir="2700000" algn="tl">
                  <a:srgbClr val="000000">
                    <a:alpha val="43137"/>
                  </a:srgbClr>
                </a:outerShdw>
              </a:effectLst>
            </a:endParaRPr>
          </a:p>
        </p:txBody>
      </p:sp>
      <p:sp>
        <p:nvSpPr>
          <p:cNvPr id="290819" name="Rectangle 3"/>
          <p:cNvSpPr>
            <a:spLocks noGrp="1" noChangeArrowheads="1"/>
          </p:cNvSpPr>
          <p:nvPr>
            <p:ph idx="1"/>
          </p:nvPr>
        </p:nvSpPr>
        <p:spPr>
          <a:xfrm>
            <a:off x="0" y="1600200"/>
            <a:ext cx="9144000" cy="4525963"/>
          </a:xfrm>
          <a:ln>
            <a:solidFill>
              <a:schemeClr val="accent1"/>
            </a:solidFill>
          </a:ln>
        </p:spPr>
        <p:txBody>
          <a:bodyPr>
            <a:normAutofit/>
          </a:bodyPr>
          <a:lstStyle/>
          <a:p>
            <a:r>
              <a:rPr lang="ru-RU" sz="4000" b="1" dirty="0" err="1" smtClean="0">
                <a:solidFill>
                  <a:srgbClr val="008080"/>
                </a:solidFill>
                <a:effectLst>
                  <a:outerShdw blurRad="38100" dist="38100" dir="2700000" algn="tl">
                    <a:srgbClr val="000000">
                      <a:alpha val="43137"/>
                    </a:srgbClr>
                  </a:outerShdw>
                </a:effectLst>
              </a:rPr>
              <a:t>Эпимерами</a:t>
            </a:r>
            <a:r>
              <a:rPr lang="ru-RU" sz="4000" b="1" dirty="0" smtClean="0">
                <a:solidFill>
                  <a:srgbClr val="008080"/>
                </a:solidFill>
                <a:effectLst>
                  <a:outerShdw blurRad="38100" dist="38100" dir="2700000" algn="tl">
                    <a:srgbClr val="000000">
                      <a:alpha val="43137"/>
                    </a:srgbClr>
                  </a:outerShdw>
                </a:effectLst>
              </a:rPr>
              <a:t> </a:t>
            </a:r>
            <a:r>
              <a:rPr lang="ru-RU" b="1" dirty="0" smtClean="0">
                <a:solidFill>
                  <a:srgbClr val="008080"/>
                </a:solidFill>
                <a:effectLst>
                  <a:outerShdw blurRad="38100" dist="38100" dir="2700000" algn="tl">
                    <a:srgbClr val="000000">
                      <a:alpha val="43137"/>
                    </a:srgbClr>
                  </a:outerShdw>
                </a:effectLst>
              </a:rPr>
              <a:t>    </a:t>
            </a:r>
            <a:r>
              <a:rPr lang="ru-RU" b="1" dirty="0">
                <a:effectLst>
                  <a:outerShdw blurRad="38100" dist="38100" dir="2700000" algn="tl">
                    <a:srgbClr val="000000">
                      <a:alpha val="43137"/>
                    </a:srgbClr>
                  </a:outerShdw>
                </a:effectLst>
              </a:rPr>
              <a:t>называются </a:t>
            </a:r>
            <a:r>
              <a:rPr lang="ru-RU" b="1" dirty="0" err="1">
                <a:effectLst>
                  <a:outerShdw blurRad="38100" dist="38100" dir="2700000" algn="tl">
                    <a:srgbClr val="000000">
                      <a:alpha val="43137"/>
                    </a:srgbClr>
                  </a:outerShdw>
                </a:effectLst>
              </a:rPr>
              <a:t>диастереомеры</a:t>
            </a:r>
            <a:r>
              <a:rPr lang="ru-RU" b="1" dirty="0">
                <a:effectLst>
                  <a:outerShdw blurRad="38100" dist="38100" dir="2700000" algn="tl">
                    <a:srgbClr val="000000">
                      <a:alpha val="43137"/>
                    </a:srgbClr>
                  </a:outerShdw>
                </a:effectLst>
              </a:rPr>
              <a:t> моносахаридов, различающиеся конфигурацией только одного асимметрического атома углерода, исключая последний. </a:t>
            </a:r>
            <a:endParaRPr lang="ru-RU" b="1" dirty="0" smtClean="0">
              <a:effectLst>
                <a:outerShdw blurRad="38100" dist="38100" dir="2700000" algn="tl">
                  <a:srgbClr val="000000">
                    <a:alpha val="43137"/>
                  </a:srgbClr>
                </a:outerShdw>
              </a:effectLst>
            </a:endParaRPr>
          </a:p>
          <a:p>
            <a:r>
              <a:rPr lang="ru-RU" sz="3600" b="1" dirty="0" err="1" smtClean="0">
                <a:effectLst>
                  <a:outerShdw blurRad="38100" dist="38100" dir="2700000" algn="tl">
                    <a:srgbClr val="000000">
                      <a:alpha val="43137"/>
                    </a:srgbClr>
                  </a:outerShdw>
                </a:effectLst>
              </a:rPr>
              <a:t>Эпимером</a:t>
            </a:r>
            <a:r>
              <a:rPr lang="ru-RU" sz="3600" b="1" dirty="0" smtClean="0">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D</a:t>
            </a:r>
            <a:r>
              <a:rPr lang="ru-RU" sz="3600" b="1" dirty="0">
                <a:effectLst>
                  <a:outerShdw blurRad="38100" dist="38100" dir="2700000" algn="tl">
                    <a:srgbClr val="000000">
                      <a:alpha val="43137"/>
                    </a:srgbClr>
                  </a:outerShdw>
                </a:effectLst>
              </a:rPr>
              <a:t>-глюкозы по С</a:t>
            </a:r>
            <a:r>
              <a:rPr lang="ru-RU" sz="2800" b="1" dirty="0">
                <a:effectLst>
                  <a:outerShdw blurRad="38100" dist="38100" dir="2700000" algn="tl">
                    <a:srgbClr val="000000">
                      <a:alpha val="43137"/>
                    </a:srgbClr>
                  </a:outerShdw>
                </a:effectLst>
              </a:rPr>
              <a:t>4 </a:t>
            </a:r>
            <a:r>
              <a:rPr lang="ru-RU" sz="2800" b="1" dirty="0" smtClean="0">
                <a:effectLst>
                  <a:outerShdw blurRad="38100" dist="38100" dir="2700000" algn="tl">
                    <a:srgbClr val="000000">
                      <a:alpha val="43137"/>
                    </a:srgbClr>
                  </a:outerShdw>
                </a:effectLst>
              </a:rPr>
              <a:t> </a:t>
            </a:r>
            <a:r>
              <a:rPr lang="ru-RU" sz="3600" b="1" dirty="0" smtClean="0">
                <a:effectLst>
                  <a:outerShdw blurRad="38100" dist="38100" dir="2700000" algn="tl">
                    <a:srgbClr val="000000">
                      <a:alpha val="43137"/>
                    </a:srgbClr>
                  </a:outerShdw>
                </a:effectLst>
              </a:rPr>
              <a:t>является </a:t>
            </a:r>
            <a:endParaRPr lang="ru-RU" sz="3600" b="1" dirty="0" smtClean="0">
              <a:effectLst>
                <a:outerShdw blurRad="38100" dist="38100" dir="2700000" algn="tl">
                  <a:srgbClr val="000000">
                    <a:alpha val="43137"/>
                  </a:srgbClr>
                </a:outerShdw>
              </a:effectLst>
            </a:endParaRPr>
          </a:p>
          <a:p>
            <a:pPr marL="0" indent="0">
              <a:buNone/>
            </a:pPr>
            <a:r>
              <a:rPr lang="ru-RU" sz="3600" b="1" dirty="0">
                <a:effectLst>
                  <a:outerShdw blurRad="38100" dist="38100" dir="2700000" algn="tl">
                    <a:srgbClr val="000000">
                      <a:alpha val="43137"/>
                    </a:srgbClr>
                  </a:outerShdw>
                </a:effectLst>
              </a:rPr>
              <a:t> </a:t>
            </a:r>
            <a:r>
              <a:rPr lang="ru-RU" sz="3600" b="1" dirty="0" smtClean="0">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D</a:t>
            </a:r>
            <a:r>
              <a:rPr lang="ru-RU" sz="3600" b="1" dirty="0">
                <a:effectLst>
                  <a:outerShdw blurRad="38100" dist="38100" dir="2700000" algn="tl">
                    <a:srgbClr val="000000">
                      <a:alpha val="43137"/>
                    </a:srgbClr>
                  </a:outerShdw>
                </a:effectLst>
              </a:rPr>
              <a:t>-галактоза, а по С</a:t>
            </a:r>
            <a:r>
              <a:rPr lang="ru-RU" sz="2800" b="1" dirty="0">
                <a:effectLst>
                  <a:outerShdw blurRad="38100" dist="38100" dir="2700000" algn="tl">
                    <a:srgbClr val="000000">
                      <a:alpha val="43137"/>
                    </a:srgbClr>
                  </a:outerShdw>
                </a:effectLst>
              </a:rPr>
              <a:t>2</a:t>
            </a:r>
            <a:r>
              <a:rPr lang="ru-RU" sz="3600" b="1" dirty="0">
                <a:effectLst>
                  <a:outerShdw blurRad="38100" dist="38100" dir="2700000" algn="tl">
                    <a:srgbClr val="000000">
                      <a:alpha val="43137"/>
                    </a:srgbClr>
                  </a:outerShdw>
                </a:effectLst>
              </a:rPr>
              <a:t> </a:t>
            </a:r>
            <a:r>
              <a:rPr lang="ru-RU" sz="3600" b="1" dirty="0" smtClean="0">
                <a:effectLst>
                  <a:outerShdw blurRad="38100" dist="38100" dir="2700000" algn="tl">
                    <a:srgbClr val="000000">
                      <a:alpha val="43137"/>
                    </a:srgbClr>
                  </a:outerShdw>
                </a:effectLst>
                <a:sym typeface="Symbol" pitchFamily="18" charset="2"/>
              </a:rPr>
              <a:t></a:t>
            </a:r>
            <a:r>
              <a:rPr lang="en-US" sz="3600" b="1" dirty="0" smtClean="0">
                <a:effectLst>
                  <a:outerShdw blurRad="38100" dist="38100" dir="2700000" algn="tl">
                    <a:srgbClr val="000000">
                      <a:alpha val="43137"/>
                    </a:srgbClr>
                  </a:outerShdw>
                </a:effectLst>
              </a:rPr>
              <a:t> D</a:t>
            </a:r>
            <a:r>
              <a:rPr lang="ru-RU" sz="3600" b="1" dirty="0" smtClean="0">
                <a:effectLst>
                  <a:outerShdw blurRad="38100" dist="38100" dir="2700000" algn="tl">
                    <a:srgbClr val="000000">
                      <a:alpha val="43137"/>
                    </a:srgbClr>
                  </a:outerShdw>
                </a:effectLst>
              </a:rPr>
              <a:t> </a:t>
            </a:r>
            <a:r>
              <a:rPr lang="ru-RU" sz="3600" b="1" dirty="0" err="1">
                <a:effectLst>
                  <a:outerShdw blurRad="38100" dist="38100" dir="2700000" algn="tl">
                    <a:srgbClr val="000000">
                      <a:alpha val="43137"/>
                    </a:srgbClr>
                  </a:outerShdw>
                </a:effectLst>
              </a:rPr>
              <a:t>манноза</a:t>
            </a:r>
            <a:r>
              <a:rPr lang="ru-RU" sz="3600" b="1" dirty="0">
                <a:effectLst>
                  <a:outerShdw blurRad="38100" dist="38100" dir="2700000" algn="tl">
                    <a:srgbClr val="000000">
                      <a:alpha val="43137"/>
                    </a:srgbClr>
                  </a:outerShdw>
                </a:effectLst>
              </a:rPr>
              <a:t>. </a:t>
            </a:r>
          </a:p>
        </p:txBody>
      </p:sp>
      <p:sp>
        <p:nvSpPr>
          <p:cNvPr id="4" name="Номер слайда 5"/>
          <p:cNvSpPr>
            <a:spLocks noGrp="1"/>
          </p:cNvSpPr>
          <p:nvPr>
            <p:ph type="sldNum" sz="quarter" idx="12"/>
          </p:nvPr>
        </p:nvSpPr>
        <p:spPr/>
        <p:txBody>
          <a:bodyPr/>
          <a:lstStyle/>
          <a:p>
            <a:fld id="{F3CEA460-29B9-4B03-AFE1-3E8C36B19278}" type="slidenum">
              <a:rPr lang="ru-RU"/>
              <a:pPr/>
              <a:t>19</a:t>
            </a:fld>
            <a:endParaRPr lang="ru-RU"/>
          </a:p>
        </p:txBody>
      </p:sp>
      <p:pic>
        <p:nvPicPr>
          <p:cNvPr id="5" name="Picture 34" descr="ewr"/>
          <p:cNvPicPr/>
          <p:nvPr/>
        </p:nvPicPr>
        <p:blipFill>
          <a:blip r:embed="rId2" cstate="print"/>
          <a:srcRect/>
          <a:stretch>
            <a:fillRect/>
          </a:stretch>
        </p:blipFill>
        <p:spPr bwMode="auto">
          <a:xfrm>
            <a:off x="8100392" y="3861048"/>
            <a:ext cx="858520" cy="283805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04389728-C95B-46C8-8C15-6F8BD4F7EC0E}" type="slidenum">
              <a:rPr lang="ru-RU"/>
              <a:pPr/>
              <a:t>2</a:t>
            </a:fld>
            <a:endParaRPr lang="ru-RU"/>
          </a:p>
        </p:txBody>
      </p:sp>
      <p:sp>
        <p:nvSpPr>
          <p:cNvPr id="227330" name="Rectangle 2"/>
          <p:cNvSpPr>
            <a:spLocks noChangeArrowheads="1"/>
          </p:cNvSpPr>
          <p:nvPr/>
        </p:nvSpPr>
        <p:spPr bwMode="auto">
          <a:xfrm>
            <a:off x="468313" y="779334"/>
            <a:ext cx="8351837" cy="3375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sz="4000" b="1" baseline="70000" dirty="0">
                <a:effectLst>
                  <a:outerShdw blurRad="38100" dist="38100" dir="2700000" algn="tl">
                    <a:srgbClr val="000000">
                      <a:alpha val="43137"/>
                    </a:srgbClr>
                  </a:outerShdw>
                </a:effectLst>
              </a:rPr>
              <a:t>«жизнь – это особая форма существования биополимерных тел (систем), характеризующихся </a:t>
            </a:r>
            <a:r>
              <a:rPr lang="ru-RU" sz="4000" b="1" baseline="70000" dirty="0" err="1">
                <a:effectLst>
                  <a:outerShdw blurRad="38100" dist="38100" dir="2700000" algn="tl">
                    <a:srgbClr val="000000">
                      <a:alpha val="43137"/>
                    </a:srgbClr>
                  </a:outerShdw>
                </a:effectLst>
              </a:rPr>
              <a:t>хиральной</a:t>
            </a:r>
            <a:r>
              <a:rPr lang="ru-RU" sz="4000" b="1" baseline="70000" dirty="0">
                <a:effectLst>
                  <a:outerShdw blurRad="38100" dist="38100" dir="2700000" algn="tl">
                    <a:srgbClr val="000000">
                      <a:alpha val="43137"/>
                    </a:srgbClr>
                  </a:outerShdw>
                </a:effectLst>
              </a:rPr>
              <a:t> чистотой и способностью к самоорганизации и саморепликации в условиях постоянного обмена с окружающей средой веществом, энергией и информацией» (акад. </a:t>
            </a:r>
            <a:r>
              <a:rPr lang="ru-RU" sz="4000" b="1" baseline="70000" dirty="0" err="1">
                <a:effectLst>
                  <a:outerShdw blurRad="38100" dist="38100" dir="2700000" algn="tl">
                    <a:srgbClr val="000000">
                      <a:alpha val="43137"/>
                    </a:srgbClr>
                  </a:outerShdw>
                </a:effectLst>
              </a:rPr>
              <a:t>В.Гольданский</a:t>
            </a:r>
            <a:r>
              <a:rPr lang="ru-RU" sz="4000" b="1" baseline="70000" dirty="0">
                <a:effectLst>
                  <a:outerShdw blurRad="38100" dist="38100" dir="2700000" algn="tl">
                    <a:srgbClr val="000000">
                      <a:alpha val="43137"/>
                    </a:srgbClr>
                  </a:outerShdw>
                </a:effectLst>
              </a:rPr>
              <a:t>, 1986 г.), </a:t>
            </a:r>
          </a:p>
        </p:txBody>
      </p:sp>
      <p:pic>
        <p:nvPicPr>
          <p:cNvPr id="2273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789363"/>
            <a:ext cx="2392363" cy="306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7332" name="Rectangle 4"/>
          <p:cNvSpPr>
            <a:spLocks noChangeArrowheads="1"/>
          </p:cNvSpPr>
          <p:nvPr/>
        </p:nvSpPr>
        <p:spPr bwMode="auto">
          <a:xfrm>
            <a:off x="3052507" y="4785072"/>
            <a:ext cx="608488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sz="4800" b="1" baseline="70000">
                <a:solidFill>
                  <a:srgbClr val="FF0000"/>
                </a:solidFill>
                <a:effectLst>
                  <a:outerShdw blurRad="38100" dist="38100" dir="2700000" algn="tl">
                    <a:srgbClr val="000000">
                      <a:alpha val="43137"/>
                    </a:srgbClr>
                  </a:outerShdw>
                </a:effectLst>
              </a:rPr>
              <a:t>Виталий Иосифович Гольданский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917933" y="260648"/>
            <a:ext cx="7772400" cy="533400"/>
          </a:xfrm>
        </p:spPr>
        <p:txBody>
          <a:bodyPr>
            <a:noAutofit/>
          </a:bodyPr>
          <a:lstStyle/>
          <a:p>
            <a:r>
              <a:rPr lang="ru-RU" sz="3600" b="1" dirty="0" smtClean="0">
                <a:solidFill>
                  <a:srgbClr val="FF0000"/>
                </a:solidFill>
                <a:effectLst>
                  <a:outerShdw blurRad="38100" dist="38100" dir="2700000" algn="tl">
                    <a:srgbClr val="000000">
                      <a:alpha val="43137"/>
                    </a:srgbClr>
                  </a:outerShdw>
                </a:effectLst>
              </a:rPr>
              <a:t>Относительная </a:t>
            </a:r>
            <a:r>
              <a:rPr lang="ru-RU" sz="3600" b="1" dirty="0">
                <a:solidFill>
                  <a:srgbClr val="FF0000"/>
                </a:solidFill>
                <a:effectLst>
                  <a:outerShdw blurRad="38100" dist="38100" dir="2700000" algn="tl">
                    <a:srgbClr val="000000">
                      <a:alpha val="43137"/>
                    </a:srgbClr>
                  </a:outerShdw>
                </a:effectLst>
              </a:rPr>
              <a:t>конфигурация.</a:t>
            </a:r>
          </a:p>
        </p:txBody>
      </p:sp>
      <p:sp>
        <p:nvSpPr>
          <p:cNvPr id="5" name="Номер слайда 4"/>
          <p:cNvSpPr>
            <a:spLocks noGrp="1"/>
          </p:cNvSpPr>
          <p:nvPr>
            <p:ph type="sldNum" sz="quarter" idx="12"/>
          </p:nvPr>
        </p:nvSpPr>
        <p:spPr/>
        <p:txBody>
          <a:bodyPr/>
          <a:lstStyle/>
          <a:p>
            <a:fld id="{389BD921-68DC-4BF1-9DB5-A9C5E1D6CF25}" type="slidenum">
              <a:rPr lang="ru-RU"/>
              <a:pPr/>
              <a:t>20</a:t>
            </a:fld>
            <a:endParaRPr lang="ru-RU"/>
          </a:p>
        </p:txBody>
      </p:sp>
      <p:graphicFrame>
        <p:nvGraphicFramePr>
          <p:cNvPr id="238595" name="Object 3"/>
          <p:cNvGraphicFramePr>
            <a:graphicFrameLocks noChangeAspect="1"/>
          </p:cNvGraphicFramePr>
          <p:nvPr>
            <p:extLst>
              <p:ext uri="{D42A27DB-BD31-4B8C-83A1-F6EECF244321}">
                <p14:modId xmlns:p14="http://schemas.microsoft.com/office/powerpoint/2010/main" val="3092143311"/>
              </p:ext>
            </p:extLst>
          </p:nvPr>
        </p:nvGraphicFramePr>
        <p:xfrm>
          <a:off x="323528" y="1390264"/>
          <a:ext cx="8352927" cy="4714028"/>
        </p:xfrm>
        <a:graphic>
          <a:graphicData uri="http://schemas.openxmlformats.org/presentationml/2006/ole">
            <mc:AlternateContent xmlns:mc="http://schemas.openxmlformats.org/markup-compatibility/2006">
              <mc:Choice xmlns:v="urn:schemas-microsoft-com:vml" Requires="v">
                <p:oleObj spid="_x0000_s238605" name="ISIS/Draw Sketch" r:id="rId3" imgW="4876560" imgH="2904840" progId="ISISServer">
                  <p:embed/>
                </p:oleObj>
              </mc:Choice>
              <mc:Fallback>
                <p:oleObj name="ISIS/Draw Sketch" r:id="rId3" imgW="4876560" imgH="2904840" progId="ISISServer">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390264"/>
                        <a:ext cx="8352927" cy="4714028"/>
                      </a:xfrm>
                      <a:prstGeom prst="rect">
                        <a:avLst/>
                      </a:prstGeom>
                      <a:noFill/>
                      <a:ln>
                        <a:noFill/>
                      </a:ln>
                      <a:effectLst/>
                    </p:spPr>
                  </p:pic>
                </p:oleObj>
              </mc:Fallback>
            </mc:AlternateContent>
          </a:graphicData>
        </a:graphic>
      </p:graphicFrame>
      <p:sp>
        <p:nvSpPr>
          <p:cNvPr id="238596" name="Rectangle 4"/>
          <p:cNvSpPr>
            <a:spLocks noChangeArrowheads="1"/>
          </p:cNvSpPr>
          <p:nvPr/>
        </p:nvSpPr>
        <p:spPr bwMode="auto">
          <a:xfrm>
            <a:off x="1619672" y="6035920"/>
            <a:ext cx="636892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2400" b="1" dirty="0">
                <a:effectLst>
                  <a:outerShdw blurRad="38100" dist="38100" dir="2700000" algn="tl">
                    <a:srgbClr val="000000">
                      <a:alpha val="43137"/>
                    </a:srgbClr>
                  </a:outerShdw>
                </a:effectLst>
              </a:rPr>
              <a:t> </a:t>
            </a:r>
            <a:r>
              <a:rPr lang="ru-RU" sz="3200" b="1" dirty="0">
                <a:solidFill>
                  <a:srgbClr val="008080"/>
                </a:solidFill>
                <a:effectLst>
                  <a:outerShdw blurRad="38100" dist="38100" dir="2700000" algn="tl">
                    <a:srgbClr val="000000">
                      <a:alpha val="43137"/>
                    </a:srgbClr>
                  </a:outerShdw>
                </a:effectLst>
              </a:rPr>
              <a:t>конфигурационный стандарт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EABDD96E-F872-4D74-8422-722A6F2D32A8}" type="slidenum">
              <a:rPr lang="ru-RU"/>
              <a:pPr/>
              <a:t>21</a:t>
            </a:fld>
            <a:endParaRPr lang="ru-RU"/>
          </a:p>
        </p:txBody>
      </p:sp>
      <p:sp>
        <p:nvSpPr>
          <p:cNvPr id="28775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atin typeface="Trebuchet MS" pitchFamily="34" charset="0"/>
            </a:endParaRPr>
          </a:p>
        </p:txBody>
      </p:sp>
      <p:graphicFrame>
        <p:nvGraphicFramePr>
          <p:cNvPr id="287751" name="Object 7"/>
          <p:cNvGraphicFramePr>
            <a:graphicFrameLocks noChangeAspect="1"/>
          </p:cNvGraphicFramePr>
          <p:nvPr>
            <p:extLst>
              <p:ext uri="{D42A27DB-BD31-4B8C-83A1-F6EECF244321}">
                <p14:modId xmlns:p14="http://schemas.microsoft.com/office/powerpoint/2010/main" val="2488126594"/>
              </p:ext>
            </p:extLst>
          </p:nvPr>
        </p:nvGraphicFramePr>
        <p:xfrm>
          <a:off x="217487" y="2132856"/>
          <a:ext cx="8709025" cy="3086100"/>
        </p:xfrm>
        <a:graphic>
          <a:graphicData uri="http://schemas.openxmlformats.org/presentationml/2006/ole">
            <mc:AlternateContent xmlns:mc="http://schemas.openxmlformats.org/markup-compatibility/2006">
              <mc:Choice xmlns:v="urn:schemas-microsoft-com:vml" Requires="v">
                <p:oleObj spid="_x0000_s287759" name="ISIS/Draw Sketch" r:id="rId3" imgW="5450840" imgH="1938020" progId="ISISServer">
                  <p:embed/>
                </p:oleObj>
              </mc:Choice>
              <mc:Fallback>
                <p:oleObj name="ISIS/Draw Sketch" r:id="rId3" imgW="5450840" imgH="1938020" progId="ISISServer">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87" y="2132856"/>
                        <a:ext cx="8709025" cy="308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3"/>
          <p:cNvSpPr>
            <a:spLocks noGrp="1"/>
          </p:cNvSpPr>
          <p:nvPr>
            <p:ph type="sldNum" sz="quarter" idx="12"/>
          </p:nvPr>
        </p:nvSpPr>
        <p:spPr/>
        <p:txBody>
          <a:bodyPr/>
          <a:lstStyle/>
          <a:p>
            <a:fld id="{838DA9DC-18BF-4A26-9459-43506BC955F4}" type="slidenum">
              <a:rPr lang="ru-RU"/>
              <a:pPr/>
              <a:t>22</a:t>
            </a:fld>
            <a:endParaRPr lang="ru-RU"/>
          </a:p>
        </p:txBody>
      </p:sp>
      <p:sp>
        <p:nvSpPr>
          <p:cNvPr id="11267" name="Line 3"/>
          <p:cNvSpPr>
            <a:spLocks noChangeShapeType="1"/>
          </p:cNvSpPr>
          <p:nvPr/>
        </p:nvSpPr>
        <p:spPr bwMode="auto">
          <a:xfrm>
            <a:off x="250825" y="1341438"/>
            <a:ext cx="8569325" cy="0"/>
          </a:xfrm>
          <a:prstGeom prst="line">
            <a:avLst/>
          </a:prstGeom>
          <a:noFill/>
          <a:ln w="57150" cmpd="thinThick">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6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1269" name="Rectangle 5"/>
          <p:cNvSpPr>
            <a:spLocks noChangeArrowheads="1"/>
          </p:cNvSpPr>
          <p:nvPr/>
        </p:nvSpPr>
        <p:spPr bwMode="auto">
          <a:xfrm>
            <a:off x="0" y="2176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ru-RU"/>
          </a:p>
        </p:txBody>
      </p:sp>
      <p:sp>
        <p:nvSpPr>
          <p:cNvPr id="11270" name="Rectangle 6"/>
          <p:cNvSpPr>
            <a:spLocks noChangeArrowheads="1"/>
          </p:cNvSpPr>
          <p:nvPr/>
        </p:nvSpPr>
        <p:spPr bwMode="auto">
          <a:xfrm>
            <a:off x="0" y="2147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ru-RU"/>
          </a:p>
        </p:txBody>
      </p:sp>
      <p:sp>
        <p:nvSpPr>
          <p:cNvPr id="11272" name="Rectangle 8"/>
          <p:cNvSpPr>
            <a:spLocks noChangeArrowheads="1"/>
          </p:cNvSpPr>
          <p:nvPr/>
        </p:nvSpPr>
        <p:spPr bwMode="auto">
          <a:xfrm>
            <a:off x="0" y="2185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pic>
        <p:nvPicPr>
          <p:cNvPr id="1127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Rectangle 11"/>
          <p:cNvSpPr>
            <a:spLocks noChangeArrowheads="1"/>
          </p:cNvSpPr>
          <p:nvPr/>
        </p:nvSpPr>
        <p:spPr bwMode="auto">
          <a:xfrm>
            <a:off x="684213" y="260350"/>
            <a:ext cx="39512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2800" b="1">
                <a:solidFill>
                  <a:schemeClr val="accent2"/>
                </a:solidFill>
              </a:rPr>
              <a:t>Семейство </a:t>
            </a:r>
            <a:r>
              <a:rPr lang="en-US" sz="2800" b="1">
                <a:solidFill>
                  <a:schemeClr val="accent2"/>
                </a:solidFill>
              </a:rPr>
              <a:t>D</a:t>
            </a:r>
            <a:r>
              <a:rPr lang="ru-RU" sz="2800" b="1">
                <a:solidFill>
                  <a:schemeClr val="accent2"/>
                </a:solidFill>
              </a:rPr>
              <a:t>-адьдоз</a:t>
            </a:r>
            <a:r>
              <a:rPr lang="ru-RU" sz="2400" b="1">
                <a:solidFill>
                  <a:schemeClr val="accent2"/>
                </a:solidFill>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омер слайда 3"/>
          <p:cNvSpPr>
            <a:spLocks noGrp="1"/>
          </p:cNvSpPr>
          <p:nvPr>
            <p:ph type="sldNum" sz="quarter" idx="12"/>
          </p:nvPr>
        </p:nvSpPr>
        <p:spPr/>
        <p:txBody>
          <a:bodyPr/>
          <a:lstStyle/>
          <a:p>
            <a:fld id="{B1F02692-ACDA-4E77-9513-28D16D66C526}" type="slidenum">
              <a:rPr lang="ru-RU"/>
              <a:pPr/>
              <a:t>23</a:t>
            </a:fld>
            <a:endParaRPr lang="ru-RU"/>
          </a:p>
        </p:txBody>
      </p:sp>
      <p:sp>
        <p:nvSpPr>
          <p:cNvPr id="9218" name="Text Box 2"/>
          <p:cNvSpPr txBox="1">
            <a:spLocks noChangeArrowheads="1"/>
          </p:cNvSpPr>
          <p:nvPr/>
        </p:nvSpPr>
        <p:spPr bwMode="auto">
          <a:xfrm>
            <a:off x="0" y="260350"/>
            <a:ext cx="91440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ru-RU" sz="2800" b="1" dirty="0">
              <a:solidFill>
                <a:srgbClr val="FF0000"/>
              </a:solidFill>
            </a:endParaRPr>
          </a:p>
          <a:p>
            <a:r>
              <a:rPr lang="ru-RU" sz="2800" b="1" dirty="0">
                <a:solidFill>
                  <a:srgbClr val="FF0000"/>
                </a:solidFill>
              </a:rPr>
              <a:t>                           </a:t>
            </a:r>
            <a:r>
              <a:rPr lang="ru-RU" sz="4000" b="1" dirty="0" err="1">
                <a:solidFill>
                  <a:srgbClr val="FF0000"/>
                </a:solidFill>
                <a:effectLst>
                  <a:outerShdw blurRad="38100" dist="38100" dir="2700000" algn="tl">
                    <a:srgbClr val="000000">
                      <a:alpha val="43137"/>
                    </a:srgbClr>
                  </a:outerShdw>
                </a:effectLst>
              </a:rPr>
              <a:t>Энантиомеры</a:t>
            </a:r>
            <a:r>
              <a:rPr lang="ru-RU" sz="2800" b="1" dirty="0">
                <a:solidFill>
                  <a:srgbClr val="FF0000"/>
                </a:solidFill>
              </a:rPr>
              <a:t> </a:t>
            </a:r>
          </a:p>
        </p:txBody>
      </p:sp>
      <p:sp>
        <p:nvSpPr>
          <p:cNvPr id="9219" name="Line 3"/>
          <p:cNvSpPr>
            <a:spLocks noChangeShapeType="1"/>
          </p:cNvSpPr>
          <p:nvPr/>
        </p:nvSpPr>
        <p:spPr bwMode="auto">
          <a:xfrm>
            <a:off x="287337" y="1522572"/>
            <a:ext cx="8569325" cy="0"/>
          </a:xfrm>
          <a:prstGeom prst="line">
            <a:avLst/>
          </a:prstGeom>
          <a:noFill/>
          <a:ln w="57150" cmpd="thinThick">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22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9233" name="Rectangle 17"/>
          <p:cNvSpPr>
            <a:spLocks noChangeArrowheads="1"/>
          </p:cNvSpPr>
          <p:nvPr/>
        </p:nvSpPr>
        <p:spPr bwMode="auto">
          <a:xfrm>
            <a:off x="0" y="2176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ru-RU"/>
          </a:p>
        </p:txBody>
      </p:sp>
      <p:sp>
        <p:nvSpPr>
          <p:cNvPr id="9235" name="Rectangle 19"/>
          <p:cNvSpPr>
            <a:spLocks noChangeArrowheads="1"/>
          </p:cNvSpPr>
          <p:nvPr/>
        </p:nvSpPr>
        <p:spPr bwMode="auto">
          <a:xfrm>
            <a:off x="0" y="2147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ru-RU"/>
          </a:p>
        </p:txBody>
      </p:sp>
      <p:sp>
        <p:nvSpPr>
          <p:cNvPr id="9237" name="Rectangle 21"/>
          <p:cNvSpPr>
            <a:spLocks noChangeArrowheads="1"/>
          </p:cNvSpPr>
          <p:nvPr/>
        </p:nvSpPr>
        <p:spPr bwMode="auto">
          <a:xfrm>
            <a:off x="0" y="2185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pic>
        <p:nvPicPr>
          <p:cNvPr id="9238"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69050"/>
            <a:ext cx="750728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239" name="Object 23"/>
          <p:cNvGraphicFramePr>
            <a:graphicFrameLocks noChangeAspect="1"/>
          </p:cNvGraphicFramePr>
          <p:nvPr/>
        </p:nvGraphicFramePr>
        <p:xfrm>
          <a:off x="1403350" y="1416050"/>
          <a:ext cx="6985000" cy="4597400"/>
        </p:xfrm>
        <a:graphic>
          <a:graphicData uri="http://schemas.openxmlformats.org/presentationml/2006/ole">
            <mc:AlternateContent xmlns:mc="http://schemas.openxmlformats.org/markup-compatibility/2006">
              <mc:Choice xmlns:v="urn:schemas-microsoft-com:vml" Requires="v">
                <p:oleObj spid="_x0000_s9247" name="ISIS/Draw Sketch" r:id="rId4" imgW="3395980" imgH="2245360" progId="ISISServer">
                  <p:embed/>
                </p:oleObj>
              </mc:Choice>
              <mc:Fallback>
                <p:oleObj name="ISIS/Draw Sketch" r:id="rId4" imgW="3395980" imgH="2245360" progId="ISISServer">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1416050"/>
                        <a:ext cx="6985000" cy="459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r>
              <a:rPr lang="ru-RU" sz="4000" b="1" dirty="0">
                <a:solidFill>
                  <a:srgbClr val="FF0000"/>
                </a:solidFill>
                <a:effectLst>
                  <a:outerShdw blurRad="38100" dist="38100" dir="2700000" algn="tl">
                    <a:srgbClr val="000000">
                      <a:alpha val="43137"/>
                    </a:srgbClr>
                  </a:outerShdw>
                </a:effectLst>
              </a:rPr>
              <a:t>Буквенные обозначения моноз</a:t>
            </a:r>
          </a:p>
        </p:txBody>
      </p:sp>
      <p:sp>
        <p:nvSpPr>
          <p:cNvPr id="4" name="Номер слайда 5"/>
          <p:cNvSpPr>
            <a:spLocks noGrp="1"/>
          </p:cNvSpPr>
          <p:nvPr>
            <p:ph type="sldNum" sz="quarter" idx="12"/>
          </p:nvPr>
        </p:nvSpPr>
        <p:spPr/>
        <p:txBody>
          <a:bodyPr/>
          <a:lstStyle/>
          <a:p>
            <a:fld id="{846DCD47-190A-4C28-BE2D-0C602AD0B5B6}" type="slidenum">
              <a:rPr lang="ru-RU"/>
              <a:pPr/>
              <a:t>24</a:t>
            </a:fld>
            <a:endParaRPr lang="ru-RU"/>
          </a:p>
        </p:txBody>
      </p:sp>
      <p:pic>
        <p:nvPicPr>
          <p:cNvPr id="462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956884"/>
            <a:ext cx="5400600" cy="475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28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264737"/>
            <a:ext cx="4968552" cy="69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179512" y="274638"/>
            <a:ext cx="8784976" cy="1143000"/>
          </a:xfrm>
        </p:spPr>
        <p:txBody>
          <a:bodyPr>
            <a:noAutofit/>
          </a:bodyPr>
          <a:lstStyle/>
          <a:p>
            <a:r>
              <a:rPr lang="ru-RU" sz="3200" b="1" dirty="0">
                <a:solidFill>
                  <a:srgbClr val="FF0000"/>
                </a:solidFill>
                <a:effectLst>
                  <a:outerShdw blurRad="38100" dist="38100" dir="2700000" algn="tl">
                    <a:srgbClr val="000000">
                      <a:alpha val="43137"/>
                    </a:srgbClr>
                  </a:outerShdw>
                </a:effectLst>
              </a:rPr>
              <a:t>Экспериментальные факты, которые невозможно объяснить, исходя из формул Фишера</a:t>
            </a:r>
          </a:p>
        </p:txBody>
      </p:sp>
      <p:sp>
        <p:nvSpPr>
          <p:cNvPr id="240643" name="Rectangle 3"/>
          <p:cNvSpPr>
            <a:spLocks noGrp="1" noChangeArrowheads="1"/>
          </p:cNvSpPr>
          <p:nvPr>
            <p:ph idx="1"/>
          </p:nvPr>
        </p:nvSpPr>
        <p:spPr/>
        <p:txBody>
          <a:bodyPr>
            <a:normAutofit/>
          </a:bodyPr>
          <a:lstStyle/>
          <a:p>
            <a:pPr marL="609600" indent="-609600">
              <a:lnSpc>
                <a:spcPct val="90000"/>
              </a:lnSpc>
            </a:pPr>
            <a:r>
              <a:rPr lang="ru-RU" sz="2800" b="1" dirty="0">
                <a:effectLst>
                  <a:outerShdw blurRad="38100" dist="38100" dir="2700000" algn="tl">
                    <a:srgbClr val="000000">
                      <a:alpha val="43137"/>
                    </a:srgbClr>
                  </a:outerShdw>
                </a:effectLst>
              </a:rPr>
              <a:t>Количество изомеров у моносахаридов оказалось вдвое больше, чем следует из формул Фишера.</a:t>
            </a:r>
          </a:p>
          <a:p>
            <a:pPr marL="609600" indent="-609600">
              <a:lnSpc>
                <a:spcPct val="90000"/>
              </a:lnSpc>
            </a:pPr>
            <a:r>
              <a:rPr lang="ru-RU" sz="2800" b="1" dirty="0">
                <a:effectLst>
                  <a:outerShdw blurRad="38100" dist="38100" dir="2700000" algn="tl">
                    <a:srgbClr val="000000">
                      <a:alpha val="43137"/>
                    </a:srgbClr>
                  </a:outerShdw>
                </a:effectLst>
              </a:rPr>
              <a:t>В растворах моносахаридов наблюдается явление мутаротации.</a:t>
            </a:r>
          </a:p>
          <a:p>
            <a:pPr marL="609600" indent="-609600" algn="just">
              <a:lnSpc>
                <a:spcPct val="90000"/>
              </a:lnSpc>
            </a:pPr>
            <a:r>
              <a:rPr lang="ru-RU" sz="2800" b="1" dirty="0">
                <a:effectLst>
                  <a:outerShdw blurRad="38100" dist="38100" dir="2700000" algn="tl">
                    <a:srgbClr val="000000">
                      <a:alpha val="43137"/>
                    </a:srgbClr>
                  </a:outerShdw>
                </a:effectLst>
              </a:rPr>
              <a:t>Моносахариды не проявляют некоторые типичные альдегидные реакции.</a:t>
            </a:r>
          </a:p>
          <a:p>
            <a:pPr marL="609600" indent="-609600">
              <a:lnSpc>
                <a:spcPct val="90000"/>
              </a:lnSpc>
            </a:pPr>
            <a:r>
              <a:rPr lang="ru-RU" sz="2800" b="1" dirty="0">
                <a:effectLst>
                  <a:outerShdw blurRad="38100" dist="38100" dir="2700000" algn="tl">
                    <a:srgbClr val="000000">
                      <a:alpha val="43137"/>
                    </a:srgbClr>
                  </a:outerShdw>
                </a:effectLst>
              </a:rPr>
              <a:t>Один из гидроксилов проявляет специфические свойства.</a:t>
            </a:r>
          </a:p>
        </p:txBody>
      </p:sp>
      <p:sp>
        <p:nvSpPr>
          <p:cNvPr id="5" name="Номер слайда 5"/>
          <p:cNvSpPr>
            <a:spLocks noGrp="1"/>
          </p:cNvSpPr>
          <p:nvPr>
            <p:ph type="sldNum" sz="quarter" idx="12"/>
          </p:nvPr>
        </p:nvSpPr>
        <p:spPr/>
        <p:txBody>
          <a:bodyPr/>
          <a:lstStyle/>
          <a:p>
            <a:fld id="{33875F05-3DC9-4371-A5BB-E54DA6BF736F}" type="slidenum">
              <a:rPr lang="ru-RU"/>
              <a:pPr/>
              <a:t>25</a:t>
            </a:fld>
            <a:endParaRPr lang="ru-RU"/>
          </a:p>
        </p:txBody>
      </p:sp>
      <p:pic>
        <p:nvPicPr>
          <p:cNvPr id="2406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4076700"/>
            <a:ext cx="1475656"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3"/>
          <p:cNvSpPr>
            <a:spLocks noGrp="1"/>
          </p:cNvSpPr>
          <p:nvPr>
            <p:ph type="sldNum" sz="quarter" idx="12"/>
          </p:nvPr>
        </p:nvSpPr>
        <p:spPr/>
        <p:txBody>
          <a:bodyPr/>
          <a:lstStyle/>
          <a:p>
            <a:fld id="{39AD6196-C2D0-4356-8BB7-471929B5205A}" type="slidenum">
              <a:rPr lang="ru-RU"/>
              <a:pPr/>
              <a:t>26</a:t>
            </a:fld>
            <a:endParaRPr lang="ru-RU"/>
          </a:p>
        </p:txBody>
      </p:sp>
      <p:sp>
        <p:nvSpPr>
          <p:cNvPr id="12290" name="Text Box 2"/>
          <p:cNvSpPr txBox="1">
            <a:spLocks noChangeArrowheads="1"/>
          </p:cNvSpPr>
          <p:nvPr/>
        </p:nvSpPr>
        <p:spPr bwMode="auto">
          <a:xfrm>
            <a:off x="2123728" y="163926"/>
            <a:ext cx="60921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3200" b="1" dirty="0" smtClean="0">
                <a:solidFill>
                  <a:srgbClr val="FF0000"/>
                </a:solidFill>
                <a:effectLst>
                  <a:outerShdw blurRad="38100" dist="38100" dir="2700000" algn="tl">
                    <a:srgbClr val="000000">
                      <a:alpha val="43137"/>
                    </a:srgbClr>
                  </a:outerShdw>
                </a:effectLst>
              </a:rPr>
              <a:t>Циклические </a:t>
            </a:r>
            <a:r>
              <a:rPr lang="ru-RU" sz="3200" b="1" dirty="0">
                <a:solidFill>
                  <a:srgbClr val="FF0000"/>
                </a:solidFill>
                <a:effectLst>
                  <a:outerShdw blurRad="38100" dist="38100" dir="2700000" algn="tl">
                    <a:srgbClr val="000000">
                      <a:alpha val="43137"/>
                    </a:srgbClr>
                  </a:outerShdw>
                </a:effectLst>
              </a:rPr>
              <a:t>формы </a:t>
            </a:r>
          </a:p>
        </p:txBody>
      </p:sp>
      <p:sp>
        <p:nvSpPr>
          <p:cNvPr id="12291" name="Line 3"/>
          <p:cNvSpPr>
            <a:spLocks noChangeShapeType="1"/>
          </p:cNvSpPr>
          <p:nvPr/>
        </p:nvSpPr>
        <p:spPr bwMode="auto">
          <a:xfrm>
            <a:off x="250825" y="981075"/>
            <a:ext cx="8569325" cy="0"/>
          </a:xfrm>
          <a:prstGeom prst="line">
            <a:avLst/>
          </a:prstGeom>
          <a:noFill/>
          <a:ln w="57150" cmpd="thinThick">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29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2293" name="Rectangle 5"/>
          <p:cNvSpPr>
            <a:spLocks noChangeArrowheads="1"/>
          </p:cNvSpPr>
          <p:nvPr/>
        </p:nvSpPr>
        <p:spPr bwMode="auto">
          <a:xfrm>
            <a:off x="0" y="2176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ru-RU"/>
          </a:p>
        </p:txBody>
      </p:sp>
      <p:sp>
        <p:nvSpPr>
          <p:cNvPr id="12294" name="Rectangle 6"/>
          <p:cNvSpPr>
            <a:spLocks noChangeArrowheads="1"/>
          </p:cNvSpPr>
          <p:nvPr/>
        </p:nvSpPr>
        <p:spPr bwMode="auto">
          <a:xfrm>
            <a:off x="0" y="2147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ru-RU"/>
          </a:p>
        </p:txBody>
      </p:sp>
      <p:sp>
        <p:nvSpPr>
          <p:cNvPr id="12295" name="Rectangle 7"/>
          <p:cNvSpPr>
            <a:spLocks noChangeArrowheads="1"/>
          </p:cNvSpPr>
          <p:nvPr/>
        </p:nvSpPr>
        <p:spPr bwMode="auto">
          <a:xfrm>
            <a:off x="0" y="2185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2297" name="Rectangle 9"/>
          <p:cNvSpPr>
            <a:spLocks noChangeArrowheads="1"/>
          </p:cNvSpPr>
          <p:nvPr/>
        </p:nvSpPr>
        <p:spPr bwMode="auto">
          <a:xfrm>
            <a:off x="250825" y="1314877"/>
            <a:ext cx="28813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2400" b="1" dirty="0">
                <a:solidFill>
                  <a:schemeClr val="accent2"/>
                </a:solidFill>
                <a:effectLst>
                  <a:outerShdw blurRad="38100" dist="38100" dir="2700000" algn="tl">
                    <a:srgbClr val="000000">
                      <a:alpha val="43137"/>
                    </a:srgbClr>
                  </a:outerShdw>
                </a:effectLst>
              </a:rPr>
              <a:t>А.А. Колли (1870)</a:t>
            </a:r>
          </a:p>
          <a:p>
            <a:r>
              <a:rPr lang="ru-RU" sz="2400" b="1" dirty="0">
                <a:solidFill>
                  <a:schemeClr val="accent2"/>
                </a:solidFill>
                <a:effectLst>
                  <a:outerShdw blurRad="38100" dist="38100" dir="2700000" algn="tl">
                    <a:srgbClr val="000000">
                      <a:alpha val="43137"/>
                    </a:srgbClr>
                  </a:outerShdw>
                </a:effectLst>
              </a:rPr>
              <a:t>Б. </a:t>
            </a:r>
            <a:r>
              <a:rPr lang="ru-RU" sz="2400" b="1" dirty="0" err="1">
                <a:solidFill>
                  <a:schemeClr val="accent2"/>
                </a:solidFill>
                <a:effectLst>
                  <a:outerShdw blurRad="38100" dist="38100" dir="2700000" algn="tl">
                    <a:srgbClr val="000000">
                      <a:alpha val="43137"/>
                    </a:srgbClr>
                  </a:outerShdw>
                </a:effectLst>
              </a:rPr>
              <a:t>Толленс</a:t>
            </a:r>
            <a:r>
              <a:rPr lang="ru-RU" sz="2400" b="1" dirty="0">
                <a:solidFill>
                  <a:schemeClr val="accent2"/>
                </a:solidFill>
                <a:effectLst>
                  <a:outerShdw blurRad="38100" dist="38100" dir="2700000" algn="tl">
                    <a:srgbClr val="000000">
                      <a:alpha val="43137"/>
                    </a:srgbClr>
                  </a:outerShdw>
                </a:effectLst>
              </a:rPr>
              <a:t> (1883)</a:t>
            </a:r>
          </a:p>
        </p:txBody>
      </p:sp>
      <p:sp>
        <p:nvSpPr>
          <p:cNvPr id="12299" name="Rectangle 11"/>
          <p:cNvSpPr>
            <a:spLocks noChangeArrowheads="1"/>
          </p:cNvSpPr>
          <p:nvPr/>
        </p:nvSpPr>
        <p:spPr bwMode="auto">
          <a:xfrm>
            <a:off x="0" y="1638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12298" name="Object 10"/>
          <p:cNvGraphicFramePr>
            <a:graphicFrameLocks noChangeAspect="1"/>
          </p:cNvGraphicFramePr>
          <p:nvPr>
            <p:extLst>
              <p:ext uri="{D42A27DB-BD31-4B8C-83A1-F6EECF244321}">
                <p14:modId xmlns:p14="http://schemas.microsoft.com/office/powerpoint/2010/main" val="1035326781"/>
              </p:ext>
            </p:extLst>
          </p:nvPr>
        </p:nvGraphicFramePr>
        <p:xfrm>
          <a:off x="656381" y="1988840"/>
          <a:ext cx="8280400" cy="4598988"/>
        </p:xfrm>
        <a:graphic>
          <a:graphicData uri="http://schemas.openxmlformats.org/presentationml/2006/ole">
            <mc:AlternateContent xmlns:mc="http://schemas.openxmlformats.org/markup-compatibility/2006">
              <mc:Choice xmlns:v="urn:schemas-microsoft-com:vml" Requires="v">
                <p:oleObj spid="_x0000_s12308" name="Document" r:id="rId3" imgW="5838825" imgH="3248025" progId="ChemWindow.Document">
                  <p:embed/>
                </p:oleObj>
              </mc:Choice>
              <mc:Fallback>
                <p:oleObj name="Document" r:id="rId3" imgW="5838825" imgH="3248025" progId="ChemWindow.Document">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381" y="1988840"/>
                        <a:ext cx="8280400" cy="4598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Прямоугольник 1"/>
          <p:cNvSpPr/>
          <p:nvPr/>
        </p:nvSpPr>
        <p:spPr>
          <a:xfrm>
            <a:off x="6181821" y="4941168"/>
            <a:ext cx="2649764" cy="400110"/>
          </a:xfrm>
          <a:prstGeom prst="rect">
            <a:avLst/>
          </a:prstGeom>
        </p:spPr>
        <p:txBody>
          <a:bodyPr wrap="none">
            <a:spAutoFit/>
          </a:bodyPr>
          <a:lstStyle/>
          <a:p>
            <a:r>
              <a:rPr lang="ru-RU" sz="2000" b="1" dirty="0" err="1">
                <a:solidFill>
                  <a:srgbClr val="FF0000"/>
                </a:solidFill>
                <a:effectLst>
                  <a:outerShdw blurRad="38100" dist="38100" dir="2700000" algn="tl">
                    <a:srgbClr val="000000">
                      <a:alpha val="43137"/>
                    </a:srgbClr>
                  </a:outerShdw>
                </a:effectLst>
              </a:rPr>
              <a:t>Гликозидный</a:t>
            </a:r>
            <a:r>
              <a:rPr lang="ru-RU" sz="2000" b="1" dirty="0">
                <a:solidFill>
                  <a:srgbClr val="FF0000"/>
                </a:solidFill>
                <a:effectLst>
                  <a:outerShdw blurRad="38100" dist="38100" dir="2700000" algn="tl">
                    <a:srgbClr val="000000">
                      <a:alpha val="43137"/>
                    </a:srgbClr>
                  </a:outerShdw>
                </a:effectLst>
              </a:rPr>
              <a:t>    -ОН</a:t>
            </a:r>
          </a:p>
        </p:txBody>
      </p:sp>
      <p:sp>
        <p:nvSpPr>
          <p:cNvPr id="3" name="Прямоугольник 2"/>
          <p:cNvSpPr/>
          <p:nvPr/>
        </p:nvSpPr>
        <p:spPr>
          <a:xfrm>
            <a:off x="3491880" y="2875002"/>
            <a:ext cx="494046" cy="400110"/>
          </a:xfrm>
          <a:prstGeom prst="rect">
            <a:avLst/>
          </a:prstGeom>
        </p:spPr>
        <p:txBody>
          <a:bodyPr wrap="none">
            <a:spAutoFit/>
          </a:bodyPr>
          <a:lstStyle/>
          <a:p>
            <a:r>
              <a:rPr lang="en-US" sz="2000" b="1" dirty="0">
                <a:solidFill>
                  <a:srgbClr val="0070C0"/>
                </a:solidFill>
                <a:effectLst>
                  <a:outerShdw blurRad="38100" dist="38100" dir="2700000" algn="tl">
                    <a:srgbClr val="000000">
                      <a:alpha val="43137"/>
                    </a:srgbClr>
                  </a:outerShdw>
                </a:effectLst>
              </a:rPr>
              <a:t>A</a:t>
            </a:r>
            <a:r>
              <a:rPr lang="en-US" sz="2000" b="1" baseline="-25000" dirty="0">
                <a:solidFill>
                  <a:srgbClr val="0070C0"/>
                </a:solidFill>
                <a:effectLst>
                  <a:outerShdw blurRad="38100" dist="38100" dir="2700000" algn="tl">
                    <a:srgbClr val="000000">
                      <a:alpha val="43137"/>
                    </a:srgbClr>
                  </a:outerShdw>
                </a:effectLst>
              </a:rPr>
              <a:t>N</a:t>
            </a:r>
            <a:endParaRPr lang="ru-RU" sz="2000" b="1" dirty="0">
              <a:solidFill>
                <a:srgbClr val="0070C0"/>
              </a:solidFill>
              <a:effectLst>
                <a:outerShdw blurRad="38100" dist="38100" dir="2700000" algn="tl">
                  <a:srgbClr val="000000">
                    <a:alpha val="43137"/>
                  </a:srgbClr>
                </a:outerShdw>
              </a:effectLst>
            </a:endParaRPr>
          </a:p>
        </p:txBody>
      </p:sp>
      <p:sp>
        <p:nvSpPr>
          <p:cNvPr id="14" name="Прямоугольник 13"/>
          <p:cNvSpPr/>
          <p:nvPr/>
        </p:nvSpPr>
        <p:spPr>
          <a:xfrm>
            <a:off x="3128381" y="4741113"/>
            <a:ext cx="494046" cy="400110"/>
          </a:xfrm>
          <a:prstGeom prst="rect">
            <a:avLst/>
          </a:prstGeom>
        </p:spPr>
        <p:txBody>
          <a:bodyPr wrap="none">
            <a:spAutoFit/>
          </a:bodyPr>
          <a:lstStyle/>
          <a:p>
            <a:r>
              <a:rPr lang="en-US" sz="2000" b="1" dirty="0">
                <a:solidFill>
                  <a:srgbClr val="0070C0"/>
                </a:solidFill>
                <a:effectLst>
                  <a:outerShdw blurRad="38100" dist="38100" dir="2700000" algn="tl">
                    <a:srgbClr val="000000">
                      <a:alpha val="43137"/>
                    </a:srgbClr>
                  </a:outerShdw>
                </a:effectLst>
              </a:rPr>
              <a:t>A</a:t>
            </a:r>
            <a:r>
              <a:rPr lang="en-US" sz="2000" b="1" baseline="-25000" dirty="0">
                <a:solidFill>
                  <a:srgbClr val="0070C0"/>
                </a:solidFill>
                <a:effectLst>
                  <a:outerShdw blurRad="38100" dist="38100" dir="2700000" algn="tl">
                    <a:srgbClr val="000000">
                      <a:alpha val="43137"/>
                    </a:srgbClr>
                  </a:outerShdw>
                </a:effectLst>
              </a:rPr>
              <a:t>N</a:t>
            </a:r>
            <a:endParaRPr lang="ru-RU" sz="2000" b="1" dirty="0">
              <a:solidFill>
                <a:srgbClr val="0070C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3"/>
          <p:cNvSpPr>
            <a:spLocks noGrp="1"/>
          </p:cNvSpPr>
          <p:nvPr>
            <p:ph type="sldNum" sz="quarter" idx="12"/>
          </p:nvPr>
        </p:nvSpPr>
        <p:spPr/>
        <p:txBody>
          <a:bodyPr/>
          <a:lstStyle/>
          <a:p>
            <a:fld id="{617A838E-62B2-4B29-B8B8-D392B01AE92A}" type="slidenum">
              <a:rPr lang="ru-RU"/>
              <a:pPr/>
              <a:t>27</a:t>
            </a:fld>
            <a:endParaRPr lang="ru-RU"/>
          </a:p>
        </p:txBody>
      </p:sp>
      <p:sp>
        <p:nvSpPr>
          <p:cNvPr id="13314" name="Text Box 2"/>
          <p:cNvSpPr txBox="1">
            <a:spLocks noChangeArrowheads="1"/>
          </p:cNvSpPr>
          <p:nvPr/>
        </p:nvSpPr>
        <p:spPr bwMode="auto">
          <a:xfrm>
            <a:off x="2123728" y="244253"/>
            <a:ext cx="45625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3200" b="1" dirty="0" smtClean="0">
                <a:solidFill>
                  <a:srgbClr val="FF0000"/>
                </a:solidFill>
                <a:effectLst>
                  <a:outerShdw blurRad="38100" dist="38100" dir="2700000" algn="tl">
                    <a:srgbClr val="000000">
                      <a:alpha val="43137"/>
                    </a:srgbClr>
                  </a:outerShdw>
                </a:effectLst>
              </a:rPr>
              <a:t>Циклические </a:t>
            </a:r>
            <a:r>
              <a:rPr lang="ru-RU" sz="3200" b="1" dirty="0">
                <a:solidFill>
                  <a:srgbClr val="FF0000"/>
                </a:solidFill>
                <a:effectLst>
                  <a:outerShdw blurRad="38100" dist="38100" dir="2700000" algn="tl">
                    <a:srgbClr val="000000">
                      <a:alpha val="43137"/>
                    </a:srgbClr>
                  </a:outerShdw>
                </a:effectLst>
              </a:rPr>
              <a:t>формы </a:t>
            </a:r>
          </a:p>
        </p:txBody>
      </p:sp>
      <p:sp>
        <p:nvSpPr>
          <p:cNvPr id="13315" name="Line 3"/>
          <p:cNvSpPr>
            <a:spLocks noChangeShapeType="1"/>
          </p:cNvSpPr>
          <p:nvPr/>
        </p:nvSpPr>
        <p:spPr bwMode="auto">
          <a:xfrm>
            <a:off x="250825" y="981075"/>
            <a:ext cx="8569325" cy="0"/>
          </a:xfrm>
          <a:prstGeom prst="line">
            <a:avLst/>
          </a:prstGeom>
          <a:noFill/>
          <a:ln w="57150" cmpd="thinThick">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31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3317" name="Rectangle 5"/>
          <p:cNvSpPr>
            <a:spLocks noChangeArrowheads="1"/>
          </p:cNvSpPr>
          <p:nvPr/>
        </p:nvSpPr>
        <p:spPr bwMode="auto">
          <a:xfrm>
            <a:off x="0" y="2176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ru-RU"/>
          </a:p>
        </p:txBody>
      </p:sp>
      <p:sp>
        <p:nvSpPr>
          <p:cNvPr id="13318" name="Rectangle 6"/>
          <p:cNvSpPr>
            <a:spLocks noChangeArrowheads="1"/>
          </p:cNvSpPr>
          <p:nvPr/>
        </p:nvSpPr>
        <p:spPr bwMode="auto">
          <a:xfrm>
            <a:off x="0" y="2147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ru-RU"/>
          </a:p>
        </p:txBody>
      </p:sp>
      <p:sp>
        <p:nvSpPr>
          <p:cNvPr id="13319" name="Rectangle 7"/>
          <p:cNvSpPr>
            <a:spLocks noChangeArrowheads="1"/>
          </p:cNvSpPr>
          <p:nvPr/>
        </p:nvSpPr>
        <p:spPr bwMode="auto">
          <a:xfrm>
            <a:off x="0" y="2185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3321" name="Rectangle 9"/>
          <p:cNvSpPr>
            <a:spLocks noChangeArrowheads="1"/>
          </p:cNvSpPr>
          <p:nvPr/>
        </p:nvSpPr>
        <p:spPr bwMode="auto">
          <a:xfrm>
            <a:off x="0" y="1638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3324" name="Rectangle 12"/>
          <p:cNvSpPr>
            <a:spLocks noChangeArrowheads="1"/>
          </p:cNvSpPr>
          <p:nvPr/>
        </p:nvSpPr>
        <p:spPr bwMode="auto">
          <a:xfrm>
            <a:off x="0" y="1404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13323" name="Object 11"/>
          <p:cNvGraphicFramePr>
            <a:graphicFrameLocks noChangeAspect="1"/>
          </p:cNvGraphicFramePr>
          <p:nvPr>
            <p:extLst>
              <p:ext uri="{D42A27DB-BD31-4B8C-83A1-F6EECF244321}">
                <p14:modId xmlns:p14="http://schemas.microsoft.com/office/powerpoint/2010/main" val="3120272433"/>
              </p:ext>
            </p:extLst>
          </p:nvPr>
        </p:nvGraphicFramePr>
        <p:xfrm>
          <a:off x="250825" y="1125538"/>
          <a:ext cx="8497888" cy="5167312"/>
        </p:xfrm>
        <a:graphic>
          <a:graphicData uri="http://schemas.openxmlformats.org/presentationml/2006/ole">
            <mc:AlternateContent xmlns:mc="http://schemas.openxmlformats.org/markup-compatibility/2006">
              <mc:Choice xmlns:v="urn:schemas-microsoft-com:vml" Requires="v">
                <p:oleObj spid="_x0000_s13335" name="Document" r:id="rId3" imgW="6486525" imgH="4048125" progId="ChemWindow.Document">
                  <p:embed/>
                </p:oleObj>
              </mc:Choice>
              <mc:Fallback>
                <p:oleObj name="Document" r:id="rId3" imgW="6486525" imgH="4048125" progId="ChemWindow.Document">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125538"/>
                        <a:ext cx="8497888" cy="5167312"/>
                      </a:xfrm>
                      <a:prstGeom prst="rect">
                        <a:avLst/>
                      </a:prstGeom>
                      <a:noFill/>
                      <a:extLst/>
                    </p:spPr>
                  </p:pic>
                </p:oleObj>
              </mc:Fallback>
            </mc:AlternateContent>
          </a:graphicData>
        </a:graphic>
      </p:graphicFrame>
      <p:pic>
        <p:nvPicPr>
          <p:cNvPr id="13331"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328" y="1308470"/>
            <a:ext cx="100965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072107" y="6421978"/>
            <a:ext cx="2626809" cy="461665"/>
          </a:xfrm>
          <a:prstGeom prst="rect">
            <a:avLst/>
          </a:prstGeom>
        </p:spPr>
        <p:txBody>
          <a:bodyPr wrap="none">
            <a:spAutoFit/>
          </a:bodyPr>
          <a:lstStyle/>
          <a:p>
            <a:r>
              <a:rPr lang="ru-RU" sz="2400" b="1" dirty="0" err="1">
                <a:solidFill>
                  <a:srgbClr val="0070C0"/>
                </a:solidFill>
                <a:effectLst>
                  <a:outerShdw blurRad="38100" dist="38100" dir="2700000" algn="tl">
                    <a:srgbClr val="000000">
                      <a:alpha val="43137"/>
                    </a:srgbClr>
                  </a:outerShdw>
                </a:effectLst>
              </a:rPr>
              <a:t>диастереомеры</a:t>
            </a:r>
            <a:endParaRPr lang="ru-RU" sz="2400" b="1" dirty="0">
              <a:solidFill>
                <a:srgbClr val="0070C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289844A4-0188-4860-929B-4DCA8BBEEEE3}" type="slidenum">
              <a:rPr lang="ru-RU" smtClean="0"/>
              <a:pPr/>
              <a:t>28</a:t>
            </a:fld>
            <a:endParaRPr lang="ru-RU"/>
          </a:p>
        </p:txBody>
      </p:sp>
      <p:pic>
        <p:nvPicPr>
          <p:cNvPr id="463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74" y="1199573"/>
            <a:ext cx="8784975" cy="442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38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570923"/>
            <a:ext cx="90487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
          <p:cNvSpPr txBox="1">
            <a:spLocks noChangeArrowheads="1"/>
          </p:cNvSpPr>
          <p:nvPr/>
        </p:nvSpPr>
        <p:spPr bwMode="auto">
          <a:xfrm>
            <a:off x="2123728" y="244253"/>
            <a:ext cx="45625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3200" b="1" dirty="0" smtClean="0">
                <a:solidFill>
                  <a:srgbClr val="FF0000"/>
                </a:solidFill>
                <a:effectLst>
                  <a:outerShdw blurRad="38100" dist="38100" dir="2700000" algn="tl">
                    <a:srgbClr val="000000">
                      <a:alpha val="43137"/>
                    </a:srgbClr>
                  </a:outerShdw>
                </a:effectLst>
              </a:rPr>
              <a:t>Циклические </a:t>
            </a:r>
            <a:r>
              <a:rPr lang="ru-RU" sz="3200" b="1" dirty="0">
                <a:solidFill>
                  <a:srgbClr val="FF0000"/>
                </a:solidFill>
                <a:effectLst>
                  <a:outerShdw blurRad="38100" dist="38100" dir="2700000" algn="tl">
                    <a:srgbClr val="000000">
                      <a:alpha val="43137"/>
                    </a:srgbClr>
                  </a:outerShdw>
                </a:effectLst>
              </a:rPr>
              <a:t>формы </a:t>
            </a:r>
          </a:p>
        </p:txBody>
      </p:sp>
    </p:spTree>
    <p:extLst>
      <p:ext uri="{BB962C8B-B14F-4D97-AF65-F5344CB8AC3E}">
        <p14:creationId xmlns:p14="http://schemas.microsoft.com/office/powerpoint/2010/main" val="769420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333530" y="1052736"/>
            <a:ext cx="8820150" cy="1143000"/>
          </a:xfrm>
        </p:spPr>
        <p:txBody>
          <a:bodyPr/>
          <a:lstStyle/>
          <a:p>
            <a:pPr algn="just"/>
            <a:r>
              <a:rPr lang="ru-RU" sz="3200" b="1" dirty="0"/>
              <a:t>                       </a:t>
            </a:r>
            <a:r>
              <a:rPr lang="ru-RU" b="1" dirty="0" err="1" smtClean="0">
                <a:solidFill>
                  <a:srgbClr val="002060"/>
                </a:solidFill>
                <a:effectLst>
                  <a:outerShdw blurRad="38100" dist="38100" dir="2700000" algn="tl">
                    <a:srgbClr val="000000">
                      <a:alpha val="43137"/>
                    </a:srgbClr>
                  </a:outerShdw>
                </a:effectLst>
              </a:rPr>
              <a:t>Уолтер</a:t>
            </a:r>
            <a:r>
              <a:rPr lang="ru-RU" sz="3200" b="1" dirty="0" smtClean="0">
                <a:solidFill>
                  <a:srgbClr val="002060"/>
                </a:solidFill>
                <a:effectLst>
                  <a:outerShdw blurRad="38100" dist="38100" dir="2700000" algn="tl">
                    <a:srgbClr val="000000">
                      <a:alpha val="43137"/>
                    </a:srgbClr>
                  </a:outerShdw>
                </a:effectLst>
              </a:rPr>
              <a:t>     </a:t>
            </a:r>
            <a:r>
              <a:rPr lang="ru-RU" b="1" dirty="0" err="1" smtClean="0">
                <a:solidFill>
                  <a:srgbClr val="002060"/>
                </a:solidFill>
                <a:effectLst>
                  <a:outerShdw blurRad="38100" dist="38100" dir="2700000" algn="tl">
                    <a:srgbClr val="000000">
                      <a:alpha val="43137"/>
                    </a:srgbClr>
                  </a:outerShdw>
                </a:effectLst>
              </a:rPr>
              <a:t>Хеуорс</a:t>
            </a:r>
            <a:r>
              <a:rPr lang="ru-RU" b="1" dirty="0" smtClean="0">
                <a:solidFill>
                  <a:srgbClr val="002060"/>
                </a:solidFill>
                <a:effectLst>
                  <a:outerShdw blurRad="38100" dist="38100" dir="2700000" algn="tl">
                    <a:srgbClr val="000000">
                      <a:alpha val="43137"/>
                    </a:srgbClr>
                  </a:outerShdw>
                </a:effectLst>
              </a:rPr>
              <a:t> </a:t>
            </a:r>
            <a:r>
              <a:rPr lang="ru-RU" sz="3600" b="1" dirty="0">
                <a:solidFill>
                  <a:srgbClr val="002060"/>
                </a:solidFill>
                <a:effectLst>
                  <a:outerShdw blurRad="38100" dist="38100" dir="2700000" algn="tl">
                    <a:srgbClr val="000000">
                      <a:alpha val="43137"/>
                    </a:srgbClr>
                  </a:outerShdw>
                </a:effectLst>
              </a:rPr>
              <a:t>(1927 г)</a:t>
            </a:r>
            <a:endParaRPr lang="ru-RU" sz="2400" b="1" dirty="0">
              <a:solidFill>
                <a:srgbClr val="002060"/>
              </a:solidFill>
              <a:effectLst>
                <a:outerShdw blurRad="38100" dist="38100" dir="2700000" algn="tl">
                  <a:srgbClr val="000000">
                    <a:alpha val="43137"/>
                  </a:srgbClr>
                </a:outerShdw>
              </a:effectLst>
            </a:endParaRPr>
          </a:p>
        </p:txBody>
      </p:sp>
      <p:graphicFrame>
        <p:nvGraphicFramePr>
          <p:cNvPr id="242692" name="Object 4"/>
          <p:cNvGraphicFramePr>
            <a:graphicFrameLocks noGrp="1" noChangeAspect="1"/>
          </p:cNvGraphicFramePr>
          <p:nvPr>
            <p:ph idx="1"/>
            <p:extLst>
              <p:ext uri="{D42A27DB-BD31-4B8C-83A1-F6EECF244321}">
                <p14:modId xmlns:p14="http://schemas.microsoft.com/office/powerpoint/2010/main" val="2261457996"/>
              </p:ext>
            </p:extLst>
          </p:nvPr>
        </p:nvGraphicFramePr>
        <p:xfrm>
          <a:off x="2411760" y="4437112"/>
          <a:ext cx="3167062" cy="1112837"/>
        </p:xfrm>
        <a:graphic>
          <a:graphicData uri="http://schemas.openxmlformats.org/presentationml/2006/ole">
            <mc:AlternateContent xmlns:mc="http://schemas.openxmlformats.org/markup-compatibility/2006">
              <mc:Choice xmlns:v="urn:schemas-microsoft-com:vml" Requires="v">
                <p:oleObj spid="_x0000_s242709" name="ISIS/Draw Sketch" r:id="rId3" imgW="1989643" imgH="699098" progId="ISISServer">
                  <p:embed/>
                </p:oleObj>
              </mc:Choice>
              <mc:Fallback>
                <p:oleObj name="ISIS/Draw Sketch" r:id="rId3" imgW="1989643" imgH="699098" progId="ISISServer">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4437112"/>
                        <a:ext cx="3167062" cy="1112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Номер слайда 5"/>
          <p:cNvSpPr>
            <a:spLocks noGrp="1"/>
          </p:cNvSpPr>
          <p:nvPr>
            <p:ph type="sldNum" sz="quarter" idx="12"/>
          </p:nvPr>
        </p:nvSpPr>
        <p:spPr/>
        <p:txBody>
          <a:bodyPr/>
          <a:lstStyle/>
          <a:p>
            <a:fld id="{34D6CB0E-C78F-4DA3-8C41-02D5CE3F6E15}" type="slidenum">
              <a:rPr lang="ru-RU"/>
              <a:pPr/>
              <a:t>29</a:t>
            </a:fld>
            <a:endParaRPr lang="ru-RU"/>
          </a:p>
        </p:txBody>
      </p:sp>
      <p:graphicFrame>
        <p:nvGraphicFramePr>
          <p:cNvPr id="242691" name="Object 3"/>
          <p:cNvGraphicFramePr>
            <a:graphicFrameLocks noGrp="1" noChangeAspect="1"/>
          </p:cNvGraphicFramePr>
          <p:nvPr>
            <p:ph idx="4294967295"/>
            <p:extLst>
              <p:ext uri="{D42A27DB-BD31-4B8C-83A1-F6EECF244321}">
                <p14:modId xmlns:p14="http://schemas.microsoft.com/office/powerpoint/2010/main" val="3571669961"/>
              </p:ext>
            </p:extLst>
          </p:nvPr>
        </p:nvGraphicFramePr>
        <p:xfrm>
          <a:off x="539552" y="2276872"/>
          <a:ext cx="7853363" cy="4038600"/>
        </p:xfrm>
        <a:graphic>
          <a:graphicData uri="http://schemas.openxmlformats.org/presentationml/2006/ole">
            <mc:AlternateContent xmlns:mc="http://schemas.openxmlformats.org/markup-compatibility/2006">
              <mc:Choice xmlns:v="urn:schemas-microsoft-com:vml" Requires="v">
                <p:oleObj spid="_x0000_s242710" name="ISIS/Draw Sketch" r:id="rId5" imgW="2600280" imgH="1209600" progId="ISISServer">
                  <p:embed/>
                </p:oleObj>
              </mc:Choice>
              <mc:Fallback>
                <p:oleObj name="ISIS/Draw Sketch" r:id="rId5" imgW="2600280" imgH="1209600" progId="ISISServer">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2276872"/>
                        <a:ext cx="785336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42702"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188640"/>
            <a:ext cx="7956376" cy="836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4938713"/>
            <a:ext cx="7772400" cy="866775"/>
          </a:xfrm>
        </p:spPr>
        <p:txBody>
          <a:bodyPr>
            <a:normAutofit fontScale="90000"/>
          </a:bodyPr>
          <a:lstStyle/>
          <a:p>
            <a:r>
              <a:rPr lang="ru-RU" sz="6000" b="1" dirty="0">
                <a:solidFill>
                  <a:schemeClr val="accent2"/>
                </a:solidFill>
                <a:effectLst>
                  <a:outerShdw blurRad="38100" dist="38100" dir="2700000" algn="tl">
                    <a:srgbClr val="000000">
                      <a:alpha val="43137"/>
                    </a:srgbClr>
                  </a:outerShdw>
                </a:effectLst>
              </a:rPr>
              <a:t>№ 14. Углеводы</a:t>
            </a:r>
          </a:p>
        </p:txBody>
      </p:sp>
      <p:sp>
        <p:nvSpPr>
          <p:cNvPr id="2051" name="Rectangle 3"/>
          <p:cNvSpPr>
            <a:spLocks noGrp="1" noChangeArrowheads="1"/>
          </p:cNvSpPr>
          <p:nvPr>
            <p:ph type="subTitle" idx="1"/>
          </p:nvPr>
        </p:nvSpPr>
        <p:spPr>
          <a:xfrm>
            <a:off x="323850" y="5902325"/>
            <a:ext cx="8135938" cy="766763"/>
          </a:xfrm>
        </p:spPr>
        <p:txBody>
          <a:bodyPr>
            <a:normAutofit lnSpcReduction="10000"/>
          </a:bodyPr>
          <a:lstStyle/>
          <a:p>
            <a:r>
              <a:rPr lang="ru-RU" sz="2400" b="1" i="1" dirty="0">
                <a:solidFill>
                  <a:srgbClr val="FF0000"/>
                </a:solidFill>
                <a:effectLst>
                  <a:outerShdw blurRad="38100" dist="38100" dir="2700000" algn="tl">
                    <a:srgbClr val="000000">
                      <a:alpha val="43137"/>
                    </a:srgbClr>
                  </a:outerShdw>
                </a:effectLst>
              </a:rPr>
              <a:t>«</a:t>
            </a:r>
            <a:r>
              <a:rPr lang="ru-RU" sz="2400" b="1" i="1" dirty="0" err="1">
                <a:solidFill>
                  <a:srgbClr val="FF0000"/>
                </a:solidFill>
                <a:effectLst>
                  <a:outerShdw blurRad="38100" dist="38100" dir="2700000" algn="tl">
                    <a:srgbClr val="000000">
                      <a:alpha val="43137"/>
                    </a:srgbClr>
                  </a:outerShdw>
                </a:effectLst>
              </a:rPr>
              <a:t>The</a:t>
            </a:r>
            <a:r>
              <a:rPr lang="ru-RU" sz="2400" b="1" i="1" dirty="0">
                <a:solidFill>
                  <a:srgbClr val="FF0000"/>
                </a:solidFill>
                <a:effectLst>
                  <a:outerShdw blurRad="38100" dist="38100" dir="2700000" algn="tl">
                    <a:srgbClr val="000000">
                      <a:alpha val="43137"/>
                    </a:srgbClr>
                  </a:outerShdw>
                </a:effectLst>
              </a:rPr>
              <a:t> </a:t>
            </a:r>
            <a:r>
              <a:rPr lang="ru-RU" sz="2400" b="1" i="1" dirty="0" err="1">
                <a:solidFill>
                  <a:srgbClr val="FF0000"/>
                </a:solidFill>
                <a:effectLst>
                  <a:outerShdw blurRad="38100" dist="38100" dir="2700000" algn="tl">
                    <a:srgbClr val="000000">
                      <a:alpha val="43137"/>
                    </a:srgbClr>
                  </a:outerShdw>
                </a:effectLst>
              </a:rPr>
              <a:t>Discovery</a:t>
            </a:r>
            <a:r>
              <a:rPr lang="ru-RU" sz="2400" b="1" i="1" dirty="0">
                <a:solidFill>
                  <a:srgbClr val="FF0000"/>
                </a:solidFill>
                <a:effectLst>
                  <a:outerShdw blurRad="38100" dist="38100" dir="2700000" algn="tl">
                    <a:srgbClr val="000000">
                      <a:alpha val="43137"/>
                    </a:srgbClr>
                  </a:outerShdw>
                </a:effectLst>
              </a:rPr>
              <a:t> </a:t>
            </a:r>
            <a:r>
              <a:rPr lang="ru-RU" sz="2400" b="1" i="1" dirty="0" err="1">
                <a:solidFill>
                  <a:srgbClr val="FF0000"/>
                </a:solidFill>
                <a:effectLst>
                  <a:outerShdw blurRad="38100" dist="38100" dir="2700000" algn="tl">
                    <a:srgbClr val="000000">
                      <a:alpha val="43137"/>
                    </a:srgbClr>
                  </a:outerShdw>
                </a:effectLst>
              </a:rPr>
              <a:t>of</a:t>
            </a:r>
            <a:r>
              <a:rPr lang="ru-RU" sz="2400" b="1" i="1" dirty="0">
                <a:solidFill>
                  <a:srgbClr val="FF0000"/>
                </a:solidFill>
                <a:effectLst>
                  <a:outerShdw blurRad="38100" dist="38100" dir="2700000" algn="tl">
                    <a:srgbClr val="000000">
                      <a:alpha val="43137"/>
                    </a:srgbClr>
                  </a:outerShdw>
                </a:effectLst>
              </a:rPr>
              <a:t> </a:t>
            </a:r>
            <a:r>
              <a:rPr lang="ru-RU" sz="2400" b="1" i="1" dirty="0" err="1">
                <a:solidFill>
                  <a:srgbClr val="FF0000"/>
                </a:solidFill>
                <a:effectLst>
                  <a:outerShdw blurRad="38100" dist="38100" dir="2700000" algn="tl">
                    <a:srgbClr val="000000">
                      <a:alpha val="43137"/>
                    </a:srgbClr>
                  </a:outerShdw>
                </a:effectLst>
              </a:rPr>
              <a:t>Honey</a:t>
            </a:r>
            <a:r>
              <a:rPr lang="ru-RU" sz="2400" b="1" i="1" dirty="0">
                <a:solidFill>
                  <a:srgbClr val="FF0000"/>
                </a:solidFill>
                <a:effectLst>
                  <a:outerShdw blurRad="38100" dist="38100" dir="2700000" algn="tl">
                    <a:srgbClr val="000000">
                      <a:alpha val="43137"/>
                    </a:srgbClr>
                  </a:outerShdw>
                </a:effectLst>
              </a:rPr>
              <a:t>» — </a:t>
            </a:r>
            <a:r>
              <a:rPr lang="ru-RU" sz="2400" b="1" i="1" dirty="0" err="1">
                <a:solidFill>
                  <a:srgbClr val="FF0000"/>
                </a:solidFill>
                <a:effectLst>
                  <a:outerShdw blurRad="38100" dist="38100" dir="2700000" algn="tl">
                    <a:srgbClr val="000000">
                      <a:alpha val="43137"/>
                    </a:srgbClr>
                  </a:outerShdw>
                </a:effectLst>
              </a:rPr>
              <a:t>Piero</a:t>
            </a:r>
            <a:r>
              <a:rPr lang="ru-RU" sz="2400" b="1" i="1" dirty="0">
                <a:solidFill>
                  <a:srgbClr val="FF0000"/>
                </a:solidFill>
                <a:effectLst>
                  <a:outerShdw blurRad="38100" dist="38100" dir="2700000" algn="tl">
                    <a:srgbClr val="000000">
                      <a:alpha val="43137"/>
                    </a:srgbClr>
                  </a:outerShdw>
                </a:effectLst>
              </a:rPr>
              <a:t> </a:t>
            </a:r>
            <a:r>
              <a:rPr lang="ru-RU" sz="2400" b="1" i="1" dirty="0" err="1">
                <a:solidFill>
                  <a:srgbClr val="FF0000"/>
                </a:solidFill>
                <a:effectLst>
                  <a:outerShdw blurRad="38100" dist="38100" dir="2700000" algn="tl">
                    <a:srgbClr val="000000">
                      <a:alpha val="43137"/>
                    </a:srgbClr>
                  </a:outerShdw>
                </a:effectLst>
              </a:rPr>
              <a:t>di</a:t>
            </a:r>
            <a:r>
              <a:rPr lang="ru-RU" sz="2400" b="1" i="1" dirty="0">
                <a:solidFill>
                  <a:srgbClr val="FF0000"/>
                </a:solidFill>
                <a:effectLst>
                  <a:outerShdw blurRad="38100" dist="38100" dir="2700000" algn="tl">
                    <a:srgbClr val="000000">
                      <a:alpha val="43137"/>
                    </a:srgbClr>
                  </a:outerShdw>
                </a:effectLst>
              </a:rPr>
              <a:t> </a:t>
            </a:r>
            <a:r>
              <a:rPr lang="ru-RU" sz="2400" b="1" i="1" dirty="0" err="1">
                <a:solidFill>
                  <a:srgbClr val="FF0000"/>
                </a:solidFill>
                <a:effectLst>
                  <a:outerShdw blurRad="38100" dist="38100" dir="2700000" algn="tl">
                    <a:srgbClr val="000000">
                      <a:alpha val="43137"/>
                    </a:srgbClr>
                  </a:outerShdw>
                </a:effectLst>
              </a:rPr>
              <a:t>Cosimo</a:t>
            </a:r>
            <a:r>
              <a:rPr lang="ru-RU" sz="2400" b="1" i="1" dirty="0">
                <a:solidFill>
                  <a:srgbClr val="FF0000"/>
                </a:solidFill>
                <a:effectLst>
                  <a:outerShdw blurRad="38100" dist="38100" dir="2700000" algn="tl">
                    <a:srgbClr val="000000">
                      <a:alpha val="43137"/>
                    </a:srgbClr>
                  </a:outerShdw>
                </a:effectLst>
              </a:rPr>
              <a:t> (1462). (</a:t>
            </a:r>
            <a:r>
              <a:rPr lang="ru-RU" sz="2400" b="1" i="1" dirty="0" err="1">
                <a:solidFill>
                  <a:srgbClr val="FF0000"/>
                </a:solidFill>
                <a:effectLst>
                  <a:outerShdw blurRad="38100" dist="38100" dir="2700000" algn="tl">
                    <a:srgbClr val="000000">
                      <a:alpha val="43137"/>
                    </a:srgbClr>
                  </a:outerShdw>
                </a:effectLst>
              </a:rPr>
              <a:t>Courtesy</a:t>
            </a:r>
            <a:r>
              <a:rPr lang="ru-RU" sz="2400" b="1" i="1" dirty="0">
                <a:solidFill>
                  <a:srgbClr val="FF0000"/>
                </a:solidFill>
                <a:effectLst>
                  <a:outerShdw blurRad="38100" dist="38100" dir="2700000" algn="tl">
                    <a:srgbClr val="000000">
                      <a:alpha val="43137"/>
                    </a:srgbClr>
                  </a:outerShdw>
                </a:effectLst>
              </a:rPr>
              <a:t> </a:t>
            </a:r>
            <a:r>
              <a:rPr lang="ru-RU" sz="2400" b="1" i="1" dirty="0" err="1">
                <a:solidFill>
                  <a:srgbClr val="FF0000"/>
                </a:solidFill>
                <a:effectLst>
                  <a:outerShdw blurRad="38100" dist="38100" dir="2700000" algn="tl">
                    <a:srgbClr val="000000">
                      <a:alpha val="43137"/>
                    </a:srgbClr>
                  </a:outerShdw>
                </a:effectLst>
              </a:rPr>
              <a:t>of</a:t>
            </a:r>
            <a:r>
              <a:rPr lang="ru-RU" sz="2400" b="1" i="1" dirty="0">
                <a:solidFill>
                  <a:srgbClr val="FF0000"/>
                </a:solidFill>
                <a:effectLst>
                  <a:outerShdw blurRad="38100" dist="38100" dir="2700000" algn="tl">
                    <a:srgbClr val="000000">
                      <a:alpha val="43137"/>
                    </a:srgbClr>
                  </a:outerShdw>
                </a:effectLst>
              </a:rPr>
              <a:t> </a:t>
            </a:r>
            <a:r>
              <a:rPr lang="ru-RU" sz="2400" b="1" i="1" dirty="0" err="1">
                <a:solidFill>
                  <a:srgbClr val="FF0000"/>
                </a:solidFill>
                <a:effectLst>
                  <a:outerShdw blurRad="38100" dist="38100" dir="2700000" algn="tl">
                    <a:srgbClr val="000000">
                      <a:alpha val="43137"/>
                    </a:srgbClr>
                  </a:outerShdw>
                </a:effectLst>
              </a:rPr>
              <a:t>the</a:t>
            </a:r>
            <a:r>
              <a:rPr lang="ru-RU" sz="2400" b="1" i="1" dirty="0">
                <a:solidFill>
                  <a:srgbClr val="FF0000"/>
                </a:solidFill>
                <a:effectLst>
                  <a:outerShdw blurRad="38100" dist="38100" dir="2700000" algn="tl">
                    <a:srgbClr val="000000">
                      <a:alpha val="43137"/>
                    </a:srgbClr>
                  </a:outerShdw>
                </a:effectLst>
              </a:rPr>
              <a:t> </a:t>
            </a:r>
            <a:r>
              <a:rPr lang="ru-RU" sz="2400" b="1" i="1" dirty="0" err="1">
                <a:solidFill>
                  <a:srgbClr val="FF0000"/>
                </a:solidFill>
                <a:effectLst>
                  <a:outerShdw blurRad="38100" dist="38100" dir="2700000" algn="tl">
                    <a:srgbClr val="000000">
                      <a:alpha val="43137"/>
                    </a:srgbClr>
                  </a:outerShdw>
                </a:effectLst>
              </a:rPr>
              <a:t>Worcester</a:t>
            </a:r>
            <a:r>
              <a:rPr lang="ru-RU" sz="2400" b="1" i="1" dirty="0">
                <a:solidFill>
                  <a:srgbClr val="FF0000"/>
                </a:solidFill>
                <a:effectLst>
                  <a:outerShdw blurRad="38100" dist="38100" dir="2700000" algn="tl">
                    <a:srgbClr val="000000">
                      <a:alpha val="43137"/>
                    </a:srgbClr>
                  </a:outerShdw>
                </a:effectLst>
              </a:rPr>
              <a:t> </a:t>
            </a:r>
            <a:r>
              <a:rPr lang="ru-RU" sz="2400" b="1" i="1" dirty="0" err="1">
                <a:solidFill>
                  <a:srgbClr val="FF0000"/>
                </a:solidFill>
                <a:effectLst>
                  <a:outerShdw blurRad="38100" dist="38100" dir="2700000" algn="tl">
                    <a:srgbClr val="000000">
                      <a:alpha val="43137"/>
                    </a:srgbClr>
                  </a:outerShdw>
                </a:effectLst>
              </a:rPr>
              <a:t>Art</a:t>
            </a:r>
            <a:r>
              <a:rPr lang="ru-RU" sz="2400" b="1" i="1" dirty="0">
                <a:solidFill>
                  <a:srgbClr val="FF0000"/>
                </a:solidFill>
                <a:effectLst>
                  <a:outerShdw blurRad="38100" dist="38100" dir="2700000" algn="tl">
                    <a:srgbClr val="000000">
                      <a:alpha val="43137"/>
                    </a:srgbClr>
                  </a:outerShdw>
                </a:effectLst>
              </a:rPr>
              <a:t> </a:t>
            </a:r>
            <a:r>
              <a:rPr lang="ru-RU" sz="2400" b="1" i="1" dirty="0" err="1">
                <a:solidFill>
                  <a:srgbClr val="FF0000"/>
                </a:solidFill>
                <a:effectLst>
                  <a:outerShdw blurRad="38100" dist="38100" dir="2700000" algn="tl">
                    <a:srgbClr val="000000">
                      <a:alpha val="43137"/>
                    </a:srgbClr>
                  </a:outerShdw>
                </a:effectLst>
              </a:rPr>
              <a:t>Museum</a:t>
            </a:r>
            <a:r>
              <a:rPr lang="ru-RU" sz="2400" b="1" i="1" dirty="0">
                <a:solidFill>
                  <a:srgbClr val="FF0000"/>
                </a:solidFill>
                <a:effectLst>
                  <a:outerShdw blurRad="38100" dist="38100" dir="2700000" algn="tl">
                    <a:srgbClr val="000000">
                      <a:alpha val="43137"/>
                    </a:srgbClr>
                  </a:outerShdw>
                </a:effectLst>
              </a:rPr>
              <a:t>)</a:t>
            </a:r>
            <a:endParaRPr lang="ru-RU" sz="2400" b="1" dirty="0">
              <a:solidFill>
                <a:srgbClr val="FF0000"/>
              </a:solidFill>
              <a:effectLst>
                <a:outerShdw blurRad="38100" dist="38100" dir="2700000" algn="tl">
                  <a:srgbClr val="000000">
                    <a:alpha val="43137"/>
                  </a:srgbClr>
                </a:outerShdw>
              </a:effectLst>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15888"/>
            <a:ext cx="6121400" cy="474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r>
              <a:rPr lang="ru-RU" i="1" dirty="0" err="1">
                <a:solidFill>
                  <a:srgbClr val="FF0000"/>
                </a:solidFill>
                <a:effectLst>
                  <a:outerShdw blurRad="38100" dist="38100" dir="2700000" algn="tl">
                    <a:srgbClr val="000000">
                      <a:alpha val="43137"/>
                    </a:srgbClr>
                  </a:outerShdw>
                </a:effectLst>
              </a:rPr>
              <a:t>Sir</a:t>
            </a:r>
            <a:r>
              <a:rPr lang="ru-RU" i="1" dirty="0">
                <a:solidFill>
                  <a:srgbClr val="FF0000"/>
                </a:solidFill>
                <a:effectLst>
                  <a:outerShdw blurRad="38100" dist="38100" dir="2700000" algn="tl">
                    <a:srgbClr val="000000">
                      <a:alpha val="43137"/>
                    </a:srgbClr>
                  </a:outerShdw>
                </a:effectLst>
              </a:rPr>
              <a:t> </a:t>
            </a:r>
            <a:r>
              <a:rPr lang="ru-RU" i="1" dirty="0" err="1">
                <a:solidFill>
                  <a:srgbClr val="FF0000"/>
                </a:solidFill>
                <a:effectLst>
                  <a:outerShdw blurRad="38100" dist="38100" dir="2700000" algn="tl">
                    <a:srgbClr val="000000">
                      <a:alpha val="43137"/>
                    </a:srgbClr>
                  </a:outerShdw>
                </a:effectLst>
              </a:rPr>
              <a:t>Walter</a:t>
            </a:r>
            <a:r>
              <a:rPr lang="ru-RU" i="1" dirty="0">
                <a:solidFill>
                  <a:srgbClr val="FF0000"/>
                </a:solidFill>
                <a:effectLst>
                  <a:outerShdw blurRad="38100" dist="38100" dir="2700000" algn="tl">
                    <a:srgbClr val="000000">
                      <a:alpha val="43137"/>
                    </a:srgbClr>
                  </a:outerShdw>
                </a:effectLst>
              </a:rPr>
              <a:t> </a:t>
            </a:r>
            <a:r>
              <a:rPr lang="ru-RU" i="1" dirty="0" err="1">
                <a:solidFill>
                  <a:srgbClr val="FF0000"/>
                </a:solidFill>
                <a:effectLst>
                  <a:outerShdw blurRad="38100" dist="38100" dir="2700000" algn="tl">
                    <a:srgbClr val="000000">
                      <a:alpha val="43137"/>
                    </a:srgbClr>
                  </a:outerShdw>
                </a:effectLst>
              </a:rPr>
              <a:t>Norman</a:t>
            </a:r>
            <a:r>
              <a:rPr lang="ru-RU" i="1" dirty="0">
                <a:solidFill>
                  <a:srgbClr val="FF0000"/>
                </a:solidFill>
                <a:effectLst>
                  <a:outerShdw blurRad="38100" dist="38100" dir="2700000" algn="tl">
                    <a:srgbClr val="000000">
                      <a:alpha val="43137"/>
                    </a:srgbClr>
                  </a:outerShdw>
                </a:effectLst>
              </a:rPr>
              <a:t> </a:t>
            </a:r>
            <a:r>
              <a:rPr lang="ru-RU" i="1" dirty="0" err="1">
                <a:solidFill>
                  <a:srgbClr val="FF0000"/>
                </a:solidFill>
                <a:effectLst>
                  <a:outerShdw blurRad="38100" dist="38100" dir="2700000" algn="tl">
                    <a:srgbClr val="000000">
                      <a:alpha val="43137"/>
                    </a:srgbClr>
                  </a:outerShdw>
                </a:effectLst>
              </a:rPr>
              <a:t>Haworth</a:t>
            </a:r>
            <a:r>
              <a:rPr lang="ru-RU" dirty="0">
                <a:solidFill>
                  <a:srgbClr val="FF0000"/>
                </a:solidFill>
                <a:effectLst>
                  <a:outerShdw blurRad="38100" dist="38100" dir="2700000" algn="tl">
                    <a:srgbClr val="000000">
                      <a:alpha val="43137"/>
                    </a:srgbClr>
                  </a:outerShdw>
                </a:effectLst>
              </a:rPr>
              <a:t> </a:t>
            </a:r>
          </a:p>
        </p:txBody>
      </p:sp>
      <p:pic>
        <p:nvPicPr>
          <p:cNvPr id="30105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00200"/>
            <a:ext cx="3683000" cy="4924425"/>
          </a:xfrm>
        </p:spPr>
      </p:pic>
      <p:sp>
        <p:nvSpPr>
          <p:cNvPr id="7" name="Номер слайда 5"/>
          <p:cNvSpPr>
            <a:spLocks noGrp="1"/>
          </p:cNvSpPr>
          <p:nvPr>
            <p:ph type="sldNum" sz="quarter" idx="12"/>
          </p:nvPr>
        </p:nvSpPr>
        <p:spPr/>
        <p:txBody>
          <a:bodyPr/>
          <a:lstStyle/>
          <a:p>
            <a:fld id="{4485E1A8-839C-4EBD-95BC-BFDB96E81707}" type="slidenum">
              <a:rPr lang="ru-RU"/>
              <a:pPr/>
              <a:t>30</a:t>
            </a:fld>
            <a:endParaRPr lang="ru-RU"/>
          </a:p>
        </p:txBody>
      </p:sp>
      <p:sp>
        <p:nvSpPr>
          <p:cNvPr id="301060" name="Rectangle 4"/>
          <p:cNvSpPr>
            <a:spLocks noChangeArrowheads="1"/>
          </p:cNvSpPr>
          <p:nvPr/>
        </p:nvSpPr>
        <p:spPr bwMode="auto">
          <a:xfrm>
            <a:off x="4202113" y="1916113"/>
            <a:ext cx="49418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3200" b="1" dirty="0" err="1">
                <a:solidFill>
                  <a:srgbClr val="008080"/>
                </a:solidFill>
                <a:effectLst>
                  <a:outerShdw blurRad="38100" dist="38100" dir="2700000" algn="tl">
                    <a:srgbClr val="000000">
                      <a:alpha val="43137"/>
                    </a:srgbClr>
                  </a:outerShdw>
                </a:effectLst>
              </a:rPr>
              <a:t>Уолтер</a:t>
            </a:r>
            <a:r>
              <a:rPr lang="ru-RU" sz="3200" b="1" dirty="0">
                <a:solidFill>
                  <a:srgbClr val="008080"/>
                </a:solidFill>
                <a:effectLst>
                  <a:outerShdw blurRad="38100" dist="38100" dir="2700000" algn="tl">
                    <a:srgbClr val="000000">
                      <a:alpha val="43137"/>
                    </a:srgbClr>
                  </a:outerShdw>
                </a:effectLst>
              </a:rPr>
              <a:t> </a:t>
            </a:r>
            <a:r>
              <a:rPr lang="ru-RU" sz="3200" b="1" dirty="0" err="1">
                <a:solidFill>
                  <a:srgbClr val="008080"/>
                </a:solidFill>
                <a:effectLst>
                  <a:outerShdw blurRad="38100" dist="38100" dir="2700000" algn="tl">
                    <a:srgbClr val="000000">
                      <a:alpha val="43137"/>
                    </a:srgbClr>
                  </a:outerShdw>
                </a:effectLst>
              </a:rPr>
              <a:t>Нормен</a:t>
            </a:r>
            <a:r>
              <a:rPr lang="ru-RU" sz="3200" b="1" dirty="0">
                <a:solidFill>
                  <a:srgbClr val="008080"/>
                </a:solidFill>
                <a:effectLst>
                  <a:outerShdw blurRad="38100" dist="38100" dir="2700000" algn="tl">
                    <a:srgbClr val="000000">
                      <a:alpha val="43137"/>
                    </a:srgbClr>
                  </a:outerShdw>
                </a:effectLst>
              </a:rPr>
              <a:t> </a:t>
            </a:r>
            <a:r>
              <a:rPr lang="ru-RU" sz="3200" b="1" dirty="0" err="1">
                <a:solidFill>
                  <a:srgbClr val="008080"/>
                </a:solidFill>
                <a:effectLst>
                  <a:outerShdw blurRad="38100" dist="38100" dir="2700000" algn="tl">
                    <a:srgbClr val="000000">
                      <a:alpha val="43137"/>
                    </a:srgbClr>
                  </a:outerShdw>
                </a:effectLst>
              </a:rPr>
              <a:t>Хеуорс</a:t>
            </a:r>
            <a:r>
              <a:rPr lang="ru-RU" sz="2800" b="1" dirty="0">
                <a:effectLst>
                  <a:outerShdw blurRad="38100" dist="38100" dir="2700000" algn="tl">
                    <a:srgbClr val="000000">
                      <a:alpha val="43137"/>
                    </a:srgbClr>
                  </a:outerShdw>
                </a:effectLst>
              </a:rPr>
              <a:t> </a:t>
            </a:r>
          </a:p>
        </p:txBody>
      </p:sp>
      <p:sp>
        <p:nvSpPr>
          <p:cNvPr id="301061" name="Rectangle 5"/>
          <p:cNvSpPr>
            <a:spLocks noChangeArrowheads="1"/>
          </p:cNvSpPr>
          <p:nvPr/>
        </p:nvSpPr>
        <p:spPr bwMode="auto">
          <a:xfrm>
            <a:off x="4427538" y="2867214"/>
            <a:ext cx="471646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3200" b="1" dirty="0" smtClean="0">
                <a:effectLst>
                  <a:outerShdw blurRad="38100" dist="38100" dir="2700000" algn="tl">
                    <a:srgbClr val="000000">
                      <a:alpha val="43137"/>
                    </a:srgbClr>
                  </a:outerShdw>
                </a:effectLst>
              </a:rPr>
              <a:t>         1883 </a:t>
            </a:r>
            <a:r>
              <a:rPr lang="ru-RU" sz="3200" b="1" dirty="0">
                <a:effectLst>
                  <a:outerShdw blurRad="38100" dist="38100" dir="2700000" algn="tl">
                    <a:srgbClr val="000000">
                      <a:alpha val="43137"/>
                    </a:srgbClr>
                  </a:outerShdw>
                </a:effectLst>
              </a:rPr>
              <a:t>- 1950</a:t>
            </a:r>
          </a:p>
          <a:p>
            <a:pPr algn="ctr"/>
            <a:r>
              <a:rPr lang="ru-RU" sz="3200" b="1" dirty="0">
                <a:effectLst>
                  <a:outerShdw blurRad="38100" dist="38100" dir="2700000" algn="tl">
                    <a:srgbClr val="000000">
                      <a:alpha val="43137"/>
                    </a:srgbClr>
                  </a:outerShdw>
                </a:effectLst>
              </a:rPr>
              <a:t>английский химик-органик и биохимик </a:t>
            </a:r>
          </a:p>
        </p:txBody>
      </p:sp>
      <p:sp>
        <p:nvSpPr>
          <p:cNvPr id="301062" name="Rectangle 6"/>
          <p:cNvSpPr>
            <a:spLocks noChangeArrowheads="1"/>
          </p:cNvSpPr>
          <p:nvPr/>
        </p:nvSpPr>
        <p:spPr bwMode="auto">
          <a:xfrm>
            <a:off x="4427538" y="4805274"/>
            <a:ext cx="47611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ru-RU" sz="2400" b="1" dirty="0">
                <a:solidFill>
                  <a:srgbClr val="0070C0"/>
                </a:solidFill>
                <a:effectLst>
                  <a:outerShdw blurRad="38100" dist="38100" dir="2700000" algn="tl">
                    <a:srgbClr val="000000">
                      <a:alpha val="43137"/>
                    </a:srgbClr>
                  </a:outerShdw>
                </a:effectLst>
              </a:rPr>
              <a:t>Лауреат Нобелевской премии</a:t>
            </a:r>
          </a:p>
          <a:p>
            <a:pPr algn="ctr"/>
            <a:r>
              <a:rPr lang="ru-RU" sz="2400" b="1" dirty="0">
                <a:solidFill>
                  <a:srgbClr val="0070C0"/>
                </a:solidFill>
                <a:effectLst>
                  <a:outerShdw blurRad="38100" dist="38100" dir="2700000" algn="tl">
                    <a:srgbClr val="000000">
                      <a:alpha val="43137"/>
                    </a:srgbClr>
                  </a:outerShdw>
                </a:effectLst>
              </a:rPr>
              <a:t>по химии</a:t>
            </a:r>
          </a:p>
          <a:p>
            <a:pPr algn="ctr"/>
            <a:r>
              <a:rPr lang="ru-RU" sz="2400" b="1" dirty="0">
                <a:solidFill>
                  <a:srgbClr val="0070C0"/>
                </a:solidFill>
                <a:effectLst>
                  <a:outerShdw blurRad="38100" dist="38100" dir="2700000" algn="tl">
                    <a:srgbClr val="000000">
                      <a:alpha val="43137"/>
                    </a:srgbClr>
                  </a:outerShdw>
                </a:effectLst>
              </a:rPr>
              <a:t>1937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3"/>
          <p:cNvSpPr>
            <a:spLocks noGrp="1"/>
          </p:cNvSpPr>
          <p:nvPr>
            <p:ph type="sldNum" sz="quarter" idx="12"/>
          </p:nvPr>
        </p:nvSpPr>
        <p:spPr/>
        <p:txBody>
          <a:bodyPr/>
          <a:lstStyle/>
          <a:p>
            <a:fld id="{8099316F-7603-452F-853A-DE3A68DC10C5}" type="slidenum">
              <a:rPr lang="ru-RU"/>
              <a:pPr/>
              <a:t>31</a:t>
            </a:fld>
            <a:endParaRPr lang="ru-RU"/>
          </a:p>
        </p:txBody>
      </p:sp>
      <p:pic>
        <p:nvPicPr>
          <p:cNvPr id="233476" name="Picture 4"/>
          <p:cNvPicPr>
            <a:picLocks noGrp="1" noChangeAspect="1" noChangeArrowheads="1"/>
          </p:cNvPicPr>
          <p:nvPr>
            <p:ph type="body" idx="4294967295"/>
          </p:nvPr>
        </p:nvPicPr>
        <p:blipFill>
          <a:blip r:embed="rId2" cstate="print">
            <a:extLst>
              <a:ext uri="{28A0092B-C50C-407E-A947-70E740481C1C}">
                <a14:useLocalDpi xmlns:a14="http://schemas.microsoft.com/office/drawing/2010/main" val="0"/>
              </a:ext>
            </a:extLst>
          </a:blip>
          <a:srcRect/>
          <a:stretch>
            <a:fillRect/>
          </a:stretch>
        </p:blipFill>
        <p:spPr>
          <a:xfrm>
            <a:off x="1800225" y="0"/>
            <a:ext cx="7343775" cy="6710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289844A4-0188-4860-929B-4DCA8BBEEEE3}" type="slidenum">
              <a:rPr lang="ru-RU" smtClean="0"/>
              <a:pPr/>
              <a:t>32</a:t>
            </a:fld>
            <a:endParaRPr lang="ru-RU"/>
          </a:p>
        </p:txBody>
      </p:sp>
      <p:pic>
        <p:nvPicPr>
          <p:cNvPr id="464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20688"/>
            <a:ext cx="7992888"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702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289844A4-0188-4860-929B-4DCA8BBEEEE3}" type="slidenum">
              <a:rPr lang="ru-RU" smtClean="0"/>
              <a:pPr/>
              <a:t>33</a:t>
            </a:fld>
            <a:endParaRPr lang="ru-RU"/>
          </a:p>
        </p:txBody>
      </p:sp>
      <p:pic>
        <p:nvPicPr>
          <p:cNvPr id="465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88640"/>
            <a:ext cx="6844433"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6098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289844A4-0188-4860-929B-4DCA8BBEEEE3}" type="slidenum">
              <a:rPr lang="ru-RU" smtClean="0"/>
              <a:pPr/>
              <a:t>34</a:t>
            </a:fld>
            <a:endParaRPr lang="ru-RU"/>
          </a:p>
        </p:txBody>
      </p:sp>
      <p:pic>
        <p:nvPicPr>
          <p:cNvPr id="467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0767"/>
            <a:ext cx="8565333"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357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Номер слайда 3"/>
          <p:cNvSpPr>
            <a:spLocks noGrp="1"/>
          </p:cNvSpPr>
          <p:nvPr>
            <p:ph type="sldNum" sz="quarter" idx="12"/>
          </p:nvPr>
        </p:nvSpPr>
        <p:spPr/>
        <p:txBody>
          <a:bodyPr/>
          <a:lstStyle/>
          <a:p>
            <a:fld id="{0D343B32-C13A-42FD-8DCB-F1A34EEAB7B5}" type="slidenum">
              <a:rPr lang="ru-RU"/>
              <a:pPr/>
              <a:t>35</a:t>
            </a:fld>
            <a:endParaRPr lang="ru-RU"/>
          </a:p>
        </p:txBody>
      </p:sp>
      <p:sp>
        <p:nvSpPr>
          <p:cNvPr id="16386" name="Text Box 2"/>
          <p:cNvSpPr txBox="1">
            <a:spLocks noChangeArrowheads="1"/>
          </p:cNvSpPr>
          <p:nvPr/>
        </p:nvSpPr>
        <p:spPr bwMode="auto">
          <a:xfrm>
            <a:off x="323850" y="260350"/>
            <a:ext cx="84232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3200" b="1" dirty="0">
                <a:solidFill>
                  <a:srgbClr val="0070C0"/>
                </a:solidFill>
                <a:effectLst>
                  <a:outerShdw blurRad="38100" dist="38100" dir="2700000" algn="tl">
                    <a:srgbClr val="000000">
                      <a:alpha val="43137"/>
                    </a:srgbClr>
                  </a:outerShdw>
                </a:effectLst>
              </a:rPr>
              <a:t>МОНОСАХАРИДЫ. Циклические формы </a:t>
            </a:r>
          </a:p>
        </p:txBody>
      </p:sp>
      <p:sp>
        <p:nvSpPr>
          <p:cNvPr id="16387" name="Line 3"/>
          <p:cNvSpPr>
            <a:spLocks noChangeShapeType="1"/>
          </p:cNvSpPr>
          <p:nvPr/>
        </p:nvSpPr>
        <p:spPr bwMode="auto">
          <a:xfrm>
            <a:off x="250825" y="981075"/>
            <a:ext cx="8569325" cy="0"/>
          </a:xfrm>
          <a:prstGeom prst="line">
            <a:avLst/>
          </a:prstGeom>
          <a:noFill/>
          <a:ln w="57150" cmpd="thinThick">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3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6389" name="Rectangle 5"/>
          <p:cNvSpPr>
            <a:spLocks noChangeArrowheads="1"/>
          </p:cNvSpPr>
          <p:nvPr/>
        </p:nvSpPr>
        <p:spPr bwMode="auto">
          <a:xfrm>
            <a:off x="0" y="2176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ru-RU"/>
          </a:p>
        </p:txBody>
      </p:sp>
      <p:sp>
        <p:nvSpPr>
          <p:cNvPr id="16390" name="Rectangle 6"/>
          <p:cNvSpPr>
            <a:spLocks noChangeArrowheads="1"/>
          </p:cNvSpPr>
          <p:nvPr/>
        </p:nvSpPr>
        <p:spPr bwMode="auto">
          <a:xfrm>
            <a:off x="0" y="2147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ru-RU"/>
          </a:p>
        </p:txBody>
      </p:sp>
      <p:sp>
        <p:nvSpPr>
          <p:cNvPr id="16391" name="Rectangle 7"/>
          <p:cNvSpPr>
            <a:spLocks noChangeArrowheads="1"/>
          </p:cNvSpPr>
          <p:nvPr/>
        </p:nvSpPr>
        <p:spPr bwMode="auto">
          <a:xfrm>
            <a:off x="0" y="2185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6392" name="Rectangle 8"/>
          <p:cNvSpPr>
            <a:spLocks noChangeArrowheads="1"/>
          </p:cNvSpPr>
          <p:nvPr/>
        </p:nvSpPr>
        <p:spPr bwMode="auto">
          <a:xfrm>
            <a:off x="0" y="1638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6393" name="Rectangle 9"/>
          <p:cNvSpPr>
            <a:spLocks noChangeArrowheads="1"/>
          </p:cNvSpPr>
          <p:nvPr/>
        </p:nvSpPr>
        <p:spPr bwMode="auto">
          <a:xfrm>
            <a:off x="0" y="1404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6394" name="Rectangle 10"/>
          <p:cNvSpPr>
            <a:spLocks noChangeArrowheads="1"/>
          </p:cNvSpPr>
          <p:nvPr/>
        </p:nvSpPr>
        <p:spPr bwMode="auto">
          <a:xfrm>
            <a:off x="0" y="1404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6395" name="Rectangle 11"/>
          <p:cNvSpPr>
            <a:spLocks noChangeArrowheads="1"/>
          </p:cNvSpPr>
          <p:nvPr/>
        </p:nvSpPr>
        <p:spPr bwMode="auto">
          <a:xfrm>
            <a:off x="0" y="280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6398" name="Rectangle 14"/>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16397" name="Object 13"/>
          <p:cNvGraphicFramePr>
            <a:graphicFrameLocks noChangeAspect="1"/>
          </p:cNvGraphicFramePr>
          <p:nvPr/>
        </p:nvGraphicFramePr>
        <p:xfrm>
          <a:off x="395288" y="1322388"/>
          <a:ext cx="8351837" cy="4846637"/>
        </p:xfrm>
        <a:graphic>
          <a:graphicData uri="http://schemas.openxmlformats.org/presentationml/2006/ole">
            <mc:AlternateContent xmlns:mc="http://schemas.openxmlformats.org/markup-compatibility/2006">
              <mc:Choice xmlns:v="urn:schemas-microsoft-com:vml" Requires="v">
                <p:oleObj spid="_x0000_s16405" name="Document" r:id="rId3" imgW="7063740" imgH="4099560" progId="ChemWindow.Document">
                  <p:embed/>
                </p:oleObj>
              </mc:Choice>
              <mc:Fallback>
                <p:oleObj name="Document" r:id="rId3" imgW="7063740" imgH="4099560" progId="ChemWindow.Document">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322388"/>
                        <a:ext cx="8351837" cy="4846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289844A4-0188-4860-929B-4DCA8BBEEEE3}" type="slidenum">
              <a:rPr lang="ru-RU" smtClean="0"/>
              <a:pPr/>
              <a:t>36</a:t>
            </a:fld>
            <a:endParaRPr lang="ru-RU"/>
          </a:p>
        </p:txBody>
      </p:sp>
      <p:pic>
        <p:nvPicPr>
          <p:cNvPr id="466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09917"/>
            <a:ext cx="8696878" cy="335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7543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3"/>
          <p:cNvSpPr>
            <a:spLocks noGrp="1"/>
          </p:cNvSpPr>
          <p:nvPr>
            <p:ph type="sldNum" sz="quarter" idx="12"/>
          </p:nvPr>
        </p:nvSpPr>
        <p:spPr/>
        <p:txBody>
          <a:bodyPr/>
          <a:lstStyle/>
          <a:p>
            <a:fld id="{049A26A5-035B-46A7-AE7B-4F502D7A4E69}" type="slidenum">
              <a:rPr lang="ru-RU"/>
              <a:pPr/>
              <a:t>37</a:t>
            </a:fld>
            <a:endParaRPr lang="ru-RU"/>
          </a:p>
        </p:txBody>
      </p:sp>
      <p:sp>
        <p:nvSpPr>
          <p:cNvPr id="17410" name="Text Box 2"/>
          <p:cNvSpPr txBox="1">
            <a:spLocks noChangeArrowheads="1"/>
          </p:cNvSpPr>
          <p:nvPr/>
        </p:nvSpPr>
        <p:spPr bwMode="auto">
          <a:xfrm>
            <a:off x="323850" y="260350"/>
            <a:ext cx="84232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3200" b="1" dirty="0">
                <a:solidFill>
                  <a:srgbClr val="0070C0"/>
                </a:solidFill>
                <a:effectLst>
                  <a:outerShdw blurRad="38100" dist="38100" dir="2700000" algn="tl">
                    <a:srgbClr val="000000">
                      <a:alpha val="43137"/>
                    </a:srgbClr>
                  </a:outerShdw>
                </a:effectLst>
              </a:rPr>
              <a:t>МОНОСАХАРИДЫ. Циклические формы </a:t>
            </a:r>
          </a:p>
        </p:txBody>
      </p:sp>
      <p:sp>
        <p:nvSpPr>
          <p:cNvPr id="17411" name="Line 3"/>
          <p:cNvSpPr>
            <a:spLocks noChangeShapeType="1"/>
          </p:cNvSpPr>
          <p:nvPr/>
        </p:nvSpPr>
        <p:spPr bwMode="auto">
          <a:xfrm>
            <a:off x="250825" y="981075"/>
            <a:ext cx="8569325" cy="0"/>
          </a:xfrm>
          <a:prstGeom prst="line">
            <a:avLst/>
          </a:prstGeom>
          <a:noFill/>
          <a:ln w="57150" cmpd="thinThick">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41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7413" name="Rectangle 5"/>
          <p:cNvSpPr>
            <a:spLocks noChangeArrowheads="1"/>
          </p:cNvSpPr>
          <p:nvPr/>
        </p:nvSpPr>
        <p:spPr bwMode="auto">
          <a:xfrm>
            <a:off x="0" y="2176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ru-RU"/>
          </a:p>
        </p:txBody>
      </p:sp>
      <p:sp>
        <p:nvSpPr>
          <p:cNvPr id="17414" name="Rectangle 6"/>
          <p:cNvSpPr>
            <a:spLocks noChangeArrowheads="1"/>
          </p:cNvSpPr>
          <p:nvPr/>
        </p:nvSpPr>
        <p:spPr bwMode="auto">
          <a:xfrm>
            <a:off x="0" y="2147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ru-RU"/>
          </a:p>
        </p:txBody>
      </p:sp>
      <p:sp>
        <p:nvSpPr>
          <p:cNvPr id="17415" name="Rectangle 7"/>
          <p:cNvSpPr>
            <a:spLocks noChangeArrowheads="1"/>
          </p:cNvSpPr>
          <p:nvPr/>
        </p:nvSpPr>
        <p:spPr bwMode="auto">
          <a:xfrm>
            <a:off x="0" y="2185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7416" name="Rectangle 8"/>
          <p:cNvSpPr>
            <a:spLocks noChangeArrowheads="1"/>
          </p:cNvSpPr>
          <p:nvPr/>
        </p:nvSpPr>
        <p:spPr bwMode="auto">
          <a:xfrm>
            <a:off x="0" y="1638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7417" name="Rectangle 9"/>
          <p:cNvSpPr>
            <a:spLocks noChangeArrowheads="1"/>
          </p:cNvSpPr>
          <p:nvPr/>
        </p:nvSpPr>
        <p:spPr bwMode="auto">
          <a:xfrm>
            <a:off x="0" y="1404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7418" name="Rectangle 10"/>
          <p:cNvSpPr>
            <a:spLocks noChangeArrowheads="1"/>
          </p:cNvSpPr>
          <p:nvPr/>
        </p:nvSpPr>
        <p:spPr bwMode="auto">
          <a:xfrm>
            <a:off x="0" y="1404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7419" name="Rectangle 11"/>
          <p:cNvSpPr>
            <a:spLocks noChangeArrowheads="1"/>
          </p:cNvSpPr>
          <p:nvPr/>
        </p:nvSpPr>
        <p:spPr bwMode="auto">
          <a:xfrm>
            <a:off x="0" y="280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7420" name="Rectangle 12"/>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7423" name="Rectangle 15"/>
          <p:cNvSpPr>
            <a:spLocks noChangeArrowheads="1"/>
          </p:cNvSpPr>
          <p:nvPr/>
        </p:nvSpPr>
        <p:spPr bwMode="auto">
          <a:xfrm>
            <a:off x="0" y="1795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17422" name="Object 14"/>
          <p:cNvGraphicFramePr>
            <a:graphicFrameLocks noChangeAspect="1"/>
          </p:cNvGraphicFramePr>
          <p:nvPr/>
        </p:nvGraphicFramePr>
        <p:xfrm>
          <a:off x="323850" y="1341438"/>
          <a:ext cx="8351838" cy="5026025"/>
        </p:xfrm>
        <a:graphic>
          <a:graphicData uri="http://schemas.openxmlformats.org/presentationml/2006/ole">
            <mc:AlternateContent xmlns:mc="http://schemas.openxmlformats.org/markup-compatibility/2006">
              <mc:Choice xmlns:v="urn:schemas-microsoft-com:vml" Requires="v">
                <p:oleObj spid="_x0000_s17430" name="Document" r:id="rId3" imgW="6096000" imgH="3672840" progId="ChemWindow.Document">
                  <p:embed/>
                </p:oleObj>
              </mc:Choice>
              <mc:Fallback>
                <p:oleObj name="Document" r:id="rId3" imgW="6096000" imgH="3672840" progId="ChemWindow.Document">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341438"/>
                        <a:ext cx="8351838" cy="5026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3"/>
          <p:cNvSpPr>
            <a:spLocks noGrp="1"/>
          </p:cNvSpPr>
          <p:nvPr>
            <p:ph type="sldNum" sz="quarter" idx="12"/>
          </p:nvPr>
        </p:nvSpPr>
        <p:spPr/>
        <p:txBody>
          <a:bodyPr/>
          <a:lstStyle/>
          <a:p>
            <a:fld id="{F184DD98-6169-48EB-B0EB-A575C331C91A}" type="slidenum">
              <a:rPr lang="ru-RU"/>
              <a:pPr/>
              <a:t>38</a:t>
            </a:fld>
            <a:endParaRPr lang="ru-RU"/>
          </a:p>
        </p:txBody>
      </p:sp>
      <p:sp>
        <p:nvSpPr>
          <p:cNvPr id="305157" name="Объект 5"/>
          <p:cNvSpPr>
            <a:spLocks noGrp="1"/>
          </p:cNvSpPr>
          <p:nvPr>
            <p:ph sz="quarter" idx="4294967295"/>
          </p:nvPr>
        </p:nvSpPr>
        <p:spPr>
          <a:xfrm>
            <a:off x="0" y="115889"/>
            <a:ext cx="8929688" cy="720824"/>
          </a:xfrm>
        </p:spPr>
        <p:txBody>
          <a:bodyPr/>
          <a:lstStyle/>
          <a:p>
            <a:pPr marL="228600" indent="-182563" algn="ctr"/>
            <a:r>
              <a:rPr lang="ru-RU" sz="3600" b="1" dirty="0" err="1" smtClean="0">
                <a:solidFill>
                  <a:srgbClr val="FF0000"/>
                </a:solidFill>
                <a:effectLst>
                  <a:outerShdw blurRad="38100" dist="38100" dir="2700000" algn="tl">
                    <a:srgbClr val="000000">
                      <a:alpha val="43137"/>
                    </a:srgbClr>
                  </a:outerShdw>
                </a:effectLst>
              </a:rPr>
              <a:t>Конформации</a:t>
            </a:r>
            <a:r>
              <a:rPr lang="ru-RU" sz="3600" b="1" dirty="0" smtClean="0">
                <a:solidFill>
                  <a:srgbClr val="FF0000"/>
                </a:solidFill>
                <a:effectLst>
                  <a:outerShdw blurRad="38100" dist="38100" dir="2700000" algn="tl">
                    <a:srgbClr val="000000">
                      <a:alpha val="43137"/>
                    </a:srgbClr>
                  </a:outerShdw>
                </a:effectLst>
              </a:rPr>
              <a:t>  </a:t>
            </a:r>
            <a:r>
              <a:rPr lang="ru-RU" sz="3600" b="1" dirty="0">
                <a:solidFill>
                  <a:srgbClr val="FF0000"/>
                </a:solidFill>
                <a:effectLst>
                  <a:outerShdw blurRad="38100" dist="38100" dir="2700000" algn="tl">
                    <a:srgbClr val="000000">
                      <a:alpha val="43137"/>
                    </a:srgbClr>
                  </a:outerShdw>
                </a:effectLst>
              </a:rPr>
              <a:t>молекул </a:t>
            </a:r>
            <a:r>
              <a:rPr lang="ru-RU" sz="3600" b="1" dirty="0" smtClean="0">
                <a:solidFill>
                  <a:srgbClr val="FF0000"/>
                </a:solidFill>
                <a:effectLst>
                  <a:outerShdw blurRad="38100" dist="38100" dir="2700000" algn="tl">
                    <a:srgbClr val="000000">
                      <a:alpha val="43137"/>
                    </a:srgbClr>
                  </a:outerShdw>
                </a:effectLst>
              </a:rPr>
              <a:t> моносахаридов</a:t>
            </a:r>
            <a:endParaRPr lang="ru-RU" sz="3600" dirty="0">
              <a:solidFill>
                <a:srgbClr val="FF0000"/>
              </a:solidFill>
              <a:effectLst>
                <a:outerShdw blurRad="38100" dist="38100" dir="2700000" algn="tl">
                  <a:srgbClr val="000000">
                    <a:alpha val="43137"/>
                  </a:srgbClr>
                </a:outerShdw>
              </a:effectLst>
            </a:endParaRPr>
          </a:p>
          <a:p>
            <a:pPr marL="228600" indent="-182563"/>
            <a:endParaRPr lang="ru-RU" sz="3100" dirty="0">
              <a:solidFill>
                <a:srgbClr val="FF0000"/>
              </a:solidFill>
            </a:endParaRPr>
          </a:p>
        </p:txBody>
      </p:sp>
      <p:sp>
        <p:nvSpPr>
          <p:cNvPr id="30515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atin typeface="Trebuchet MS" pitchFamily="34" charset="0"/>
            </a:endParaRPr>
          </a:p>
        </p:txBody>
      </p:sp>
      <p:graphicFrame>
        <p:nvGraphicFramePr>
          <p:cNvPr id="305159" name="Object 7"/>
          <p:cNvGraphicFramePr>
            <a:graphicFrameLocks noChangeAspect="1"/>
          </p:cNvGraphicFramePr>
          <p:nvPr/>
        </p:nvGraphicFramePr>
        <p:xfrm>
          <a:off x="539750" y="981075"/>
          <a:ext cx="7812088" cy="2016125"/>
        </p:xfrm>
        <a:graphic>
          <a:graphicData uri="http://schemas.openxmlformats.org/presentationml/2006/ole">
            <mc:AlternateContent xmlns:mc="http://schemas.openxmlformats.org/markup-compatibility/2006">
              <mc:Choice xmlns:v="urn:schemas-microsoft-com:vml" Requires="v">
                <p:oleObj spid="_x0000_s305176" name="ISIS/Draw Sketch" r:id="rId3" imgW="4424680" imgH="1146810" progId="ISISServer">
                  <p:embed/>
                </p:oleObj>
              </mc:Choice>
              <mc:Fallback>
                <p:oleObj name="ISIS/Draw Sketch" r:id="rId3" imgW="4424680" imgH="1146810" progId="ISISServer">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981075"/>
                        <a:ext cx="7812088" cy="201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516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atin typeface="Trebuchet MS" pitchFamily="34"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249178349"/>
              </p:ext>
            </p:extLst>
          </p:nvPr>
        </p:nvGraphicFramePr>
        <p:xfrm>
          <a:off x="452437" y="3933056"/>
          <a:ext cx="8239125" cy="2182812"/>
        </p:xfrm>
        <a:graphic>
          <a:graphicData uri="http://schemas.openxmlformats.org/presentationml/2006/ole">
            <mc:AlternateContent xmlns:mc="http://schemas.openxmlformats.org/markup-compatibility/2006">
              <mc:Choice xmlns:v="urn:schemas-microsoft-com:vml" Requires="v">
                <p:oleObj spid="_x0000_s305177" name="ISIS/Draw Sketch" r:id="rId5" imgW="4310380" imgH="1146810" progId="ISISServer">
                  <p:embed/>
                </p:oleObj>
              </mc:Choice>
              <mc:Fallback>
                <p:oleObj name="ISIS/Draw Sketch" r:id="rId5" imgW="4310380" imgH="1146810" progId="ISISServer">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437" y="3933056"/>
                        <a:ext cx="8239125" cy="218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19"/>
          <p:cNvSpPr>
            <a:spLocks noChangeArrowheads="1"/>
          </p:cNvSpPr>
          <p:nvPr/>
        </p:nvSpPr>
        <p:spPr bwMode="auto">
          <a:xfrm>
            <a:off x="683568" y="2996952"/>
            <a:ext cx="170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2400" b="1" dirty="0">
                <a:solidFill>
                  <a:srgbClr val="0070C0"/>
                </a:solidFill>
                <a:effectLst>
                  <a:outerShdw blurRad="38100" dist="38100" dir="2700000" algn="tl">
                    <a:srgbClr val="000000">
                      <a:alpha val="43137"/>
                    </a:srgbClr>
                  </a:outerShdw>
                </a:effectLst>
                <a:sym typeface="Symbol" pitchFamily="18" charset="2"/>
              </a:rPr>
              <a:t></a:t>
            </a:r>
            <a:r>
              <a:rPr lang="ru-RU" sz="2400" b="1" dirty="0">
                <a:solidFill>
                  <a:srgbClr val="0070C0"/>
                </a:solidFill>
                <a:effectLst>
                  <a:outerShdw blurRad="38100" dist="38100" dir="2700000" algn="tl">
                    <a:srgbClr val="000000">
                      <a:alpha val="43137"/>
                    </a:srgbClr>
                  </a:outerShdw>
                </a:effectLst>
              </a:rPr>
              <a:t>-</a:t>
            </a:r>
            <a:r>
              <a:rPr lang="ru-RU" sz="2400" b="1" dirty="0" err="1">
                <a:solidFill>
                  <a:srgbClr val="0070C0"/>
                </a:solidFill>
                <a:effectLst>
                  <a:outerShdw blurRad="38100" dist="38100" dir="2700000" algn="tl">
                    <a:srgbClr val="000000">
                      <a:alpha val="43137"/>
                    </a:srgbClr>
                  </a:outerShdw>
                </a:effectLst>
              </a:rPr>
              <a:t>Аномер</a:t>
            </a:r>
            <a:r>
              <a:rPr lang="ru-RU" sz="2400" b="1" dirty="0">
                <a:solidFill>
                  <a:srgbClr val="0070C0"/>
                </a:solidFill>
                <a:effectLst>
                  <a:outerShdw blurRad="38100" dist="38100" dir="2700000" algn="tl">
                    <a:srgbClr val="000000">
                      <a:alpha val="43137"/>
                    </a:srgbClr>
                  </a:outerShdw>
                </a:effectLst>
                <a:sym typeface="Symbol" pitchFamily="18" charset="2"/>
              </a:rPr>
              <a:t> </a:t>
            </a:r>
          </a:p>
        </p:txBody>
      </p:sp>
      <p:sp>
        <p:nvSpPr>
          <p:cNvPr id="9" name="Rectangle 20"/>
          <p:cNvSpPr>
            <a:spLocks noChangeArrowheads="1"/>
          </p:cNvSpPr>
          <p:nvPr/>
        </p:nvSpPr>
        <p:spPr bwMode="auto">
          <a:xfrm>
            <a:off x="5770736" y="6134418"/>
            <a:ext cx="173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2400" b="1" dirty="0">
                <a:solidFill>
                  <a:srgbClr val="FF0000"/>
                </a:solidFill>
                <a:effectLst>
                  <a:outerShdw blurRad="38100" dist="38100" dir="2700000" algn="tl">
                    <a:srgbClr val="000000">
                      <a:alpha val="43137"/>
                    </a:srgbClr>
                  </a:outerShdw>
                </a:effectLst>
                <a:sym typeface="Symbol" pitchFamily="18" charset="2"/>
              </a:rPr>
              <a:t></a:t>
            </a:r>
            <a:r>
              <a:rPr lang="ru-RU" sz="2400" b="1" dirty="0">
                <a:solidFill>
                  <a:srgbClr val="FF0000"/>
                </a:solidFill>
                <a:effectLst>
                  <a:outerShdw blurRad="38100" dist="38100" dir="2700000" algn="tl">
                    <a:srgbClr val="000000">
                      <a:alpha val="43137"/>
                    </a:srgbClr>
                  </a:outerShdw>
                </a:effectLst>
              </a:rPr>
              <a:t>-</a:t>
            </a:r>
            <a:r>
              <a:rPr lang="ru-RU" sz="2400" b="1" dirty="0" err="1">
                <a:solidFill>
                  <a:srgbClr val="FF0000"/>
                </a:solidFill>
                <a:effectLst>
                  <a:outerShdw blurRad="38100" dist="38100" dir="2700000" algn="tl">
                    <a:srgbClr val="000000">
                      <a:alpha val="43137"/>
                    </a:srgbClr>
                  </a:outerShdw>
                </a:effectLst>
              </a:rPr>
              <a:t>Аномер</a:t>
            </a:r>
            <a:r>
              <a:rPr lang="ru-RU" sz="2400" b="1" dirty="0">
                <a:solidFill>
                  <a:srgbClr val="FF0000"/>
                </a:solidFill>
                <a:effectLst>
                  <a:outerShdw blurRad="38100" dist="38100" dir="2700000" algn="tl">
                    <a:srgbClr val="000000">
                      <a:alpha val="43137"/>
                    </a:srgbClr>
                  </a:outerShdw>
                </a:effectLst>
                <a:sym typeface="Symbol" pitchFamily="18" charset="2"/>
              </a:rPr>
              <a:t> </a:t>
            </a:r>
          </a:p>
        </p:txBody>
      </p:sp>
      <p:sp>
        <p:nvSpPr>
          <p:cNvPr id="11" name="Rectangle 19"/>
          <p:cNvSpPr>
            <a:spLocks noChangeArrowheads="1"/>
          </p:cNvSpPr>
          <p:nvPr/>
        </p:nvSpPr>
        <p:spPr bwMode="auto">
          <a:xfrm>
            <a:off x="5796136" y="3149352"/>
            <a:ext cx="170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2400" b="1" dirty="0">
                <a:solidFill>
                  <a:srgbClr val="FF0000"/>
                </a:solidFill>
                <a:effectLst>
                  <a:outerShdw blurRad="38100" dist="38100" dir="2700000" algn="tl">
                    <a:srgbClr val="000000">
                      <a:alpha val="43137"/>
                    </a:srgbClr>
                  </a:outerShdw>
                </a:effectLst>
                <a:sym typeface="Symbol" pitchFamily="18" charset="2"/>
              </a:rPr>
              <a:t></a:t>
            </a:r>
            <a:r>
              <a:rPr lang="ru-RU" sz="2400" b="1" dirty="0">
                <a:solidFill>
                  <a:srgbClr val="FF0000"/>
                </a:solidFill>
                <a:effectLst>
                  <a:outerShdw blurRad="38100" dist="38100" dir="2700000" algn="tl">
                    <a:srgbClr val="000000">
                      <a:alpha val="43137"/>
                    </a:srgbClr>
                  </a:outerShdw>
                </a:effectLst>
              </a:rPr>
              <a:t>-</a:t>
            </a:r>
            <a:r>
              <a:rPr lang="ru-RU" sz="2400" b="1" dirty="0" err="1">
                <a:solidFill>
                  <a:srgbClr val="FF0000"/>
                </a:solidFill>
                <a:effectLst>
                  <a:outerShdw blurRad="38100" dist="38100" dir="2700000" algn="tl">
                    <a:srgbClr val="000000">
                      <a:alpha val="43137"/>
                    </a:srgbClr>
                  </a:outerShdw>
                </a:effectLst>
              </a:rPr>
              <a:t>Аномер</a:t>
            </a:r>
            <a:r>
              <a:rPr lang="ru-RU" sz="2400" b="1" dirty="0">
                <a:solidFill>
                  <a:srgbClr val="FF0000"/>
                </a:solidFill>
                <a:effectLst>
                  <a:outerShdw blurRad="38100" dist="38100" dir="2700000" algn="tl">
                    <a:srgbClr val="000000">
                      <a:alpha val="43137"/>
                    </a:srgbClr>
                  </a:outerShdw>
                </a:effectLst>
                <a:sym typeface="Symbol" pitchFamily="18" charset="2"/>
              </a:rPr>
              <a:t> </a:t>
            </a:r>
          </a:p>
        </p:txBody>
      </p:sp>
      <p:sp>
        <p:nvSpPr>
          <p:cNvPr id="12" name="Rectangle 20"/>
          <p:cNvSpPr>
            <a:spLocks noChangeArrowheads="1"/>
          </p:cNvSpPr>
          <p:nvPr/>
        </p:nvSpPr>
        <p:spPr bwMode="auto">
          <a:xfrm>
            <a:off x="796926" y="6173688"/>
            <a:ext cx="173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2400" b="1" dirty="0">
                <a:solidFill>
                  <a:srgbClr val="0070C0"/>
                </a:solidFill>
                <a:effectLst>
                  <a:outerShdw blurRad="38100" dist="38100" dir="2700000" algn="tl">
                    <a:srgbClr val="000000">
                      <a:alpha val="43137"/>
                    </a:srgbClr>
                  </a:outerShdw>
                </a:effectLst>
                <a:sym typeface="Symbol" pitchFamily="18" charset="2"/>
              </a:rPr>
              <a:t></a:t>
            </a:r>
            <a:r>
              <a:rPr lang="ru-RU" sz="2400" b="1" dirty="0">
                <a:solidFill>
                  <a:srgbClr val="0070C0"/>
                </a:solidFill>
                <a:effectLst>
                  <a:outerShdw blurRad="38100" dist="38100" dir="2700000" algn="tl">
                    <a:srgbClr val="000000">
                      <a:alpha val="43137"/>
                    </a:srgbClr>
                  </a:outerShdw>
                </a:effectLst>
              </a:rPr>
              <a:t>-</a:t>
            </a:r>
            <a:r>
              <a:rPr lang="ru-RU" sz="2400" b="1" dirty="0" err="1">
                <a:solidFill>
                  <a:srgbClr val="0070C0"/>
                </a:solidFill>
                <a:effectLst>
                  <a:outerShdw blurRad="38100" dist="38100" dir="2700000" algn="tl">
                    <a:srgbClr val="000000">
                      <a:alpha val="43137"/>
                    </a:srgbClr>
                  </a:outerShdw>
                </a:effectLst>
              </a:rPr>
              <a:t>Аномер</a:t>
            </a:r>
            <a:r>
              <a:rPr lang="ru-RU" sz="2400" b="1" dirty="0">
                <a:solidFill>
                  <a:srgbClr val="0070C0"/>
                </a:solidFill>
                <a:effectLst>
                  <a:outerShdw blurRad="38100" dist="38100" dir="2700000" algn="tl">
                    <a:srgbClr val="000000">
                      <a:alpha val="43137"/>
                    </a:srgbClr>
                  </a:outerShdw>
                </a:effectLst>
                <a:sym typeface="Symbol" pitchFamily="18" charset="2"/>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3"/>
          <p:cNvSpPr>
            <a:spLocks noGrp="1"/>
          </p:cNvSpPr>
          <p:nvPr>
            <p:ph type="sldNum" sz="quarter" idx="12"/>
          </p:nvPr>
        </p:nvSpPr>
        <p:spPr/>
        <p:txBody>
          <a:bodyPr/>
          <a:lstStyle/>
          <a:p>
            <a:fld id="{E2B7370C-3D20-4DF6-A675-EB5E9C294D00}" type="slidenum">
              <a:rPr lang="ru-RU"/>
              <a:pPr/>
              <a:t>39</a:t>
            </a:fld>
            <a:endParaRPr lang="ru-RU"/>
          </a:p>
        </p:txBody>
      </p:sp>
      <p:sp>
        <p:nvSpPr>
          <p:cNvPr id="156676" name="Rectangle 4"/>
          <p:cNvSpPr>
            <a:spLocks noChangeArrowheads="1"/>
          </p:cNvSpPr>
          <p:nvPr/>
        </p:nvSpPr>
        <p:spPr bwMode="auto">
          <a:xfrm>
            <a:off x="684213" y="765175"/>
            <a:ext cx="80645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ru-RU" sz="2800" b="1" dirty="0">
                <a:solidFill>
                  <a:srgbClr val="003399"/>
                </a:solidFill>
                <a:effectLst>
                  <a:outerShdw blurRad="38100" dist="38100" dir="2700000" algn="tl">
                    <a:srgbClr val="000000">
                      <a:alpha val="43137"/>
                    </a:srgbClr>
                  </a:outerShdw>
                </a:effectLst>
              </a:rPr>
              <a:t>Изменение во времени угла оптического вращения свежеприготовленных растворов моносахаридов, за счет установления равновесия, называют </a:t>
            </a:r>
            <a:r>
              <a:rPr lang="ru-RU" sz="2800" b="1" dirty="0">
                <a:solidFill>
                  <a:srgbClr val="FF3300"/>
                </a:solidFill>
                <a:effectLst>
                  <a:outerShdw blurRad="38100" dist="38100" dir="2700000" algn="tl">
                    <a:srgbClr val="000000">
                      <a:alpha val="43137"/>
                    </a:srgbClr>
                  </a:outerShdw>
                </a:effectLst>
              </a:rPr>
              <a:t>мутаротацией</a:t>
            </a:r>
            <a:r>
              <a:rPr lang="ru-RU" sz="2800" b="1" dirty="0" smtClean="0">
                <a:solidFill>
                  <a:srgbClr val="003399"/>
                </a:solidFill>
                <a:effectLst>
                  <a:outerShdw blurRad="38100" dist="38100" dir="2700000" algn="tl">
                    <a:srgbClr val="000000">
                      <a:alpha val="43137"/>
                    </a:srgbClr>
                  </a:outerShdw>
                </a:effectLst>
              </a:rPr>
              <a:t>.</a:t>
            </a:r>
          </a:p>
          <a:p>
            <a:pPr eaLnBrk="0" hangingPunct="0"/>
            <a:endParaRPr lang="ru-RU" sz="2800" b="1" dirty="0">
              <a:solidFill>
                <a:srgbClr val="003399"/>
              </a:solidFill>
              <a:effectLst>
                <a:outerShdw blurRad="38100" dist="38100" dir="2700000" algn="tl">
                  <a:srgbClr val="000000">
                    <a:alpha val="43137"/>
                  </a:srgbClr>
                </a:outerShdw>
              </a:effectLst>
            </a:endParaRPr>
          </a:p>
          <a:p>
            <a:pPr eaLnBrk="0" hangingPunct="0"/>
            <a:endParaRPr lang="ru-RU" sz="2800" b="1" dirty="0">
              <a:solidFill>
                <a:srgbClr val="003399"/>
              </a:solidFill>
              <a:effectLst>
                <a:outerShdw blurRad="38100" dist="38100" dir="2700000" algn="tl">
                  <a:srgbClr val="000000">
                    <a:alpha val="43137"/>
                  </a:srgbClr>
                </a:outerShdw>
              </a:effectLst>
            </a:endParaRPr>
          </a:p>
          <a:p>
            <a:pPr eaLnBrk="0" hangingPunct="0"/>
            <a:r>
              <a:rPr lang="ru-RU" sz="2800" b="1" dirty="0" smtClean="0">
                <a:solidFill>
                  <a:srgbClr val="FF3300"/>
                </a:solidFill>
                <a:effectLst>
                  <a:outerShdw blurRad="38100" dist="38100" dir="2700000" algn="tl">
                    <a:srgbClr val="000000">
                      <a:alpha val="43137"/>
                    </a:srgbClr>
                  </a:outerShdw>
                </a:effectLst>
              </a:rPr>
              <a:t>Кольчато-цепной</a:t>
            </a:r>
            <a:r>
              <a:rPr lang="ru-RU" sz="2800" b="1" dirty="0" smtClean="0">
                <a:solidFill>
                  <a:srgbClr val="003399"/>
                </a:solidFill>
                <a:effectLst>
                  <a:outerShdw blurRad="38100" dist="38100" dir="2700000" algn="tl">
                    <a:srgbClr val="000000">
                      <a:alpha val="43137"/>
                    </a:srgbClr>
                  </a:outerShdw>
                </a:effectLst>
              </a:rPr>
              <a:t> </a:t>
            </a:r>
            <a:r>
              <a:rPr lang="ru-RU" sz="2800" b="1" dirty="0">
                <a:solidFill>
                  <a:srgbClr val="003399"/>
                </a:solidFill>
                <a:effectLst>
                  <a:outerShdw blurRad="38100" dist="38100" dir="2700000" algn="tl">
                    <a:srgbClr val="000000">
                      <a:alpha val="43137"/>
                    </a:srgbClr>
                  </a:outerShdw>
                </a:effectLst>
              </a:rPr>
              <a:t>(</a:t>
            </a:r>
            <a:r>
              <a:rPr lang="ru-RU" sz="2800" b="1" dirty="0">
                <a:solidFill>
                  <a:srgbClr val="FF3300"/>
                </a:solidFill>
                <a:effectLst>
                  <a:outerShdw blurRad="38100" dist="38100" dir="2700000" algn="tl">
                    <a:srgbClr val="000000">
                      <a:alpha val="43137"/>
                    </a:srgbClr>
                  </a:outerShdw>
                </a:effectLst>
              </a:rPr>
              <a:t>цикло-</a:t>
            </a:r>
            <a:r>
              <a:rPr lang="ru-RU" sz="2800" b="1" dirty="0" err="1">
                <a:solidFill>
                  <a:srgbClr val="FF3300"/>
                </a:solidFill>
                <a:effectLst>
                  <a:outerShdw blurRad="38100" dist="38100" dir="2700000" algn="tl">
                    <a:srgbClr val="000000">
                      <a:alpha val="43137"/>
                    </a:srgbClr>
                  </a:outerShdw>
                </a:effectLst>
              </a:rPr>
              <a:t>оксо</a:t>
            </a:r>
            <a:r>
              <a:rPr lang="ru-RU" sz="2800" b="1" dirty="0">
                <a:solidFill>
                  <a:srgbClr val="FF3300"/>
                </a:solidFill>
                <a:effectLst>
                  <a:outerShdw blurRad="38100" dist="38100" dir="2700000" algn="tl">
                    <a:srgbClr val="000000">
                      <a:alpha val="43137"/>
                    </a:srgbClr>
                  </a:outerShdw>
                </a:effectLst>
              </a:rPr>
              <a:t>-</a:t>
            </a:r>
            <a:r>
              <a:rPr lang="ru-RU" sz="2800" b="1" dirty="0">
                <a:solidFill>
                  <a:srgbClr val="003399"/>
                </a:solidFill>
                <a:effectLst>
                  <a:outerShdw blurRad="38100" dist="38100" dir="2700000" algn="tl">
                    <a:srgbClr val="000000">
                      <a:alpha val="43137"/>
                    </a:srgbClr>
                  </a:outerShdw>
                </a:effectLst>
              </a:rPr>
              <a:t>) таутомерией называют динамическое равновесие между циклической и открытой формами моносахаридов в растворе.</a:t>
            </a:r>
          </a:p>
          <a:p>
            <a:pPr eaLnBrk="0" hangingPunct="0"/>
            <a:endParaRPr lang="ru-RU" sz="2800" b="1" dirty="0">
              <a:solidFill>
                <a:srgbClr val="003399"/>
              </a:solidFill>
              <a:effectLst>
                <a:outerShdw blurRad="38100" dist="38100" dir="2700000" algn="tl">
                  <a:srgbClr val="000000">
                    <a:alpha val="43137"/>
                  </a:srgbClr>
                </a:outerShdw>
              </a:effectLst>
            </a:endParaRPr>
          </a:p>
        </p:txBody>
      </p:sp>
      <p:sp>
        <p:nvSpPr>
          <p:cNvPr id="156677" name="Rectangle 5"/>
          <p:cNvSpPr>
            <a:spLocks noChangeArrowheads="1"/>
          </p:cNvSpPr>
          <p:nvPr/>
        </p:nvSpPr>
        <p:spPr bwMode="auto">
          <a:xfrm>
            <a:off x="0" y="5516563"/>
            <a:ext cx="26638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l-GR" sz="2000" b="1" dirty="0">
                <a:solidFill>
                  <a:srgbClr val="990000"/>
                </a:solidFill>
                <a:effectLst>
                  <a:outerShdw blurRad="38100" dist="38100" dir="2700000" algn="tl">
                    <a:srgbClr val="000000">
                      <a:alpha val="43137"/>
                    </a:srgbClr>
                  </a:outerShdw>
                </a:effectLst>
              </a:rPr>
              <a:t>α</a:t>
            </a:r>
            <a:r>
              <a:rPr lang="ru-RU" sz="2000" b="1" dirty="0">
                <a:solidFill>
                  <a:srgbClr val="990000"/>
                </a:solidFill>
                <a:effectLst>
                  <a:outerShdw blurRad="38100" dist="38100" dir="2700000" algn="tl">
                    <a:srgbClr val="000000">
                      <a:alpha val="43137"/>
                    </a:srgbClr>
                  </a:outerShdw>
                </a:effectLst>
              </a:rPr>
              <a:t>-</a:t>
            </a:r>
            <a:r>
              <a:rPr lang="en-US" sz="2000" b="1" dirty="0">
                <a:solidFill>
                  <a:srgbClr val="990000"/>
                </a:solidFill>
                <a:effectLst>
                  <a:outerShdw blurRad="38100" dist="38100" dir="2700000" algn="tl">
                    <a:srgbClr val="000000">
                      <a:alpha val="43137"/>
                    </a:srgbClr>
                  </a:outerShdw>
                </a:effectLst>
              </a:rPr>
              <a:t>D-</a:t>
            </a:r>
            <a:r>
              <a:rPr lang="ru-RU" sz="2000" b="1" dirty="0" err="1">
                <a:solidFill>
                  <a:srgbClr val="990000"/>
                </a:solidFill>
                <a:effectLst>
                  <a:outerShdw blurRad="38100" dist="38100" dir="2700000" algn="tl">
                    <a:srgbClr val="000000">
                      <a:alpha val="43137"/>
                    </a:srgbClr>
                  </a:outerShdw>
                </a:effectLst>
              </a:rPr>
              <a:t>глюкопираноза</a:t>
            </a:r>
            <a:endParaRPr lang="ru-RU" sz="2000" b="1" dirty="0">
              <a:solidFill>
                <a:srgbClr val="990000"/>
              </a:solidFill>
              <a:effectLst>
                <a:outerShdw blurRad="38100" dist="38100" dir="2700000" algn="tl">
                  <a:srgbClr val="000000">
                    <a:alpha val="43137"/>
                  </a:srgbClr>
                </a:outerShdw>
              </a:effectLst>
            </a:endParaRPr>
          </a:p>
          <a:p>
            <a:pPr eaLnBrk="0" hangingPunct="0"/>
            <a:r>
              <a:rPr lang="ru-RU" sz="2000" b="1" dirty="0">
                <a:solidFill>
                  <a:srgbClr val="990000"/>
                </a:solidFill>
                <a:effectLst>
                  <a:outerShdw blurRad="38100" dist="38100" dir="2700000" algn="tl">
                    <a:srgbClr val="000000">
                      <a:alpha val="43137"/>
                    </a:srgbClr>
                  </a:outerShdw>
                </a:effectLst>
              </a:rPr>
              <a:t>            +112°</a:t>
            </a:r>
          </a:p>
        </p:txBody>
      </p:sp>
      <p:sp>
        <p:nvSpPr>
          <p:cNvPr id="156678" name="Rectangle 6"/>
          <p:cNvSpPr>
            <a:spLocks noChangeArrowheads="1"/>
          </p:cNvSpPr>
          <p:nvPr/>
        </p:nvSpPr>
        <p:spPr bwMode="auto">
          <a:xfrm>
            <a:off x="6300788" y="5516563"/>
            <a:ext cx="3413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ru-RU" sz="2400" b="1" dirty="0">
                <a:solidFill>
                  <a:srgbClr val="0070C0"/>
                </a:solidFill>
                <a:effectLst>
                  <a:outerShdw blurRad="38100" dist="38100" dir="2700000" algn="tl">
                    <a:srgbClr val="000000">
                      <a:alpha val="43137"/>
                    </a:srgbClr>
                  </a:outerShdw>
                </a:effectLst>
                <a:sym typeface="Symbol" pitchFamily="18" charset="2"/>
              </a:rPr>
              <a:t></a:t>
            </a:r>
            <a:r>
              <a:rPr lang="ru-RU" sz="2400" dirty="0"/>
              <a:t> </a:t>
            </a:r>
          </a:p>
        </p:txBody>
      </p:sp>
      <p:sp>
        <p:nvSpPr>
          <p:cNvPr id="156680" name="Rectangle 8"/>
          <p:cNvSpPr>
            <a:spLocks noChangeArrowheads="1"/>
          </p:cNvSpPr>
          <p:nvPr/>
        </p:nvSpPr>
        <p:spPr bwMode="auto">
          <a:xfrm>
            <a:off x="6623050" y="5589588"/>
            <a:ext cx="25209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ru-RU" sz="2000" b="1" dirty="0">
                <a:solidFill>
                  <a:srgbClr val="0000CC"/>
                </a:solidFill>
                <a:effectLst>
                  <a:outerShdw blurRad="38100" dist="38100" dir="2700000" algn="tl">
                    <a:srgbClr val="000000">
                      <a:alpha val="43137"/>
                    </a:srgbClr>
                  </a:outerShdw>
                </a:effectLst>
              </a:rPr>
              <a:t>-</a:t>
            </a:r>
            <a:r>
              <a:rPr lang="en-US" sz="2000" b="1" dirty="0">
                <a:solidFill>
                  <a:srgbClr val="0000CC"/>
                </a:solidFill>
                <a:effectLst>
                  <a:outerShdw blurRad="38100" dist="38100" dir="2700000" algn="tl">
                    <a:srgbClr val="000000">
                      <a:alpha val="43137"/>
                    </a:srgbClr>
                  </a:outerShdw>
                </a:effectLst>
              </a:rPr>
              <a:t>D-</a:t>
            </a:r>
            <a:r>
              <a:rPr lang="ru-RU" sz="2000" b="1" dirty="0" err="1">
                <a:solidFill>
                  <a:srgbClr val="0000CC"/>
                </a:solidFill>
                <a:effectLst>
                  <a:outerShdw blurRad="38100" dist="38100" dir="2700000" algn="tl">
                    <a:srgbClr val="000000">
                      <a:alpha val="43137"/>
                    </a:srgbClr>
                  </a:outerShdw>
                </a:effectLst>
              </a:rPr>
              <a:t>глюкопираноза</a:t>
            </a:r>
            <a:endParaRPr lang="ru-RU" sz="2000" b="1" dirty="0">
              <a:solidFill>
                <a:srgbClr val="0000CC"/>
              </a:solidFill>
              <a:effectLst>
                <a:outerShdw blurRad="38100" dist="38100" dir="2700000" algn="tl">
                  <a:srgbClr val="000000">
                    <a:alpha val="43137"/>
                  </a:srgbClr>
                </a:outerShdw>
              </a:effectLst>
            </a:endParaRPr>
          </a:p>
          <a:p>
            <a:pPr eaLnBrk="0" hangingPunct="0"/>
            <a:r>
              <a:rPr lang="ru-RU" sz="2000" b="1" dirty="0">
                <a:solidFill>
                  <a:srgbClr val="0000CC"/>
                </a:solidFill>
                <a:effectLst>
                  <a:outerShdw blurRad="38100" dist="38100" dir="2700000" algn="tl">
                    <a:srgbClr val="000000">
                      <a:alpha val="43137"/>
                    </a:srgbClr>
                  </a:outerShdw>
                </a:effectLst>
              </a:rPr>
              <a:t>           +19°</a:t>
            </a:r>
          </a:p>
        </p:txBody>
      </p:sp>
      <p:sp>
        <p:nvSpPr>
          <p:cNvPr id="156681" name="Rectangle 9"/>
          <p:cNvSpPr>
            <a:spLocks noChangeArrowheads="1"/>
          </p:cNvSpPr>
          <p:nvPr/>
        </p:nvSpPr>
        <p:spPr bwMode="auto">
          <a:xfrm>
            <a:off x="3635375" y="5516563"/>
            <a:ext cx="1873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ru-RU" sz="2000" b="1" dirty="0">
                <a:solidFill>
                  <a:srgbClr val="336600"/>
                </a:solidFill>
                <a:effectLst>
                  <a:outerShdw blurRad="38100" dist="38100" dir="2700000" algn="tl">
                    <a:srgbClr val="000000">
                      <a:alpha val="43137"/>
                    </a:srgbClr>
                  </a:outerShdw>
                </a:effectLst>
              </a:rPr>
              <a:t>равновесие</a:t>
            </a:r>
          </a:p>
          <a:p>
            <a:pPr eaLnBrk="0" hangingPunct="0"/>
            <a:r>
              <a:rPr lang="ru-RU" sz="2000" b="1" dirty="0">
                <a:solidFill>
                  <a:srgbClr val="336600"/>
                </a:solidFill>
                <a:effectLst>
                  <a:outerShdw blurRad="38100" dist="38100" dir="2700000" algn="tl">
                    <a:srgbClr val="000000">
                      <a:alpha val="43137"/>
                    </a:srgbClr>
                  </a:outerShdw>
                </a:effectLst>
              </a:rPr>
              <a:t>      +52,5°</a:t>
            </a:r>
          </a:p>
        </p:txBody>
      </p:sp>
      <p:sp>
        <p:nvSpPr>
          <p:cNvPr id="156684" name="AutoShape 12"/>
          <p:cNvSpPr>
            <a:spLocks noChangeArrowheads="1"/>
          </p:cNvSpPr>
          <p:nvPr/>
        </p:nvSpPr>
        <p:spPr bwMode="auto">
          <a:xfrm>
            <a:off x="5364163" y="5589588"/>
            <a:ext cx="976312" cy="144462"/>
          </a:xfrm>
          <a:prstGeom prst="rightArrow">
            <a:avLst>
              <a:gd name="adj1" fmla="val 50000"/>
              <a:gd name="adj2" fmla="val 16895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ru-RU"/>
          </a:p>
        </p:txBody>
      </p:sp>
      <p:sp>
        <p:nvSpPr>
          <p:cNvPr id="156685" name="AutoShape 13"/>
          <p:cNvSpPr>
            <a:spLocks noChangeArrowheads="1"/>
          </p:cNvSpPr>
          <p:nvPr/>
        </p:nvSpPr>
        <p:spPr bwMode="auto">
          <a:xfrm>
            <a:off x="2700338" y="6092825"/>
            <a:ext cx="976312" cy="144463"/>
          </a:xfrm>
          <a:prstGeom prst="rightArrow">
            <a:avLst>
              <a:gd name="adj1" fmla="val 50000"/>
              <a:gd name="adj2" fmla="val 168955"/>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ru-RU"/>
          </a:p>
        </p:txBody>
      </p:sp>
      <p:sp>
        <p:nvSpPr>
          <p:cNvPr id="156686" name="AutoShape 14"/>
          <p:cNvSpPr>
            <a:spLocks noChangeArrowheads="1"/>
          </p:cNvSpPr>
          <p:nvPr/>
        </p:nvSpPr>
        <p:spPr bwMode="auto">
          <a:xfrm>
            <a:off x="5580063" y="5949950"/>
            <a:ext cx="71437" cy="71438"/>
          </a:xfrm>
          <a:prstGeom prst="leftArrow">
            <a:avLst>
              <a:gd name="adj1" fmla="val 50000"/>
              <a:gd name="adj2" fmla="val 25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56688" name="AutoShape 16"/>
          <p:cNvSpPr>
            <a:spLocks noChangeArrowheads="1"/>
          </p:cNvSpPr>
          <p:nvPr/>
        </p:nvSpPr>
        <p:spPr bwMode="auto">
          <a:xfrm>
            <a:off x="5292725" y="5876925"/>
            <a:ext cx="976313" cy="144463"/>
          </a:xfrm>
          <a:prstGeom prst="leftArrow">
            <a:avLst>
              <a:gd name="adj1" fmla="val 50000"/>
              <a:gd name="adj2" fmla="val 168956"/>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ru-RU"/>
          </a:p>
        </p:txBody>
      </p:sp>
      <p:sp>
        <p:nvSpPr>
          <p:cNvPr id="156689" name="AutoShape 17"/>
          <p:cNvSpPr>
            <a:spLocks noChangeArrowheads="1"/>
          </p:cNvSpPr>
          <p:nvPr/>
        </p:nvSpPr>
        <p:spPr bwMode="auto">
          <a:xfrm>
            <a:off x="2627313" y="5734050"/>
            <a:ext cx="976312" cy="144463"/>
          </a:xfrm>
          <a:prstGeom prst="leftArrow">
            <a:avLst>
              <a:gd name="adj1" fmla="val 50000"/>
              <a:gd name="adj2" fmla="val 168955"/>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646636DB-705B-4BF0-A6C8-F8ACA4F64991}" type="slidenum">
              <a:rPr lang="ru-RU"/>
              <a:pPr/>
              <a:t>4</a:t>
            </a:fld>
            <a:endParaRPr lang="ru-RU"/>
          </a:p>
        </p:txBody>
      </p:sp>
      <p:sp>
        <p:nvSpPr>
          <p:cNvPr id="229378" name="Rectangle 2"/>
          <p:cNvSpPr>
            <a:spLocks noChangeArrowheads="1"/>
          </p:cNvSpPr>
          <p:nvPr/>
        </p:nvSpPr>
        <p:spPr bwMode="auto">
          <a:xfrm>
            <a:off x="0" y="620713"/>
            <a:ext cx="9144000"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solidFill>
                  <a:srgbClr val="404040"/>
                </a:solidFill>
              </a:rPr>
              <a:t>     </a:t>
            </a:r>
            <a:r>
              <a:rPr lang="ru-RU" sz="2400" b="1" dirty="0">
                <a:solidFill>
                  <a:srgbClr val="404040"/>
                </a:solidFill>
                <a:effectLst>
                  <a:outerShdw blurRad="38100" dist="38100" dir="2700000" algn="tl">
                    <a:srgbClr val="000000">
                      <a:alpha val="43137"/>
                    </a:srgbClr>
                  </a:outerShdw>
                </a:effectLst>
              </a:rPr>
              <a:t>Общая формула простых </a:t>
            </a:r>
            <a:r>
              <a:rPr lang="ru-RU" sz="2400" b="1" dirty="0" smtClean="0">
                <a:solidFill>
                  <a:srgbClr val="404040"/>
                </a:solidFill>
                <a:effectLst>
                  <a:outerShdw blurRad="38100" dist="38100" dir="2700000" algn="tl">
                    <a:srgbClr val="000000">
                      <a:alpha val="43137"/>
                    </a:srgbClr>
                  </a:outerShdw>
                </a:effectLst>
              </a:rPr>
              <a:t>    </a:t>
            </a:r>
            <a:r>
              <a:rPr lang="ru-RU" sz="3200" b="1" dirty="0" smtClean="0">
                <a:solidFill>
                  <a:srgbClr val="FF0000"/>
                </a:solidFill>
                <a:effectLst>
                  <a:outerShdw blurRad="38100" dist="38100" dir="2700000" algn="tl">
                    <a:srgbClr val="000000">
                      <a:alpha val="43137"/>
                    </a:srgbClr>
                  </a:outerShdw>
                </a:effectLst>
              </a:rPr>
              <a:t>моносахаридов</a:t>
            </a:r>
            <a:r>
              <a:rPr lang="ru-RU" sz="3200" b="1" dirty="0" smtClean="0">
                <a:solidFill>
                  <a:schemeClr val="bg2"/>
                </a:solidFill>
                <a:effectLst>
                  <a:outerShdw blurRad="38100" dist="38100" dir="2700000" algn="tl">
                    <a:srgbClr val="000000">
                      <a:alpha val="43137"/>
                    </a:srgbClr>
                  </a:outerShdw>
                </a:effectLst>
              </a:rPr>
              <a:t>          </a:t>
            </a:r>
            <a:r>
              <a:rPr lang="en-GB" sz="3600" b="1" dirty="0" err="1" smtClean="0">
                <a:solidFill>
                  <a:schemeClr val="hlink"/>
                </a:solidFill>
                <a:effectLst>
                  <a:outerShdw blurRad="38100" dist="38100" dir="2700000" algn="tl">
                    <a:srgbClr val="000000">
                      <a:alpha val="43137"/>
                    </a:srgbClr>
                  </a:outerShdw>
                </a:effectLst>
              </a:rPr>
              <a:t>C</a:t>
            </a:r>
            <a:r>
              <a:rPr lang="en-GB" sz="2800" b="1" dirty="0" err="1" smtClean="0">
                <a:solidFill>
                  <a:schemeClr val="hlink"/>
                </a:solidFill>
                <a:effectLst>
                  <a:outerShdw blurRad="38100" dist="38100" dir="2700000" algn="tl">
                    <a:srgbClr val="000000">
                      <a:alpha val="43137"/>
                    </a:srgbClr>
                  </a:outerShdw>
                </a:effectLst>
              </a:rPr>
              <a:t>n</a:t>
            </a:r>
            <a:r>
              <a:rPr lang="ru-RU" sz="3600" b="1" dirty="0">
                <a:solidFill>
                  <a:schemeClr val="hlink"/>
                </a:solidFill>
                <a:effectLst>
                  <a:outerShdw blurRad="38100" dist="38100" dir="2700000" algn="tl">
                    <a:srgbClr val="000000">
                      <a:alpha val="43137"/>
                    </a:srgbClr>
                  </a:outerShdw>
                </a:effectLst>
              </a:rPr>
              <a:t>(</a:t>
            </a:r>
            <a:r>
              <a:rPr lang="en-GB" sz="3600" b="1" dirty="0">
                <a:solidFill>
                  <a:schemeClr val="hlink"/>
                </a:solidFill>
                <a:effectLst>
                  <a:outerShdw blurRad="38100" dist="38100" dir="2700000" algn="tl">
                    <a:srgbClr val="000000">
                      <a:alpha val="43137"/>
                    </a:srgbClr>
                  </a:outerShdw>
                </a:effectLst>
              </a:rPr>
              <a:t>H</a:t>
            </a:r>
            <a:r>
              <a:rPr lang="ru-RU" sz="2000" b="1" dirty="0">
                <a:solidFill>
                  <a:schemeClr val="hlink"/>
                </a:solidFill>
                <a:effectLst>
                  <a:outerShdw blurRad="38100" dist="38100" dir="2700000" algn="tl">
                    <a:srgbClr val="000000">
                      <a:alpha val="43137"/>
                    </a:srgbClr>
                  </a:outerShdw>
                </a:effectLst>
              </a:rPr>
              <a:t>2</a:t>
            </a:r>
            <a:r>
              <a:rPr lang="en-GB" sz="3600" b="1" dirty="0">
                <a:solidFill>
                  <a:schemeClr val="hlink"/>
                </a:solidFill>
                <a:effectLst>
                  <a:outerShdw blurRad="38100" dist="38100" dir="2700000" algn="tl">
                    <a:srgbClr val="000000">
                      <a:alpha val="43137"/>
                    </a:srgbClr>
                  </a:outerShdw>
                </a:effectLst>
              </a:rPr>
              <a:t>O</a:t>
            </a:r>
            <a:r>
              <a:rPr lang="ru-RU" sz="3600" b="1" dirty="0">
                <a:solidFill>
                  <a:schemeClr val="hlink"/>
                </a:solidFill>
                <a:effectLst>
                  <a:outerShdw blurRad="38100" dist="38100" dir="2700000" algn="tl">
                    <a:srgbClr val="000000">
                      <a:alpha val="43137"/>
                    </a:srgbClr>
                  </a:outerShdw>
                </a:effectLst>
              </a:rPr>
              <a:t>)</a:t>
            </a:r>
            <a:r>
              <a:rPr lang="en-US" sz="2400" b="1" dirty="0">
                <a:solidFill>
                  <a:schemeClr val="hlink"/>
                </a:solidFill>
                <a:effectLst>
                  <a:outerShdw blurRad="38100" dist="38100" dir="2700000" algn="tl">
                    <a:srgbClr val="000000">
                      <a:alpha val="43137"/>
                    </a:srgbClr>
                  </a:outerShdw>
                </a:effectLst>
              </a:rPr>
              <a:t>m</a:t>
            </a:r>
            <a:r>
              <a:rPr lang="ru-RU" sz="2400" b="1" dirty="0">
                <a:solidFill>
                  <a:srgbClr val="404040"/>
                </a:solidFill>
                <a:effectLst>
                  <a:outerShdw blurRad="38100" dist="38100" dir="2700000" algn="tl">
                    <a:srgbClr val="000000">
                      <a:alpha val="43137"/>
                    </a:srgbClr>
                  </a:outerShdw>
                </a:effectLst>
              </a:rPr>
              <a:t>   </a:t>
            </a:r>
            <a:r>
              <a:rPr lang="ru-RU" sz="2400" b="1" dirty="0" smtClean="0">
                <a:solidFill>
                  <a:srgbClr val="404040"/>
                </a:solidFill>
                <a:effectLst>
                  <a:outerShdw blurRad="38100" dist="38100" dir="2700000" algn="tl">
                    <a:srgbClr val="000000">
                      <a:alpha val="43137"/>
                    </a:srgbClr>
                  </a:outerShdw>
                </a:effectLst>
              </a:rPr>
              <a:t>  гидратированные формы углерода</a:t>
            </a:r>
            <a:r>
              <a:rPr lang="ru-RU" sz="2400" b="1" dirty="0">
                <a:solidFill>
                  <a:srgbClr val="404040"/>
                </a:solidFill>
                <a:effectLst>
                  <a:outerShdw blurRad="38100" dist="38100" dir="2700000" algn="tl">
                    <a:srgbClr val="000000">
                      <a:alpha val="43137"/>
                    </a:srgbClr>
                  </a:outerShdw>
                </a:effectLst>
              </a:rPr>
              <a:t>, </a:t>
            </a:r>
            <a:r>
              <a:rPr lang="ru-RU" sz="2400" b="1" dirty="0" smtClean="0">
                <a:solidFill>
                  <a:srgbClr val="404040"/>
                </a:solidFill>
                <a:effectLst>
                  <a:outerShdw blurRad="38100" dist="38100" dir="2700000" algn="tl">
                    <a:srgbClr val="000000">
                      <a:alpha val="43137"/>
                    </a:srgbClr>
                  </a:outerShdw>
                </a:effectLst>
              </a:rPr>
              <a:t>             </a:t>
            </a:r>
            <a:r>
              <a:rPr lang="ru-RU" sz="3600" b="1" dirty="0" smtClean="0">
                <a:solidFill>
                  <a:srgbClr val="0070C0"/>
                </a:solidFill>
                <a:effectLst>
                  <a:outerShdw blurRad="38100" dist="38100" dir="2700000" algn="tl">
                    <a:srgbClr val="000000">
                      <a:alpha val="43137"/>
                    </a:srgbClr>
                  </a:outerShdw>
                </a:effectLst>
              </a:rPr>
              <a:t>“</a:t>
            </a:r>
            <a:r>
              <a:rPr lang="ru-RU" sz="3600" b="1" dirty="0">
                <a:solidFill>
                  <a:srgbClr val="0070C0"/>
                </a:solidFill>
                <a:effectLst>
                  <a:outerShdw blurRad="38100" dist="38100" dir="2700000" algn="tl">
                    <a:srgbClr val="000000">
                      <a:alpha val="43137"/>
                    </a:srgbClr>
                  </a:outerShdw>
                </a:effectLst>
              </a:rPr>
              <a:t>углевод”. </a:t>
            </a:r>
            <a:endParaRPr lang="ru-RU" sz="2400" b="1" dirty="0">
              <a:solidFill>
                <a:srgbClr val="0070C0"/>
              </a:solidFill>
              <a:effectLst>
                <a:outerShdw blurRad="38100" dist="38100" dir="2700000" algn="tl">
                  <a:srgbClr val="000000">
                    <a:alpha val="43137"/>
                  </a:srgbClr>
                </a:outerShdw>
              </a:effectLst>
            </a:endParaRPr>
          </a:p>
          <a:p>
            <a:r>
              <a:rPr lang="ru-RU" sz="2400" b="1" dirty="0">
                <a:solidFill>
                  <a:srgbClr val="404040"/>
                </a:solidFill>
                <a:effectLst>
                  <a:outerShdw blurRad="38100" dist="38100" dir="2700000" algn="tl">
                    <a:srgbClr val="000000">
                      <a:alpha val="43137"/>
                    </a:srgbClr>
                  </a:outerShdw>
                </a:effectLst>
              </a:rPr>
              <a:t>      англ. </a:t>
            </a:r>
            <a:r>
              <a:rPr lang="en-US" sz="3200" b="1" dirty="0">
                <a:solidFill>
                  <a:srgbClr val="404040"/>
                </a:solidFill>
                <a:effectLst>
                  <a:outerShdw blurRad="38100" dist="38100" dir="2700000" algn="tl">
                    <a:srgbClr val="000000">
                      <a:alpha val="43137"/>
                    </a:srgbClr>
                  </a:outerShdw>
                </a:effectLst>
              </a:rPr>
              <a:t>Carbohydrate</a:t>
            </a:r>
            <a:r>
              <a:rPr lang="en-US" sz="2000" b="1" dirty="0">
                <a:solidFill>
                  <a:srgbClr val="404040"/>
                </a:solidFill>
                <a:effectLst>
                  <a:outerShdw blurRad="38100" dist="38100" dir="2700000" algn="tl">
                    <a:srgbClr val="000000">
                      <a:alpha val="43137"/>
                    </a:srgbClr>
                  </a:outerShdw>
                </a:effectLst>
              </a:rPr>
              <a:t> </a:t>
            </a:r>
            <a:r>
              <a:rPr lang="ru-RU" sz="2000" b="1" dirty="0" smtClean="0">
                <a:solidFill>
                  <a:srgbClr val="404040"/>
                </a:solidFill>
                <a:effectLst>
                  <a:outerShdw blurRad="38100" dist="38100" dir="2700000" algn="tl">
                    <a:srgbClr val="000000">
                      <a:alpha val="43137"/>
                    </a:srgbClr>
                  </a:outerShdw>
                </a:effectLst>
              </a:rPr>
              <a:t>        </a:t>
            </a:r>
            <a:r>
              <a:rPr lang="en-US" sz="2400" b="1" dirty="0" smtClean="0">
                <a:solidFill>
                  <a:srgbClr val="404040"/>
                </a:solidFill>
                <a:effectLst>
                  <a:outerShdw blurRad="38100" dist="38100" dir="2700000" algn="tl">
                    <a:srgbClr val="000000">
                      <a:alpha val="43137"/>
                    </a:srgbClr>
                  </a:outerShdw>
                </a:effectLst>
              </a:rPr>
              <a:t>carbon</a:t>
            </a:r>
            <a:r>
              <a:rPr lang="ru-RU" sz="2400" b="1" dirty="0" smtClean="0">
                <a:solidFill>
                  <a:srgbClr val="404040"/>
                </a:solidFill>
                <a:effectLst>
                  <a:outerShdw blurRad="38100" dist="38100" dir="2700000" algn="tl">
                    <a:srgbClr val="000000">
                      <a:alpha val="43137"/>
                    </a:srgbClr>
                  </a:outerShdw>
                </a:effectLst>
              </a:rPr>
              <a:t> </a:t>
            </a:r>
            <a:r>
              <a:rPr lang="ru-RU" sz="2400" b="1" dirty="0">
                <a:solidFill>
                  <a:srgbClr val="404040"/>
                </a:solidFill>
                <a:effectLst>
                  <a:outerShdw blurRad="38100" dist="38100" dir="2700000" algn="tl">
                    <a:srgbClr val="000000">
                      <a:alpha val="43137"/>
                    </a:srgbClr>
                  </a:outerShdw>
                </a:effectLst>
              </a:rPr>
              <a:t>(углерод) и </a:t>
            </a:r>
            <a:endParaRPr lang="ru-RU" sz="2400" b="1" dirty="0" smtClean="0">
              <a:solidFill>
                <a:srgbClr val="404040"/>
              </a:solidFill>
              <a:effectLst>
                <a:outerShdw blurRad="38100" dist="38100" dir="2700000" algn="tl">
                  <a:srgbClr val="000000">
                    <a:alpha val="43137"/>
                  </a:srgbClr>
                </a:outerShdw>
              </a:effectLst>
            </a:endParaRPr>
          </a:p>
          <a:p>
            <a:r>
              <a:rPr lang="ru-RU" sz="2400" b="1" dirty="0" smtClean="0">
                <a:solidFill>
                  <a:srgbClr val="404040"/>
                </a:solidFill>
                <a:effectLst>
                  <a:outerShdw blurRad="38100" dist="38100" dir="2700000" algn="tl">
                    <a:srgbClr val="000000">
                      <a:alpha val="43137"/>
                    </a:srgbClr>
                  </a:outerShdw>
                </a:effectLst>
              </a:rPr>
              <a:t>(гидрат) </a:t>
            </a:r>
            <a:r>
              <a:rPr lang="ru-RU" sz="2400" b="1" dirty="0">
                <a:solidFill>
                  <a:srgbClr val="404040"/>
                </a:solidFill>
                <a:effectLst>
                  <a:outerShdw blurRad="38100" dist="38100" dir="2700000" algn="tl">
                    <a:srgbClr val="000000">
                      <a:alpha val="43137"/>
                    </a:srgbClr>
                  </a:outerShdw>
                </a:effectLst>
              </a:rPr>
              <a:t>– продукт присоединения воды</a:t>
            </a:r>
          </a:p>
        </p:txBody>
      </p:sp>
      <p:pic>
        <p:nvPicPr>
          <p:cNvPr id="2293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200788"/>
            <a:ext cx="2560637" cy="352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7668344" y="2276872"/>
            <a:ext cx="1297150" cy="461665"/>
          </a:xfrm>
          <a:prstGeom prst="rect">
            <a:avLst/>
          </a:prstGeom>
        </p:spPr>
        <p:txBody>
          <a:bodyPr wrap="none">
            <a:spAutoFit/>
          </a:bodyPr>
          <a:lstStyle/>
          <a:p>
            <a:r>
              <a:rPr lang="en-US" sz="2400" b="1" dirty="0">
                <a:solidFill>
                  <a:srgbClr val="404040"/>
                </a:solidFill>
                <a:effectLst>
                  <a:outerShdw blurRad="38100" dist="38100" dir="2700000" algn="tl">
                    <a:srgbClr val="000000">
                      <a:alpha val="43137"/>
                    </a:srgbClr>
                  </a:outerShdw>
                </a:effectLst>
              </a:rPr>
              <a:t>hydrate</a:t>
            </a:r>
            <a:endParaRPr lang="ru-RU" sz="2400" dirty="0"/>
          </a:p>
        </p:txBody>
      </p:sp>
      <p:pic>
        <p:nvPicPr>
          <p:cNvPr id="6" name="Picture 10" descr="кар смайл"/>
          <p:cNvPicPr/>
          <p:nvPr/>
        </p:nvPicPr>
        <p:blipFill>
          <a:blip r:embed="rId3" cstate="print"/>
          <a:srcRect/>
          <a:stretch>
            <a:fillRect/>
          </a:stretch>
        </p:blipFill>
        <p:spPr bwMode="auto">
          <a:xfrm>
            <a:off x="6930957" y="3861048"/>
            <a:ext cx="1817507" cy="208850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3"/>
          <p:cNvSpPr>
            <a:spLocks noGrp="1"/>
          </p:cNvSpPr>
          <p:nvPr>
            <p:ph type="sldNum" sz="quarter" idx="12"/>
          </p:nvPr>
        </p:nvSpPr>
        <p:spPr/>
        <p:txBody>
          <a:bodyPr/>
          <a:lstStyle/>
          <a:p>
            <a:fld id="{F61570AA-3CDB-45BF-87D3-082318EAF582}" type="slidenum">
              <a:rPr lang="ru-RU"/>
              <a:pPr/>
              <a:t>40</a:t>
            </a:fld>
            <a:endParaRPr lang="ru-RU"/>
          </a:p>
        </p:txBody>
      </p:sp>
      <p:sp>
        <p:nvSpPr>
          <p:cNvPr id="19458" name="Text Box 2"/>
          <p:cNvSpPr txBox="1">
            <a:spLocks noChangeArrowheads="1"/>
          </p:cNvSpPr>
          <p:nvPr/>
        </p:nvSpPr>
        <p:spPr bwMode="auto">
          <a:xfrm>
            <a:off x="0" y="26035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sz="3200" b="1" dirty="0" smtClean="0">
                <a:solidFill>
                  <a:srgbClr val="0070C0"/>
                </a:solidFill>
                <a:effectLst>
                  <a:outerShdw blurRad="38100" dist="38100" dir="2700000" algn="tl">
                    <a:srgbClr val="000000">
                      <a:alpha val="43137"/>
                    </a:srgbClr>
                  </a:outerShdw>
                </a:effectLst>
              </a:rPr>
              <a:t>Мутаротация </a:t>
            </a:r>
            <a:endParaRPr lang="ru-RU" sz="3200" b="1" dirty="0">
              <a:solidFill>
                <a:srgbClr val="0070C0"/>
              </a:solidFill>
              <a:effectLst>
                <a:outerShdw blurRad="38100" dist="38100" dir="2700000" algn="tl">
                  <a:srgbClr val="000000">
                    <a:alpha val="43137"/>
                  </a:srgbClr>
                </a:outerShdw>
              </a:effectLst>
            </a:endParaRPr>
          </a:p>
        </p:txBody>
      </p:sp>
      <p:sp>
        <p:nvSpPr>
          <p:cNvPr id="19459" name="Line 3"/>
          <p:cNvSpPr>
            <a:spLocks noChangeShapeType="1"/>
          </p:cNvSpPr>
          <p:nvPr/>
        </p:nvSpPr>
        <p:spPr bwMode="auto">
          <a:xfrm>
            <a:off x="250825" y="981075"/>
            <a:ext cx="8569325" cy="0"/>
          </a:xfrm>
          <a:prstGeom prst="line">
            <a:avLst/>
          </a:prstGeom>
          <a:noFill/>
          <a:ln w="57150" cmpd="thinThick">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46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9467" name="Rectangle 11"/>
          <p:cNvSpPr>
            <a:spLocks noChangeArrowheads="1"/>
          </p:cNvSpPr>
          <p:nvPr/>
        </p:nvSpPr>
        <p:spPr bwMode="auto">
          <a:xfrm>
            <a:off x="0" y="280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9478" name="Rectangle 22"/>
          <p:cNvSpPr>
            <a:spLocks noChangeArrowheads="1"/>
          </p:cNvSpPr>
          <p:nvPr/>
        </p:nvSpPr>
        <p:spPr bwMode="auto">
          <a:xfrm>
            <a:off x="0" y="1081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ru-RU"/>
          </a:p>
        </p:txBody>
      </p:sp>
      <p:sp>
        <p:nvSpPr>
          <p:cNvPr id="19480" name="Rectangle 24"/>
          <p:cNvSpPr>
            <a:spLocks noChangeArrowheads="1"/>
          </p:cNvSpPr>
          <p:nvPr/>
        </p:nvSpPr>
        <p:spPr bwMode="auto">
          <a:xfrm>
            <a:off x="0" y="1081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ru-RU"/>
          </a:p>
        </p:txBody>
      </p:sp>
      <p:graphicFrame>
        <p:nvGraphicFramePr>
          <p:cNvPr id="19479" name="Object 23"/>
          <p:cNvGraphicFramePr>
            <a:graphicFrameLocks noChangeAspect="1"/>
          </p:cNvGraphicFramePr>
          <p:nvPr/>
        </p:nvGraphicFramePr>
        <p:xfrm>
          <a:off x="611188" y="1054100"/>
          <a:ext cx="7777162" cy="5664200"/>
        </p:xfrm>
        <a:graphic>
          <a:graphicData uri="http://schemas.openxmlformats.org/presentationml/2006/ole">
            <mc:AlternateContent xmlns:mc="http://schemas.openxmlformats.org/markup-compatibility/2006">
              <mc:Choice xmlns:v="urn:schemas-microsoft-com:vml" Requires="v">
                <p:oleObj spid="_x0000_s19488" name="Document" r:id="rId3" imgW="10934700" imgH="7962900" progId="ChemWindow.Document">
                  <p:embed/>
                </p:oleObj>
              </mc:Choice>
              <mc:Fallback>
                <p:oleObj name="Document" r:id="rId3" imgW="10934700" imgH="7962900" progId="ChemWindow.Document">
                  <p:embed/>
                  <p:pic>
                    <p:nvPicPr>
                      <p:cNvPr id="0"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054100"/>
                        <a:ext cx="7777162" cy="566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3"/>
          <p:cNvSpPr>
            <a:spLocks noGrp="1"/>
          </p:cNvSpPr>
          <p:nvPr>
            <p:ph type="sldNum" sz="quarter" idx="12"/>
          </p:nvPr>
        </p:nvSpPr>
        <p:spPr/>
        <p:txBody>
          <a:bodyPr/>
          <a:lstStyle/>
          <a:p>
            <a:fld id="{35F2AD99-4D44-4227-BEA5-CCE3EC0A43FA}" type="slidenum">
              <a:rPr lang="ru-RU"/>
              <a:pPr/>
              <a:t>41</a:t>
            </a:fld>
            <a:endParaRPr lang="ru-RU"/>
          </a:p>
        </p:txBody>
      </p:sp>
      <p:pic>
        <p:nvPicPr>
          <p:cNvPr id="234500" name="Picture 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3"/>
          <p:cNvSpPr>
            <a:spLocks noGrp="1"/>
          </p:cNvSpPr>
          <p:nvPr>
            <p:ph type="sldNum" sz="quarter" idx="12"/>
          </p:nvPr>
        </p:nvSpPr>
        <p:spPr/>
        <p:txBody>
          <a:bodyPr/>
          <a:lstStyle/>
          <a:p>
            <a:fld id="{3A6FD634-B75D-4AFF-9CDF-758F02E2335B}" type="slidenum">
              <a:rPr lang="ru-RU"/>
              <a:pPr/>
              <a:t>42</a:t>
            </a:fld>
            <a:endParaRPr lang="ru-RU"/>
          </a:p>
        </p:txBody>
      </p:sp>
      <p:sp>
        <p:nvSpPr>
          <p:cNvPr id="20482" name="Text Box 2"/>
          <p:cNvSpPr txBox="1">
            <a:spLocks noChangeArrowheads="1"/>
          </p:cNvSpPr>
          <p:nvPr/>
        </p:nvSpPr>
        <p:spPr bwMode="auto">
          <a:xfrm>
            <a:off x="2627784" y="260349"/>
            <a:ext cx="34269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3600" b="1" dirty="0" err="1" smtClean="0">
                <a:solidFill>
                  <a:srgbClr val="FF0000"/>
                </a:solidFill>
                <a:effectLst>
                  <a:outerShdw blurRad="38100" dist="38100" dir="2700000" algn="tl">
                    <a:srgbClr val="000000">
                      <a:alpha val="43137"/>
                    </a:srgbClr>
                  </a:outerShdw>
                </a:effectLst>
              </a:rPr>
              <a:t>Конформации</a:t>
            </a:r>
            <a:endParaRPr lang="ru-RU" sz="3600" b="1" dirty="0">
              <a:solidFill>
                <a:srgbClr val="FF0000"/>
              </a:solidFill>
              <a:effectLst>
                <a:outerShdw blurRad="38100" dist="38100" dir="2700000" algn="tl">
                  <a:srgbClr val="000000">
                    <a:alpha val="43137"/>
                  </a:srgbClr>
                </a:outerShdw>
              </a:effectLst>
            </a:endParaRPr>
          </a:p>
        </p:txBody>
      </p:sp>
      <p:sp>
        <p:nvSpPr>
          <p:cNvPr id="20483" name="Line 3"/>
          <p:cNvSpPr>
            <a:spLocks noChangeShapeType="1"/>
          </p:cNvSpPr>
          <p:nvPr/>
        </p:nvSpPr>
        <p:spPr bwMode="auto">
          <a:xfrm>
            <a:off x="250825" y="981075"/>
            <a:ext cx="8569325" cy="0"/>
          </a:xfrm>
          <a:prstGeom prst="line">
            <a:avLst/>
          </a:prstGeom>
          <a:noFill/>
          <a:ln w="57150" cmpd="thinThick">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48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0485" name="Rectangle 5"/>
          <p:cNvSpPr>
            <a:spLocks noChangeArrowheads="1"/>
          </p:cNvSpPr>
          <p:nvPr/>
        </p:nvSpPr>
        <p:spPr bwMode="auto">
          <a:xfrm>
            <a:off x="0" y="280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0486" name="Rectangle 6"/>
          <p:cNvSpPr>
            <a:spLocks noChangeArrowheads="1"/>
          </p:cNvSpPr>
          <p:nvPr/>
        </p:nvSpPr>
        <p:spPr bwMode="auto">
          <a:xfrm>
            <a:off x="0" y="1081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ru-RU"/>
          </a:p>
        </p:txBody>
      </p:sp>
      <p:sp>
        <p:nvSpPr>
          <p:cNvPr id="2048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20488" name="Object 8"/>
          <p:cNvGraphicFramePr>
            <a:graphicFrameLocks noChangeAspect="1"/>
          </p:cNvGraphicFramePr>
          <p:nvPr/>
        </p:nvGraphicFramePr>
        <p:xfrm>
          <a:off x="179388" y="2233613"/>
          <a:ext cx="8748712" cy="2563812"/>
        </p:xfrm>
        <a:graphic>
          <a:graphicData uri="http://schemas.openxmlformats.org/presentationml/2006/ole">
            <mc:AlternateContent xmlns:mc="http://schemas.openxmlformats.org/markup-compatibility/2006">
              <mc:Choice xmlns:v="urn:schemas-microsoft-com:vml" Requires="v">
                <p:oleObj spid="_x0000_s20501" name="Document" r:id="rId3" imgW="8277225" imgH="2419350" progId="ChemWindow.Document">
                  <p:embed/>
                </p:oleObj>
              </mc:Choice>
              <mc:Fallback>
                <p:oleObj name="Document" r:id="rId3" imgW="8277225" imgH="2419350" progId="ChemWindow.Document">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233613"/>
                        <a:ext cx="8748712" cy="2563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1" name="Rectangle 11"/>
          <p:cNvSpPr>
            <a:spLocks noChangeArrowheads="1"/>
          </p:cNvSpPr>
          <p:nvPr/>
        </p:nvSpPr>
        <p:spPr bwMode="auto">
          <a:xfrm>
            <a:off x="0" y="2366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0493" name="Rectangle 13"/>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3"/>
          <p:cNvSpPr>
            <a:spLocks noGrp="1"/>
          </p:cNvSpPr>
          <p:nvPr>
            <p:ph type="sldNum" sz="quarter" idx="12"/>
          </p:nvPr>
        </p:nvSpPr>
        <p:spPr/>
        <p:txBody>
          <a:bodyPr/>
          <a:lstStyle/>
          <a:p>
            <a:fld id="{5C0FC377-22AA-4D59-880A-0A0D7CB12B80}" type="slidenum">
              <a:rPr lang="ru-RU"/>
              <a:pPr/>
              <a:t>43</a:t>
            </a:fld>
            <a:endParaRPr lang="ru-RU"/>
          </a:p>
        </p:txBody>
      </p:sp>
      <p:sp>
        <p:nvSpPr>
          <p:cNvPr id="21506" name="Text Box 2"/>
          <p:cNvSpPr txBox="1">
            <a:spLocks noChangeArrowheads="1"/>
          </p:cNvSpPr>
          <p:nvPr/>
        </p:nvSpPr>
        <p:spPr bwMode="auto">
          <a:xfrm>
            <a:off x="2890709" y="137301"/>
            <a:ext cx="328955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3200" b="1" dirty="0" smtClean="0">
                <a:solidFill>
                  <a:srgbClr val="FF0000"/>
                </a:solidFill>
                <a:effectLst>
                  <a:outerShdw blurRad="38100" dist="38100" dir="2700000" algn="tl">
                    <a:srgbClr val="000000">
                      <a:alpha val="43137"/>
                    </a:srgbClr>
                  </a:outerShdw>
                </a:effectLst>
              </a:rPr>
              <a:t> </a:t>
            </a:r>
            <a:r>
              <a:rPr lang="ru-RU" sz="3200" b="1" dirty="0" err="1">
                <a:solidFill>
                  <a:srgbClr val="FF0000"/>
                </a:solidFill>
                <a:effectLst>
                  <a:outerShdw blurRad="38100" dist="38100" dir="2700000" algn="tl">
                    <a:srgbClr val="000000">
                      <a:alpha val="43137"/>
                    </a:srgbClr>
                  </a:outerShdw>
                </a:effectLst>
              </a:rPr>
              <a:t>Конформации</a:t>
            </a:r>
            <a:endParaRPr lang="ru-RU" sz="3200" b="1" dirty="0">
              <a:solidFill>
                <a:srgbClr val="FF0000"/>
              </a:solidFill>
              <a:effectLst>
                <a:outerShdw blurRad="38100" dist="38100" dir="2700000" algn="tl">
                  <a:srgbClr val="000000">
                    <a:alpha val="43137"/>
                  </a:srgbClr>
                </a:outerShdw>
              </a:effectLst>
            </a:endParaRPr>
          </a:p>
        </p:txBody>
      </p:sp>
      <p:sp>
        <p:nvSpPr>
          <p:cNvPr id="21507" name="Line 3"/>
          <p:cNvSpPr>
            <a:spLocks noChangeShapeType="1"/>
          </p:cNvSpPr>
          <p:nvPr/>
        </p:nvSpPr>
        <p:spPr bwMode="auto">
          <a:xfrm>
            <a:off x="250825" y="981075"/>
            <a:ext cx="8569325" cy="0"/>
          </a:xfrm>
          <a:prstGeom prst="line">
            <a:avLst/>
          </a:prstGeom>
          <a:noFill/>
          <a:ln w="57150" cmpd="thinThick">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150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1509" name="Rectangle 5"/>
          <p:cNvSpPr>
            <a:spLocks noChangeArrowheads="1"/>
          </p:cNvSpPr>
          <p:nvPr/>
        </p:nvSpPr>
        <p:spPr bwMode="auto">
          <a:xfrm>
            <a:off x="0" y="280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1510" name="Rectangle 6"/>
          <p:cNvSpPr>
            <a:spLocks noChangeArrowheads="1"/>
          </p:cNvSpPr>
          <p:nvPr/>
        </p:nvSpPr>
        <p:spPr bwMode="auto">
          <a:xfrm>
            <a:off x="0" y="1081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ru-RU"/>
          </a:p>
        </p:txBody>
      </p:sp>
      <p:sp>
        <p:nvSpPr>
          <p:cNvPr id="2151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1513" name="Rectangle 9"/>
          <p:cNvSpPr>
            <a:spLocks noChangeArrowheads="1"/>
          </p:cNvSpPr>
          <p:nvPr/>
        </p:nvSpPr>
        <p:spPr bwMode="auto">
          <a:xfrm>
            <a:off x="0" y="2366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21514" name="Object 10"/>
          <p:cNvGraphicFramePr>
            <a:graphicFrameLocks noChangeAspect="1"/>
          </p:cNvGraphicFramePr>
          <p:nvPr/>
        </p:nvGraphicFramePr>
        <p:xfrm>
          <a:off x="900113" y="1125538"/>
          <a:ext cx="2738437" cy="2689225"/>
        </p:xfrm>
        <a:graphic>
          <a:graphicData uri="http://schemas.openxmlformats.org/presentationml/2006/ole">
            <mc:AlternateContent xmlns:mc="http://schemas.openxmlformats.org/markup-compatibility/2006">
              <mc:Choice xmlns:v="urn:schemas-microsoft-com:vml" Requires="v">
                <p:oleObj spid="_x0000_s21549" name="Document" r:id="rId3" imgW="2162175" imgH="2124075" progId="ChemWindow.Document">
                  <p:embed/>
                </p:oleObj>
              </mc:Choice>
              <mc:Fallback>
                <p:oleObj name="Document" r:id="rId3" imgW="2162175" imgH="2124075" progId="ChemWindow.Document">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125538"/>
                        <a:ext cx="2738437" cy="2689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16" name="Object 12"/>
          <p:cNvGraphicFramePr>
            <a:graphicFrameLocks noChangeAspect="1"/>
          </p:cNvGraphicFramePr>
          <p:nvPr/>
        </p:nvGraphicFramePr>
        <p:xfrm>
          <a:off x="5076825" y="1268413"/>
          <a:ext cx="2881313" cy="2571750"/>
        </p:xfrm>
        <a:graphic>
          <a:graphicData uri="http://schemas.openxmlformats.org/presentationml/2006/ole">
            <mc:AlternateContent xmlns:mc="http://schemas.openxmlformats.org/markup-compatibility/2006">
              <mc:Choice xmlns:v="urn:schemas-microsoft-com:vml" Requires="v">
                <p:oleObj spid="_x0000_s21550" name="Document" r:id="rId5" imgW="2305050" imgH="2057400" progId="ChemWindow.Document">
                  <p:embed/>
                </p:oleObj>
              </mc:Choice>
              <mc:Fallback>
                <p:oleObj name="Document" r:id="rId5" imgW="2305050" imgH="2057400" progId="ChemWindow.Document">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825" y="1268413"/>
                        <a:ext cx="2881313" cy="257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8" name="Rectangle 14"/>
          <p:cNvSpPr>
            <a:spLocks noChangeArrowheads="1"/>
          </p:cNvSpPr>
          <p:nvPr/>
        </p:nvSpPr>
        <p:spPr bwMode="auto">
          <a:xfrm>
            <a:off x="0" y="2366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21517" name="Object 13"/>
          <p:cNvGraphicFramePr>
            <a:graphicFrameLocks noChangeAspect="1"/>
          </p:cNvGraphicFramePr>
          <p:nvPr/>
        </p:nvGraphicFramePr>
        <p:xfrm>
          <a:off x="755650" y="4005263"/>
          <a:ext cx="2879725" cy="2676525"/>
        </p:xfrm>
        <a:graphic>
          <a:graphicData uri="http://schemas.openxmlformats.org/presentationml/2006/ole">
            <mc:AlternateContent xmlns:mc="http://schemas.openxmlformats.org/markup-compatibility/2006">
              <mc:Choice xmlns:v="urn:schemas-microsoft-com:vml" Requires="v">
                <p:oleObj spid="_x0000_s21551" name="Document" r:id="rId7" imgW="2286000" imgH="2124075" progId="ChemWindow.Document">
                  <p:embed/>
                </p:oleObj>
              </mc:Choice>
              <mc:Fallback>
                <p:oleObj name="Document" r:id="rId7" imgW="2286000" imgH="2124075" progId="ChemWindow.Document">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 y="4005263"/>
                        <a:ext cx="2879725" cy="2676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20" name="Rectangle 16"/>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21519" name="Object 15"/>
          <p:cNvGraphicFramePr>
            <a:graphicFrameLocks noChangeAspect="1"/>
          </p:cNvGraphicFramePr>
          <p:nvPr/>
        </p:nvGraphicFramePr>
        <p:xfrm>
          <a:off x="4859338" y="4076700"/>
          <a:ext cx="3168650" cy="2684463"/>
        </p:xfrm>
        <a:graphic>
          <a:graphicData uri="http://schemas.openxmlformats.org/presentationml/2006/ole">
            <mc:AlternateContent xmlns:mc="http://schemas.openxmlformats.org/markup-compatibility/2006">
              <mc:Choice xmlns:v="urn:schemas-microsoft-com:vml" Requires="v">
                <p:oleObj spid="_x0000_s21552" name="Document" r:id="rId9" imgW="2428875" imgH="2057400" progId="ChemWindow.Document">
                  <p:embed/>
                </p:oleObj>
              </mc:Choice>
              <mc:Fallback>
                <p:oleObj name="Document" r:id="rId9" imgW="2428875" imgH="2057400" progId="ChemWindow.Document">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9338" y="4076700"/>
                        <a:ext cx="3168650" cy="2684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3"/>
          <p:cNvSpPr>
            <a:spLocks noGrp="1"/>
          </p:cNvSpPr>
          <p:nvPr>
            <p:ph type="sldNum" sz="quarter" idx="12"/>
          </p:nvPr>
        </p:nvSpPr>
        <p:spPr/>
        <p:txBody>
          <a:bodyPr/>
          <a:lstStyle/>
          <a:p>
            <a:fld id="{A0DA793A-685F-4AA8-BC6F-8E7A2C3BDCDD}" type="slidenum">
              <a:rPr lang="ru-RU"/>
              <a:pPr/>
              <a:t>44</a:t>
            </a:fld>
            <a:endParaRPr lang="ru-RU"/>
          </a:p>
        </p:txBody>
      </p:sp>
      <p:sp>
        <p:nvSpPr>
          <p:cNvPr id="22530" name="Text Box 2"/>
          <p:cNvSpPr txBox="1">
            <a:spLocks noChangeArrowheads="1"/>
          </p:cNvSpPr>
          <p:nvPr/>
        </p:nvSpPr>
        <p:spPr bwMode="auto">
          <a:xfrm>
            <a:off x="323850" y="2603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ru-RU" sz="3200" b="1">
              <a:solidFill>
                <a:schemeClr val="accent2"/>
              </a:solidFill>
            </a:endParaRPr>
          </a:p>
        </p:txBody>
      </p:sp>
      <p:sp>
        <p:nvSpPr>
          <p:cNvPr id="22531" name="Line 3"/>
          <p:cNvSpPr>
            <a:spLocks noChangeShapeType="1"/>
          </p:cNvSpPr>
          <p:nvPr/>
        </p:nvSpPr>
        <p:spPr bwMode="auto">
          <a:xfrm>
            <a:off x="250825" y="981075"/>
            <a:ext cx="8569325" cy="0"/>
          </a:xfrm>
          <a:prstGeom prst="line">
            <a:avLst/>
          </a:prstGeom>
          <a:noFill/>
          <a:ln w="57150" cmpd="thinThick">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25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2533" name="Rectangle 5"/>
          <p:cNvSpPr>
            <a:spLocks noChangeArrowheads="1"/>
          </p:cNvSpPr>
          <p:nvPr/>
        </p:nvSpPr>
        <p:spPr bwMode="auto">
          <a:xfrm>
            <a:off x="0" y="280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253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2536" name="Rectangle 8"/>
          <p:cNvSpPr>
            <a:spLocks noChangeArrowheads="1"/>
          </p:cNvSpPr>
          <p:nvPr/>
        </p:nvSpPr>
        <p:spPr bwMode="auto">
          <a:xfrm>
            <a:off x="0" y="2366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2539" name="Rectangle 11"/>
          <p:cNvSpPr>
            <a:spLocks noChangeArrowheads="1"/>
          </p:cNvSpPr>
          <p:nvPr/>
        </p:nvSpPr>
        <p:spPr bwMode="auto">
          <a:xfrm>
            <a:off x="0" y="2366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2541" name="Rectangle 13"/>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2544" name="Rectangle 16"/>
          <p:cNvSpPr>
            <a:spLocks noChangeArrowheads="1"/>
          </p:cNvSpPr>
          <p:nvPr/>
        </p:nvSpPr>
        <p:spPr bwMode="auto">
          <a:xfrm>
            <a:off x="0" y="2219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22543" name="Object 15"/>
          <p:cNvGraphicFramePr>
            <a:graphicFrameLocks noChangeAspect="1"/>
          </p:cNvGraphicFramePr>
          <p:nvPr/>
        </p:nvGraphicFramePr>
        <p:xfrm>
          <a:off x="395288" y="1763713"/>
          <a:ext cx="4248150" cy="3394075"/>
        </p:xfrm>
        <a:graphic>
          <a:graphicData uri="http://schemas.openxmlformats.org/presentationml/2006/ole">
            <mc:AlternateContent xmlns:mc="http://schemas.openxmlformats.org/markup-compatibility/2006">
              <mc:Choice xmlns:v="urn:schemas-microsoft-com:vml" Requires="v">
                <p:oleObj spid="_x0000_s22560" name="Document" r:id="rId3" imgW="3028950" imgH="2419350" progId="ChemWindow.Document">
                  <p:embed/>
                </p:oleObj>
              </mc:Choice>
              <mc:Fallback>
                <p:oleObj name="Document" r:id="rId3" imgW="3028950" imgH="2419350" progId="ChemWindow.Document">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763713"/>
                        <a:ext cx="4248150" cy="3394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46" name="Rectangle 18"/>
          <p:cNvSpPr>
            <a:spLocks noChangeArrowheads="1"/>
          </p:cNvSpPr>
          <p:nvPr/>
        </p:nvSpPr>
        <p:spPr bwMode="auto">
          <a:xfrm>
            <a:off x="0" y="2438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22545" name="Object 17"/>
          <p:cNvGraphicFramePr>
            <a:graphicFrameLocks noChangeAspect="1"/>
          </p:cNvGraphicFramePr>
          <p:nvPr/>
        </p:nvGraphicFramePr>
        <p:xfrm>
          <a:off x="5405438" y="1844675"/>
          <a:ext cx="2838450" cy="2951163"/>
        </p:xfrm>
        <a:graphic>
          <a:graphicData uri="http://schemas.openxmlformats.org/presentationml/2006/ole">
            <mc:AlternateContent xmlns:mc="http://schemas.openxmlformats.org/markup-compatibility/2006">
              <mc:Choice xmlns:v="urn:schemas-microsoft-com:vml" Requires="v">
                <p:oleObj spid="_x0000_s22561" name="Document" r:id="rId5" imgW="1905000" imgH="1981200" progId="ChemWindow.Document">
                  <p:embed/>
                </p:oleObj>
              </mc:Choice>
              <mc:Fallback>
                <p:oleObj name="Document" r:id="rId5" imgW="1905000" imgH="1981200" progId="ChemWindow.Document">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5438" y="1844675"/>
                        <a:ext cx="2838450" cy="295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2547"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088" y="260350"/>
            <a:ext cx="626586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descr="rabbit_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5776" y="4581128"/>
            <a:ext cx="1609725" cy="18954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rabbi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65501" y="4581128"/>
            <a:ext cx="1609725" cy="1895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 calcmode="lin" valueType="num">
                                      <p:cBhvr>
                                        <p:cTn id="9" dur="500" fill="hold"/>
                                        <p:tgtEl>
                                          <p:spTgt spid="16"/>
                                        </p:tgtEl>
                                        <p:attrNameLst>
                                          <p:attrName>style.rotation</p:attrName>
                                        </p:attrNameLst>
                                      </p:cBhvr>
                                      <p:tavLst>
                                        <p:tav tm="0">
                                          <p:val>
                                            <p:fltVal val="360"/>
                                          </p:val>
                                        </p:tav>
                                        <p:tav tm="100000">
                                          <p:val>
                                            <p:fltVal val="0"/>
                                          </p:val>
                                        </p:tav>
                                      </p:tavLst>
                                    </p:anim>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 calcmode="lin" valueType="num">
                                      <p:cBhvr>
                                        <p:cTn id="17" dur="500" fill="hold"/>
                                        <p:tgtEl>
                                          <p:spTgt spid="17"/>
                                        </p:tgtEl>
                                        <p:attrNameLst>
                                          <p:attrName>style.rotation</p:attrName>
                                        </p:attrNameLst>
                                      </p:cBhvr>
                                      <p:tavLst>
                                        <p:tav tm="0">
                                          <p:val>
                                            <p:fltVal val="360"/>
                                          </p:val>
                                        </p:tav>
                                        <p:tav tm="100000">
                                          <p:val>
                                            <p:fltVal val="0"/>
                                          </p:val>
                                        </p:tav>
                                      </p:tavLst>
                                    </p:anim>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3"/>
          <p:cNvSpPr>
            <a:spLocks noGrp="1"/>
          </p:cNvSpPr>
          <p:nvPr>
            <p:ph type="sldNum" sz="quarter" idx="12"/>
          </p:nvPr>
        </p:nvSpPr>
        <p:spPr/>
        <p:txBody>
          <a:bodyPr/>
          <a:lstStyle/>
          <a:p>
            <a:fld id="{906AE2D3-A2E0-4388-AA25-E2CFBA0A0C01}" type="slidenum">
              <a:rPr lang="ru-RU"/>
              <a:pPr/>
              <a:t>45</a:t>
            </a:fld>
            <a:endParaRPr lang="ru-RU"/>
          </a:p>
        </p:txBody>
      </p:sp>
      <p:sp>
        <p:nvSpPr>
          <p:cNvPr id="343042" name="Rectangle 2"/>
          <p:cNvSpPr>
            <a:spLocks noChangeArrowheads="1"/>
          </p:cNvSpPr>
          <p:nvPr/>
        </p:nvSpPr>
        <p:spPr bwMode="auto">
          <a:xfrm>
            <a:off x="468313" y="404813"/>
            <a:ext cx="765968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spcAft>
                <a:spcPts val="300"/>
              </a:spcAft>
              <a:buClr>
                <a:srgbClr val="C3260C"/>
              </a:buClr>
              <a:buSzPct val="130000"/>
              <a:buFont typeface="Georgia" pitchFamily="18" charset="0"/>
              <a:buNone/>
            </a:pPr>
            <a:r>
              <a:rPr lang="ru-RU" sz="2800" b="1" dirty="0">
                <a:solidFill>
                  <a:srgbClr val="FF0000"/>
                </a:solidFill>
                <a:effectLst>
                  <a:outerShdw blurRad="38100" dist="38100" dir="2700000" algn="tl">
                    <a:srgbClr val="000000">
                      <a:alpha val="43137"/>
                    </a:srgbClr>
                  </a:outerShdw>
                </a:effectLst>
              </a:rPr>
              <a:t>Свойства отдельных моносахаридов и их производных</a:t>
            </a:r>
          </a:p>
        </p:txBody>
      </p:sp>
      <p:pic>
        <p:nvPicPr>
          <p:cNvPr id="3430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557338"/>
            <a:ext cx="2305050"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30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981075"/>
            <a:ext cx="3781425"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304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4437063"/>
            <a:ext cx="3182937"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3046" name="Rectangle 6"/>
          <p:cNvSpPr>
            <a:spLocks noChangeArrowheads="1"/>
          </p:cNvSpPr>
          <p:nvPr/>
        </p:nvSpPr>
        <p:spPr bwMode="auto">
          <a:xfrm>
            <a:off x="4140200" y="6080125"/>
            <a:ext cx="46085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3600" b="1" baseline="70000" dirty="0" err="1"/>
              <a:t>Глюко́за</a:t>
            </a:r>
            <a:r>
              <a:rPr lang="ru-RU" sz="3600" b="1" baseline="70000" dirty="0"/>
              <a:t> («виноградный сахар», декстроза) </a:t>
            </a:r>
          </a:p>
        </p:txBody>
      </p:sp>
      <p:sp>
        <p:nvSpPr>
          <p:cNvPr id="343047" name="Rectangle 7"/>
          <p:cNvSpPr>
            <a:spLocks noChangeArrowheads="1"/>
          </p:cNvSpPr>
          <p:nvPr/>
        </p:nvSpPr>
        <p:spPr bwMode="auto">
          <a:xfrm>
            <a:off x="5148263" y="5734050"/>
            <a:ext cx="27368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4000" b="1" baseline="70000" dirty="0" err="1">
                <a:solidFill>
                  <a:schemeClr val="hlink"/>
                </a:solidFill>
              </a:rPr>
              <a:t>глюконеогенез</a:t>
            </a:r>
            <a:r>
              <a:rPr lang="ru-RU" sz="4000" b="1" baseline="70000" dirty="0">
                <a:solidFill>
                  <a:schemeClr val="hlink"/>
                </a:solidFill>
              </a:rPr>
              <a:t> </a:t>
            </a:r>
          </a:p>
        </p:txBody>
      </p:sp>
      <p:sp>
        <p:nvSpPr>
          <p:cNvPr id="343048" name="Rectangle 8"/>
          <p:cNvSpPr>
            <a:spLocks noChangeArrowheads="1"/>
          </p:cNvSpPr>
          <p:nvPr/>
        </p:nvSpPr>
        <p:spPr bwMode="auto">
          <a:xfrm>
            <a:off x="5364163" y="4376738"/>
            <a:ext cx="202406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3200" b="1" baseline="70000"/>
              <a:t>Гала́ктоземи́я</a:t>
            </a:r>
          </a:p>
        </p:txBody>
      </p:sp>
      <p:sp>
        <p:nvSpPr>
          <p:cNvPr id="343049" name="Rectangle 9"/>
          <p:cNvSpPr>
            <a:spLocks noChangeArrowheads="1"/>
          </p:cNvSpPr>
          <p:nvPr/>
        </p:nvSpPr>
        <p:spPr bwMode="auto">
          <a:xfrm>
            <a:off x="468313" y="3822700"/>
            <a:ext cx="37877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3200" b="1" baseline="70000"/>
              <a:t>Левулеза, плодовый сахар</a:t>
            </a:r>
          </a:p>
        </p:txBody>
      </p:sp>
      <p:sp>
        <p:nvSpPr>
          <p:cNvPr id="343050" name="Rectangle 10"/>
          <p:cNvSpPr>
            <a:spLocks noChangeArrowheads="1"/>
          </p:cNvSpPr>
          <p:nvPr/>
        </p:nvSpPr>
        <p:spPr bwMode="auto">
          <a:xfrm>
            <a:off x="4643438" y="4652963"/>
            <a:ext cx="40354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400" b="1" baseline="70000"/>
              <a:t>токсическое действие на </a:t>
            </a:r>
            <a:r>
              <a:rPr lang="ru-RU" sz="2400" b="1" baseline="70000">
                <a:hlinkClick r:id="rId6" tooltip="Центральная нервная система"/>
              </a:rPr>
              <a:t>центральную нервную систему</a:t>
            </a:r>
            <a:r>
              <a:rPr lang="ru-RU" sz="2400" b="1" baseline="70000"/>
              <a:t>, </a:t>
            </a:r>
            <a:r>
              <a:rPr lang="ru-RU" sz="2400" b="1" baseline="70000">
                <a:hlinkClick r:id="rId7" tooltip="Печень"/>
              </a:rPr>
              <a:t>печень</a:t>
            </a:r>
            <a:r>
              <a:rPr lang="ru-RU" sz="2400" b="1" baseline="70000"/>
              <a:t> и </a:t>
            </a:r>
            <a:r>
              <a:rPr lang="ru-RU" sz="2400" b="1" baseline="70000">
                <a:hlinkClick r:id="rId8" tooltip="Хрусталик"/>
              </a:rPr>
              <a:t>хрусталик</a:t>
            </a:r>
            <a:r>
              <a:rPr lang="ru-RU" sz="2400" b="1" baseline="70000"/>
              <a:t> глаза</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3"/>
          <p:cNvSpPr>
            <a:spLocks noGrp="1"/>
          </p:cNvSpPr>
          <p:nvPr>
            <p:ph type="sldNum" sz="quarter" idx="12"/>
          </p:nvPr>
        </p:nvSpPr>
        <p:spPr/>
        <p:txBody>
          <a:bodyPr/>
          <a:lstStyle/>
          <a:p>
            <a:fld id="{346D81A9-56BD-4974-8FCF-A9B9FDBDA9C2}" type="slidenum">
              <a:rPr lang="ru-RU"/>
              <a:pPr/>
              <a:t>46</a:t>
            </a:fld>
            <a:endParaRPr lang="ru-RU"/>
          </a:p>
        </p:txBody>
      </p:sp>
      <p:sp>
        <p:nvSpPr>
          <p:cNvPr id="308229" name="Объект 5"/>
          <p:cNvSpPr>
            <a:spLocks noGrp="1"/>
          </p:cNvSpPr>
          <p:nvPr>
            <p:ph sz="quarter" idx="4294967295"/>
          </p:nvPr>
        </p:nvSpPr>
        <p:spPr>
          <a:xfrm>
            <a:off x="467545" y="260350"/>
            <a:ext cx="8676456" cy="1728490"/>
          </a:xfrm>
        </p:spPr>
        <p:txBody>
          <a:bodyPr>
            <a:normAutofit fontScale="70000" lnSpcReduction="20000"/>
          </a:bodyPr>
          <a:lstStyle/>
          <a:p>
            <a:pPr marL="228600" indent="-182563" algn="ctr"/>
            <a:r>
              <a:rPr lang="ru-RU" sz="5200" b="1" dirty="0">
                <a:solidFill>
                  <a:srgbClr val="FF0000"/>
                </a:solidFill>
                <a:effectLst>
                  <a:outerShdw blurRad="38100" dist="38100" dir="2700000" algn="tl">
                    <a:srgbClr val="000000">
                      <a:alpha val="43137"/>
                    </a:srgbClr>
                  </a:outerShdw>
                </a:effectLst>
              </a:rPr>
              <a:t>Производные моносахаридов . </a:t>
            </a:r>
            <a:r>
              <a:rPr lang="ru-RU" sz="5200" b="1" dirty="0" smtClean="0">
                <a:solidFill>
                  <a:srgbClr val="FF0000"/>
                </a:solidFill>
                <a:effectLst>
                  <a:outerShdw blurRad="38100" dist="38100" dir="2700000" algn="tl">
                    <a:srgbClr val="000000">
                      <a:alpha val="43137"/>
                    </a:srgbClr>
                  </a:outerShdw>
                </a:effectLst>
              </a:rPr>
              <a:t>             </a:t>
            </a:r>
            <a:r>
              <a:rPr lang="ru-RU" sz="5100" dirty="0" smtClean="0">
                <a:solidFill>
                  <a:srgbClr val="0070C0"/>
                </a:solidFill>
                <a:effectLst>
                  <a:outerShdw blurRad="38100" dist="38100" dir="2700000" algn="tl">
                    <a:srgbClr val="000000">
                      <a:alpha val="43137"/>
                    </a:srgbClr>
                  </a:outerShdw>
                </a:effectLst>
              </a:rPr>
              <a:t>НЕКЛАССИЧЕСКИЕ </a:t>
            </a:r>
            <a:r>
              <a:rPr lang="ru-RU" sz="5100" dirty="0">
                <a:solidFill>
                  <a:srgbClr val="0070C0"/>
                </a:solidFill>
                <a:effectLst>
                  <a:outerShdw blurRad="38100" dist="38100" dir="2700000" algn="tl">
                    <a:srgbClr val="000000">
                      <a:alpha val="43137"/>
                    </a:srgbClr>
                  </a:outerShdw>
                </a:effectLst>
              </a:rPr>
              <a:t>САХАРА</a:t>
            </a:r>
          </a:p>
          <a:p>
            <a:pPr marL="228600" indent="-182563" algn="ctr">
              <a:buFontTx/>
              <a:buNone/>
            </a:pPr>
            <a:r>
              <a:rPr lang="ru-RU" sz="5100" dirty="0">
                <a:solidFill>
                  <a:srgbClr val="0070C0"/>
                </a:solidFill>
                <a:effectLst>
                  <a:outerShdw blurRad="38100" dist="38100" dir="2700000" algn="tl">
                    <a:srgbClr val="000000">
                      <a:alpha val="43137"/>
                    </a:srgbClr>
                  </a:outerShdw>
                </a:effectLst>
              </a:rPr>
              <a:t> </a:t>
            </a:r>
            <a:r>
              <a:rPr lang="ru-RU" sz="5800" dirty="0" err="1" smtClean="0">
                <a:solidFill>
                  <a:srgbClr val="0070C0"/>
                </a:solidFill>
                <a:effectLst>
                  <a:outerShdw blurRad="38100" dist="38100" dir="2700000" algn="tl">
                    <a:srgbClr val="000000">
                      <a:alpha val="43137"/>
                    </a:srgbClr>
                  </a:outerShdw>
                </a:effectLst>
              </a:rPr>
              <a:t>Дезоксисахара</a:t>
            </a:r>
            <a:r>
              <a:rPr lang="ru-RU" sz="5800" dirty="0" smtClean="0">
                <a:solidFill>
                  <a:srgbClr val="0070C0"/>
                </a:solidFill>
                <a:effectLst>
                  <a:outerShdw blurRad="38100" dist="38100" dir="2700000" algn="tl">
                    <a:srgbClr val="000000">
                      <a:alpha val="43137"/>
                    </a:srgbClr>
                  </a:outerShdw>
                </a:effectLst>
              </a:rPr>
              <a:t> </a:t>
            </a:r>
            <a:endParaRPr lang="ru-RU" sz="5800" dirty="0">
              <a:solidFill>
                <a:srgbClr val="0070C0"/>
              </a:solidFill>
              <a:effectLst>
                <a:outerShdw blurRad="38100" dist="38100" dir="2700000" algn="tl">
                  <a:srgbClr val="000000">
                    <a:alpha val="43137"/>
                  </a:srgbClr>
                </a:outerShdw>
              </a:effectLst>
            </a:endParaRPr>
          </a:p>
          <a:p>
            <a:pPr marL="228600" indent="-182563"/>
            <a:endParaRPr lang="ru-RU" sz="3900" dirty="0">
              <a:solidFill>
                <a:srgbClr val="0070C0"/>
              </a:solidFill>
              <a:effectLst>
                <a:outerShdw blurRad="38100" dist="38100" dir="2700000" algn="tl">
                  <a:srgbClr val="000000">
                    <a:alpha val="43137"/>
                  </a:srgbClr>
                </a:outerShdw>
              </a:effectLst>
            </a:endParaRPr>
          </a:p>
        </p:txBody>
      </p:sp>
      <p:sp>
        <p:nvSpPr>
          <p:cNvPr id="30823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atin typeface="Trebuchet MS" pitchFamily="34" charset="0"/>
            </a:endParaRPr>
          </a:p>
        </p:txBody>
      </p:sp>
      <p:graphicFrame>
        <p:nvGraphicFramePr>
          <p:cNvPr id="308231" name="Object 7"/>
          <p:cNvGraphicFramePr>
            <a:graphicFrameLocks noChangeAspect="1"/>
          </p:cNvGraphicFramePr>
          <p:nvPr>
            <p:extLst>
              <p:ext uri="{D42A27DB-BD31-4B8C-83A1-F6EECF244321}">
                <p14:modId xmlns:p14="http://schemas.microsoft.com/office/powerpoint/2010/main" val="2617918619"/>
              </p:ext>
            </p:extLst>
          </p:nvPr>
        </p:nvGraphicFramePr>
        <p:xfrm>
          <a:off x="365125" y="2468563"/>
          <a:ext cx="8413750" cy="2232025"/>
        </p:xfrm>
        <a:graphic>
          <a:graphicData uri="http://schemas.openxmlformats.org/presentationml/2006/ole">
            <mc:AlternateContent xmlns:mc="http://schemas.openxmlformats.org/markup-compatibility/2006">
              <mc:Choice xmlns:v="urn:schemas-microsoft-com:vml" Requires="v">
                <p:oleObj spid="_x0000_s308243" name="ISIS/Draw Sketch" r:id="rId3" imgW="4808549" imgH="1278125" progId="ISISServer">
                  <p:embed/>
                </p:oleObj>
              </mc:Choice>
              <mc:Fallback>
                <p:oleObj name="ISIS/Draw Sketch" r:id="rId3" imgW="4808549" imgH="1278125" progId="ISISServer">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 y="2468563"/>
                        <a:ext cx="8413750" cy="223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232" name="Прямоугольник 8"/>
          <p:cNvSpPr>
            <a:spLocks noChangeArrowheads="1"/>
          </p:cNvSpPr>
          <p:nvPr/>
        </p:nvSpPr>
        <p:spPr bwMode="auto">
          <a:xfrm>
            <a:off x="0" y="5084763"/>
            <a:ext cx="60848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b="1" i="1" dirty="0">
                <a:latin typeface="Trebuchet MS" pitchFamily="34" charset="0"/>
              </a:rPr>
              <a:t>      </a:t>
            </a:r>
            <a:r>
              <a:rPr lang="ru-RU" sz="2400" b="1" i="1" dirty="0">
                <a:latin typeface="Trebuchet MS" pitchFamily="34" charset="0"/>
              </a:rPr>
              <a:t>рибоза</a:t>
            </a:r>
            <a:r>
              <a:rPr lang="ru-RU" sz="2400" i="1" dirty="0">
                <a:latin typeface="Trebuchet MS" pitchFamily="34" charset="0"/>
              </a:rPr>
              <a:t>          </a:t>
            </a:r>
            <a:r>
              <a:rPr lang="ru-RU" sz="2400" b="1" i="1" dirty="0">
                <a:latin typeface="Trebuchet MS" pitchFamily="34" charset="0"/>
              </a:rPr>
              <a:t>2-дезокси-</a:t>
            </a:r>
            <a:r>
              <a:rPr lang="en-US" sz="2400" b="1" i="1" dirty="0">
                <a:latin typeface="Trebuchet MS" pitchFamily="34" charset="0"/>
              </a:rPr>
              <a:t>D</a:t>
            </a:r>
            <a:r>
              <a:rPr lang="ru-RU" sz="2400" b="1" i="1" dirty="0">
                <a:latin typeface="Trebuchet MS" pitchFamily="34" charset="0"/>
              </a:rPr>
              <a:t>-рибоза</a:t>
            </a:r>
          </a:p>
          <a:p>
            <a:endParaRPr lang="ru-RU" sz="2400" b="1" i="1" dirty="0">
              <a:latin typeface="Trebuchet MS" pitchFamily="34" charset="0"/>
            </a:endParaRPr>
          </a:p>
        </p:txBody>
      </p:sp>
      <p:sp>
        <p:nvSpPr>
          <p:cNvPr id="308233" name="Rectangle 9"/>
          <p:cNvSpPr>
            <a:spLocks noChangeArrowheads="1"/>
          </p:cNvSpPr>
          <p:nvPr/>
        </p:nvSpPr>
        <p:spPr bwMode="auto">
          <a:xfrm>
            <a:off x="6804025" y="4797425"/>
            <a:ext cx="13700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b="1" i="1" dirty="0"/>
              <a:t>2-дезокси-</a:t>
            </a:r>
          </a:p>
        </p:txBody>
      </p:sp>
      <p:sp>
        <p:nvSpPr>
          <p:cNvPr id="308234" name="Rectangle 10"/>
          <p:cNvSpPr>
            <a:spLocks noChangeArrowheads="1"/>
          </p:cNvSpPr>
          <p:nvPr/>
        </p:nvSpPr>
        <p:spPr bwMode="auto">
          <a:xfrm>
            <a:off x="6877050" y="5373688"/>
            <a:ext cx="1936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b="1" i="1" dirty="0"/>
              <a:t>-</a:t>
            </a:r>
            <a:r>
              <a:rPr lang="ru-RU" b="1" i="1" dirty="0" err="1"/>
              <a:t>рибофураноза</a:t>
            </a:r>
            <a:endParaRPr lang="ru-RU" b="1" i="1" dirty="0"/>
          </a:p>
        </p:txBody>
      </p:sp>
      <p:sp>
        <p:nvSpPr>
          <p:cNvPr id="308235" name="Rectangle 11"/>
          <p:cNvSpPr>
            <a:spLocks noChangeArrowheads="1"/>
          </p:cNvSpPr>
          <p:nvPr/>
        </p:nvSpPr>
        <p:spPr bwMode="auto">
          <a:xfrm>
            <a:off x="6242781" y="5388418"/>
            <a:ext cx="8130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b="1" i="1" dirty="0" smtClean="0"/>
              <a:t>      -</a:t>
            </a:r>
            <a:r>
              <a:rPr lang="en-US" b="1" i="1" dirty="0" smtClean="0"/>
              <a:t>D</a:t>
            </a:r>
            <a:endParaRPr lang="ru-RU" b="1" i="1" dirty="0"/>
          </a:p>
        </p:txBody>
      </p:sp>
      <p:sp>
        <p:nvSpPr>
          <p:cNvPr id="2" name="Прямоугольник 1"/>
          <p:cNvSpPr/>
          <p:nvPr/>
        </p:nvSpPr>
        <p:spPr>
          <a:xfrm>
            <a:off x="7882397" y="3746573"/>
            <a:ext cx="312906" cy="369332"/>
          </a:xfrm>
          <a:prstGeom prst="rect">
            <a:avLst/>
          </a:prstGeom>
        </p:spPr>
        <p:txBody>
          <a:bodyPr wrap="none">
            <a:spAutoFit/>
          </a:bodyPr>
          <a:lstStyle/>
          <a:p>
            <a:r>
              <a:rPr lang="ru-RU" b="1" i="1" dirty="0">
                <a:solidFill>
                  <a:srgbClr val="FF0000"/>
                </a:solidFill>
                <a:effectLst>
                  <a:outerShdw blurRad="38100" dist="38100" dir="2700000" algn="tl">
                    <a:srgbClr val="000000">
                      <a:alpha val="43137"/>
                    </a:srgbClr>
                  </a:outerShdw>
                </a:effectLst>
              </a:rPr>
              <a:t>2</a:t>
            </a:r>
            <a:endParaRPr lang="ru-RU" dirty="0">
              <a:solidFill>
                <a:srgbClr val="FF0000"/>
              </a:solidFill>
              <a:effectLst>
                <a:outerShdw blurRad="38100" dist="38100" dir="2700000" algn="tl">
                  <a:srgbClr val="000000">
                    <a:alpha val="43137"/>
                  </a:srgbClr>
                </a:outerShdw>
              </a:effectLst>
            </a:endParaRPr>
          </a:p>
        </p:txBody>
      </p:sp>
      <p:sp>
        <p:nvSpPr>
          <p:cNvPr id="11" name="Прямоугольник 10"/>
          <p:cNvSpPr/>
          <p:nvPr/>
        </p:nvSpPr>
        <p:spPr>
          <a:xfrm>
            <a:off x="4073196" y="2715290"/>
            <a:ext cx="312906" cy="369332"/>
          </a:xfrm>
          <a:prstGeom prst="rect">
            <a:avLst/>
          </a:prstGeom>
        </p:spPr>
        <p:txBody>
          <a:bodyPr wrap="none">
            <a:spAutoFit/>
          </a:bodyPr>
          <a:lstStyle/>
          <a:p>
            <a:r>
              <a:rPr lang="ru-RU" b="1" i="1" dirty="0">
                <a:solidFill>
                  <a:srgbClr val="FF0000"/>
                </a:solidFill>
                <a:effectLst>
                  <a:outerShdw blurRad="38100" dist="38100" dir="2700000" algn="tl">
                    <a:srgbClr val="000000">
                      <a:alpha val="43137"/>
                    </a:srgbClr>
                  </a:outerShdw>
                </a:effectLst>
              </a:rPr>
              <a:t>2</a:t>
            </a:r>
            <a:endParaRPr lang="ru-RU" dirty="0">
              <a:solidFill>
                <a:srgbClr val="FF0000"/>
              </a:solidFill>
              <a:effectLst>
                <a:outerShdw blurRad="38100" dist="38100" dir="2700000" algn="tl">
                  <a:srgbClr val="000000">
                    <a:alpha val="43137"/>
                  </a:srgbClr>
                </a:outerShdw>
              </a:effectLst>
            </a:endParaRPr>
          </a:p>
        </p:txBody>
      </p:sp>
      <p:sp>
        <p:nvSpPr>
          <p:cNvPr id="3" name="Прямоугольник 2"/>
          <p:cNvSpPr/>
          <p:nvPr/>
        </p:nvSpPr>
        <p:spPr>
          <a:xfrm>
            <a:off x="6453022" y="5388418"/>
            <a:ext cx="325730" cy="369332"/>
          </a:xfrm>
          <a:prstGeom prst="rect">
            <a:avLst/>
          </a:prstGeom>
        </p:spPr>
        <p:txBody>
          <a:bodyPr wrap="none">
            <a:spAutoFit/>
          </a:bodyPr>
          <a:lstStyle/>
          <a:p>
            <a:r>
              <a:rPr lang="ru-RU" b="1" dirty="0">
                <a:effectLst>
                  <a:outerShdw blurRad="38100" dist="38100" dir="2700000" algn="tl">
                    <a:srgbClr val="000000">
                      <a:alpha val="43137"/>
                    </a:srgbClr>
                  </a:outerShdw>
                </a:effectLst>
              </a:rPr>
              <a:t>β</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3" name="Rectangle 5"/>
          <p:cNvSpPr>
            <a:spLocks noGrp="1" noChangeArrowheads="1"/>
          </p:cNvSpPr>
          <p:nvPr>
            <p:ph type="title"/>
          </p:nvPr>
        </p:nvSpPr>
        <p:spPr/>
        <p:txBody>
          <a:bodyPr/>
          <a:lstStyle/>
          <a:p>
            <a:r>
              <a:rPr lang="ru-RU" sz="4500" b="1">
                <a:solidFill>
                  <a:srgbClr val="FF0000"/>
                </a:solidFill>
                <a:effectLst>
                  <a:outerShdw blurRad="38100" dist="38100" dir="2700000" algn="tl">
                    <a:srgbClr val="000000">
                      <a:alpha val="43137"/>
                    </a:srgbClr>
                  </a:outerShdw>
                </a:effectLst>
              </a:rPr>
              <a:t>Дидезоксисахара</a:t>
            </a:r>
          </a:p>
        </p:txBody>
      </p:sp>
      <p:graphicFrame>
        <p:nvGraphicFramePr>
          <p:cNvPr id="309252" name="Object 4"/>
          <p:cNvGraphicFramePr>
            <a:graphicFrameLocks noGrp="1" noChangeAspect="1"/>
          </p:cNvGraphicFramePr>
          <p:nvPr>
            <p:ph idx="1"/>
          </p:nvPr>
        </p:nvGraphicFramePr>
        <p:xfrm>
          <a:off x="611188" y="1628775"/>
          <a:ext cx="2058987" cy="4032250"/>
        </p:xfrm>
        <a:graphic>
          <a:graphicData uri="http://schemas.openxmlformats.org/presentationml/2006/ole">
            <mc:AlternateContent xmlns:mc="http://schemas.openxmlformats.org/markup-compatibility/2006">
              <mc:Choice xmlns:v="urn:schemas-microsoft-com:vml" Requires="v">
                <p:oleObj spid="_x0000_s309264" name="Document" r:id="rId3" imgW="1133475" imgH="2219325" progId="ChemWindow.Document">
                  <p:embed/>
                </p:oleObj>
              </mc:Choice>
              <mc:Fallback>
                <p:oleObj name="Document" r:id="rId3" imgW="1133475" imgH="2219325" progId="ChemWindow.Document">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628775"/>
                        <a:ext cx="2058987" cy="403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Номер слайда 5"/>
          <p:cNvSpPr>
            <a:spLocks noGrp="1"/>
          </p:cNvSpPr>
          <p:nvPr>
            <p:ph type="sldNum" sz="quarter" idx="12"/>
          </p:nvPr>
        </p:nvSpPr>
        <p:spPr/>
        <p:txBody>
          <a:bodyPr/>
          <a:lstStyle/>
          <a:p>
            <a:fld id="{7488007A-8379-4C87-A14C-29BA64C5806D}" type="slidenum">
              <a:rPr lang="ru-RU"/>
              <a:pPr/>
              <a:t>47</a:t>
            </a:fld>
            <a:endParaRPr lang="ru-RU"/>
          </a:p>
        </p:txBody>
      </p:sp>
      <p:sp>
        <p:nvSpPr>
          <p:cNvPr id="309255" name="Rectangle 7"/>
          <p:cNvSpPr>
            <a:spLocks noChangeArrowheads="1"/>
          </p:cNvSpPr>
          <p:nvPr/>
        </p:nvSpPr>
        <p:spPr bwMode="auto">
          <a:xfrm>
            <a:off x="684213" y="5826125"/>
            <a:ext cx="27320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dirty="0">
                <a:solidFill>
                  <a:srgbClr val="0070C0"/>
                </a:solidFill>
                <a:effectLst>
                  <a:outerShdw blurRad="38100" dist="38100" dir="2700000" algn="tl">
                    <a:srgbClr val="000000">
                      <a:alpha val="43137"/>
                    </a:srgbClr>
                  </a:outerShdw>
                </a:effectLst>
              </a:rPr>
              <a:t>D</a:t>
            </a:r>
            <a:r>
              <a:rPr lang="ru-RU" sz="2800" b="1" dirty="0">
                <a:solidFill>
                  <a:srgbClr val="0070C0"/>
                </a:solidFill>
                <a:effectLst>
                  <a:outerShdw blurRad="38100" dist="38100" dir="2700000" algn="tl">
                    <a:srgbClr val="000000">
                      <a:alpha val="43137"/>
                    </a:srgbClr>
                  </a:outerShdw>
                </a:effectLst>
              </a:rPr>
              <a:t>-</a:t>
            </a:r>
            <a:r>
              <a:rPr lang="ru-RU" sz="2800" b="1" dirty="0" err="1">
                <a:solidFill>
                  <a:srgbClr val="0070C0"/>
                </a:solidFill>
                <a:effectLst>
                  <a:outerShdw blurRad="38100" dist="38100" dir="2700000" algn="tl">
                    <a:srgbClr val="000000">
                      <a:alpha val="43137"/>
                    </a:srgbClr>
                  </a:outerShdw>
                </a:effectLst>
              </a:rPr>
              <a:t>дигитоксоза</a:t>
            </a:r>
            <a:endParaRPr lang="ru-RU" sz="2800" b="1" dirty="0">
              <a:solidFill>
                <a:srgbClr val="0070C0"/>
              </a:solidFill>
              <a:effectLst>
                <a:outerShdw blurRad="38100" dist="38100" dir="2700000" algn="tl">
                  <a:srgbClr val="000000">
                    <a:alpha val="43137"/>
                  </a:srgbClr>
                </a:outerShdw>
              </a:effectLst>
            </a:endParaRPr>
          </a:p>
        </p:txBody>
      </p:sp>
      <p:sp>
        <p:nvSpPr>
          <p:cNvPr id="309256" name="Rectangle 8"/>
          <p:cNvSpPr>
            <a:spLocks noChangeArrowheads="1"/>
          </p:cNvSpPr>
          <p:nvPr/>
        </p:nvSpPr>
        <p:spPr bwMode="auto">
          <a:xfrm>
            <a:off x="4140200" y="1481138"/>
            <a:ext cx="5003800"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sz="2800" b="1" dirty="0">
                <a:solidFill>
                  <a:srgbClr val="0070C0"/>
                </a:solidFill>
                <a:effectLst>
                  <a:outerShdw blurRad="38100" dist="38100" dir="2700000" algn="tl">
                    <a:srgbClr val="000000">
                      <a:alpha val="43137"/>
                    </a:srgbClr>
                  </a:outerShdw>
                </a:effectLst>
              </a:rPr>
              <a:t>Сердечные гликозиды</a:t>
            </a:r>
            <a:r>
              <a:rPr lang="ru-RU" b="1" dirty="0">
                <a:effectLst>
                  <a:outerShdw blurRad="38100" dist="38100" dir="2700000" algn="tl">
                    <a:srgbClr val="000000">
                      <a:alpha val="43137"/>
                    </a:srgbClr>
                  </a:outerShdw>
                </a:effectLst>
              </a:rPr>
              <a:t> — группа лекарственных средств растительного происхождения, оказывающих в терапевтических дозах </a:t>
            </a:r>
            <a:r>
              <a:rPr lang="ru-RU" b="1" dirty="0" err="1">
                <a:effectLst>
                  <a:outerShdw blurRad="38100" dist="38100" dir="2700000" algn="tl">
                    <a:srgbClr val="000000">
                      <a:alpha val="43137"/>
                    </a:srgbClr>
                  </a:outerShdw>
                </a:effectLst>
              </a:rPr>
              <a:t>кардиотоническое</a:t>
            </a:r>
            <a:r>
              <a:rPr lang="ru-RU" b="1" dirty="0">
                <a:effectLst>
                  <a:outerShdw blurRad="38100" dist="38100" dir="2700000" algn="tl">
                    <a:srgbClr val="000000">
                      <a:alpha val="43137"/>
                    </a:srgbClr>
                  </a:outerShdw>
                </a:effectLst>
              </a:rPr>
              <a:t> и антиаритмическое действие. </a:t>
            </a:r>
          </a:p>
        </p:txBody>
      </p:sp>
      <p:pic>
        <p:nvPicPr>
          <p:cNvPr id="3092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3632200"/>
            <a:ext cx="3168650"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457200" y="274638"/>
            <a:ext cx="8229600" cy="417512"/>
          </a:xfrm>
        </p:spPr>
        <p:txBody>
          <a:bodyPr>
            <a:normAutofit fontScale="90000"/>
          </a:bodyPr>
          <a:lstStyle/>
          <a:p>
            <a:r>
              <a:rPr lang="ru-RU" sz="4000" b="1" dirty="0">
                <a:solidFill>
                  <a:srgbClr val="0070C0"/>
                </a:solidFill>
                <a:effectLst>
                  <a:outerShdw blurRad="38100" dist="38100" dir="2700000" algn="tl">
                    <a:srgbClr val="000000">
                      <a:alpha val="43137"/>
                    </a:srgbClr>
                  </a:outerShdw>
                </a:effectLst>
              </a:rPr>
              <a:t>Наперстянка</a:t>
            </a:r>
            <a:r>
              <a:rPr lang="ru-RU" sz="4000" b="1" dirty="0"/>
              <a:t> </a:t>
            </a:r>
            <a:r>
              <a:rPr lang="ru-RU" sz="4000" b="1" dirty="0" smtClean="0"/>
              <a:t>    </a:t>
            </a:r>
            <a:r>
              <a:rPr lang="ru-RU" sz="4000" b="1" dirty="0" smtClean="0">
                <a:solidFill>
                  <a:srgbClr val="0070C0"/>
                </a:solidFill>
                <a:effectLst>
                  <a:outerShdw blurRad="38100" dist="38100" dir="2700000" algn="tl">
                    <a:srgbClr val="000000">
                      <a:alpha val="43137"/>
                    </a:srgbClr>
                  </a:outerShdw>
                </a:effectLst>
              </a:rPr>
              <a:t>пурпурная</a:t>
            </a:r>
            <a:r>
              <a:rPr lang="ru-RU" sz="4000" dirty="0" smtClean="0">
                <a:solidFill>
                  <a:srgbClr val="0070C0"/>
                </a:solidFill>
                <a:effectLst>
                  <a:outerShdw blurRad="38100" dist="38100" dir="2700000" algn="tl">
                    <a:srgbClr val="000000">
                      <a:alpha val="43137"/>
                    </a:srgbClr>
                  </a:outerShdw>
                </a:effectLst>
              </a:rPr>
              <a:t> </a:t>
            </a:r>
            <a:endParaRPr lang="ru-RU" sz="4000" dirty="0">
              <a:solidFill>
                <a:srgbClr val="0070C0"/>
              </a:solidFill>
              <a:effectLst>
                <a:outerShdw blurRad="38100" dist="38100" dir="2700000" algn="tl">
                  <a:srgbClr val="000000">
                    <a:alpha val="43137"/>
                  </a:srgbClr>
                </a:outerShdw>
              </a:effectLst>
            </a:endParaRPr>
          </a:p>
        </p:txBody>
      </p:sp>
      <p:pic>
        <p:nvPicPr>
          <p:cNvPr id="3112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908050"/>
            <a:ext cx="4103688" cy="5616575"/>
          </a:xfrm>
        </p:spPr>
      </p:pic>
      <p:sp>
        <p:nvSpPr>
          <p:cNvPr id="7" name="Номер слайда 5"/>
          <p:cNvSpPr>
            <a:spLocks noGrp="1"/>
          </p:cNvSpPr>
          <p:nvPr>
            <p:ph type="sldNum" sz="quarter" idx="12"/>
          </p:nvPr>
        </p:nvSpPr>
        <p:spPr/>
        <p:txBody>
          <a:bodyPr/>
          <a:lstStyle/>
          <a:p>
            <a:fld id="{A0379B18-7514-4980-8077-2DF791F21B66}" type="slidenum">
              <a:rPr lang="ru-RU"/>
              <a:pPr/>
              <a:t>48</a:t>
            </a:fld>
            <a:endParaRPr lang="ru-RU"/>
          </a:p>
        </p:txBody>
      </p:sp>
      <p:pic>
        <p:nvPicPr>
          <p:cNvPr id="3113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908050"/>
            <a:ext cx="1951037" cy="273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1301" name="Rectangle 5"/>
          <p:cNvSpPr>
            <a:spLocks noChangeArrowheads="1"/>
          </p:cNvSpPr>
          <p:nvPr/>
        </p:nvSpPr>
        <p:spPr bwMode="auto">
          <a:xfrm>
            <a:off x="6443663" y="908050"/>
            <a:ext cx="2365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chemeClr val="accent2"/>
                </a:solidFill>
                <a:effectLst>
                  <a:outerShdw blurRad="38100" dist="38100" dir="2700000" algn="tl">
                    <a:srgbClr val="000000">
                      <a:alpha val="43137"/>
                    </a:srgbClr>
                  </a:outerShdw>
                </a:effectLst>
              </a:rPr>
              <a:t>D</a:t>
            </a:r>
            <a:r>
              <a:rPr lang="ru-RU" sz="2400" b="1" dirty="0">
                <a:solidFill>
                  <a:schemeClr val="accent2"/>
                </a:solidFill>
                <a:effectLst>
                  <a:outerShdw blurRad="38100" dist="38100" dir="2700000" algn="tl">
                    <a:srgbClr val="000000">
                      <a:alpha val="43137"/>
                    </a:srgbClr>
                  </a:outerShdw>
                </a:effectLst>
              </a:rPr>
              <a:t>-</a:t>
            </a:r>
            <a:r>
              <a:rPr lang="ru-RU" sz="2400" b="1" dirty="0" err="1">
                <a:solidFill>
                  <a:schemeClr val="accent2"/>
                </a:solidFill>
                <a:effectLst>
                  <a:outerShdw blurRad="38100" dist="38100" dir="2700000" algn="tl">
                    <a:srgbClr val="000000">
                      <a:alpha val="43137"/>
                    </a:srgbClr>
                  </a:outerShdw>
                </a:effectLst>
              </a:rPr>
              <a:t>дигитоксоза</a:t>
            </a:r>
            <a:endParaRPr lang="ru-RU" sz="2400" b="1" dirty="0">
              <a:solidFill>
                <a:schemeClr val="accent2"/>
              </a:solidFill>
              <a:effectLst>
                <a:outerShdw blurRad="38100" dist="38100" dir="2700000" algn="tl">
                  <a:srgbClr val="000000">
                    <a:alpha val="43137"/>
                  </a:srgbClr>
                </a:outerShdw>
              </a:effectLst>
            </a:endParaRPr>
          </a:p>
        </p:txBody>
      </p:sp>
      <p:pic>
        <p:nvPicPr>
          <p:cNvPr id="3113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3460750"/>
            <a:ext cx="3959225"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457200" y="274638"/>
            <a:ext cx="8229600" cy="490537"/>
          </a:xfrm>
        </p:spPr>
        <p:txBody>
          <a:bodyPr>
            <a:noAutofit/>
          </a:bodyPr>
          <a:lstStyle/>
          <a:p>
            <a:r>
              <a:rPr lang="ru-RU" sz="4000" b="1" dirty="0">
                <a:solidFill>
                  <a:srgbClr val="0070C0"/>
                </a:solidFill>
                <a:effectLst>
                  <a:outerShdw blurRad="38100" dist="38100" dir="2700000" algn="tl">
                    <a:srgbClr val="000000">
                      <a:alpha val="43137"/>
                    </a:srgbClr>
                  </a:outerShdw>
                </a:effectLst>
              </a:rPr>
              <a:t>Сердечный гликозид</a:t>
            </a:r>
          </a:p>
        </p:txBody>
      </p:sp>
      <p:pic>
        <p:nvPicPr>
          <p:cNvPr id="31334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798888"/>
            <a:ext cx="8229600" cy="4128586"/>
          </a:xfrm>
        </p:spPr>
      </p:pic>
      <p:sp>
        <p:nvSpPr>
          <p:cNvPr id="4" name="Номер слайда 5"/>
          <p:cNvSpPr>
            <a:spLocks noGrp="1"/>
          </p:cNvSpPr>
          <p:nvPr>
            <p:ph type="sldNum" sz="quarter" idx="12"/>
          </p:nvPr>
        </p:nvSpPr>
        <p:spPr/>
        <p:txBody>
          <a:bodyPr/>
          <a:lstStyle/>
          <a:p>
            <a:fld id="{2A6B2F3A-436C-4596-9593-E41BA53BB608}" type="slidenum">
              <a:rPr lang="ru-RU"/>
              <a:pPr/>
              <a:t>49</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289844A4-0188-4860-929B-4DCA8BBEEEE3}" type="slidenum">
              <a:rPr lang="ru-RU" smtClean="0"/>
              <a:pPr/>
              <a:t>5</a:t>
            </a:fld>
            <a:endParaRPr lang="ru-RU"/>
          </a:p>
        </p:txBody>
      </p:sp>
      <p:pic>
        <p:nvPicPr>
          <p:cNvPr id="461826" name="Picture 2" descr="&amp;Kcy;&amp;acy;&amp;rcy;&amp;lcy; &amp;Ecy;&amp;rcy;&amp;ncy;&amp;scy;&amp;tcy; &amp;Gcy;&amp;iecy;&amp;ncy;&amp;rcy;&amp;icy;&amp;khcy; &amp;SHcy;&amp;mcy;&amp;icy;&amp;dcy;&amp;tcy; &amp;bcy;&amp;icy;&amp;ocy;&amp;gcy;&amp;rcy;&amp;acy;&amp;fcy;&amp;icy;&amp;yacy;, &amp;fcy;&amp;ocy;&amp;tcy;&amp;ocy;, &amp;icy;&amp;scy;&amp;tcy;&amp;ocy;&amp;rcy;&amp;icy;&amp;icy; - &amp;icy;&amp;zcy;&amp;vcy;&amp;iecy;&amp;scy;&amp;tcy;&amp;iecy;&amp;ncy; &amp;tcy;&amp;acy;&amp;kcy;&amp;zhcy;&amp;iecy;, &amp;kcy;&amp;acy;&amp;kcy; &amp;Kcy;&amp;acy;&amp;rcy;&amp;lcy; &amp;Gcy;&amp;iecy;&amp;ncy;&amp;rcy;&amp;icy;&amp;khcy;&amp;ocy;&amp;vcy;&amp;icy;&amp;chcy; &amp;SHcy;&amp;mcy;&amp;icy;&amp;dcy;&amp;t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91" y="548680"/>
            <a:ext cx="3594332" cy="581328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459823" y="520480"/>
            <a:ext cx="4145302" cy="1077218"/>
          </a:xfrm>
          <a:prstGeom prst="rect">
            <a:avLst/>
          </a:prstGeom>
        </p:spPr>
        <p:txBody>
          <a:bodyPr wrap="none">
            <a:spAutoFit/>
          </a:bodyPr>
          <a:lstStyle/>
          <a:p>
            <a:r>
              <a:rPr lang="ru-RU" sz="3200" b="1" dirty="0">
                <a:solidFill>
                  <a:srgbClr val="FF0000"/>
                </a:solidFill>
                <a:effectLst>
                  <a:outerShdw blurRad="38100" dist="38100" dir="2700000" algn="tl">
                    <a:srgbClr val="000000">
                      <a:alpha val="43137"/>
                    </a:srgbClr>
                  </a:outerShdw>
                </a:effectLst>
              </a:rPr>
              <a:t>Карл Эрнст Генрих </a:t>
            </a:r>
            <a:endParaRPr lang="ru-RU" sz="3200" b="1" dirty="0" smtClean="0">
              <a:solidFill>
                <a:srgbClr val="FF0000"/>
              </a:solidFill>
              <a:effectLst>
                <a:outerShdw blurRad="38100" dist="38100" dir="2700000" algn="tl">
                  <a:srgbClr val="000000">
                    <a:alpha val="43137"/>
                  </a:srgbClr>
                </a:outerShdw>
              </a:effectLst>
            </a:endParaRPr>
          </a:p>
          <a:p>
            <a:pPr algn="ctr"/>
            <a:r>
              <a:rPr lang="ru-RU" sz="3200" b="1" dirty="0" smtClean="0">
                <a:solidFill>
                  <a:srgbClr val="FF0000"/>
                </a:solidFill>
                <a:effectLst>
                  <a:outerShdw blurRad="38100" dist="38100" dir="2700000" algn="tl">
                    <a:srgbClr val="000000">
                      <a:alpha val="43137"/>
                    </a:srgbClr>
                  </a:outerShdw>
                </a:effectLst>
              </a:rPr>
              <a:t>Шмидт</a:t>
            </a:r>
            <a:endParaRPr lang="ru-RU" sz="3200" b="1" dirty="0">
              <a:solidFill>
                <a:srgbClr val="FF0000"/>
              </a:solidFill>
              <a:effectLst>
                <a:outerShdw blurRad="38100" dist="38100" dir="2700000" algn="tl">
                  <a:srgbClr val="000000">
                    <a:alpha val="43137"/>
                  </a:srgbClr>
                </a:outerShdw>
              </a:effectLst>
            </a:endParaRPr>
          </a:p>
        </p:txBody>
      </p:sp>
      <p:sp>
        <p:nvSpPr>
          <p:cNvPr id="4" name="Прямоугольник 3"/>
          <p:cNvSpPr/>
          <p:nvPr/>
        </p:nvSpPr>
        <p:spPr>
          <a:xfrm>
            <a:off x="4494883" y="2916712"/>
            <a:ext cx="4346767" cy="1077218"/>
          </a:xfrm>
          <a:prstGeom prst="rect">
            <a:avLst/>
          </a:prstGeom>
        </p:spPr>
        <p:txBody>
          <a:bodyPr wrap="none">
            <a:spAutoFit/>
          </a:bodyPr>
          <a:lstStyle/>
          <a:p>
            <a:r>
              <a:rPr lang="ru-RU" sz="2800" b="1" dirty="0">
                <a:effectLst>
                  <a:outerShdw blurRad="38100" dist="38100" dir="2700000" algn="tl">
                    <a:srgbClr val="000000">
                      <a:alpha val="43137"/>
                    </a:srgbClr>
                  </a:outerShdw>
                </a:effectLst>
              </a:rPr>
              <a:t>автор русского </a:t>
            </a:r>
            <a:r>
              <a:rPr lang="ru-RU" sz="2800" b="1" dirty="0" smtClean="0">
                <a:effectLst>
                  <a:outerShdw blurRad="38100" dist="38100" dir="2700000" algn="tl">
                    <a:srgbClr val="000000">
                      <a:alpha val="43137"/>
                    </a:srgbClr>
                  </a:outerShdw>
                </a:effectLst>
              </a:rPr>
              <a:t>слова</a:t>
            </a:r>
          </a:p>
          <a:p>
            <a:r>
              <a:rPr lang="ru-RU" sz="3600" b="1" dirty="0" smtClean="0">
                <a:solidFill>
                  <a:srgbClr val="0070C0"/>
                </a:solidFill>
                <a:effectLst>
                  <a:outerShdw blurRad="38100" dist="38100" dir="2700000" algn="tl">
                    <a:srgbClr val="000000">
                      <a:alpha val="43137"/>
                    </a:srgbClr>
                  </a:outerShdw>
                </a:effectLst>
              </a:rPr>
              <a:t> </a:t>
            </a:r>
            <a:r>
              <a:rPr lang="ru-RU" sz="3600" b="1" dirty="0">
                <a:solidFill>
                  <a:srgbClr val="0070C0"/>
                </a:solidFill>
                <a:effectLst>
                  <a:outerShdw blurRad="38100" dist="38100" dir="2700000" algn="tl">
                    <a:srgbClr val="000000">
                      <a:alpha val="43137"/>
                    </a:srgbClr>
                  </a:outerShdw>
                </a:effectLst>
              </a:rPr>
              <a:t>«углеводы» </a:t>
            </a:r>
            <a:r>
              <a:rPr lang="ru-RU" sz="3600" b="1" dirty="0" smtClean="0">
                <a:solidFill>
                  <a:srgbClr val="0070C0"/>
                </a:solidFill>
                <a:effectLst>
                  <a:outerShdw blurRad="38100" dist="38100" dir="2700000" algn="tl">
                    <a:srgbClr val="000000">
                      <a:alpha val="43137"/>
                    </a:srgbClr>
                  </a:outerShdw>
                </a:effectLst>
              </a:rPr>
              <a:t> </a:t>
            </a:r>
            <a:r>
              <a:rPr lang="ru-RU" sz="2800" b="1" dirty="0" smtClean="0">
                <a:effectLst>
                  <a:outerShdw blurRad="38100" dist="38100" dir="2700000" algn="tl">
                    <a:srgbClr val="000000">
                      <a:alpha val="43137"/>
                    </a:srgbClr>
                  </a:outerShdw>
                </a:effectLst>
              </a:rPr>
              <a:t>(</a:t>
            </a:r>
            <a:r>
              <a:rPr lang="ru-RU" sz="2800" b="1" dirty="0">
                <a:effectLst>
                  <a:outerShdw blurRad="38100" dist="38100" dir="2700000" algn="tl">
                    <a:srgbClr val="000000">
                      <a:alpha val="43137"/>
                    </a:srgbClr>
                  </a:outerShdw>
                </a:effectLst>
              </a:rPr>
              <a:t>1844)</a:t>
            </a:r>
          </a:p>
        </p:txBody>
      </p:sp>
      <p:sp>
        <p:nvSpPr>
          <p:cNvPr id="5" name="Прямоугольник 4"/>
          <p:cNvSpPr/>
          <p:nvPr/>
        </p:nvSpPr>
        <p:spPr>
          <a:xfrm>
            <a:off x="4359090" y="4166205"/>
            <a:ext cx="4572000" cy="2246769"/>
          </a:xfrm>
          <a:prstGeom prst="rect">
            <a:avLst/>
          </a:prstGeom>
        </p:spPr>
        <p:txBody>
          <a:bodyPr>
            <a:spAutoFit/>
          </a:bodyPr>
          <a:lstStyle/>
          <a:p>
            <a:pPr algn="ctr"/>
            <a:r>
              <a:rPr lang="ru-RU" sz="2000" b="1" dirty="0">
                <a:effectLst>
                  <a:outerShdw blurRad="38100" dist="38100" dir="2700000" algn="tl">
                    <a:srgbClr val="000000">
                      <a:alpha val="43137"/>
                    </a:srgbClr>
                  </a:outerShdw>
                </a:effectLst>
              </a:rPr>
              <a:t>Российский химик немецко-балтийского происхождения, профессор Дерптского университета (ныне Тартуский университет), член-корреспондент Петербургской Академии наук </a:t>
            </a:r>
          </a:p>
        </p:txBody>
      </p:sp>
      <p:sp>
        <p:nvSpPr>
          <p:cNvPr id="6" name="Прямоугольник 5"/>
          <p:cNvSpPr/>
          <p:nvPr/>
        </p:nvSpPr>
        <p:spPr>
          <a:xfrm>
            <a:off x="5502089" y="1608641"/>
            <a:ext cx="3103035" cy="1200329"/>
          </a:xfrm>
          <a:prstGeom prst="rect">
            <a:avLst/>
          </a:prstGeom>
        </p:spPr>
        <p:txBody>
          <a:bodyPr wrap="square">
            <a:spAutoFit/>
          </a:bodyPr>
          <a:lstStyle/>
          <a:p>
            <a:r>
              <a:rPr lang="ru-RU" sz="2400" b="1" dirty="0" smtClean="0">
                <a:effectLst>
                  <a:outerShdw blurRad="38100" dist="38100" dir="2700000" algn="tl">
                    <a:srgbClr val="000000">
                      <a:alpha val="43137"/>
                    </a:srgbClr>
                  </a:outerShdw>
                </a:effectLst>
                <a:hlinkClick r:id="rId3" tooltip="родились 13 06"/>
              </a:rPr>
              <a:t>13.06</a:t>
            </a:r>
            <a:r>
              <a:rPr lang="ru-RU" sz="2400" b="1" dirty="0" smtClean="0">
                <a:effectLst>
                  <a:outerShdw blurRad="38100" dist="38100" dir="2700000" algn="tl">
                    <a:srgbClr val="000000">
                      <a:alpha val="43137"/>
                    </a:srgbClr>
                  </a:outerShdw>
                </a:effectLst>
              </a:rPr>
              <a:t>.</a:t>
            </a:r>
            <a:r>
              <a:rPr lang="ru-RU" sz="2400" b="1" dirty="0" smtClean="0">
                <a:effectLst>
                  <a:outerShdw blurRad="38100" dist="38100" dir="2700000" algn="tl">
                    <a:srgbClr val="000000">
                      <a:alpha val="43137"/>
                    </a:srgbClr>
                  </a:outerShdw>
                </a:effectLst>
                <a:hlinkClick r:id="rId4" tooltip="родились в 1822 году"/>
              </a:rPr>
              <a:t>1822</a:t>
            </a:r>
            <a:r>
              <a:rPr lang="ru-RU" sz="2400" b="1" dirty="0" smtClean="0">
                <a:effectLst>
                  <a:outerShdw blurRad="38100" dist="38100" dir="2700000" algn="tl">
                    <a:srgbClr val="000000">
                      <a:alpha val="43137"/>
                    </a:srgbClr>
                  </a:outerShdw>
                </a:effectLst>
              </a:rPr>
              <a:t> года-</a:t>
            </a:r>
          </a:p>
          <a:p>
            <a:r>
              <a:rPr lang="ru-RU" sz="2400" b="1" dirty="0" smtClean="0">
                <a:effectLst>
                  <a:outerShdw blurRad="38100" dist="38100" dir="2700000" algn="tl">
                    <a:srgbClr val="000000">
                      <a:alpha val="43137"/>
                    </a:srgbClr>
                  </a:outerShdw>
                </a:effectLst>
                <a:hlinkClick r:id="rId5" tooltip="скончались 27 02"/>
              </a:rPr>
              <a:t>27.02</a:t>
            </a:r>
            <a:r>
              <a:rPr lang="ru-RU" sz="2400" b="1" dirty="0" smtClean="0">
                <a:effectLst>
                  <a:outerShdw blurRad="38100" dist="38100" dir="2700000" algn="tl">
                    <a:srgbClr val="000000">
                      <a:alpha val="43137"/>
                    </a:srgbClr>
                  </a:outerShdw>
                </a:effectLst>
              </a:rPr>
              <a:t>.</a:t>
            </a:r>
            <a:r>
              <a:rPr lang="ru-RU" sz="2400" b="1" dirty="0" smtClean="0">
                <a:effectLst>
                  <a:outerShdw blurRad="38100" dist="38100" dir="2700000" algn="tl">
                    <a:srgbClr val="000000">
                      <a:alpha val="43137"/>
                    </a:srgbClr>
                  </a:outerShdw>
                </a:effectLst>
                <a:hlinkClick r:id="rId6" tooltip="умер в 1894"/>
              </a:rPr>
              <a:t>1894</a:t>
            </a:r>
            <a:r>
              <a:rPr lang="ru-RU" sz="2400" b="1" dirty="0" smtClean="0">
                <a:effectLst>
                  <a:outerShdw blurRad="38100" dist="38100" dir="2700000" algn="tl">
                    <a:srgbClr val="000000">
                      <a:alpha val="43137"/>
                    </a:srgbClr>
                  </a:outerShdw>
                </a:effectLst>
              </a:rPr>
              <a:t> </a:t>
            </a:r>
            <a:r>
              <a:rPr lang="ru-RU" sz="2400" b="1" dirty="0">
                <a:effectLst>
                  <a:outerShdw blurRad="38100" dist="38100" dir="2700000" algn="tl">
                    <a:srgbClr val="000000">
                      <a:alpha val="43137"/>
                    </a:srgbClr>
                  </a:outerShdw>
                </a:effectLst>
              </a:rPr>
              <a:t>года</a:t>
            </a:r>
            <a:br>
              <a:rPr lang="ru-RU" sz="2400" b="1" dirty="0">
                <a:effectLst>
                  <a:outerShdw blurRad="38100" dist="38100" dir="2700000" algn="tl">
                    <a:srgbClr val="000000">
                      <a:alpha val="43137"/>
                    </a:srgbClr>
                  </a:outerShdw>
                </a:effectLst>
              </a:rPr>
            </a:br>
            <a:endParaRPr lang="ru-RU"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90343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Номер слайда 3"/>
          <p:cNvSpPr>
            <a:spLocks noGrp="1"/>
          </p:cNvSpPr>
          <p:nvPr>
            <p:ph type="sldNum" sz="quarter" idx="12"/>
          </p:nvPr>
        </p:nvSpPr>
        <p:spPr/>
        <p:txBody>
          <a:bodyPr/>
          <a:lstStyle/>
          <a:p>
            <a:fld id="{D8198082-77EF-440C-9F82-4D40D0D7EF97}" type="slidenum">
              <a:rPr lang="ru-RU"/>
              <a:pPr/>
              <a:t>50</a:t>
            </a:fld>
            <a:endParaRPr lang="ru-RU"/>
          </a:p>
        </p:txBody>
      </p:sp>
      <p:sp>
        <p:nvSpPr>
          <p:cNvPr id="24579" name="Line 3"/>
          <p:cNvSpPr>
            <a:spLocks noChangeShapeType="1"/>
          </p:cNvSpPr>
          <p:nvPr/>
        </p:nvSpPr>
        <p:spPr bwMode="auto">
          <a:xfrm>
            <a:off x="250825" y="1341438"/>
            <a:ext cx="8569325" cy="0"/>
          </a:xfrm>
          <a:prstGeom prst="line">
            <a:avLst/>
          </a:prstGeom>
          <a:noFill/>
          <a:ln w="57150" cmpd="thinThick">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458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458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4584" name="Rectangle 8"/>
          <p:cNvSpPr>
            <a:spLocks noChangeArrowheads="1"/>
          </p:cNvSpPr>
          <p:nvPr/>
        </p:nvSpPr>
        <p:spPr bwMode="auto">
          <a:xfrm>
            <a:off x="0" y="2366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4585" name="Rectangle 9"/>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4587" name="Rectangle 11"/>
          <p:cNvSpPr>
            <a:spLocks noChangeArrowheads="1"/>
          </p:cNvSpPr>
          <p:nvPr/>
        </p:nvSpPr>
        <p:spPr bwMode="auto">
          <a:xfrm>
            <a:off x="0" y="2438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4588" name="Rectangle 12"/>
          <p:cNvSpPr>
            <a:spLocks noChangeArrowheads="1"/>
          </p:cNvSpPr>
          <p:nvPr/>
        </p:nvSpPr>
        <p:spPr bwMode="auto">
          <a:xfrm>
            <a:off x="2697162" y="332656"/>
            <a:ext cx="3676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4000" b="1" dirty="0" err="1">
                <a:solidFill>
                  <a:srgbClr val="FF0000"/>
                </a:solidFill>
                <a:effectLst>
                  <a:outerShdw blurRad="38100" dist="38100" dir="2700000" algn="tl">
                    <a:srgbClr val="000000">
                      <a:alpha val="43137"/>
                    </a:srgbClr>
                  </a:outerShdw>
                </a:effectLst>
              </a:rPr>
              <a:t>Аминосахара</a:t>
            </a:r>
            <a:r>
              <a:rPr lang="ru-RU" sz="2800" b="1" dirty="0">
                <a:solidFill>
                  <a:schemeClr val="accent2"/>
                </a:solidFill>
              </a:rPr>
              <a:t> </a:t>
            </a:r>
          </a:p>
        </p:txBody>
      </p:sp>
      <p:sp>
        <p:nvSpPr>
          <p:cNvPr id="24589" name="Rectangle 13"/>
          <p:cNvSpPr>
            <a:spLocks noChangeArrowheads="1"/>
          </p:cNvSpPr>
          <p:nvPr/>
        </p:nvSpPr>
        <p:spPr bwMode="auto">
          <a:xfrm>
            <a:off x="0" y="2528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4591" name="Rectangle 15"/>
          <p:cNvSpPr>
            <a:spLocks noChangeArrowheads="1"/>
          </p:cNvSpPr>
          <p:nvPr/>
        </p:nvSpPr>
        <p:spPr bwMode="auto">
          <a:xfrm>
            <a:off x="0" y="2828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4602" name="Rectangle 26"/>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24601" name="Object 25"/>
          <p:cNvGraphicFramePr>
            <a:graphicFrameLocks noChangeAspect="1"/>
          </p:cNvGraphicFramePr>
          <p:nvPr/>
        </p:nvGraphicFramePr>
        <p:xfrm>
          <a:off x="539750" y="2060575"/>
          <a:ext cx="2138363" cy="3889375"/>
        </p:xfrm>
        <a:graphic>
          <a:graphicData uri="http://schemas.openxmlformats.org/presentationml/2006/ole">
            <mc:AlternateContent xmlns:mc="http://schemas.openxmlformats.org/markup-compatibility/2006">
              <mc:Choice xmlns:v="urn:schemas-microsoft-com:vml" Requires="v">
                <p:oleObj spid="_x0000_s24620" name="Document" r:id="rId3" imgW="1209675" imgH="2200275" progId="ChemWindow.Document">
                  <p:embed/>
                </p:oleObj>
              </mc:Choice>
              <mc:Fallback>
                <p:oleObj name="Document" r:id="rId3" imgW="1209675" imgH="2200275" progId="ChemWindow.Document">
                  <p:embed/>
                  <p:pic>
                    <p:nvPicPr>
                      <p:cNvPr id="0"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060575"/>
                        <a:ext cx="2138363" cy="3889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604" name="Rectangle 28"/>
          <p:cNvSpPr>
            <a:spLocks noChangeArrowheads="1"/>
          </p:cNvSpPr>
          <p:nvPr/>
        </p:nvSpPr>
        <p:spPr bwMode="auto">
          <a:xfrm>
            <a:off x="0"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24603" name="Object 27"/>
          <p:cNvGraphicFramePr>
            <a:graphicFrameLocks noChangeAspect="1"/>
          </p:cNvGraphicFramePr>
          <p:nvPr/>
        </p:nvGraphicFramePr>
        <p:xfrm>
          <a:off x="4140200" y="2133600"/>
          <a:ext cx="4535488" cy="3089275"/>
        </p:xfrm>
        <a:graphic>
          <a:graphicData uri="http://schemas.openxmlformats.org/presentationml/2006/ole">
            <mc:AlternateContent xmlns:mc="http://schemas.openxmlformats.org/markup-compatibility/2006">
              <mc:Choice xmlns:v="urn:schemas-microsoft-com:vml" Requires="v">
                <p:oleObj spid="_x0000_s24621" name="Document" r:id="rId5" imgW="2524125" imgH="1714500" progId="ChemWindow.Document">
                  <p:embed/>
                </p:oleObj>
              </mc:Choice>
              <mc:Fallback>
                <p:oleObj name="Document" r:id="rId5" imgW="2524125" imgH="1714500" progId="ChemWindow.Document">
                  <p:embed/>
                  <p:pic>
                    <p:nvPicPr>
                      <p:cNvPr id="0"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0200" y="2133600"/>
                        <a:ext cx="4535488" cy="308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605" name="Rectangle 29"/>
          <p:cNvSpPr>
            <a:spLocks noChangeArrowheads="1"/>
          </p:cNvSpPr>
          <p:nvPr/>
        </p:nvSpPr>
        <p:spPr bwMode="auto">
          <a:xfrm>
            <a:off x="2128838" y="5281613"/>
            <a:ext cx="7023100" cy="106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3600" b="1" dirty="0">
                <a:solidFill>
                  <a:schemeClr val="accent2"/>
                </a:solidFill>
                <a:effectLst>
                  <a:outerShdw blurRad="38100" dist="38100" dir="2700000" algn="tl">
                    <a:srgbClr val="000000">
                      <a:alpha val="43137"/>
                    </a:srgbClr>
                  </a:outerShdw>
                </a:effectLst>
              </a:rPr>
              <a:t>D</a:t>
            </a:r>
            <a:r>
              <a:rPr lang="ru-RU" sz="3600" b="1" dirty="0">
                <a:solidFill>
                  <a:schemeClr val="accent2"/>
                </a:solidFill>
                <a:effectLst>
                  <a:outerShdw blurRad="38100" dist="38100" dir="2700000" algn="tl">
                    <a:srgbClr val="000000">
                      <a:alpha val="43137"/>
                    </a:srgbClr>
                  </a:outerShdw>
                </a:effectLst>
              </a:rPr>
              <a:t>-глюкозамин</a:t>
            </a:r>
            <a:r>
              <a:rPr lang="ru-RU" sz="2800" b="1" dirty="0">
                <a:solidFill>
                  <a:schemeClr val="accent2"/>
                </a:solidFill>
                <a:effectLst>
                  <a:outerShdw blurRad="38100" dist="38100" dir="2700000" algn="tl">
                    <a:srgbClr val="000000">
                      <a:alpha val="43137"/>
                    </a:srgbClr>
                  </a:outerShdw>
                </a:effectLst>
              </a:rPr>
              <a:t/>
            </a:r>
            <a:br>
              <a:rPr lang="ru-RU" sz="2800" b="1" dirty="0">
                <a:solidFill>
                  <a:schemeClr val="accent2"/>
                </a:solidFill>
                <a:effectLst>
                  <a:outerShdw blurRad="38100" dist="38100" dir="2700000" algn="tl">
                    <a:srgbClr val="000000">
                      <a:alpha val="43137"/>
                    </a:srgbClr>
                  </a:outerShdw>
                </a:effectLst>
              </a:rPr>
            </a:br>
            <a:r>
              <a:rPr lang="ru-RU" sz="2800" b="1" dirty="0">
                <a:solidFill>
                  <a:schemeClr val="accent2"/>
                </a:solidFill>
                <a:effectLst>
                  <a:outerShdw blurRad="38100" dist="38100" dir="2700000" algn="tl">
                    <a:srgbClr val="000000">
                      <a:alpha val="43137"/>
                    </a:srgbClr>
                  </a:outerShdw>
                </a:effectLst>
              </a:rPr>
              <a:t>(2-амино-2-дезокси-</a:t>
            </a:r>
            <a:r>
              <a:rPr lang="en-US" sz="2800" b="1" dirty="0">
                <a:solidFill>
                  <a:schemeClr val="accent2"/>
                </a:solidFill>
                <a:effectLst>
                  <a:outerShdw blurRad="38100" dist="38100" dir="2700000" algn="tl">
                    <a:srgbClr val="000000">
                      <a:alpha val="43137"/>
                    </a:srgbClr>
                  </a:outerShdw>
                </a:effectLst>
              </a:rPr>
              <a:t>D</a:t>
            </a:r>
            <a:r>
              <a:rPr lang="ru-RU" sz="2800" b="1" dirty="0">
                <a:solidFill>
                  <a:schemeClr val="accent2"/>
                </a:solidFill>
                <a:effectLst>
                  <a:outerShdw blurRad="38100" dist="38100" dir="2700000" algn="tl">
                    <a:srgbClr val="000000">
                      <a:alpha val="43137"/>
                    </a:srgbClr>
                  </a:outerShdw>
                </a:effectLst>
              </a:rPr>
              <a:t>-</a:t>
            </a:r>
            <a:r>
              <a:rPr lang="ru-RU" sz="2800" b="1" dirty="0" err="1">
                <a:solidFill>
                  <a:schemeClr val="accent2"/>
                </a:solidFill>
                <a:effectLst>
                  <a:outerShdw blurRad="38100" dist="38100" dir="2700000" algn="tl">
                    <a:srgbClr val="000000">
                      <a:alpha val="43137"/>
                    </a:srgbClr>
                  </a:outerShdw>
                </a:effectLst>
              </a:rPr>
              <a:t>глюкопираноза</a:t>
            </a:r>
            <a:r>
              <a:rPr lang="ru-RU" sz="2800" b="1" dirty="0">
                <a:solidFill>
                  <a:schemeClr val="accent2"/>
                </a:solidFill>
                <a:effectLst>
                  <a:outerShdw blurRad="38100" dist="38100" dir="2700000" algn="tl">
                    <a:srgbClr val="000000">
                      <a:alpha val="43137"/>
                    </a:srgbClr>
                  </a:outerShdw>
                </a:effectLst>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Номер слайда 3"/>
          <p:cNvSpPr>
            <a:spLocks noGrp="1"/>
          </p:cNvSpPr>
          <p:nvPr>
            <p:ph type="sldNum" sz="quarter" idx="12"/>
          </p:nvPr>
        </p:nvSpPr>
        <p:spPr/>
        <p:txBody>
          <a:bodyPr/>
          <a:lstStyle/>
          <a:p>
            <a:fld id="{1CF08B61-0254-460A-A1A0-6A19B82AB02B}" type="slidenum">
              <a:rPr lang="ru-RU"/>
              <a:pPr/>
              <a:t>51</a:t>
            </a:fld>
            <a:endParaRPr lang="ru-RU"/>
          </a:p>
        </p:txBody>
      </p:sp>
      <p:sp>
        <p:nvSpPr>
          <p:cNvPr id="25603" name="Line 3"/>
          <p:cNvSpPr>
            <a:spLocks noChangeShapeType="1"/>
          </p:cNvSpPr>
          <p:nvPr/>
        </p:nvSpPr>
        <p:spPr bwMode="auto">
          <a:xfrm>
            <a:off x="250825" y="1341438"/>
            <a:ext cx="8569325" cy="0"/>
          </a:xfrm>
          <a:prstGeom prst="line">
            <a:avLst/>
          </a:prstGeom>
          <a:noFill/>
          <a:ln w="57150" cmpd="thinThick">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560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5605" name="Rectangle 5"/>
          <p:cNvSpPr>
            <a:spLocks noChangeArrowheads="1"/>
          </p:cNvSpPr>
          <p:nvPr/>
        </p:nvSpPr>
        <p:spPr bwMode="auto">
          <a:xfrm>
            <a:off x="0" y="280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560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5607" name="Rectangle 7"/>
          <p:cNvSpPr>
            <a:spLocks noChangeArrowheads="1"/>
          </p:cNvSpPr>
          <p:nvPr/>
        </p:nvSpPr>
        <p:spPr bwMode="auto">
          <a:xfrm>
            <a:off x="0" y="2366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5608" name="Rectangle 8"/>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5609" name="Rectangle 9"/>
          <p:cNvSpPr>
            <a:spLocks noChangeArrowheads="1"/>
          </p:cNvSpPr>
          <p:nvPr/>
        </p:nvSpPr>
        <p:spPr bwMode="auto">
          <a:xfrm>
            <a:off x="0" y="2438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5610" name="Rectangle 10"/>
          <p:cNvSpPr>
            <a:spLocks noChangeArrowheads="1"/>
          </p:cNvSpPr>
          <p:nvPr/>
        </p:nvSpPr>
        <p:spPr bwMode="auto">
          <a:xfrm>
            <a:off x="2760371" y="277825"/>
            <a:ext cx="375410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4000" b="1" dirty="0" err="1">
                <a:solidFill>
                  <a:srgbClr val="FF0000"/>
                </a:solidFill>
                <a:effectLst>
                  <a:outerShdw blurRad="38100" dist="38100" dir="2700000" algn="tl">
                    <a:srgbClr val="000000">
                      <a:alpha val="43137"/>
                    </a:srgbClr>
                  </a:outerShdw>
                </a:effectLst>
              </a:rPr>
              <a:t>Аминосахара</a:t>
            </a:r>
            <a:r>
              <a:rPr lang="ru-RU" sz="4000" b="1" dirty="0">
                <a:solidFill>
                  <a:srgbClr val="FF0000"/>
                </a:solidFill>
                <a:effectLst>
                  <a:outerShdw blurRad="38100" dist="38100" dir="2700000" algn="tl">
                    <a:srgbClr val="000000">
                      <a:alpha val="43137"/>
                    </a:srgbClr>
                  </a:outerShdw>
                </a:effectLst>
              </a:rPr>
              <a:t> </a:t>
            </a:r>
          </a:p>
        </p:txBody>
      </p:sp>
      <p:sp>
        <p:nvSpPr>
          <p:cNvPr id="25611" name="Rectangle 11"/>
          <p:cNvSpPr>
            <a:spLocks noChangeArrowheads="1"/>
          </p:cNvSpPr>
          <p:nvPr/>
        </p:nvSpPr>
        <p:spPr bwMode="auto">
          <a:xfrm>
            <a:off x="0" y="2528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5612" name="Rectangle 12"/>
          <p:cNvSpPr>
            <a:spLocks noChangeArrowheads="1"/>
          </p:cNvSpPr>
          <p:nvPr/>
        </p:nvSpPr>
        <p:spPr bwMode="auto">
          <a:xfrm>
            <a:off x="0" y="2828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5613" name="Rectangle 13"/>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5615" name="Rectangle 15"/>
          <p:cNvSpPr>
            <a:spLocks noChangeArrowheads="1"/>
          </p:cNvSpPr>
          <p:nvPr/>
        </p:nvSpPr>
        <p:spPr bwMode="auto">
          <a:xfrm>
            <a:off x="0"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5617" name="Rectangle 17"/>
          <p:cNvSpPr>
            <a:spLocks noChangeArrowheads="1"/>
          </p:cNvSpPr>
          <p:nvPr/>
        </p:nvSpPr>
        <p:spPr bwMode="auto">
          <a:xfrm>
            <a:off x="2705100" y="5313363"/>
            <a:ext cx="61833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3600" b="1" dirty="0">
                <a:solidFill>
                  <a:schemeClr val="accent2"/>
                </a:solidFill>
                <a:effectLst>
                  <a:outerShdw blurRad="38100" dist="38100" dir="2700000" algn="tl">
                    <a:srgbClr val="000000">
                      <a:alpha val="43137"/>
                    </a:srgbClr>
                  </a:outerShdw>
                </a:effectLst>
              </a:rPr>
              <a:t>D</a:t>
            </a:r>
            <a:r>
              <a:rPr lang="ru-RU" sz="3600" b="1" dirty="0">
                <a:solidFill>
                  <a:schemeClr val="accent2"/>
                </a:solidFill>
                <a:effectLst>
                  <a:outerShdw blurRad="38100" dist="38100" dir="2700000" algn="tl">
                    <a:srgbClr val="000000">
                      <a:alpha val="43137"/>
                    </a:srgbClr>
                  </a:outerShdw>
                </a:effectLst>
              </a:rPr>
              <a:t>-</a:t>
            </a:r>
            <a:r>
              <a:rPr lang="ru-RU" sz="3600" b="1" dirty="0" err="1">
                <a:solidFill>
                  <a:schemeClr val="accent2"/>
                </a:solidFill>
                <a:effectLst>
                  <a:outerShdw blurRad="38100" dist="38100" dir="2700000" algn="tl">
                    <a:srgbClr val="000000">
                      <a:alpha val="43137"/>
                    </a:srgbClr>
                  </a:outerShdw>
                </a:effectLst>
              </a:rPr>
              <a:t>галактозамин</a:t>
            </a:r>
            <a:r>
              <a:rPr lang="ru-RU" sz="2400" b="1" dirty="0">
                <a:solidFill>
                  <a:schemeClr val="accent2"/>
                </a:solidFill>
                <a:effectLst>
                  <a:outerShdw blurRad="38100" dist="38100" dir="2700000" algn="tl">
                    <a:srgbClr val="000000">
                      <a:alpha val="43137"/>
                    </a:srgbClr>
                  </a:outerShdw>
                </a:effectLst>
              </a:rPr>
              <a:t/>
            </a:r>
            <a:br>
              <a:rPr lang="ru-RU" sz="2400" b="1" dirty="0">
                <a:solidFill>
                  <a:schemeClr val="accent2"/>
                </a:solidFill>
                <a:effectLst>
                  <a:outerShdw blurRad="38100" dist="38100" dir="2700000" algn="tl">
                    <a:srgbClr val="000000">
                      <a:alpha val="43137"/>
                    </a:srgbClr>
                  </a:outerShdw>
                </a:effectLst>
              </a:rPr>
            </a:br>
            <a:r>
              <a:rPr lang="ru-RU" sz="2400" b="1" dirty="0">
                <a:solidFill>
                  <a:schemeClr val="accent2"/>
                </a:solidFill>
                <a:effectLst>
                  <a:outerShdw blurRad="38100" dist="38100" dir="2700000" algn="tl">
                    <a:srgbClr val="000000">
                      <a:alpha val="43137"/>
                    </a:srgbClr>
                  </a:outerShdw>
                </a:effectLst>
              </a:rPr>
              <a:t>(2-амино-2-дезокси-</a:t>
            </a:r>
            <a:r>
              <a:rPr lang="en-US" sz="2400" b="1" dirty="0">
                <a:solidFill>
                  <a:schemeClr val="accent2"/>
                </a:solidFill>
                <a:effectLst>
                  <a:outerShdw blurRad="38100" dist="38100" dir="2700000" algn="tl">
                    <a:srgbClr val="000000">
                      <a:alpha val="43137"/>
                    </a:srgbClr>
                  </a:outerShdw>
                </a:effectLst>
              </a:rPr>
              <a:t>D</a:t>
            </a:r>
            <a:r>
              <a:rPr lang="ru-RU" sz="2400" b="1" dirty="0">
                <a:solidFill>
                  <a:schemeClr val="accent2"/>
                </a:solidFill>
                <a:effectLst>
                  <a:outerShdw blurRad="38100" dist="38100" dir="2700000" algn="tl">
                    <a:srgbClr val="000000">
                      <a:alpha val="43137"/>
                    </a:srgbClr>
                  </a:outerShdw>
                </a:effectLst>
              </a:rPr>
              <a:t>-</a:t>
            </a:r>
            <a:r>
              <a:rPr lang="ru-RU" sz="2400" b="1" dirty="0" err="1">
                <a:solidFill>
                  <a:schemeClr val="accent2"/>
                </a:solidFill>
                <a:effectLst>
                  <a:outerShdw blurRad="38100" dist="38100" dir="2700000" algn="tl">
                    <a:srgbClr val="000000">
                      <a:alpha val="43137"/>
                    </a:srgbClr>
                  </a:outerShdw>
                </a:effectLst>
              </a:rPr>
              <a:t>галактопираноза</a:t>
            </a:r>
            <a:r>
              <a:rPr lang="ru-RU" sz="2400" b="1" dirty="0">
                <a:solidFill>
                  <a:schemeClr val="accent2"/>
                </a:solidFill>
                <a:effectLst>
                  <a:outerShdw blurRad="38100" dist="38100" dir="2700000" algn="tl">
                    <a:srgbClr val="000000">
                      <a:alpha val="43137"/>
                    </a:srgbClr>
                  </a:outerShdw>
                </a:effectLst>
              </a:rPr>
              <a:t>)</a:t>
            </a:r>
          </a:p>
        </p:txBody>
      </p:sp>
      <p:sp>
        <p:nvSpPr>
          <p:cNvPr id="25619" name="Rectangle 19"/>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25618" name="Object 18"/>
          <p:cNvGraphicFramePr>
            <a:graphicFrameLocks noChangeAspect="1"/>
          </p:cNvGraphicFramePr>
          <p:nvPr/>
        </p:nvGraphicFramePr>
        <p:xfrm>
          <a:off x="468313" y="2060575"/>
          <a:ext cx="2178050" cy="3960813"/>
        </p:xfrm>
        <a:graphic>
          <a:graphicData uri="http://schemas.openxmlformats.org/presentationml/2006/ole">
            <mc:AlternateContent xmlns:mc="http://schemas.openxmlformats.org/markup-compatibility/2006">
              <mc:Choice xmlns:v="urn:schemas-microsoft-com:vml" Requires="v">
                <p:oleObj spid="_x0000_s25636" name="Document" r:id="rId3" imgW="1209675" imgH="2200275" progId="ChemWindow.Document">
                  <p:embed/>
                </p:oleObj>
              </mc:Choice>
              <mc:Fallback>
                <p:oleObj name="Document" r:id="rId3" imgW="1209675" imgH="2200275" progId="ChemWindow.Document">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060575"/>
                        <a:ext cx="2178050" cy="3960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21" name="Rectangle 21"/>
          <p:cNvSpPr>
            <a:spLocks noChangeArrowheads="1"/>
          </p:cNvSpPr>
          <p:nvPr/>
        </p:nvSpPr>
        <p:spPr bwMode="auto">
          <a:xfrm>
            <a:off x="0"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25620" name="Object 20"/>
          <p:cNvGraphicFramePr>
            <a:graphicFrameLocks noChangeAspect="1"/>
          </p:cNvGraphicFramePr>
          <p:nvPr/>
        </p:nvGraphicFramePr>
        <p:xfrm>
          <a:off x="4211638" y="2205038"/>
          <a:ext cx="4464050" cy="3030537"/>
        </p:xfrm>
        <a:graphic>
          <a:graphicData uri="http://schemas.openxmlformats.org/presentationml/2006/ole">
            <mc:AlternateContent xmlns:mc="http://schemas.openxmlformats.org/markup-compatibility/2006">
              <mc:Choice xmlns:v="urn:schemas-microsoft-com:vml" Requires="v">
                <p:oleObj spid="_x0000_s25637" name="Document" r:id="rId5" imgW="2524125" imgH="1714500" progId="ChemWindow.Document">
                  <p:embed/>
                </p:oleObj>
              </mc:Choice>
              <mc:Fallback>
                <p:oleObj name="Document" r:id="rId5" imgW="2524125" imgH="1714500" progId="ChemWindow.Document">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638" y="2205038"/>
                        <a:ext cx="4464050" cy="303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334300E8-6F31-4AFC-8CE9-90084415DD66}" type="slidenum">
              <a:rPr lang="ru-RU"/>
              <a:pPr/>
              <a:t>52</a:t>
            </a:fld>
            <a:endParaRPr lang="ru-RU"/>
          </a:p>
        </p:txBody>
      </p:sp>
      <p:sp>
        <p:nvSpPr>
          <p:cNvPr id="16390" name="Text Box 7"/>
          <p:cNvSpPr txBox="1">
            <a:spLocks noChangeArrowheads="1"/>
          </p:cNvSpPr>
          <p:nvPr/>
        </p:nvSpPr>
        <p:spPr bwMode="auto">
          <a:xfrm>
            <a:off x="323850" y="1484313"/>
            <a:ext cx="8367713" cy="1552575"/>
          </a:xfrm>
          <a:prstGeom prst="rect">
            <a:avLst/>
          </a:prstGeom>
          <a:gradFill rotWithShape="1">
            <a:gsLst>
              <a:gs pos="0">
                <a:srgbClr val="FFFF99"/>
              </a:gs>
              <a:gs pos="100000">
                <a:schemeClr val="bg1"/>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a:r>
              <a:rPr lang="ru-RU" sz="2400" b="1"/>
              <a:t>Источник  витамина  С:  лимон,  капуста,  сладкий  перец,  другие  фрукты  и  овощи.  У большинства  животных  может  синтезироваться  в  организме.  Суточная  потребность  -  25-75  мг</a:t>
            </a:r>
            <a:r>
              <a:rPr lang="ru-RU" b="1"/>
              <a:t>.</a:t>
            </a:r>
          </a:p>
        </p:txBody>
      </p:sp>
      <p:sp>
        <p:nvSpPr>
          <p:cNvPr id="72712" name="Text Box 8"/>
          <p:cNvSpPr txBox="1">
            <a:spLocks noChangeArrowheads="1"/>
          </p:cNvSpPr>
          <p:nvPr/>
        </p:nvSpPr>
        <p:spPr bwMode="auto">
          <a:xfrm>
            <a:off x="0" y="4005263"/>
            <a:ext cx="9144000" cy="2039937"/>
          </a:xfrm>
          <a:prstGeom prst="rect">
            <a:avLst/>
          </a:prstGeom>
          <a:gradFill rotWithShape="1">
            <a:gsLst>
              <a:gs pos="0">
                <a:srgbClr val="CCFFFF"/>
              </a:gs>
              <a:gs pos="50000">
                <a:schemeClr val="bg1"/>
              </a:gs>
              <a:gs pos="100000">
                <a:srgbClr val="CCFFFF"/>
              </a:gs>
            </a:gsLst>
            <a:lin ang="18900000" scaled="1"/>
          </a:gradFill>
          <a:ln w="9525">
            <a:noFill/>
            <a:miter lim="800000"/>
            <a:headEnd/>
            <a:tailEnd/>
          </a:ln>
          <a:effec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a:r>
              <a:rPr lang="ru-RU" sz="2400" b="1"/>
              <a:t>Применяется  для  лечения  цинги,  геморрагических  диатезов,  кровотечениях,  ряда  инфекционных  и  иммунных  заболеваний,  для  нормализации  липидного  обмена  при  атеросклерозе,  при усиленном физическом и умственном  напряжении, простуде.</a:t>
            </a:r>
            <a:r>
              <a:rPr lang="ru-RU" sz="3200" b="1">
                <a:latin typeface="Times New Roman" pitchFamily="18" charset="0"/>
              </a:rPr>
              <a:t> </a:t>
            </a:r>
            <a:endParaRPr lang="ru-RU" sz="2400" b="1"/>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696913"/>
            <a:ext cx="85471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afterEffect">
                                  <p:stCondLst>
                                    <p:cond delay="3500"/>
                                  </p:stCondLst>
                                  <p:childTnLst>
                                    <p:set>
                                      <p:cBhvr>
                                        <p:cTn id="6" dur="1" fill="hold">
                                          <p:stCondLst>
                                            <p:cond delay="0"/>
                                          </p:stCondLst>
                                        </p:cTn>
                                        <p:tgtEl>
                                          <p:spTgt spid="16390"/>
                                        </p:tgtEl>
                                        <p:attrNameLst>
                                          <p:attrName>style.visibility</p:attrName>
                                        </p:attrNameLst>
                                      </p:cBhvr>
                                      <p:to>
                                        <p:strVal val="visible"/>
                                      </p:to>
                                    </p:set>
                                    <p:animEffect transition="in" filter="checkerboard(across)">
                                      <p:cBhvr>
                                        <p:cTn id="7" dur="1000"/>
                                        <p:tgtEl>
                                          <p:spTgt spid="16390"/>
                                        </p:tgtEl>
                                      </p:cBhvr>
                                    </p:animEffect>
                                  </p:childTnLst>
                                </p:cTn>
                              </p:par>
                            </p:childTnLst>
                          </p:cTn>
                        </p:par>
                        <p:par>
                          <p:cTn id="8" fill="hold" nodeType="afterGroup">
                            <p:stCondLst>
                              <p:cond delay="4500"/>
                            </p:stCondLst>
                            <p:childTnLst>
                              <p:par>
                                <p:cTn id="9" presetID="5" presetClass="entr" presetSubtype="5" fill="hold" nodeType="afterEffect">
                                  <p:stCondLst>
                                    <p:cond delay="1500"/>
                                  </p:stCondLst>
                                  <p:childTnLst>
                                    <p:set>
                                      <p:cBhvr>
                                        <p:cTn id="10" dur="1" fill="hold">
                                          <p:stCondLst>
                                            <p:cond delay="0"/>
                                          </p:stCondLst>
                                        </p:cTn>
                                        <p:tgtEl>
                                          <p:spTgt spid="72712">
                                            <p:txEl>
                                              <p:pRg st="0" end="0"/>
                                            </p:txEl>
                                          </p:spTgt>
                                        </p:tgtEl>
                                        <p:attrNameLst>
                                          <p:attrName>style.visibility</p:attrName>
                                        </p:attrNameLst>
                                      </p:cBhvr>
                                      <p:to>
                                        <p:strVal val="visible"/>
                                      </p:to>
                                    </p:set>
                                    <p:animEffect transition="in" filter="checkerboard(down)">
                                      <p:cBhvr>
                                        <p:cTn id="11" dur="1000"/>
                                        <p:tgtEl>
                                          <p:spTgt spid="727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BBC8B421-3364-4F2D-AC59-F5FD510C8EC8}" type="slidenum">
              <a:rPr lang="ru-RU"/>
              <a:pPr/>
              <a:t>53</a:t>
            </a:fld>
            <a:endParaRPr lang="ru-RU"/>
          </a:p>
        </p:txBody>
      </p:sp>
      <p:sp>
        <p:nvSpPr>
          <p:cNvPr id="321538" name="Rectangle 2"/>
          <p:cNvSpPr>
            <a:spLocks noChangeArrowheads="1"/>
          </p:cNvSpPr>
          <p:nvPr/>
        </p:nvSpPr>
        <p:spPr bwMode="auto">
          <a:xfrm>
            <a:off x="233917" y="981075"/>
            <a:ext cx="891008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3600" b="1" baseline="70000" dirty="0" smtClean="0">
                <a:solidFill>
                  <a:srgbClr val="7030A0"/>
                </a:solidFill>
                <a:effectLst>
                  <a:outerShdw blurRad="38100" dist="38100" dir="2700000" algn="tl">
                    <a:srgbClr val="000000">
                      <a:alpha val="43137"/>
                    </a:srgbClr>
                  </a:outerShdw>
                </a:effectLst>
              </a:rPr>
              <a:t> </a:t>
            </a:r>
            <a:r>
              <a:rPr lang="ru-RU" sz="3600" b="1" baseline="70000" dirty="0">
                <a:solidFill>
                  <a:srgbClr val="7030A0"/>
                </a:solidFill>
                <a:effectLst>
                  <a:outerShdw blurRad="38100" dist="38100" dir="2700000" algn="tl">
                    <a:srgbClr val="000000">
                      <a:alpha val="43137"/>
                    </a:srgbClr>
                  </a:outerShdw>
                </a:effectLst>
              </a:rPr>
              <a:t>водорастворимый витамин. Отсутствие аскорбиновой кислоты в пище человека понижает сопротивляемость к заболеваниям, вызывает цингу, заболевание, ранее уносившее десятки тысяч жизней. </a:t>
            </a:r>
          </a:p>
          <a:p>
            <a:r>
              <a:rPr lang="ru-RU" sz="3600" b="1" baseline="70000" dirty="0">
                <a:solidFill>
                  <a:srgbClr val="7030A0"/>
                </a:solidFill>
                <a:effectLst>
                  <a:outerShdw blurRad="38100" dist="38100" dir="2700000" algn="tl">
                    <a:srgbClr val="000000">
                      <a:alpha val="43137"/>
                    </a:srgbClr>
                  </a:outerShdw>
                </a:effectLst>
              </a:rPr>
              <a:t>Слово “аскорбиновая” происходит от а – отрицающая частица и </a:t>
            </a:r>
            <a:r>
              <a:rPr lang="en-US" sz="3600" b="1" baseline="70000" dirty="0" err="1">
                <a:solidFill>
                  <a:srgbClr val="7030A0"/>
                </a:solidFill>
                <a:effectLst>
                  <a:outerShdw blurRad="38100" dist="38100" dir="2700000" algn="tl">
                    <a:srgbClr val="000000">
                      <a:alpha val="43137"/>
                    </a:srgbClr>
                  </a:outerShdw>
                </a:effectLst>
              </a:rPr>
              <a:t>scorbutus</a:t>
            </a:r>
            <a:r>
              <a:rPr lang="ru-RU" sz="3600" b="1" baseline="70000" dirty="0">
                <a:solidFill>
                  <a:srgbClr val="7030A0"/>
                </a:solidFill>
                <a:effectLst>
                  <a:outerShdw blurRad="38100" dist="38100" dir="2700000" algn="tl">
                    <a:srgbClr val="000000">
                      <a:alpha val="43137"/>
                    </a:srgbClr>
                  </a:outerShdw>
                </a:effectLst>
              </a:rPr>
              <a:t> – цинга. То есть аскорбиновая кислота означает  “противоцинготная” кислота</a:t>
            </a:r>
          </a:p>
        </p:txBody>
      </p:sp>
      <p:pic>
        <p:nvPicPr>
          <p:cNvPr id="3215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661552"/>
            <a:ext cx="5616624" cy="2962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3"/>
          <p:cNvSpPr txBox="1">
            <a:spLocks noChangeArrowheads="1"/>
          </p:cNvSpPr>
          <p:nvPr/>
        </p:nvSpPr>
        <p:spPr bwMode="auto">
          <a:xfrm>
            <a:off x="3563938" y="188913"/>
            <a:ext cx="2305050" cy="508000"/>
          </a:xfrm>
          <a:prstGeom prst="rect">
            <a:avLst/>
          </a:prstGeom>
          <a:solidFill>
            <a:srgbClr val="FF9900"/>
          </a:solidFill>
          <a:ln w="31750">
            <a:solidFill>
              <a:srgbClr val="993300"/>
            </a:solidFill>
            <a:miter lim="800000"/>
            <a:headEnd/>
            <a:tailEnd/>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lnSpc>
                <a:spcPct val="90000"/>
              </a:lnSpc>
            </a:pPr>
            <a:r>
              <a:rPr lang="ru-RU" sz="2800" b="1" dirty="0">
                <a:latin typeface="Times New Roman" pitchFamily="18" charset="0"/>
              </a:rPr>
              <a:t>Витамин С.</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D035815-03E4-4F89-B147-95038B624163}" type="slidenum">
              <a:rPr lang="ru-RU"/>
              <a:pPr/>
              <a:t>54</a:t>
            </a:fld>
            <a:endParaRPr lang="ru-RU"/>
          </a:p>
        </p:txBody>
      </p:sp>
      <p:pic>
        <p:nvPicPr>
          <p:cNvPr id="333826" name="Picture 2"/>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660974" y="836712"/>
            <a:ext cx="8229600" cy="2828925"/>
          </a:xfrm>
          <a:noFill/>
          <a:ln/>
        </p:spPr>
      </p:pic>
      <p:sp>
        <p:nvSpPr>
          <p:cNvPr id="5" name="Rectangle 4"/>
          <p:cNvSpPr>
            <a:spLocks noChangeArrowheads="1"/>
          </p:cNvSpPr>
          <p:nvPr/>
        </p:nvSpPr>
        <p:spPr bwMode="auto">
          <a:xfrm>
            <a:off x="1038919" y="3795850"/>
            <a:ext cx="241175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3200" b="1" baseline="70000" dirty="0">
                <a:solidFill>
                  <a:srgbClr val="FF0000"/>
                </a:solidFill>
                <a:effectLst>
                  <a:outerShdw blurRad="38100" dist="38100" dir="2700000" algn="tl">
                    <a:srgbClr val="000000">
                      <a:alpha val="43137"/>
                    </a:srgbClr>
                  </a:outerShdw>
                </a:effectLst>
                <a:sym typeface="Symbol" pitchFamily="18" charset="2"/>
              </a:rPr>
              <a:t></a:t>
            </a:r>
            <a:r>
              <a:rPr lang="ru-RU" sz="3200" b="1" baseline="70000" dirty="0">
                <a:solidFill>
                  <a:srgbClr val="FF0000"/>
                </a:solidFill>
                <a:effectLst>
                  <a:outerShdw blurRad="38100" dist="38100" dir="2700000" algn="tl">
                    <a:srgbClr val="000000">
                      <a:alpha val="43137"/>
                    </a:srgbClr>
                  </a:outerShdw>
                </a:effectLst>
              </a:rPr>
              <a:t>-лактон 2-оксо-L-гулоновой кислоты</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46134"/>
            <a:ext cx="4320480" cy="2658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38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1859" y="4873069"/>
            <a:ext cx="1205878" cy="379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D027CC2-117D-4586-A355-12B556CB34C6}" type="slidenum">
              <a:rPr lang="ru-RU"/>
              <a:pPr/>
              <a:t>55</a:t>
            </a:fld>
            <a:endParaRPr lang="ru-RU"/>
          </a:p>
        </p:txBody>
      </p:sp>
      <p:sp>
        <p:nvSpPr>
          <p:cNvPr id="244738" name="Rectangle 2"/>
          <p:cNvSpPr>
            <a:spLocks noChangeArrowheads="1"/>
          </p:cNvSpPr>
          <p:nvPr/>
        </p:nvSpPr>
        <p:spPr bwMode="auto">
          <a:xfrm>
            <a:off x="284630" y="404664"/>
            <a:ext cx="8424863"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400" b="1" dirty="0">
                <a:solidFill>
                  <a:srgbClr val="0070C0"/>
                </a:solidFill>
              </a:rPr>
              <a:t>                        </a:t>
            </a:r>
            <a:r>
              <a:rPr lang="ru-RU" sz="3600" b="1" dirty="0">
                <a:solidFill>
                  <a:srgbClr val="FF0000"/>
                </a:solidFill>
                <a:effectLst>
                  <a:outerShdw blurRad="38100" dist="38100" dir="2700000" algn="tl">
                    <a:srgbClr val="000000">
                      <a:alpha val="43137"/>
                    </a:srgbClr>
                  </a:outerShdw>
                </a:effectLst>
              </a:rPr>
              <a:t>Физические </a:t>
            </a:r>
            <a:r>
              <a:rPr lang="ru-RU" sz="3600" b="1" dirty="0" smtClean="0">
                <a:solidFill>
                  <a:srgbClr val="FF0000"/>
                </a:solidFill>
                <a:effectLst>
                  <a:outerShdw blurRad="38100" dist="38100" dir="2700000" algn="tl">
                    <a:srgbClr val="000000">
                      <a:alpha val="43137"/>
                    </a:srgbClr>
                  </a:outerShdw>
                </a:effectLst>
              </a:rPr>
              <a:t>свойства</a:t>
            </a:r>
            <a:endParaRPr lang="en-US" sz="3600" b="1" dirty="0" smtClean="0">
              <a:solidFill>
                <a:srgbClr val="FF0000"/>
              </a:solidFill>
              <a:effectLst>
                <a:outerShdw blurRad="38100" dist="38100" dir="2700000" algn="tl">
                  <a:srgbClr val="000000">
                    <a:alpha val="43137"/>
                  </a:srgbClr>
                </a:outerShdw>
              </a:effectLst>
            </a:endParaRPr>
          </a:p>
          <a:p>
            <a:endParaRPr lang="ru-RU" sz="3600" b="1" dirty="0">
              <a:solidFill>
                <a:srgbClr val="FF0000"/>
              </a:solidFill>
              <a:effectLst>
                <a:outerShdw blurRad="38100" dist="38100" dir="2700000" algn="tl">
                  <a:srgbClr val="000000">
                    <a:alpha val="43137"/>
                  </a:srgbClr>
                </a:outerShdw>
              </a:effectLst>
            </a:endParaRPr>
          </a:p>
          <a:p>
            <a:pPr algn="ctr"/>
            <a:r>
              <a:rPr lang="ru-RU" sz="2800" b="1" dirty="0" smtClean="0">
                <a:effectLst>
                  <a:outerShdw blurRad="38100" dist="38100" dir="2700000" algn="tl">
                    <a:srgbClr val="000000">
                      <a:alpha val="43137"/>
                    </a:srgbClr>
                  </a:outerShdw>
                </a:effectLst>
              </a:rPr>
              <a:t>Концентрированные </a:t>
            </a:r>
            <a:r>
              <a:rPr lang="ru-RU" sz="2800" b="1" dirty="0">
                <a:effectLst>
                  <a:outerShdw blurRad="38100" dist="38100" dir="2700000" algn="tl">
                    <a:srgbClr val="000000">
                      <a:alpha val="43137"/>
                    </a:srgbClr>
                  </a:outerShdw>
                </a:effectLst>
              </a:rPr>
              <a:t>растворы сахаров в воде называются </a:t>
            </a:r>
            <a:r>
              <a:rPr lang="ru-RU" sz="3200" b="1" i="1" dirty="0">
                <a:effectLst>
                  <a:outerShdw blurRad="38100" dist="38100" dir="2700000" algn="tl">
                    <a:srgbClr val="000000">
                      <a:alpha val="43137"/>
                    </a:srgbClr>
                  </a:outerShdw>
                </a:effectLst>
              </a:rPr>
              <a:t>сиропами.</a:t>
            </a:r>
          </a:p>
        </p:txBody>
      </p:sp>
      <p:sp>
        <p:nvSpPr>
          <p:cNvPr id="244739" name="Rectangle 3"/>
          <p:cNvSpPr>
            <a:spLocks noChangeArrowheads="1"/>
          </p:cNvSpPr>
          <p:nvPr/>
        </p:nvSpPr>
        <p:spPr bwMode="auto">
          <a:xfrm>
            <a:off x="2555775" y="2835503"/>
            <a:ext cx="3493269"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2800" b="1" dirty="0" smtClean="0">
                <a:solidFill>
                  <a:srgbClr val="7030A0"/>
                </a:solidFill>
                <a:effectLst>
                  <a:outerShdw blurRad="38100" dist="38100" dir="2700000" algn="tl">
                    <a:srgbClr val="000000">
                      <a:alpha val="43137"/>
                    </a:srgbClr>
                  </a:outerShdw>
                </a:effectLst>
              </a:rPr>
              <a:t>Сладкий </a:t>
            </a:r>
            <a:r>
              <a:rPr lang="ru-RU" sz="2800" b="1" dirty="0">
                <a:solidFill>
                  <a:srgbClr val="7030A0"/>
                </a:solidFill>
                <a:effectLst>
                  <a:outerShdw blurRad="38100" dist="38100" dir="2700000" algn="tl">
                    <a:srgbClr val="000000">
                      <a:alpha val="43137"/>
                    </a:srgbClr>
                  </a:outerShdw>
                </a:effectLst>
              </a:rPr>
              <a:t>вкус</a:t>
            </a:r>
          </a:p>
        </p:txBody>
      </p:sp>
      <p:pic>
        <p:nvPicPr>
          <p:cNvPr id="5" name="Рисунок 4" descr="2.png"/>
          <p:cNvPicPr/>
          <p:nvPr/>
        </p:nvPicPr>
        <p:blipFill>
          <a:blip r:embed="rId3" cstate="print"/>
          <a:srcRect/>
          <a:stretch>
            <a:fillRect/>
          </a:stretch>
        </p:blipFill>
        <p:spPr bwMode="auto">
          <a:xfrm>
            <a:off x="5598627" y="3933056"/>
            <a:ext cx="2768290" cy="2491085"/>
          </a:xfrm>
          <a:prstGeom prst="rect">
            <a:avLst/>
          </a:prstGeom>
          <a:noFill/>
          <a:ln w="9525">
            <a:noFill/>
            <a:miter lim="800000"/>
            <a:headEnd/>
            <a:tailEnd/>
          </a:ln>
        </p:spPr>
      </p:pic>
      <p:pic>
        <p:nvPicPr>
          <p:cNvPr id="6" name="Picture 3" descr="C:\Users\Anna\Desktop\фразеология\65.jpeg"/>
          <p:cNvPicPr/>
          <p:nvPr/>
        </p:nvPicPr>
        <p:blipFill>
          <a:blip r:embed="rId4" cstate="print"/>
          <a:srcRect/>
          <a:stretch>
            <a:fillRect/>
          </a:stretch>
        </p:blipFill>
        <p:spPr bwMode="auto">
          <a:xfrm rot="-765513">
            <a:off x="276597" y="4691481"/>
            <a:ext cx="1841377" cy="169838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Номер слайда 3"/>
          <p:cNvSpPr>
            <a:spLocks noGrp="1"/>
          </p:cNvSpPr>
          <p:nvPr>
            <p:ph type="sldNum" sz="quarter" idx="12"/>
          </p:nvPr>
        </p:nvSpPr>
        <p:spPr/>
        <p:txBody>
          <a:bodyPr/>
          <a:lstStyle/>
          <a:p>
            <a:fld id="{51FBBCDC-22C2-46EA-BD67-04366AB5888C}" type="slidenum">
              <a:rPr lang="ru-RU"/>
              <a:pPr/>
              <a:t>56</a:t>
            </a:fld>
            <a:endParaRPr lang="ru-RU"/>
          </a:p>
        </p:txBody>
      </p:sp>
      <p:graphicFrame>
        <p:nvGraphicFramePr>
          <p:cNvPr id="247810" name="Group 2"/>
          <p:cNvGraphicFramePr>
            <a:graphicFrameLocks noGrp="1"/>
          </p:cNvGraphicFramePr>
          <p:nvPr/>
        </p:nvGraphicFramePr>
        <p:xfrm>
          <a:off x="1692275" y="549275"/>
          <a:ext cx="6553200" cy="5875020"/>
        </p:xfrm>
        <a:graphic>
          <a:graphicData uri="http://schemas.openxmlformats.org/drawingml/2006/table">
            <a:tbl>
              <a:tblPr/>
              <a:tblGrid>
                <a:gridCol w="3111500"/>
                <a:gridCol w="3441700"/>
              </a:tblGrid>
              <a:tr h="1008063">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2500" b="0" i="0" u="none" strike="noStrike" cap="none" normalizeH="0" baseline="0" smtClean="0">
                          <a:ln>
                            <a:noFill/>
                          </a:ln>
                          <a:solidFill>
                            <a:srgbClr val="000000"/>
                          </a:solidFill>
                          <a:effectLst/>
                          <a:latin typeface="Arial" pitchFamily="34" charset="0"/>
                          <a:cs typeface="Arial" pitchFamily="34" charset="0"/>
                        </a:rPr>
                        <a:t>Вещество</a:t>
                      </a:r>
                      <a:endParaRPr kumimoji="0" lang="ru-RU" sz="25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2500" b="0" i="0" u="none" strike="noStrike" cap="none" normalizeH="0" baseline="0" smtClean="0">
                          <a:ln>
                            <a:noFill/>
                          </a:ln>
                          <a:solidFill>
                            <a:srgbClr val="000000"/>
                          </a:solidFill>
                          <a:effectLst/>
                          <a:latin typeface="Arial" pitchFamily="34" charset="0"/>
                          <a:cs typeface="Arial" pitchFamily="34" charset="0"/>
                        </a:rPr>
                        <a:t>Относительная сладость</a:t>
                      </a:r>
                      <a:endParaRPr kumimoji="0" lang="ru-RU" sz="25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617538">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2500" b="0" i="0" u="none" strike="noStrike" cap="none" normalizeH="0" baseline="0" smtClean="0">
                          <a:ln>
                            <a:noFill/>
                          </a:ln>
                          <a:solidFill>
                            <a:srgbClr val="000000"/>
                          </a:solidFill>
                          <a:effectLst/>
                          <a:latin typeface="Arial" pitchFamily="34" charset="0"/>
                          <a:cs typeface="Arial" pitchFamily="34" charset="0"/>
                        </a:rPr>
                        <a:t>Фруктоза</a:t>
                      </a:r>
                      <a:endParaRPr kumimoji="0" lang="ru-RU" sz="25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2500" b="0" i="0" u="none" strike="noStrike" cap="none" normalizeH="0" baseline="0" smtClean="0">
                          <a:ln>
                            <a:noFill/>
                          </a:ln>
                          <a:solidFill>
                            <a:srgbClr val="000000"/>
                          </a:solidFill>
                          <a:effectLst/>
                          <a:latin typeface="Arial" pitchFamily="34" charset="0"/>
                          <a:cs typeface="Arial" pitchFamily="34" charset="0"/>
                        </a:rPr>
                        <a:t>173</a:t>
                      </a:r>
                      <a:endParaRPr kumimoji="0" lang="ru-RU" sz="25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617538">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2500" b="0" i="0" u="none" strike="noStrike" cap="none" normalizeH="0" baseline="0" smtClean="0">
                          <a:ln>
                            <a:noFill/>
                          </a:ln>
                          <a:solidFill>
                            <a:srgbClr val="000000"/>
                          </a:solidFill>
                          <a:effectLst/>
                          <a:latin typeface="Arial" pitchFamily="34" charset="0"/>
                          <a:cs typeface="Arial" pitchFamily="34" charset="0"/>
                        </a:rPr>
                        <a:t>Сахароза*</a:t>
                      </a:r>
                      <a:endParaRPr kumimoji="0" lang="ru-RU" sz="25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2500" b="0" i="0" u="none" strike="noStrike" cap="none" normalizeH="0" baseline="0" smtClean="0">
                          <a:ln>
                            <a:noFill/>
                          </a:ln>
                          <a:solidFill>
                            <a:srgbClr val="000000"/>
                          </a:solidFill>
                          <a:effectLst/>
                          <a:latin typeface="Arial" pitchFamily="34" charset="0"/>
                          <a:cs typeface="Arial" pitchFamily="34" charset="0"/>
                        </a:rPr>
                        <a:t>100</a:t>
                      </a:r>
                      <a:endParaRPr kumimoji="0" lang="ru-RU" sz="25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615950">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2500" b="0" i="0" u="none" strike="noStrike" cap="none" normalizeH="0" baseline="0" smtClean="0">
                          <a:ln>
                            <a:noFill/>
                          </a:ln>
                          <a:solidFill>
                            <a:srgbClr val="000000"/>
                          </a:solidFill>
                          <a:effectLst/>
                          <a:latin typeface="Arial" pitchFamily="34" charset="0"/>
                          <a:cs typeface="Arial" pitchFamily="34" charset="0"/>
                        </a:rPr>
                        <a:t>Глюкоза</a:t>
                      </a:r>
                      <a:endParaRPr kumimoji="0" lang="ru-RU" sz="25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2500" b="0" i="0" u="none" strike="noStrike" cap="none" normalizeH="0" baseline="0" smtClean="0">
                          <a:ln>
                            <a:noFill/>
                          </a:ln>
                          <a:solidFill>
                            <a:srgbClr val="000000"/>
                          </a:solidFill>
                          <a:effectLst/>
                          <a:latin typeface="Arial" pitchFamily="34" charset="0"/>
                          <a:cs typeface="Arial" pitchFamily="34" charset="0"/>
                        </a:rPr>
                        <a:t>74</a:t>
                      </a:r>
                      <a:endParaRPr kumimoji="0" lang="ru-RU" sz="25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617538">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2500" b="0" i="0" u="none" strike="noStrike" cap="none" normalizeH="0" baseline="0" smtClean="0">
                          <a:ln>
                            <a:noFill/>
                          </a:ln>
                          <a:solidFill>
                            <a:srgbClr val="000000"/>
                          </a:solidFill>
                          <a:effectLst/>
                          <a:latin typeface="Arial" pitchFamily="34" charset="0"/>
                          <a:cs typeface="Arial" pitchFamily="34" charset="0"/>
                        </a:rPr>
                        <a:t>Глицерин**</a:t>
                      </a:r>
                      <a:endParaRPr kumimoji="0" lang="ru-RU" sz="25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2500" b="0" i="0" u="none" strike="noStrike" cap="none" normalizeH="0" baseline="0" smtClean="0">
                          <a:ln>
                            <a:noFill/>
                          </a:ln>
                          <a:solidFill>
                            <a:srgbClr val="000000"/>
                          </a:solidFill>
                          <a:effectLst/>
                          <a:latin typeface="Arial" pitchFamily="34" charset="0"/>
                          <a:cs typeface="Arial" pitchFamily="34" charset="0"/>
                        </a:rPr>
                        <a:t>48</a:t>
                      </a:r>
                      <a:endParaRPr kumimoji="0" lang="ru-RU" sz="25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619125">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2500" b="0" i="0" u="none" strike="noStrike" cap="none" normalizeH="0" baseline="0" smtClean="0">
                          <a:ln>
                            <a:noFill/>
                          </a:ln>
                          <a:solidFill>
                            <a:srgbClr val="000000"/>
                          </a:solidFill>
                          <a:effectLst/>
                          <a:latin typeface="Arial" pitchFamily="34" charset="0"/>
                          <a:cs typeface="Arial" pitchFamily="34" charset="0"/>
                        </a:rPr>
                        <a:t>Мальтоза*</a:t>
                      </a:r>
                      <a:endParaRPr kumimoji="0" lang="ru-RU" sz="25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2500" b="0" i="0" u="none" strike="noStrike" cap="none" normalizeH="0" baseline="0" smtClean="0">
                          <a:ln>
                            <a:noFill/>
                          </a:ln>
                          <a:solidFill>
                            <a:srgbClr val="000000"/>
                          </a:solidFill>
                          <a:effectLst/>
                          <a:latin typeface="Arial" pitchFamily="34" charset="0"/>
                          <a:cs typeface="Arial" pitchFamily="34" charset="0"/>
                        </a:rPr>
                        <a:t>32</a:t>
                      </a:r>
                      <a:endParaRPr kumimoji="0" lang="ru-RU" sz="25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615950">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2500" b="0" i="0" u="none" strike="noStrike" cap="none" normalizeH="0" baseline="0" smtClean="0">
                          <a:ln>
                            <a:noFill/>
                          </a:ln>
                          <a:solidFill>
                            <a:srgbClr val="000000"/>
                          </a:solidFill>
                          <a:effectLst/>
                          <a:latin typeface="Arial" pitchFamily="34" charset="0"/>
                          <a:cs typeface="Arial" pitchFamily="34" charset="0"/>
                        </a:rPr>
                        <a:t>Галактоза</a:t>
                      </a:r>
                      <a:endParaRPr kumimoji="0" lang="ru-RU" sz="25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2500" b="0" i="0" u="none" strike="noStrike" cap="none" normalizeH="0" baseline="0" smtClean="0">
                          <a:ln>
                            <a:noFill/>
                          </a:ln>
                          <a:solidFill>
                            <a:srgbClr val="000000"/>
                          </a:solidFill>
                          <a:effectLst/>
                          <a:latin typeface="Arial" pitchFamily="34" charset="0"/>
                          <a:cs typeface="Arial" pitchFamily="34" charset="0"/>
                        </a:rPr>
                        <a:t>32</a:t>
                      </a:r>
                      <a:endParaRPr kumimoji="0" lang="ru-RU" sz="25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617538">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2500" b="0" i="0" u="none" strike="noStrike" cap="none" normalizeH="0" baseline="0" smtClean="0">
                          <a:ln>
                            <a:noFill/>
                          </a:ln>
                          <a:solidFill>
                            <a:srgbClr val="000000"/>
                          </a:solidFill>
                          <a:effectLst/>
                          <a:latin typeface="Arial" pitchFamily="34" charset="0"/>
                          <a:cs typeface="Arial" pitchFamily="34" charset="0"/>
                        </a:rPr>
                        <a:t>Лактоза*</a:t>
                      </a:r>
                      <a:endParaRPr kumimoji="0" lang="ru-RU" sz="25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2500" b="0" i="0" u="none" strike="noStrike" cap="none" normalizeH="0" baseline="0" smtClean="0">
                          <a:ln>
                            <a:noFill/>
                          </a:ln>
                          <a:solidFill>
                            <a:srgbClr val="000000"/>
                          </a:solidFill>
                          <a:effectLst/>
                          <a:latin typeface="Arial" pitchFamily="34" charset="0"/>
                          <a:cs typeface="Arial" pitchFamily="34" charset="0"/>
                        </a:rPr>
                        <a:t>16</a:t>
                      </a:r>
                      <a:endParaRPr kumimoji="0" lang="ru-RU" sz="25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3"/>
          <p:cNvSpPr>
            <a:spLocks noGrp="1"/>
          </p:cNvSpPr>
          <p:nvPr>
            <p:ph type="sldNum" sz="quarter" idx="12"/>
          </p:nvPr>
        </p:nvSpPr>
        <p:spPr/>
        <p:txBody>
          <a:bodyPr/>
          <a:lstStyle/>
          <a:p>
            <a:fld id="{3F4A2402-6241-4012-8DD7-790B5B0B6262}" type="slidenum">
              <a:rPr lang="ru-RU"/>
              <a:pPr/>
              <a:t>57</a:t>
            </a:fld>
            <a:endParaRPr lang="ru-RU"/>
          </a:p>
        </p:txBody>
      </p:sp>
      <p:sp>
        <p:nvSpPr>
          <p:cNvPr id="249858" name="Rectangle 2"/>
          <p:cNvSpPr>
            <a:spLocks noChangeArrowheads="1"/>
          </p:cNvSpPr>
          <p:nvPr/>
        </p:nvSpPr>
        <p:spPr bwMode="auto">
          <a:xfrm>
            <a:off x="3563938" y="3429000"/>
            <a:ext cx="44878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800" b="1" dirty="0">
                <a:solidFill>
                  <a:srgbClr val="FF0000"/>
                </a:solidFill>
                <a:effectLst>
                  <a:outerShdw blurRad="38100" dist="38100" dir="2700000" algn="tl">
                    <a:srgbClr val="000000">
                      <a:alpha val="43137"/>
                    </a:srgbClr>
                  </a:outerShdw>
                </a:effectLst>
              </a:rPr>
              <a:t>Сахарин</a:t>
            </a:r>
            <a:r>
              <a:rPr lang="ru-RU" sz="2800" b="1" dirty="0">
                <a:solidFill>
                  <a:schemeClr val="bg2"/>
                </a:solidFill>
              </a:rPr>
              <a:t> </a:t>
            </a:r>
            <a:r>
              <a:rPr lang="ru-RU" sz="2800" b="1" dirty="0"/>
              <a:t>(</a:t>
            </a:r>
            <a:r>
              <a:rPr lang="en-US" sz="2800" b="1" dirty="0"/>
              <a:t>E</a:t>
            </a:r>
            <a:r>
              <a:rPr lang="ru-RU" sz="2800" b="1" dirty="0"/>
              <a:t>954) , 500 раз</a:t>
            </a:r>
          </a:p>
        </p:txBody>
      </p:sp>
      <p:pic>
        <p:nvPicPr>
          <p:cNvPr id="2498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476250"/>
            <a:ext cx="20955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98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549275"/>
            <a:ext cx="2663825"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9861" name="Rectangle 5"/>
          <p:cNvSpPr>
            <a:spLocks noChangeArrowheads="1"/>
          </p:cNvSpPr>
          <p:nvPr/>
        </p:nvSpPr>
        <p:spPr bwMode="auto">
          <a:xfrm>
            <a:off x="3348038" y="2708275"/>
            <a:ext cx="52562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4000" b="1" baseline="70000" dirty="0" err="1">
                <a:solidFill>
                  <a:srgbClr val="FF0000"/>
                </a:solidFill>
                <a:effectLst>
                  <a:outerShdw blurRad="38100" dist="38100" dir="2700000" algn="tl">
                    <a:srgbClr val="000000">
                      <a:alpha val="43137"/>
                    </a:srgbClr>
                  </a:outerShdw>
                </a:effectLst>
              </a:rPr>
              <a:t>имид</a:t>
            </a:r>
            <a:r>
              <a:rPr lang="ru-RU" sz="4000" b="1" baseline="70000" dirty="0">
                <a:solidFill>
                  <a:srgbClr val="FF0000"/>
                </a:solidFill>
                <a:effectLst>
                  <a:outerShdw blurRad="38100" dist="38100" dir="2700000" algn="tl">
                    <a:srgbClr val="000000">
                      <a:alpha val="43137"/>
                    </a:srgbClr>
                  </a:outerShdw>
                </a:effectLst>
              </a:rPr>
              <a:t> 2-сульфобензойной кислоты</a:t>
            </a:r>
          </a:p>
        </p:txBody>
      </p:sp>
      <p:sp>
        <p:nvSpPr>
          <p:cNvPr id="249862" name="Rectangle 6"/>
          <p:cNvSpPr>
            <a:spLocks noChangeArrowheads="1"/>
          </p:cNvSpPr>
          <p:nvPr/>
        </p:nvSpPr>
        <p:spPr bwMode="auto">
          <a:xfrm>
            <a:off x="0" y="4232275"/>
            <a:ext cx="9144000" cy="182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sz="2800" b="1" baseline="70000" dirty="0">
                <a:effectLst>
                  <a:outerShdw blurRad="38100" dist="38100" dir="2700000" algn="tl">
                    <a:srgbClr val="000000">
                      <a:alpha val="43137"/>
                    </a:srgbClr>
                  </a:outerShdw>
                </a:effectLst>
              </a:rPr>
              <a:t>сахарин негативно влияет на усвоение </a:t>
            </a:r>
            <a:r>
              <a:rPr lang="ru-RU" sz="2800" b="1" baseline="70000" dirty="0">
                <a:effectLst>
                  <a:outerShdw blurRad="38100" dist="38100" dir="2700000" algn="tl">
                    <a:srgbClr val="000000">
                      <a:alpha val="43137"/>
                    </a:srgbClr>
                  </a:outerShdw>
                </a:effectLst>
                <a:hlinkClick r:id="rId5" tooltip="Биотин"/>
              </a:rPr>
              <a:t>биотина</a:t>
            </a:r>
            <a:endParaRPr lang="ru-RU" sz="2800" b="1" baseline="70000" dirty="0">
              <a:effectLst>
                <a:outerShdw blurRad="38100" dist="38100" dir="2700000" algn="tl">
                  <a:srgbClr val="000000">
                    <a:alpha val="43137"/>
                  </a:srgbClr>
                </a:outerShdw>
              </a:effectLst>
            </a:endParaRPr>
          </a:p>
          <a:p>
            <a:pPr algn="ctr"/>
            <a:r>
              <a:rPr lang="ru-RU" sz="2800" b="1" baseline="70000" dirty="0">
                <a:effectLst>
                  <a:outerShdw blurRad="38100" dist="38100" dir="2700000" algn="tl">
                    <a:srgbClr val="000000">
                      <a:alpha val="43137"/>
                    </a:srgbClr>
                  </a:outerShdw>
                </a:effectLst>
              </a:rPr>
              <a:t>сам по себе даёт не очень приятный </a:t>
            </a:r>
            <a:r>
              <a:rPr lang="ru-RU" sz="2800" b="1" baseline="70000" dirty="0">
                <a:effectLst>
                  <a:outerShdw blurRad="38100" dist="38100" dir="2700000" algn="tl">
                    <a:srgbClr val="000000">
                      <a:alpha val="43137"/>
                    </a:srgbClr>
                  </a:outerShdw>
                </a:effectLst>
                <a:hlinkClick r:id="rId6" tooltip="Металлический вкус"/>
              </a:rPr>
              <a:t>металлический привкус</a:t>
            </a:r>
            <a:r>
              <a:rPr lang="ru-RU" sz="2800" b="1" baseline="70000" dirty="0">
                <a:effectLst>
                  <a:outerShdw blurRad="38100" dist="38100" dir="2700000" algn="tl">
                    <a:srgbClr val="000000">
                      <a:alpha val="43137"/>
                    </a:srgbClr>
                  </a:outerShdw>
                </a:effectLst>
              </a:rPr>
              <a:t>. </a:t>
            </a:r>
          </a:p>
          <a:p>
            <a:pPr algn="ctr"/>
            <a:r>
              <a:rPr lang="ru-RU" sz="2800" b="1" baseline="70000" dirty="0">
                <a:effectLst>
                  <a:outerShdw blurRad="38100" dist="38100" dir="2700000" algn="tl">
                    <a:srgbClr val="000000">
                      <a:alpha val="43137"/>
                    </a:srgbClr>
                  </a:outerShdw>
                </a:effectLst>
              </a:rPr>
              <a:t>производные используются в качестве фунгицидов, гербицидов и антибактериальных препаратов. его кальциевые и цинковые соли входят в состав композиций, использующихся для изготовления тонеров лазерных принтеров и копировальных аппаратов. </a:t>
            </a:r>
          </a:p>
        </p:txBody>
      </p:sp>
      <p:sp>
        <p:nvSpPr>
          <p:cNvPr id="249863" name="Rectangle 7"/>
          <p:cNvSpPr>
            <a:spLocks noChangeArrowheads="1"/>
          </p:cNvSpPr>
          <p:nvPr/>
        </p:nvSpPr>
        <p:spPr bwMode="auto">
          <a:xfrm>
            <a:off x="2992206" y="5862856"/>
            <a:ext cx="3068637" cy="99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4400" b="1" baseline="70000" dirty="0">
                <a:solidFill>
                  <a:schemeClr val="hlink"/>
                </a:solidFill>
                <a:effectLst>
                  <a:outerShdw blurRad="38100" dist="38100" dir="2700000" algn="tl">
                    <a:srgbClr val="000000">
                      <a:alpha val="43137"/>
                    </a:srgbClr>
                  </a:outerShdw>
                </a:effectLst>
              </a:rPr>
              <a:t> подсластитель</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3"/>
          <p:cNvSpPr>
            <a:spLocks noGrp="1"/>
          </p:cNvSpPr>
          <p:nvPr>
            <p:ph type="sldNum" sz="quarter" idx="12"/>
          </p:nvPr>
        </p:nvSpPr>
        <p:spPr/>
        <p:txBody>
          <a:bodyPr/>
          <a:lstStyle/>
          <a:p>
            <a:fld id="{C7B1F41D-EEA4-43D2-BE3F-13F01C0ACC34}" type="slidenum">
              <a:rPr lang="ru-RU"/>
              <a:pPr/>
              <a:t>58</a:t>
            </a:fld>
            <a:endParaRPr lang="ru-RU"/>
          </a:p>
        </p:txBody>
      </p:sp>
      <p:sp>
        <p:nvSpPr>
          <p:cNvPr id="251906" name="Rectangle 2"/>
          <p:cNvSpPr>
            <a:spLocks noChangeArrowheads="1"/>
          </p:cNvSpPr>
          <p:nvPr/>
        </p:nvSpPr>
        <p:spPr bwMode="auto">
          <a:xfrm>
            <a:off x="250825" y="1844675"/>
            <a:ext cx="8893175" cy="4606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4400" b="1" baseline="70000" dirty="0" err="1">
                <a:solidFill>
                  <a:srgbClr val="FF0000"/>
                </a:solidFill>
                <a:effectLst>
                  <a:outerShdw blurRad="38100" dist="38100" dir="2700000" algn="tl">
                    <a:srgbClr val="000000">
                      <a:alpha val="43137"/>
                    </a:srgbClr>
                  </a:outerShdw>
                </a:effectLst>
              </a:rPr>
              <a:t>Этоксифенилмочевина</a:t>
            </a:r>
            <a:r>
              <a:rPr lang="ru-RU" sz="4400" b="1" baseline="70000" dirty="0">
                <a:solidFill>
                  <a:srgbClr val="FF0000"/>
                </a:solidFill>
                <a:effectLst>
                  <a:outerShdw blurRad="38100" dist="38100" dir="2700000" algn="tl">
                    <a:srgbClr val="000000">
                      <a:alpha val="43137"/>
                    </a:srgbClr>
                  </a:outerShdw>
                </a:effectLst>
              </a:rPr>
              <a:t> (дульцин), </a:t>
            </a:r>
            <a:r>
              <a:rPr lang="ru-RU" sz="4400" b="1" baseline="70000" dirty="0">
                <a:effectLst>
                  <a:outerShdw blurRad="38100" dist="38100" dir="2700000" algn="tl">
                    <a:srgbClr val="000000">
                      <a:alpha val="43137"/>
                    </a:srgbClr>
                  </a:outerShdw>
                </a:effectLst>
              </a:rPr>
              <a:t>200 раз</a:t>
            </a:r>
          </a:p>
          <a:p>
            <a:r>
              <a:rPr lang="ru-RU" sz="4400" b="1" baseline="70000" dirty="0" err="1">
                <a:solidFill>
                  <a:srgbClr val="FF0000"/>
                </a:solidFill>
                <a:effectLst>
                  <a:outerShdw blurRad="38100" dist="38100" dir="2700000" algn="tl">
                    <a:srgbClr val="000000">
                      <a:alpha val="43137"/>
                    </a:srgbClr>
                  </a:outerShdw>
                </a:effectLst>
              </a:rPr>
              <a:t>Цикаламаты</a:t>
            </a:r>
            <a:r>
              <a:rPr lang="ru-RU" sz="4400" b="1" baseline="70000" dirty="0">
                <a:effectLst>
                  <a:outerShdw blurRad="38100" dist="38100" dir="2700000" algn="tl">
                    <a:srgbClr val="000000">
                      <a:alpha val="43137"/>
                    </a:srgbClr>
                  </a:outerShdw>
                </a:effectLst>
              </a:rPr>
              <a:t> (</a:t>
            </a:r>
            <a:r>
              <a:rPr lang="ru-RU" sz="4400" b="1" baseline="70000" dirty="0" err="1">
                <a:effectLst>
                  <a:outerShdw blurRad="38100" dist="38100" dir="2700000" algn="tl">
                    <a:srgbClr val="000000">
                      <a:alpha val="43137"/>
                    </a:srgbClr>
                  </a:outerShdw>
                </a:effectLst>
              </a:rPr>
              <a:t>циклогексилсульфаматы</a:t>
            </a:r>
            <a:r>
              <a:rPr lang="ru-RU" sz="4400" b="1" baseline="70000" dirty="0">
                <a:effectLst>
                  <a:outerShdw blurRad="38100" dist="38100" dir="2700000" algn="tl">
                    <a:srgbClr val="000000">
                      <a:alpha val="43137"/>
                    </a:srgbClr>
                  </a:outerShdw>
                </a:effectLst>
              </a:rPr>
              <a:t>) (E952)30-50р.</a:t>
            </a:r>
          </a:p>
          <a:p>
            <a:r>
              <a:rPr lang="ru-RU" sz="4400" b="1" baseline="70000" dirty="0">
                <a:solidFill>
                  <a:srgbClr val="FF0000"/>
                </a:solidFill>
                <a:effectLst>
                  <a:outerShdw blurRad="38100" dist="38100" dir="2700000" algn="tl">
                    <a:srgbClr val="000000">
                      <a:alpha val="43137"/>
                    </a:srgbClr>
                  </a:outerShdw>
                </a:effectLst>
              </a:rPr>
              <a:t>( </a:t>
            </a:r>
            <a:r>
              <a:rPr lang="ru-RU" sz="4400" b="1" baseline="70000" dirty="0" err="1">
                <a:solidFill>
                  <a:srgbClr val="FF0000"/>
                </a:solidFill>
                <a:effectLst>
                  <a:outerShdw blurRad="38100" dist="38100" dir="2700000" algn="tl">
                    <a:srgbClr val="000000">
                      <a:alpha val="43137"/>
                    </a:srgbClr>
                  </a:outerShdw>
                </a:effectLst>
              </a:rPr>
              <a:t>запрещ.в</a:t>
            </a:r>
            <a:r>
              <a:rPr lang="ru-RU" sz="4400" b="1" baseline="70000" dirty="0">
                <a:solidFill>
                  <a:srgbClr val="FF0000"/>
                </a:solidFill>
                <a:effectLst>
                  <a:outerShdw blurRad="38100" dist="38100" dir="2700000" algn="tl">
                    <a:srgbClr val="000000">
                      <a:alpha val="43137"/>
                    </a:srgbClr>
                  </a:outerShdw>
                </a:effectLst>
              </a:rPr>
              <a:t> США)</a:t>
            </a:r>
          </a:p>
          <a:p>
            <a:r>
              <a:rPr lang="ru-RU" sz="4400" b="1" baseline="70000" dirty="0" err="1">
                <a:solidFill>
                  <a:srgbClr val="FF0000"/>
                </a:solidFill>
                <a:effectLst>
                  <a:outerShdw blurRad="38100" dist="38100" dir="2700000" algn="tl">
                    <a:srgbClr val="000000">
                      <a:alpha val="43137"/>
                    </a:srgbClr>
                  </a:outerShdw>
                </a:effectLst>
              </a:rPr>
              <a:t>Ацесульфам</a:t>
            </a:r>
            <a:r>
              <a:rPr lang="ru-RU" sz="4400" b="1" baseline="70000" dirty="0">
                <a:solidFill>
                  <a:srgbClr val="FF0000"/>
                </a:solidFill>
                <a:effectLst>
                  <a:outerShdw blurRad="38100" dist="38100" dir="2700000" algn="tl">
                    <a:srgbClr val="000000">
                      <a:alpha val="43137"/>
                    </a:srgbClr>
                  </a:outerShdw>
                </a:effectLst>
              </a:rPr>
              <a:t> (E950) , 200 раз</a:t>
            </a:r>
          </a:p>
          <a:p>
            <a:r>
              <a:rPr lang="ru-RU" sz="4400" b="1" baseline="70000" dirty="0">
                <a:solidFill>
                  <a:srgbClr val="FF0000"/>
                </a:solidFill>
                <a:effectLst>
                  <a:outerShdw blurRad="38100" dist="38100" dir="2700000" algn="tl">
                    <a:srgbClr val="000000">
                      <a:alpha val="43137"/>
                    </a:srgbClr>
                  </a:outerShdw>
                </a:effectLst>
              </a:rPr>
              <a:t>Аспартам (метиловы</a:t>
            </a:r>
            <a:r>
              <a:rPr lang="ru-RU" sz="4400" b="1" baseline="70000" dirty="0">
                <a:effectLst>
                  <a:outerShdw blurRad="38100" dist="38100" dir="2700000" algn="tl">
                    <a:srgbClr val="000000">
                      <a:alpha val="43137"/>
                    </a:srgbClr>
                  </a:outerShdw>
                </a:effectLst>
              </a:rPr>
              <a:t>й эфир </a:t>
            </a:r>
            <a:r>
              <a:rPr lang="en-US" sz="4400" b="1" baseline="70000" dirty="0">
                <a:effectLst>
                  <a:outerShdw blurRad="38100" dist="38100" dir="2700000" algn="tl">
                    <a:srgbClr val="000000">
                      <a:alpha val="43137"/>
                    </a:srgbClr>
                  </a:outerShdw>
                </a:effectLst>
              </a:rPr>
              <a:t>L</a:t>
            </a:r>
            <a:r>
              <a:rPr lang="ru-RU" sz="4400" b="1" baseline="70000" dirty="0">
                <a:effectLst>
                  <a:outerShdw blurRad="38100" dist="38100" dir="2700000" algn="tl">
                    <a:srgbClr val="000000">
                      <a:alpha val="43137"/>
                    </a:srgbClr>
                  </a:outerShdw>
                </a:effectLst>
              </a:rPr>
              <a:t>-</a:t>
            </a:r>
            <a:r>
              <a:rPr lang="ru-RU" sz="4400" b="1" baseline="70000" dirty="0" err="1">
                <a:effectLst>
                  <a:outerShdw blurRad="38100" dist="38100" dir="2700000" algn="tl">
                    <a:srgbClr val="000000">
                      <a:alpha val="43137"/>
                    </a:srgbClr>
                  </a:outerShdw>
                </a:effectLst>
              </a:rPr>
              <a:t>аспартил</a:t>
            </a:r>
            <a:r>
              <a:rPr lang="ru-RU" sz="4400" b="1" baseline="70000" dirty="0">
                <a:effectLst>
                  <a:outerShdw blurRad="38100" dist="38100" dir="2700000" algn="tl">
                    <a:srgbClr val="000000">
                      <a:alpha val="43137"/>
                    </a:srgbClr>
                  </a:outerShdw>
                </a:effectLst>
              </a:rPr>
              <a:t>-</a:t>
            </a:r>
            <a:r>
              <a:rPr lang="en-US" sz="4400" b="1" baseline="70000" dirty="0">
                <a:effectLst>
                  <a:outerShdw blurRad="38100" dist="38100" dir="2700000" algn="tl">
                    <a:srgbClr val="000000">
                      <a:alpha val="43137"/>
                    </a:srgbClr>
                  </a:outerShdw>
                </a:effectLst>
              </a:rPr>
              <a:t>L</a:t>
            </a:r>
            <a:r>
              <a:rPr lang="ru-RU" sz="4400" b="1" baseline="70000" dirty="0">
                <a:effectLst>
                  <a:outerShdw blurRad="38100" dist="38100" dir="2700000" algn="tl">
                    <a:srgbClr val="000000">
                      <a:alpha val="43137"/>
                    </a:srgbClr>
                  </a:outerShdw>
                </a:effectLst>
              </a:rPr>
              <a:t>-</a:t>
            </a:r>
            <a:r>
              <a:rPr lang="ru-RU" sz="4400" b="1" baseline="70000" dirty="0" err="1">
                <a:effectLst>
                  <a:outerShdw blurRad="38100" dist="38100" dir="2700000" algn="tl">
                    <a:srgbClr val="000000">
                      <a:alpha val="43137"/>
                    </a:srgbClr>
                  </a:outerShdw>
                </a:effectLst>
              </a:rPr>
              <a:t>фенилаланина</a:t>
            </a:r>
            <a:r>
              <a:rPr lang="ru-RU" sz="4400" b="1" baseline="70000" dirty="0">
                <a:effectLst>
                  <a:outerShdw blurRad="38100" dist="38100" dir="2700000" algn="tl">
                    <a:srgbClr val="000000">
                      <a:alpha val="43137"/>
                    </a:srgbClr>
                  </a:outerShdw>
                </a:effectLst>
              </a:rPr>
              <a:t>, </a:t>
            </a:r>
            <a:r>
              <a:rPr lang="en-US" sz="4400" b="1" baseline="70000" dirty="0">
                <a:effectLst>
                  <a:outerShdw blurRad="38100" dist="38100" dir="2700000" algn="tl">
                    <a:srgbClr val="000000">
                      <a:alpha val="43137"/>
                    </a:srgbClr>
                  </a:outerShdw>
                </a:effectLst>
              </a:rPr>
              <a:t>E</a:t>
            </a:r>
            <a:r>
              <a:rPr lang="ru-RU" sz="4400" b="1" baseline="70000" dirty="0">
                <a:effectLst>
                  <a:outerShdw blurRad="38100" dist="38100" dir="2700000" algn="tl">
                    <a:srgbClr val="000000">
                      <a:alpha val="43137"/>
                    </a:srgbClr>
                  </a:outerShdw>
                </a:effectLst>
              </a:rPr>
              <a:t>951), 200 раз</a:t>
            </a:r>
          </a:p>
          <a:p>
            <a:r>
              <a:rPr lang="ru-RU" sz="4400" b="1" baseline="70000" dirty="0" err="1">
                <a:effectLst>
                  <a:outerShdw blurRad="38100" dist="38100" dir="2700000" algn="tl">
                    <a:srgbClr val="000000">
                      <a:alpha val="43137"/>
                    </a:srgbClr>
                  </a:outerShdw>
                </a:effectLst>
              </a:rPr>
              <a:t>Метилфенхиловый</a:t>
            </a:r>
            <a:r>
              <a:rPr lang="ru-RU" sz="4400" b="1" baseline="70000" dirty="0">
                <a:effectLst>
                  <a:outerShdw blurRad="38100" dist="38100" dir="2700000" algn="tl">
                    <a:srgbClr val="000000">
                      <a:alpha val="43137"/>
                    </a:srgbClr>
                  </a:outerShdw>
                </a:effectLst>
              </a:rPr>
              <a:t> эфир </a:t>
            </a:r>
            <a:r>
              <a:rPr lang="en-US" sz="4400" b="1" baseline="70000" dirty="0">
                <a:effectLst>
                  <a:outerShdw blurRad="38100" dist="38100" dir="2700000" algn="tl">
                    <a:srgbClr val="000000">
                      <a:alpha val="43137"/>
                    </a:srgbClr>
                  </a:outerShdw>
                </a:effectLst>
              </a:rPr>
              <a:t>L</a:t>
            </a:r>
            <a:r>
              <a:rPr lang="ru-RU" sz="4400" b="1" baseline="70000" dirty="0" smtClean="0">
                <a:effectLst>
                  <a:outerShdw blurRad="38100" dist="38100" dir="2700000" algn="tl">
                    <a:srgbClr val="000000">
                      <a:alpha val="43137"/>
                    </a:srgbClr>
                  </a:outerShdw>
                </a:effectLst>
              </a:rPr>
              <a:t>-</a:t>
            </a:r>
            <a:r>
              <a:rPr lang="ru-RU" sz="4400" b="1" baseline="70000" dirty="0" err="1" smtClean="0">
                <a:effectLst>
                  <a:outerShdw blurRad="38100" dist="38100" dir="2700000" algn="tl">
                    <a:srgbClr val="000000">
                      <a:alpha val="43137"/>
                    </a:srgbClr>
                  </a:outerShdw>
                </a:effectLst>
              </a:rPr>
              <a:t>аспартиламиномалоновой</a:t>
            </a:r>
            <a:r>
              <a:rPr lang="ru-RU" sz="4400" b="1" baseline="70000" dirty="0" smtClean="0">
                <a:effectLst>
                  <a:outerShdw blurRad="38100" dist="38100" dir="2700000" algn="tl">
                    <a:srgbClr val="000000">
                      <a:alpha val="43137"/>
                    </a:srgbClr>
                  </a:outerShdw>
                </a:effectLst>
              </a:rPr>
              <a:t> </a:t>
            </a:r>
            <a:r>
              <a:rPr lang="ru-RU" sz="4400" b="1" baseline="70000" dirty="0">
                <a:effectLst>
                  <a:outerShdw blurRad="38100" dist="38100" dir="2700000" algn="tl">
                    <a:srgbClr val="000000">
                      <a:alpha val="43137"/>
                    </a:srgbClr>
                  </a:outerShdw>
                </a:effectLst>
              </a:rPr>
              <a:t>кислоты, 33000 раз</a:t>
            </a:r>
          </a:p>
          <a:p>
            <a:r>
              <a:rPr lang="ru-RU" sz="4400" b="1" baseline="70000" dirty="0" err="1">
                <a:effectLst>
                  <a:outerShdw blurRad="38100" dist="38100" dir="2700000" algn="tl">
                    <a:srgbClr val="000000">
                      <a:alpha val="43137"/>
                    </a:srgbClr>
                  </a:outerShdw>
                </a:effectLst>
              </a:rPr>
              <a:t>Сукроновая</a:t>
            </a:r>
            <a:r>
              <a:rPr lang="ru-RU" sz="4400" b="1" baseline="70000" dirty="0">
                <a:effectLst>
                  <a:outerShdw blurRad="38100" dist="38100" dir="2700000" algn="tl">
                    <a:srgbClr val="000000">
                      <a:alpha val="43137"/>
                    </a:srgbClr>
                  </a:outerShdw>
                </a:effectLst>
              </a:rPr>
              <a:t> кислота, 200000 раз.</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81DE30D0-A88F-4FA1-9252-F62788ECA2A7}" type="slidenum">
              <a:rPr lang="ru-RU"/>
              <a:pPr/>
              <a:t>59</a:t>
            </a:fld>
            <a:endParaRPr lang="ru-RU"/>
          </a:p>
        </p:txBody>
      </p:sp>
      <p:sp>
        <p:nvSpPr>
          <p:cNvPr id="252930" name="Rectangle 2"/>
          <p:cNvSpPr>
            <a:spLocks noChangeArrowheads="1"/>
          </p:cNvSpPr>
          <p:nvPr/>
        </p:nvSpPr>
        <p:spPr bwMode="auto">
          <a:xfrm>
            <a:off x="0" y="5229225"/>
            <a:ext cx="406717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400" dirty="0">
                <a:solidFill>
                  <a:srgbClr val="FF0000"/>
                </a:solidFill>
                <a:effectLst>
                  <a:outerShdw blurRad="38100" dist="38100" dir="2700000" algn="tl">
                    <a:srgbClr val="000000">
                      <a:alpha val="43137"/>
                    </a:srgbClr>
                  </a:outerShdw>
                </a:effectLst>
              </a:rPr>
              <a:t>белок </a:t>
            </a:r>
            <a:r>
              <a:rPr lang="ru-RU" sz="2400" b="1" dirty="0" err="1">
                <a:solidFill>
                  <a:srgbClr val="FF0000"/>
                </a:solidFill>
                <a:effectLst>
                  <a:outerShdw blurRad="38100" dist="38100" dir="2700000" algn="tl">
                    <a:srgbClr val="000000">
                      <a:alpha val="43137"/>
                    </a:srgbClr>
                  </a:outerShdw>
                </a:effectLst>
              </a:rPr>
              <a:t>монеллин</a:t>
            </a:r>
            <a:r>
              <a:rPr lang="ru-RU" sz="2000" dirty="0">
                <a:solidFill>
                  <a:srgbClr val="FF0000"/>
                </a:solidFill>
                <a:effectLst>
                  <a:outerShdw blurRad="38100" dist="38100" dir="2700000" algn="tl">
                    <a:srgbClr val="000000">
                      <a:alpha val="43137"/>
                    </a:srgbClr>
                  </a:outerShdw>
                </a:effectLst>
              </a:rPr>
              <a:t> </a:t>
            </a:r>
            <a:r>
              <a:rPr lang="ru-RU" sz="2000" b="1" dirty="0">
                <a:effectLst>
                  <a:outerShdw blurRad="38100" dist="38100" dir="2700000" algn="tl">
                    <a:srgbClr val="000000">
                      <a:alpha val="43137"/>
                    </a:srgbClr>
                  </a:outerShdw>
                </a:effectLst>
              </a:rPr>
              <a:t>из тропического растения </a:t>
            </a:r>
            <a:r>
              <a:rPr lang="en-US" sz="2000" b="1" dirty="0" err="1">
                <a:effectLst>
                  <a:outerShdw blurRad="38100" dist="38100" dir="2700000" algn="tl">
                    <a:srgbClr val="000000">
                      <a:alpha val="43137"/>
                    </a:srgbClr>
                  </a:outerShdw>
                </a:effectLst>
              </a:rPr>
              <a:t>Dioscoreophyllum</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cumminsii</a:t>
            </a:r>
            <a:r>
              <a:rPr lang="en-US" sz="2000" b="1" dirty="0">
                <a:effectLst>
                  <a:outerShdw blurRad="38100" dist="38100" dir="2700000" algn="tl">
                    <a:srgbClr val="000000">
                      <a:alpha val="43137"/>
                    </a:srgbClr>
                  </a:outerShdw>
                </a:effectLst>
              </a:rPr>
              <a:t> </a:t>
            </a:r>
            <a:r>
              <a:rPr lang="ru-RU" sz="2000" b="1" dirty="0">
                <a:effectLst>
                  <a:outerShdw blurRad="38100" dist="38100" dir="2700000" algn="tl">
                    <a:srgbClr val="000000">
                      <a:alpha val="43137"/>
                    </a:srgbClr>
                  </a:outerShdw>
                </a:effectLst>
              </a:rPr>
              <a:t> в 3000 раз слаще сахарозы</a:t>
            </a:r>
          </a:p>
        </p:txBody>
      </p:sp>
      <p:pic>
        <p:nvPicPr>
          <p:cNvPr id="2529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04813"/>
            <a:ext cx="34036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9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2924175"/>
            <a:ext cx="4976812"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933" name="Rectangle 5"/>
          <p:cNvSpPr>
            <a:spLocks noChangeArrowheads="1"/>
          </p:cNvSpPr>
          <p:nvPr/>
        </p:nvSpPr>
        <p:spPr bwMode="auto">
          <a:xfrm>
            <a:off x="4356100" y="549275"/>
            <a:ext cx="4787900"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spcAft>
                <a:spcPts val="300"/>
              </a:spcAft>
              <a:buClr>
                <a:srgbClr val="C3260C"/>
              </a:buClr>
              <a:buSzPct val="130000"/>
              <a:buFont typeface="Georgia" pitchFamily="18" charset="0"/>
              <a:buChar char="*"/>
            </a:pPr>
            <a:r>
              <a:rPr lang="ru-RU" sz="2400" b="1" dirty="0">
                <a:solidFill>
                  <a:srgbClr val="FF0000"/>
                </a:solidFill>
                <a:effectLst>
                  <a:outerShdw blurRad="38100" dist="38100" dir="2700000" algn="tl">
                    <a:srgbClr val="000000">
                      <a:alpha val="43137"/>
                    </a:srgbClr>
                  </a:outerShdw>
                </a:effectLst>
              </a:rPr>
              <a:t>белок </a:t>
            </a:r>
            <a:r>
              <a:rPr lang="ru-RU" sz="2400" b="1" dirty="0" err="1">
                <a:solidFill>
                  <a:srgbClr val="FF0000"/>
                </a:solidFill>
                <a:effectLst>
                  <a:outerShdw blurRad="38100" dist="38100" dir="2700000" algn="tl">
                    <a:srgbClr val="000000">
                      <a:alpha val="43137"/>
                    </a:srgbClr>
                  </a:outerShdw>
                </a:effectLst>
              </a:rPr>
              <a:t>тауматин</a:t>
            </a:r>
            <a:r>
              <a:rPr lang="ru-RU" sz="2400" b="1" dirty="0">
                <a:solidFill>
                  <a:srgbClr val="FF0000"/>
                </a:solidFill>
                <a:effectLst>
                  <a:outerShdw blurRad="38100" dist="38100" dir="2700000" algn="tl">
                    <a:srgbClr val="000000">
                      <a:alpha val="43137"/>
                    </a:srgbClr>
                  </a:outerShdw>
                </a:effectLst>
              </a:rPr>
              <a:t> (</a:t>
            </a:r>
            <a:r>
              <a:rPr lang="en-US" sz="2400" b="1" dirty="0">
                <a:solidFill>
                  <a:srgbClr val="FF0000"/>
                </a:solidFill>
                <a:effectLst>
                  <a:outerShdw blurRad="38100" dist="38100" dir="2700000" algn="tl">
                    <a:srgbClr val="000000">
                      <a:alpha val="43137"/>
                    </a:srgbClr>
                  </a:outerShdw>
                </a:effectLst>
              </a:rPr>
              <a:t>E957</a:t>
            </a:r>
            <a:r>
              <a:rPr lang="ru-RU" sz="2400" b="1" dirty="0">
                <a:solidFill>
                  <a:srgbClr val="FF0000"/>
                </a:solidFill>
                <a:effectLst>
                  <a:outerShdw blurRad="38100" dist="38100" dir="2700000" algn="tl">
                    <a:srgbClr val="000000">
                      <a:alpha val="43137"/>
                    </a:srgbClr>
                  </a:outerShdw>
                </a:effectLst>
              </a:rPr>
              <a:t>)</a:t>
            </a:r>
            <a:r>
              <a:rPr lang="ru-RU" sz="2000" b="1" dirty="0">
                <a:solidFill>
                  <a:srgbClr val="FF0000"/>
                </a:solidFill>
                <a:effectLst>
                  <a:outerShdw blurRad="38100" dist="38100" dir="2700000" algn="tl">
                    <a:srgbClr val="000000">
                      <a:alpha val="43137"/>
                    </a:srgbClr>
                  </a:outerShdw>
                </a:effectLst>
              </a:rPr>
              <a:t> </a:t>
            </a:r>
            <a:r>
              <a:rPr lang="ru-RU" sz="2000" b="1" dirty="0">
                <a:solidFill>
                  <a:srgbClr val="404040"/>
                </a:solidFill>
                <a:effectLst>
                  <a:outerShdw blurRad="38100" dist="38100" dir="2700000" algn="tl">
                    <a:srgbClr val="000000">
                      <a:alpha val="43137"/>
                    </a:srgbClr>
                  </a:outerShdw>
                </a:effectLst>
              </a:rPr>
              <a:t>из тропического растения </a:t>
            </a:r>
            <a:r>
              <a:rPr lang="en-US" sz="2000" b="1" dirty="0" err="1">
                <a:solidFill>
                  <a:srgbClr val="404040"/>
                </a:solidFill>
                <a:effectLst>
                  <a:outerShdw blurRad="38100" dist="38100" dir="2700000" algn="tl">
                    <a:srgbClr val="000000">
                      <a:alpha val="43137"/>
                    </a:srgbClr>
                  </a:outerShdw>
                </a:effectLst>
              </a:rPr>
              <a:t>Thaumacoccus</a:t>
            </a:r>
            <a:r>
              <a:rPr lang="en-US" sz="2000" b="1" dirty="0">
                <a:solidFill>
                  <a:srgbClr val="404040"/>
                </a:solidFill>
                <a:effectLst>
                  <a:outerShdw blurRad="38100" dist="38100" dir="2700000" algn="tl">
                    <a:srgbClr val="000000">
                      <a:alpha val="43137"/>
                    </a:srgbClr>
                  </a:outerShdw>
                </a:effectLst>
              </a:rPr>
              <a:t> </a:t>
            </a:r>
            <a:r>
              <a:rPr lang="en-US" sz="2000" b="1" dirty="0" err="1">
                <a:solidFill>
                  <a:srgbClr val="404040"/>
                </a:solidFill>
                <a:effectLst>
                  <a:outerShdw blurRad="38100" dist="38100" dir="2700000" algn="tl">
                    <a:srgbClr val="000000">
                      <a:alpha val="43137"/>
                    </a:srgbClr>
                  </a:outerShdw>
                </a:effectLst>
              </a:rPr>
              <a:t>daniellii</a:t>
            </a:r>
            <a:r>
              <a:rPr lang="en-US" sz="2000" b="1" dirty="0">
                <a:solidFill>
                  <a:srgbClr val="404040"/>
                </a:solidFill>
                <a:effectLst>
                  <a:outerShdw blurRad="38100" dist="38100" dir="2700000" algn="tl">
                    <a:srgbClr val="000000">
                      <a:alpha val="43137"/>
                    </a:srgbClr>
                  </a:outerShdw>
                </a:effectLst>
              </a:rPr>
              <a:t> </a:t>
            </a:r>
            <a:r>
              <a:rPr lang="ru-RU" sz="2000" b="1" dirty="0">
                <a:solidFill>
                  <a:srgbClr val="404040"/>
                </a:solidFill>
                <a:effectLst>
                  <a:outerShdw blurRad="38100" dist="38100" dir="2700000" algn="tl">
                    <a:srgbClr val="000000">
                      <a:alpha val="43137"/>
                    </a:srgbClr>
                  </a:outerShdw>
                </a:effectLst>
              </a:rPr>
              <a:t>слаще сахара в 750-1000 раз, а его комплекс с ионами алюминия – </a:t>
            </a:r>
            <a:r>
              <a:rPr lang="ru-RU" sz="2800" b="1" dirty="0">
                <a:solidFill>
                  <a:schemeClr val="hlink"/>
                </a:solidFill>
                <a:effectLst>
                  <a:outerShdw blurRad="38100" dist="38100" dir="2700000" algn="tl">
                    <a:srgbClr val="000000">
                      <a:alpha val="43137"/>
                    </a:srgbClr>
                  </a:outerShdw>
                </a:effectLst>
              </a:rPr>
              <a:t>талин </a:t>
            </a:r>
            <a:r>
              <a:rPr lang="ru-RU" sz="2000" b="1" dirty="0">
                <a:solidFill>
                  <a:srgbClr val="404040"/>
                </a:solidFill>
                <a:effectLst>
                  <a:outerShdw blurRad="38100" dist="38100" dir="2700000" algn="tl">
                    <a:srgbClr val="000000">
                      <a:alpha val="43137"/>
                    </a:srgbClr>
                  </a:outerShdw>
                </a:effectLst>
              </a:rPr>
              <a:t>– уже в 35000 раз слаще сахарозы</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F24F44F8-B738-4B09-8077-5A05D9E53076}" type="slidenum">
              <a:rPr lang="ru-RU"/>
              <a:pPr/>
              <a:t>6</a:t>
            </a:fld>
            <a:endParaRPr lang="ru-RU"/>
          </a:p>
        </p:txBody>
      </p:sp>
      <p:sp>
        <p:nvSpPr>
          <p:cNvPr id="231426" name="Rectangle 2"/>
          <p:cNvSpPr>
            <a:spLocks noGrp="1" noChangeArrowheads="1"/>
          </p:cNvSpPr>
          <p:nvPr>
            <p:ph type="title" idx="4294967295"/>
          </p:nvPr>
        </p:nvSpPr>
        <p:spPr>
          <a:xfrm>
            <a:off x="0" y="274638"/>
            <a:ext cx="5508625" cy="1143000"/>
          </a:xfrm>
        </p:spPr>
        <p:txBody>
          <a:bodyPr>
            <a:normAutofit fontScale="90000"/>
          </a:bodyPr>
          <a:lstStyle/>
          <a:p>
            <a:r>
              <a:rPr lang="ru-RU" b="1" dirty="0">
                <a:solidFill>
                  <a:srgbClr val="FF0000"/>
                </a:solidFill>
                <a:effectLst>
                  <a:outerShdw blurRad="38100" dist="38100" dir="2700000" algn="tl">
                    <a:srgbClr val="000000">
                      <a:alpha val="43137"/>
                    </a:srgbClr>
                  </a:outerShdw>
                </a:effectLst>
              </a:rPr>
              <a:t>Биологическая роль углеводов</a:t>
            </a:r>
          </a:p>
        </p:txBody>
      </p:sp>
      <p:sp>
        <p:nvSpPr>
          <p:cNvPr id="231427" name="Rectangle 3"/>
          <p:cNvSpPr>
            <a:spLocks noGrp="1" noChangeArrowheads="1"/>
          </p:cNvSpPr>
          <p:nvPr>
            <p:ph type="body" idx="4294967295"/>
          </p:nvPr>
        </p:nvSpPr>
        <p:spPr>
          <a:xfrm>
            <a:off x="0" y="1600200"/>
            <a:ext cx="8229600" cy="4525963"/>
          </a:xfrm>
        </p:spPr>
        <p:txBody>
          <a:bodyPr>
            <a:normAutofit fontScale="92500" lnSpcReduction="20000"/>
          </a:bodyPr>
          <a:lstStyle/>
          <a:p>
            <a:pPr>
              <a:lnSpc>
                <a:spcPct val="90000"/>
              </a:lnSpc>
            </a:pPr>
            <a:r>
              <a:rPr lang="ru-RU" b="1" dirty="0">
                <a:solidFill>
                  <a:srgbClr val="0070C0"/>
                </a:solidFill>
                <a:effectLst>
                  <a:outerShdw blurRad="38100" dist="38100" dir="2700000" algn="tl">
                    <a:srgbClr val="000000">
                      <a:alpha val="43137"/>
                    </a:srgbClr>
                  </a:outerShdw>
                </a:effectLst>
              </a:rPr>
              <a:t>Структурная функция</a:t>
            </a:r>
          </a:p>
          <a:p>
            <a:pPr marL="0" indent="0">
              <a:lnSpc>
                <a:spcPct val="90000"/>
              </a:lnSpc>
              <a:buNone/>
            </a:pPr>
            <a:r>
              <a:rPr lang="ru-RU" sz="2800" b="1" dirty="0" smtClean="0">
                <a:effectLst>
                  <a:outerShdw blurRad="38100" dist="38100" dir="2700000" algn="tl">
                    <a:srgbClr val="000000">
                      <a:alpha val="43137"/>
                    </a:srgbClr>
                  </a:outerShdw>
                </a:effectLst>
              </a:rPr>
              <a:t>      Строительный </a:t>
            </a:r>
            <a:r>
              <a:rPr lang="ru-RU" sz="2800" b="1" dirty="0">
                <a:effectLst>
                  <a:outerShdw blurRad="38100" dist="38100" dir="2700000" algn="tl">
                    <a:srgbClr val="000000">
                      <a:alpha val="43137"/>
                    </a:srgbClr>
                  </a:outerShdw>
                </a:effectLst>
              </a:rPr>
              <a:t>материал клетки</a:t>
            </a:r>
            <a:r>
              <a:rPr lang="ru-RU" sz="3600" b="1" dirty="0">
                <a:effectLst>
                  <a:outerShdw blurRad="38100" dist="38100" dir="2700000" algn="tl">
                    <a:srgbClr val="000000">
                      <a:alpha val="43137"/>
                    </a:srgbClr>
                  </a:outerShdw>
                </a:effectLst>
              </a:rPr>
              <a:t> </a:t>
            </a:r>
          </a:p>
          <a:p>
            <a:pPr marL="0" indent="0">
              <a:lnSpc>
                <a:spcPct val="90000"/>
              </a:lnSpc>
              <a:buNone/>
            </a:pPr>
            <a:r>
              <a:rPr lang="ru-RU" sz="2400" b="1" dirty="0" smtClean="0">
                <a:effectLst>
                  <a:outerShdw blurRad="38100" dist="38100" dir="2700000" algn="tl">
                    <a:srgbClr val="000000">
                      <a:alpha val="43137"/>
                    </a:srgbClr>
                  </a:outerShdw>
                </a:effectLst>
              </a:rPr>
              <a:t>            (</a:t>
            </a:r>
            <a:r>
              <a:rPr lang="ru-RU" sz="2400" b="1" dirty="0">
                <a:effectLst>
                  <a:outerShdw blurRad="38100" dist="38100" dir="2700000" algn="tl">
                    <a:srgbClr val="000000">
                      <a:alpha val="43137"/>
                    </a:srgbClr>
                  </a:outerShdw>
                </a:effectLst>
              </a:rPr>
              <a:t>целлюлоза</a:t>
            </a:r>
            <a:r>
              <a:rPr lang="ru-RU" sz="2400" b="1" dirty="0" smtClean="0">
                <a:effectLst>
                  <a:outerShdw blurRad="38100" dist="38100" dir="2700000" algn="tl">
                    <a:srgbClr val="000000">
                      <a:alpha val="43137"/>
                    </a:srgbClr>
                  </a:outerShdw>
                </a:effectLst>
              </a:rPr>
              <a:t>, хитин, </a:t>
            </a:r>
            <a:r>
              <a:rPr lang="ru-RU" sz="2400" b="1" dirty="0" err="1" smtClean="0">
                <a:effectLst>
                  <a:outerShdw blurRad="38100" dist="38100" dir="2700000" algn="tl">
                    <a:srgbClr val="000000">
                      <a:alpha val="43137"/>
                    </a:srgbClr>
                  </a:outerShdw>
                </a:effectLst>
              </a:rPr>
              <a:t>мурамин</a:t>
            </a:r>
            <a:r>
              <a:rPr lang="ru-RU" sz="2400" b="1" dirty="0">
                <a:effectLst>
                  <a:outerShdw blurRad="38100" dist="38100" dir="2700000" algn="tl">
                    <a:srgbClr val="000000">
                      <a:alpha val="43137"/>
                    </a:srgbClr>
                  </a:outerShdw>
                </a:effectLst>
              </a:rPr>
              <a:t>)</a:t>
            </a:r>
          </a:p>
          <a:p>
            <a:pPr>
              <a:lnSpc>
                <a:spcPct val="90000"/>
              </a:lnSpc>
            </a:pPr>
            <a:r>
              <a:rPr lang="ru-RU" b="1" dirty="0">
                <a:solidFill>
                  <a:srgbClr val="0070C0"/>
                </a:solidFill>
                <a:effectLst>
                  <a:outerShdw blurRad="38100" dist="38100" dir="2700000" algn="tl">
                    <a:srgbClr val="000000">
                      <a:alpha val="43137"/>
                    </a:srgbClr>
                  </a:outerShdw>
                </a:effectLst>
              </a:rPr>
              <a:t>Энергетическая кладовая </a:t>
            </a:r>
            <a:r>
              <a:rPr lang="ru-RU" b="1" dirty="0" smtClean="0">
                <a:solidFill>
                  <a:srgbClr val="0070C0"/>
                </a:solidFill>
                <a:effectLst>
                  <a:outerShdw blurRad="38100" dist="38100" dir="2700000" algn="tl">
                    <a:srgbClr val="000000">
                      <a:alpha val="43137"/>
                    </a:srgbClr>
                  </a:outerShdw>
                </a:effectLst>
              </a:rPr>
              <a:t>организма</a:t>
            </a:r>
          </a:p>
          <a:p>
            <a:pPr>
              <a:lnSpc>
                <a:spcPct val="90000"/>
              </a:lnSpc>
            </a:pPr>
            <a:r>
              <a:rPr lang="ru-RU" b="1" dirty="0" smtClean="0">
                <a:solidFill>
                  <a:srgbClr val="0070C0"/>
                </a:solidFill>
                <a:effectLst>
                  <a:outerShdw blurRad="38100" dist="38100" dir="2700000" algn="tl">
                    <a:srgbClr val="000000">
                      <a:alpha val="43137"/>
                    </a:srgbClr>
                  </a:outerShdw>
                </a:effectLst>
              </a:rPr>
              <a:t> </a:t>
            </a:r>
            <a:r>
              <a:rPr lang="ru-RU" sz="2800" b="1" dirty="0">
                <a:effectLst>
                  <a:outerShdw blurRad="38100" dist="38100" dir="2700000" algn="tl">
                    <a:srgbClr val="000000">
                      <a:alpha val="43137"/>
                    </a:srgbClr>
                  </a:outerShdw>
                </a:effectLst>
              </a:rPr>
              <a:t>(крахмал</a:t>
            </a:r>
            <a:r>
              <a:rPr lang="ru-RU" sz="2800" b="1" dirty="0" smtClean="0">
                <a:effectLst>
                  <a:outerShdw blurRad="38100" dist="38100" dir="2700000" algn="tl">
                    <a:srgbClr val="000000">
                      <a:alpha val="43137"/>
                    </a:srgbClr>
                  </a:outerShdw>
                </a:effectLst>
              </a:rPr>
              <a:t>, гликоген</a:t>
            </a:r>
            <a:r>
              <a:rPr lang="ru-RU" sz="2800" b="1" dirty="0">
                <a:effectLst>
                  <a:outerShdw blurRad="38100" dist="38100" dir="2700000" algn="tl">
                    <a:srgbClr val="000000">
                      <a:alpha val="43137"/>
                    </a:srgbClr>
                  </a:outerShdw>
                </a:effectLst>
              </a:rPr>
              <a:t>)</a:t>
            </a:r>
          </a:p>
          <a:p>
            <a:pPr>
              <a:lnSpc>
                <a:spcPct val="90000"/>
              </a:lnSpc>
            </a:pPr>
            <a:r>
              <a:rPr lang="ru-RU" b="1" dirty="0">
                <a:solidFill>
                  <a:srgbClr val="0070C0"/>
                </a:solidFill>
                <a:effectLst>
                  <a:outerShdw blurRad="38100" dist="38100" dir="2700000" algn="tl">
                    <a:srgbClr val="000000">
                      <a:alpha val="43137"/>
                    </a:srgbClr>
                  </a:outerShdw>
                </a:effectLst>
              </a:rPr>
              <a:t>Регулятор биохимических процессов</a:t>
            </a:r>
          </a:p>
          <a:p>
            <a:pPr>
              <a:lnSpc>
                <a:spcPct val="90000"/>
              </a:lnSpc>
            </a:pPr>
            <a:r>
              <a:rPr lang="ru-RU" b="1" dirty="0">
                <a:solidFill>
                  <a:srgbClr val="0070C0"/>
                </a:solidFill>
                <a:effectLst>
                  <a:outerShdw blurRad="38100" dist="38100" dir="2700000" algn="tl">
                    <a:srgbClr val="000000">
                      <a:alpha val="43137"/>
                    </a:srgbClr>
                  </a:outerShdw>
                </a:effectLst>
              </a:rPr>
              <a:t>Транспорт в клетки биологически активных веществ</a:t>
            </a:r>
          </a:p>
          <a:p>
            <a:pPr>
              <a:lnSpc>
                <a:spcPct val="90000"/>
              </a:lnSpc>
            </a:pPr>
            <a:r>
              <a:rPr lang="ru-RU" b="1" dirty="0">
                <a:solidFill>
                  <a:srgbClr val="0070C0"/>
                </a:solidFill>
                <a:effectLst>
                  <a:outerShdw blurRad="38100" dist="38100" dir="2700000" algn="tl">
                    <a:srgbClr val="000000">
                      <a:alpha val="43137"/>
                    </a:srgbClr>
                  </a:outerShdw>
                </a:effectLst>
              </a:rPr>
              <a:t>Составные элементы жизненно важных веществ </a:t>
            </a:r>
            <a:r>
              <a:rPr lang="ru-RU" sz="2800" b="1" dirty="0">
                <a:effectLst>
                  <a:outerShdw blurRad="38100" dist="38100" dir="2700000" algn="tl">
                    <a:srgbClr val="000000">
                      <a:alpha val="43137"/>
                    </a:srgbClr>
                  </a:outerShdw>
                </a:effectLst>
              </a:rPr>
              <a:t>(нуклеиновые кислоты, коферменты, витамины)</a:t>
            </a:r>
          </a:p>
        </p:txBody>
      </p:sp>
      <p:pic>
        <p:nvPicPr>
          <p:cNvPr id="6" name="Рисунок 5" descr="http://1.bp.blogspot.com/-vQdF9JtQtCo/TZlfHTCHkJI/AAAAAAAAAn4/BUw0mtllICQ/s200/%25D0%25A0%25D0%25B8%25D1%2581%25D1%2583%25D0%25BD%25D0%25BE%25D0%25BA9.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940152" y="188640"/>
            <a:ext cx="2952328" cy="244827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FF2A8369-ACE4-446E-A2FF-A4227EC7FC7D}" type="slidenum">
              <a:rPr lang="ru-RU"/>
              <a:pPr/>
              <a:t>60</a:t>
            </a:fld>
            <a:endParaRPr lang="ru-RU"/>
          </a:p>
        </p:txBody>
      </p:sp>
      <p:sp>
        <p:nvSpPr>
          <p:cNvPr id="254978" name="Rectangle 2"/>
          <p:cNvSpPr>
            <a:spLocks noChangeArrowheads="1"/>
          </p:cNvSpPr>
          <p:nvPr/>
        </p:nvSpPr>
        <p:spPr bwMode="auto">
          <a:xfrm>
            <a:off x="0" y="549275"/>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800" b="1" dirty="0">
                <a:effectLst>
                  <a:outerShdw blurRad="38100" dist="38100" dir="2700000" algn="tl">
                    <a:srgbClr val="000000">
                      <a:alpha val="43137"/>
                    </a:srgbClr>
                  </a:outerShdw>
                </a:effectLst>
              </a:rPr>
              <a:t>Гликопротеид </a:t>
            </a:r>
            <a:r>
              <a:rPr lang="ru-RU" sz="3200" b="1" dirty="0" err="1">
                <a:solidFill>
                  <a:srgbClr val="FF0000"/>
                </a:solidFill>
                <a:effectLst>
                  <a:outerShdw blurRad="38100" dist="38100" dir="2700000" algn="tl">
                    <a:srgbClr val="000000">
                      <a:alpha val="43137"/>
                    </a:srgbClr>
                  </a:outerShdw>
                </a:effectLst>
              </a:rPr>
              <a:t>миракулин</a:t>
            </a:r>
            <a:r>
              <a:rPr lang="ru-RU" sz="2400" b="1" dirty="0">
                <a:solidFill>
                  <a:srgbClr val="404040"/>
                </a:solidFill>
                <a:effectLst>
                  <a:outerShdw blurRad="38100" dist="38100" dir="2700000" algn="tl">
                    <a:srgbClr val="000000">
                      <a:alpha val="43137"/>
                    </a:srgbClr>
                  </a:outerShdw>
                </a:effectLst>
              </a:rPr>
              <a:t> из </a:t>
            </a:r>
            <a:r>
              <a:rPr lang="en-US" sz="2400" b="1" dirty="0" err="1">
                <a:solidFill>
                  <a:srgbClr val="404040"/>
                </a:solidFill>
                <a:effectLst>
                  <a:outerShdw blurRad="38100" dist="38100" dir="2700000" algn="tl">
                    <a:srgbClr val="000000">
                      <a:alpha val="43137"/>
                    </a:srgbClr>
                  </a:outerShdw>
                </a:effectLst>
              </a:rPr>
              <a:t>Synsepalum</a:t>
            </a:r>
            <a:r>
              <a:rPr lang="en-US" sz="2400" b="1" dirty="0">
                <a:solidFill>
                  <a:srgbClr val="404040"/>
                </a:solidFill>
                <a:effectLst>
                  <a:outerShdw blurRad="38100" dist="38100" dir="2700000" algn="tl">
                    <a:srgbClr val="000000">
                      <a:alpha val="43137"/>
                    </a:srgbClr>
                  </a:outerShdw>
                </a:effectLst>
              </a:rPr>
              <a:t> </a:t>
            </a:r>
            <a:r>
              <a:rPr lang="en-US" sz="2400" b="1" dirty="0" err="1">
                <a:solidFill>
                  <a:srgbClr val="404040"/>
                </a:solidFill>
                <a:effectLst>
                  <a:outerShdw blurRad="38100" dist="38100" dir="2700000" algn="tl">
                    <a:srgbClr val="000000">
                      <a:alpha val="43137"/>
                    </a:srgbClr>
                  </a:outerShdw>
                </a:effectLst>
              </a:rPr>
              <a:t>dulcificum</a:t>
            </a:r>
            <a:r>
              <a:rPr lang="en-US" sz="2400" b="1" dirty="0">
                <a:solidFill>
                  <a:srgbClr val="404040"/>
                </a:solidFill>
                <a:effectLst>
                  <a:outerShdw blurRad="38100" dist="38100" dir="2700000" algn="tl">
                    <a:srgbClr val="000000">
                      <a:alpha val="43137"/>
                    </a:srgbClr>
                  </a:outerShdw>
                </a:effectLst>
              </a:rPr>
              <a:t> </a:t>
            </a:r>
            <a:r>
              <a:rPr lang="ru-RU" sz="2400" b="1" dirty="0">
                <a:solidFill>
                  <a:srgbClr val="404040"/>
                </a:solidFill>
                <a:effectLst>
                  <a:outerShdw blurRad="38100" dist="38100" dir="2700000" algn="tl">
                    <a:srgbClr val="000000">
                      <a:alpha val="43137"/>
                    </a:srgbClr>
                  </a:outerShdw>
                </a:effectLst>
              </a:rPr>
              <a:t> не обладает сладким вкусом, но способен изменять вкус кислых продуктов на сладкий</a:t>
            </a:r>
          </a:p>
        </p:txBody>
      </p:sp>
      <p:pic>
        <p:nvPicPr>
          <p:cNvPr id="2549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151062"/>
            <a:ext cx="6696743"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0F3D2F78-C7B6-43AD-B7AF-95FED74A1D41}" type="slidenum">
              <a:rPr lang="ru-RU"/>
              <a:pPr/>
              <a:t>61</a:t>
            </a:fld>
            <a:endParaRPr lang="ru-RU"/>
          </a:p>
        </p:txBody>
      </p:sp>
      <p:pic>
        <p:nvPicPr>
          <p:cNvPr id="257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549275"/>
            <a:ext cx="7416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27" name="Rectangle 3"/>
          <p:cNvSpPr>
            <a:spLocks noChangeArrowheads="1"/>
          </p:cNvSpPr>
          <p:nvPr/>
        </p:nvSpPr>
        <p:spPr bwMode="auto">
          <a:xfrm>
            <a:off x="1331640" y="6140450"/>
            <a:ext cx="58928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000" b="1" dirty="0"/>
              <a:t>               </a:t>
            </a:r>
            <a:r>
              <a:rPr lang="ru-RU" sz="2400" b="1" dirty="0">
                <a:solidFill>
                  <a:srgbClr val="FF0000"/>
                </a:solidFill>
                <a:effectLst>
                  <a:outerShdw blurRad="38100" dist="38100" dir="2700000" algn="tl">
                    <a:srgbClr val="000000">
                      <a:alpha val="43137"/>
                    </a:srgbClr>
                  </a:outerShdw>
                </a:effectLst>
              </a:rPr>
              <a:t>лимоны-сладкие-как-конфеты</a:t>
            </a:r>
            <a:endParaRPr lang="ru-RU" sz="2000" b="1" dirty="0">
              <a:solidFill>
                <a:srgbClr val="FF0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23D7EE8-5E81-47E3-90E6-AD88F1EE89CD}" type="slidenum">
              <a:rPr lang="ru-RU"/>
              <a:pPr/>
              <a:t>62</a:t>
            </a:fld>
            <a:endParaRPr lang="ru-RU"/>
          </a:p>
        </p:txBody>
      </p:sp>
      <p:pic>
        <p:nvPicPr>
          <p:cNvPr id="259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404813"/>
            <a:ext cx="6480175" cy="439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9075" name="Rectangle 3"/>
          <p:cNvSpPr>
            <a:spLocks noChangeArrowheads="1"/>
          </p:cNvSpPr>
          <p:nvPr/>
        </p:nvSpPr>
        <p:spPr bwMode="auto">
          <a:xfrm>
            <a:off x="468313" y="5257196"/>
            <a:ext cx="867568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3600" b="1" baseline="70000">
                <a:effectLst>
                  <a:outerShdw blurRad="38100" dist="38100" dir="2700000" algn="tl">
                    <a:srgbClr val="000000">
                      <a:alpha val="43137"/>
                    </a:srgbClr>
                  </a:outerShdw>
                </a:effectLst>
              </a:rPr>
              <a:t>Название  миракулин происходит от </a:t>
            </a:r>
            <a:r>
              <a:rPr lang="ru-RU" sz="3600" b="1" baseline="70000">
                <a:effectLst>
                  <a:outerShdw blurRad="38100" dist="38100" dir="2700000" algn="tl">
                    <a:srgbClr val="000000">
                      <a:alpha val="43137"/>
                    </a:srgbClr>
                  </a:outerShdw>
                </a:effectLst>
                <a:hlinkClick r:id="rId3" tooltip="Английский язык"/>
              </a:rPr>
              <a:t>англ.</a:t>
            </a:r>
            <a:r>
              <a:rPr lang="ru-RU" sz="3600" b="1" baseline="70000">
                <a:effectLst>
                  <a:outerShdw blurRad="38100" dist="38100" dir="2700000" algn="tl">
                    <a:srgbClr val="000000">
                      <a:alpha val="43137"/>
                    </a:srgbClr>
                  </a:outerShdw>
                </a:effectLst>
              </a:rPr>
              <a:t> </a:t>
            </a:r>
            <a:r>
              <a:rPr lang="ru-RU" sz="3600" b="1" i="1" baseline="70000">
                <a:effectLst>
                  <a:outerShdw blurRad="38100" dist="38100" dir="2700000" algn="tl">
                    <a:srgbClr val="000000">
                      <a:alpha val="43137"/>
                    </a:srgbClr>
                  </a:outerShdw>
                </a:effectLst>
              </a:rPr>
              <a:t>miracle</a:t>
            </a:r>
            <a:r>
              <a:rPr lang="ru-RU" sz="3600" b="1" baseline="70000">
                <a:effectLst>
                  <a:outerShdw blurRad="38100" dist="38100" dir="2700000" algn="tl">
                    <a:srgbClr val="000000">
                      <a:alpha val="43137"/>
                    </a:srgbClr>
                  </a:outerShdw>
                </a:effectLst>
              </a:rPr>
              <a:t> — чудо. Вещество было названо в честь магического фрукта японским профессором Кэндзо Курихирой , который выделил его в 1968 году.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Номер слайда 3"/>
          <p:cNvSpPr>
            <a:spLocks noGrp="1"/>
          </p:cNvSpPr>
          <p:nvPr>
            <p:ph type="sldNum" sz="quarter" idx="12"/>
          </p:nvPr>
        </p:nvSpPr>
        <p:spPr/>
        <p:txBody>
          <a:bodyPr/>
          <a:lstStyle/>
          <a:p>
            <a:fld id="{10C8604A-9811-4100-B0AC-F04C204DA0A7}" type="slidenum">
              <a:rPr lang="ru-RU"/>
              <a:pPr/>
              <a:t>63</a:t>
            </a:fld>
            <a:endParaRPr lang="ru-RU"/>
          </a:p>
        </p:txBody>
      </p:sp>
      <p:sp>
        <p:nvSpPr>
          <p:cNvPr id="38914" name="Text Box 2"/>
          <p:cNvSpPr txBox="1">
            <a:spLocks noChangeArrowheads="1"/>
          </p:cNvSpPr>
          <p:nvPr/>
        </p:nvSpPr>
        <p:spPr bwMode="auto">
          <a:xfrm>
            <a:off x="323850" y="260350"/>
            <a:ext cx="8820150"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itchFamily="34" charset="0"/>
              </a:defRPr>
            </a:lvl1pPr>
            <a:lvl2pPr marL="914400" indent="-457200">
              <a:defRPr>
                <a:solidFill>
                  <a:schemeClr val="tx1"/>
                </a:solidFill>
                <a:latin typeface="Arial" pitchFamily="34" charset="0"/>
              </a:defRPr>
            </a:lvl2pPr>
            <a:lvl3pPr marL="1371600" indent="-457200">
              <a:defRPr>
                <a:solidFill>
                  <a:schemeClr val="tx1"/>
                </a:solidFill>
                <a:latin typeface="Arial" pitchFamily="34" charset="0"/>
              </a:defRPr>
            </a:lvl3pPr>
            <a:lvl4pPr marL="1828800" indent="-457200">
              <a:defRPr>
                <a:solidFill>
                  <a:schemeClr val="tx1"/>
                </a:solidFill>
                <a:latin typeface="Arial" pitchFamily="34" charset="0"/>
              </a:defRPr>
            </a:lvl4pPr>
            <a:lvl5pPr marL="2286000" indent="-457200">
              <a:defRPr>
                <a:solidFill>
                  <a:schemeClr val="tx1"/>
                </a:solidFill>
                <a:latin typeface="Arial" pitchFamily="34" charset="0"/>
              </a:defRPr>
            </a:lvl5pPr>
            <a:lvl6pPr marL="2743200" indent="-457200" fontAlgn="base">
              <a:spcBef>
                <a:spcPct val="0"/>
              </a:spcBef>
              <a:spcAft>
                <a:spcPct val="0"/>
              </a:spcAft>
              <a:defRPr>
                <a:solidFill>
                  <a:schemeClr val="tx1"/>
                </a:solidFill>
                <a:latin typeface="Arial" pitchFamily="34" charset="0"/>
              </a:defRPr>
            </a:lvl6pPr>
            <a:lvl7pPr marL="3200400" indent="-457200" fontAlgn="base">
              <a:spcBef>
                <a:spcPct val="0"/>
              </a:spcBef>
              <a:spcAft>
                <a:spcPct val="0"/>
              </a:spcAft>
              <a:defRPr>
                <a:solidFill>
                  <a:schemeClr val="tx1"/>
                </a:solidFill>
                <a:latin typeface="Arial" pitchFamily="34" charset="0"/>
              </a:defRPr>
            </a:lvl7pPr>
            <a:lvl8pPr marL="3657600" indent="-457200" fontAlgn="base">
              <a:spcBef>
                <a:spcPct val="0"/>
              </a:spcBef>
              <a:spcAft>
                <a:spcPct val="0"/>
              </a:spcAft>
              <a:defRPr>
                <a:solidFill>
                  <a:schemeClr val="tx1"/>
                </a:solidFill>
                <a:latin typeface="Arial" pitchFamily="34" charset="0"/>
              </a:defRPr>
            </a:lvl8pPr>
            <a:lvl9pPr marL="4114800" indent="-457200" fontAlgn="base">
              <a:spcBef>
                <a:spcPct val="0"/>
              </a:spcBef>
              <a:spcAft>
                <a:spcPct val="0"/>
              </a:spcAft>
              <a:defRPr>
                <a:solidFill>
                  <a:schemeClr val="tx1"/>
                </a:solidFill>
                <a:latin typeface="Arial" pitchFamily="34" charset="0"/>
              </a:defRPr>
            </a:lvl9pPr>
          </a:lstStyle>
          <a:p>
            <a:pPr algn="ctr"/>
            <a:r>
              <a:rPr lang="en-US" sz="3200" b="1" dirty="0">
                <a:solidFill>
                  <a:srgbClr val="0070C0"/>
                </a:solidFill>
                <a:effectLst>
                  <a:outerShdw blurRad="38100" dist="38100" dir="2700000" algn="tl">
                    <a:srgbClr val="000000">
                      <a:alpha val="43137"/>
                    </a:srgbClr>
                  </a:outerShdw>
                </a:effectLst>
              </a:rPr>
              <a:t>    </a:t>
            </a:r>
            <a:r>
              <a:rPr lang="ru-RU" sz="3200" b="1" dirty="0">
                <a:solidFill>
                  <a:srgbClr val="0070C0"/>
                </a:solidFill>
                <a:effectLst>
                  <a:outerShdw blurRad="38100" dist="38100" dir="2700000" algn="tl">
                    <a:srgbClr val="000000">
                      <a:alpha val="43137"/>
                    </a:srgbClr>
                  </a:outerShdw>
                </a:effectLst>
              </a:rPr>
              <a:t>РЕАКЦИИ НЕЦИКЛИЧЕСКИХ ФОРМ</a:t>
            </a:r>
          </a:p>
          <a:p>
            <a:pPr algn="ctr"/>
            <a:r>
              <a:rPr lang="en-US" sz="3200" b="1" dirty="0">
                <a:solidFill>
                  <a:srgbClr val="0070C0"/>
                </a:solidFill>
                <a:effectLst>
                  <a:outerShdw blurRad="38100" dist="38100" dir="2700000" algn="tl">
                    <a:srgbClr val="000000">
                      <a:alpha val="43137"/>
                    </a:srgbClr>
                  </a:outerShdw>
                </a:effectLst>
              </a:rPr>
              <a:t> </a:t>
            </a:r>
            <a:r>
              <a:rPr lang="ru-RU" sz="3200" b="1" dirty="0">
                <a:solidFill>
                  <a:srgbClr val="0070C0"/>
                </a:solidFill>
                <a:effectLst>
                  <a:outerShdw blurRad="38100" dist="38100" dir="2700000" algn="tl">
                    <a:srgbClr val="000000">
                      <a:alpha val="43137"/>
                    </a:srgbClr>
                  </a:outerShdw>
                </a:effectLst>
              </a:rPr>
              <a:t>МОНОСАХАРИДОВ</a:t>
            </a:r>
            <a:r>
              <a:rPr lang="ru-RU" sz="3200" b="1" dirty="0" smtClean="0">
                <a:solidFill>
                  <a:srgbClr val="0070C0"/>
                </a:solidFill>
                <a:effectLst>
                  <a:outerShdw blurRad="38100" dist="38100" dir="2700000" algn="tl">
                    <a:srgbClr val="000000">
                      <a:alpha val="43137"/>
                    </a:srgbClr>
                  </a:outerShdw>
                </a:effectLst>
              </a:rPr>
              <a:t>.</a:t>
            </a:r>
            <a:endParaRPr lang="en-US" sz="3200" b="1" dirty="0" smtClean="0">
              <a:solidFill>
                <a:srgbClr val="0070C0"/>
              </a:solidFill>
              <a:effectLst>
                <a:outerShdw blurRad="38100" dist="38100" dir="2700000" algn="tl">
                  <a:srgbClr val="000000">
                    <a:alpha val="43137"/>
                  </a:srgbClr>
                </a:outerShdw>
              </a:effectLst>
            </a:endParaRPr>
          </a:p>
          <a:p>
            <a:endParaRPr lang="en-US" sz="3200" b="1" dirty="0">
              <a:effectLst>
                <a:outerShdw blurRad="38100" dist="38100" dir="2700000" algn="tl">
                  <a:srgbClr val="000000">
                    <a:alpha val="43137"/>
                  </a:srgbClr>
                </a:outerShdw>
              </a:effectLst>
            </a:endParaRPr>
          </a:p>
          <a:p>
            <a:pPr algn="ctr"/>
            <a:r>
              <a:rPr lang="ru-RU" sz="32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I.  </a:t>
            </a:r>
            <a:r>
              <a:rPr lang="ru-RU" sz="3200" b="1" dirty="0">
                <a:effectLst>
                  <a:outerShdw blurRad="38100" dist="38100" dir="2700000" algn="tl">
                    <a:srgbClr val="000000">
                      <a:alpha val="43137"/>
                    </a:srgbClr>
                  </a:outerShdw>
                </a:effectLst>
              </a:rPr>
              <a:t>РЕАКЦИИ </a:t>
            </a:r>
            <a:r>
              <a:rPr lang="en-US" sz="3200" b="1" dirty="0">
                <a:effectLst>
                  <a:outerShdw blurRad="38100" dist="38100" dir="2700000" algn="tl">
                    <a:srgbClr val="000000">
                      <a:alpha val="43137"/>
                    </a:srgbClr>
                  </a:outerShdw>
                </a:effectLst>
              </a:rPr>
              <a:t>&gt;C=O.</a:t>
            </a:r>
            <a:endParaRPr lang="ru-RU" sz="3200" b="1" dirty="0">
              <a:effectLst>
                <a:outerShdw blurRad="38100" dist="38100" dir="2700000" algn="tl">
                  <a:srgbClr val="000000">
                    <a:alpha val="43137"/>
                  </a:srgbClr>
                </a:outerShdw>
              </a:effectLst>
            </a:endParaRPr>
          </a:p>
          <a:p>
            <a:pPr algn="ctr"/>
            <a:r>
              <a:rPr lang="ru-RU" sz="3200" b="1" dirty="0">
                <a:solidFill>
                  <a:schemeClr val="accent2"/>
                </a:solidFill>
              </a:rPr>
              <a:t> </a:t>
            </a:r>
            <a:r>
              <a:rPr lang="ru-RU" sz="3200" b="1" dirty="0">
                <a:solidFill>
                  <a:srgbClr val="FF0000"/>
                </a:solidFill>
                <a:effectLst>
                  <a:outerShdw blurRad="38100" dist="38100" dir="2700000" algn="tl">
                    <a:srgbClr val="000000">
                      <a:alpha val="43137"/>
                    </a:srgbClr>
                  </a:outerShdw>
                </a:effectLst>
              </a:rPr>
              <a:t>1.</a:t>
            </a:r>
            <a:r>
              <a:rPr lang="ru-RU" sz="3600" b="1" dirty="0">
                <a:solidFill>
                  <a:srgbClr val="FF0000"/>
                </a:solidFill>
                <a:effectLst>
                  <a:outerShdw blurRad="38100" dist="38100" dir="2700000" algn="tl">
                    <a:srgbClr val="000000">
                      <a:alpha val="43137"/>
                    </a:srgbClr>
                  </a:outerShdw>
                </a:effectLst>
              </a:rPr>
              <a:t>Окисление</a:t>
            </a:r>
            <a:r>
              <a:rPr lang="ru-RU" sz="3200" b="1" dirty="0">
                <a:solidFill>
                  <a:srgbClr val="FF0000"/>
                </a:solidFill>
                <a:effectLst>
                  <a:outerShdw blurRad="38100" dist="38100" dir="2700000" algn="tl">
                    <a:srgbClr val="000000">
                      <a:alpha val="43137"/>
                    </a:srgbClr>
                  </a:outerShdw>
                </a:effectLst>
              </a:rPr>
              <a:t>.</a:t>
            </a:r>
            <a:r>
              <a:rPr lang="ru-RU" sz="3200" b="1" dirty="0">
                <a:solidFill>
                  <a:schemeClr val="accent2"/>
                </a:solidFill>
              </a:rPr>
              <a:t> </a:t>
            </a:r>
            <a:endParaRPr lang="en-US" sz="3200" b="1" dirty="0" smtClean="0">
              <a:solidFill>
                <a:schemeClr val="accent2"/>
              </a:solidFill>
            </a:endParaRPr>
          </a:p>
          <a:p>
            <a:endParaRPr lang="en-US" sz="3200" b="1" dirty="0">
              <a:solidFill>
                <a:schemeClr val="accent2"/>
              </a:solidFill>
              <a:effectLst>
                <a:outerShdw blurRad="38100" dist="38100" dir="2700000" algn="tl">
                  <a:srgbClr val="000000">
                    <a:alpha val="43137"/>
                  </a:srgbClr>
                </a:outerShdw>
              </a:effectLst>
            </a:endParaRPr>
          </a:p>
          <a:p>
            <a:r>
              <a:rPr lang="ru-RU" sz="3200" b="1" dirty="0" smtClean="0">
                <a:solidFill>
                  <a:srgbClr val="FF0000"/>
                </a:solidFill>
                <a:effectLst>
                  <a:outerShdw blurRad="38100" dist="38100" dir="2700000" algn="tl">
                    <a:srgbClr val="000000">
                      <a:alpha val="43137"/>
                    </a:srgbClr>
                  </a:outerShdw>
                </a:effectLst>
              </a:rPr>
              <a:t>               Окисление</a:t>
            </a:r>
            <a:r>
              <a:rPr lang="ru-RU" sz="3200" b="1" dirty="0" smtClean="0">
                <a:solidFill>
                  <a:srgbClr val="008080"/>
                </a:solidFill>
                <a:effectLst>
                  <a:outerShdw blurRad="38100" dist="38100" dir="2700000" algn="tl">
                    <a:srgbClr val="000000">
                      <a:alpha val="43137"/>
                    </a:srgbClr>
                  </a:outerShdw>
                </a:effectLst>
              </a:rPr>
              <a:t> </a:t>
            </a:r>
            <a:r>
              <a:rPr lang="en-US" sz="3200" b="1" dirty="0" smtClean="0">
                <a:solidFill>
                  <a:srgbClr val="008080"/>
                </a:solidFill>
                <a:effectLst>
                  <a:outerShdw blurRad="38100" dist="38100" dir="2700000" algn="tl">
                    <a:srgbClr val="000000">
                      <a:alpha val="43137"/>
                    </a:srgbClr>
                  </a:outerShdw>
                </a:effectLst>
              </a:rPr>
              <a:t>  </a:t>
            </a:r>
            <a:r>
              <a:rPr lang="ru-RU" sz="2800" b="1" dirty="0" smtClean="0">
                <a:solidFill>
                  <a:srgbClr val="008080"/>
                </a:solidFill>
                <a:effectLst>
                  <a:outerShdw blurRad="38100" dist="38100" dir="2700000" algn="tl">
                    <a:srgbClr val="000000">
                      <a:alpha val="43137"/>
                    </a:srgbClr>
                  </a:outerShdw>
                </a:effectLst>
              </a:rPr>
              <a:t>в</a:t>
            </a:r>
            <a:r>
              <a:rPr lang="ru-RU" sz="3600" b="1" dirty="0" smtClean="0">
                <a:solidFill>
                  <a:srgbClr val="008080"/>
                </a:solidFill>
                <a:effectLst>
                  <a:outerShdw blurRad="38100" dist="38100" dir="2700000" algn="tl">
                    <a:srgbClr val="000000">
                      <a:alpha val="43137"/>
                    </a:srgbClr>
                  </a:outerShdw>
                </a:effectLst>
              </a:rPr>
              <a:t> </a:t>
            </a:r>
            <a:r>
              <a:rPr lang="ru-RU" sz="2800" b="1" dirty="0">
                <a:solidFill>
                  <a:srgbClr val="008080"/>
                </a:solidFill>
                <a:effectLst>
                  <a:outerShdw blurRad="38100" dist="38100" dir="2700000" algn="tl">
                    <a:srgbClr val="000000">
                      <a:alpha val="43137"/>
                    </a:srgbClr>
                  </a:outerShdw>
                </a:effectLst>
              </a:rPr>
              <a:t>щелочной среде</a:t>
            </a:r>
            <a:r>
              <a:rPr lang="ru-RU" sz="3600" b="1" dirty="0">
                <a:solidFill>
                  <a:srgbClr val="008080"/>
                </a:solidFill>
                <a:effectLst>
                  <a:outerShdw blurRad="38100" dist="38100" dir="2700000" algn="tl">
                    <a:srgbClr val="000000">
                      <a:alpha val="43137"/>
                    </a:srgbClr>
                  </a:outerShdw>
                </a:effectLst>
              </a:rPr>
              <a:t>.</a:t>
            </a:r>
          </a:p>
        </p:txBody>
      </p:sp>
      <p:sp>
        <p:nvSpPr>
          <p:cNvPr id="3891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8917" name="Rectangle 5"/>
          <p:cNvSpPr>
            <a:spLocks noChangeArrowheads="1"/>
          </p:cNvSpPr>
          <p:nvPr/>
        </p:nvSpPr>
        <p:spPr bwMode="auto">
          <a:xfrm>
            <a:off x="0" y="280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89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8919" name="Rectangle 7"/>
          <p:cNvSpPr>
            <a:spLocks noChangeArrowheads="1"/>
          </p:cNvSpPr>
          <p:nvPr/>
        </p:nvSpPr>
        <p:spPr bwMode="auto">
          <a:xfrm>
            <a:off x="0" y="2366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8920" name="Rectangle 8"/>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8921" name="Rectangle 9"/>
          <p:cNvSpPr>
            <a:spLocks noChangeArrowheads="1"/>
          </p:cNvSpPr>
          <p:nvPr/>
        </p:nvSpPr>
        <p:spPr bwMode="auto">
          <a:xfrm>
            <a:off x="0" y="2438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8923" name="Rectangle 11"/>
          <p:cNvSpPr>
            <a:spLocks noChangeArrowheads="1"/>
          </p:cNvSpPr>
          <p:nvPr/>
        </p:nvSpPr>
        <p:spPr bwMode="auto">
          <a:xfrm>
            <a:off x="0" y="2828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8924" name="Rectangle 12"/>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8925" name="Rectangle 13"/>
          <p:cNvSpPr>
            <a:spLocks noChangeArrowheads="1"/>
          </p:cNvSpPr>
          <p:nvPr/>
        </p:nvSpPr>
        <p:spPr bwMode="auto">
          <a:xfrm>
            <a:off x="0"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8926" name="Rectangle 14"/>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8927" name="Rectangle 15"/>
          <p:cNvSpPr>
            <a:spLocks noChangeArrowheads="1"/>
          </p:cNvSpPr>
          <p:nvPr/>
        </p:nvSpPr>
        <p:spPr bwMode="auto">
          <a:xfrm>
            <a:off x="0"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8928" name="Rectangle 16"/>
          <p:cNvSpPr>
            <a:spLocks noChangeArrowheads="1"/>
          </p:cNvSpPr>
          <p:nvPr/>
        </p:nvSpPr>
        <p:spPr bwMode="auto">
          <a:xfrm>
            <a:off x="0" y="1209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8929"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8930" name="Rectangle 18"/>
          <p:cNvSpPr>
            <a:spLocks noChangeArrowheads="1"/>
          </p:cNvSpPr>
          <p:nvPr/>
        </p:nvSpPr>
        <p:spPr bwMode="auto">
          <a:xfrm>
            <a:off x="0" y="2081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8931" name="Rectangle 19"/>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8932" name="Rectangle 20"/>
          <p:cNvSpPr>
            <a:spLocks noChangeArrowheads="1"/>
          </p:cNvSpPr>
          <p:nvPr/>
        </p:nvSpPr>
        <p:spPr bwMode="auto">
          <a:xfrm>
            <a:off x="0" y="2314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8933" name="Rectangle 21"/>
          <p:cNvSpPr>
            <a:spLocks noChangeArrowheads="1"/>
          </p:cNvSpPr>
          <p:nvPr/>
        </p:nvSpPr>
        <p:spPr bwMode="auto">
          <a:xfrm>
            <a:off x="0" y="2562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8934" name="Rectangle 22"/>
          <p:cNvSpPr>
            <a:spLocks noChangeArrowheads="1"/>
          </p:cNvSpPr>
          <p:nvPr/>
        </p:nvSpPr>
        <p:spPr bwMode="auto">
          <a:xfrm>
            <a:off x="0" y="2200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8935" name="Rectangle 23"/>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8936" name="Rectangle 24"/>
          <p:cNvSpPr>
            <a:spLocks noChangeArrowheads="1"/>
          </p:cNvSpPr>
          <p:nvPr/>
        </p:nvSpPr>
        <p:spPr bwMode="auto">
          <a:xfrm>
            <a:off x="0"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8937" name="Rectangle 25"/>
          <p:cNvSpPr>
            <a:spLocks noChangeArrowheads="1"/>
          </p:cNvSpPr>
          <p:nvPr/>
        </p:nvSpPr>
        <p:spPr bwMode="auto">
          <a:xfrm>
            <a:off x="0"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8938" name="Rectangle 26"/>
          <p:cNvSpPr>
            <a:spLocks noChangeArrowheads="1"/>
          </p:cNvSpPr>
          <p:nvPr/>
        </p:nvSpPr>
        <p:spPr bwMode="auto">
          <a:xfrm>
            <a:off x="0" y="1857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8939" name="Rectangle 27"/>
          <p:cNvSpPr>
            <a:spLocks noChangeArrowheads="1"/>
          </p:cNvSpPr>
          <p:nvPr/>
        </p:nvSpPr>
        <p:spPr bwMode="auto">
          <a:xfrm>
            <a:off x="0" y="2024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8940" name="Rectangle 28"/>
          <p:cNvSpPr>
            <a:spLocks noChangeArrowheads="1"/>
          </p:cNvSpPr>
          <p:nvPr/>
        </p:nvSpPr>
        <p:spPr bwMode="auto">
          <a:xfrm>
            <a:off x="0" y="2157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8941" name="Rectangle 29"/>
          <p:cNvSpPr>
            <a:spLocks noChangeArrowheads="1"/>
          </p:cNvSpPr>
          <p:nvPr/>
        </p:nvSpPr>
        <p:spPr bwMode="auto">
          <a:xfrm>
            <a:off x="0" y="2109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8944" name="Rectangle 32"/>
          <p:cNvSpPr>
            <a:spLocks noChangeArrowheads="1"/>
          </p:cNvSpPr>
          <p:nvPr/>
        </p:nvSpPr>
        <p:spPr bwMode="auto">
          <a:xfrm>
            <a:off x="0" y="2657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8946" name="Rectangle 34"/>
          <p:cNvSpPr>
            <a:spLocks noChangeArrowheads="1"/>
          </p:cNvSpPr>
          <p:nvPr/>
        </p:nvSpPr>
        <p:spPr bwMode="auto">
          <a:xfrm>
            <a:off x="0" y="3284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8947" name="Oval 35"/>
          <p:cNvSpPr>
            <a:spLocks noChangeArrowheads="1"/>
          </p:cNvSpPr>
          <p:nvPr/>
        </p:nvSpPr>
        <p:spPr bwMode="auto">
          <a:xfrm>
            <a:off x="2430759" y="1778794"/>
            <a:ext cx="431800" cy="490538"/>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US"/>
              <a:t>I</a:t>
            </a:r>
            <a:endParaRPr lang="ru-RU"/>
          </a:p>
        </p:txBody>
      </p:sp>
      <p:pic>
        <p:nvPicPr>
          <p:cNvPr id="32" name="Picture 4" descr="cx"/>
          <p:cNvPicPr/>
          <p:nvPr/>
        </p:nvPicPr>
        <p:blipFill>
          <a:blip r:embed="rId2" cstate="print"/>
          <a:srcRect/>
          <a:stretch>
            <a:fillRect/>
          </a:stretch>
        </p:blipFill>
        <p:spPr bwMode="auto">
          <a:xfrm>
            <a:off x="3649027" y="4581128"/>
            <a:ext cx="1845945" cy="16986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289844A4-0188-4860-929B-4DCA8BBEEEE3}" type="slidenum">
              <a:rPr lang="ru-RU" smtClean="0"/>
              <a:pPr/>
              <a:t>64</a:t>
            </a:fld>
            <a:endParaRPr lang="ru-RU"/>
          </a:p>
        </p:txBody>
      </p:sp>
      <p:sp>
        <p:nvSpPr>
          <p:cNvPr id="3" name="Rectangle 36"/>
          <p:cNvSpPr>
            <a:spLocks noChangeArrowheads="1"/>
          </p:cNvSpPr>
          <p:nvPr/>
        </p:nvSpPr>
        <p:spPr bwMode="auto">
          <a:xfrm>
            <a:off x="2339752" y="980728"/>
            <a:ext cx="436850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3200" b="1" dirty="0">
                <a:solidFill>
                  <a:schemeClr val="accent2"/>
                </a:solidFill>
                <a:effectLst>
                  <a:outerShdw blurRad="38100" dist="38100" dir="2700000" algn="tl">
                    <a:srgbClr val="000000">
                      <a:alpha val="43137"/>
                    </a:srgbClr>
                  </a:outerShdw>
                </a:effectLst>
              </a:rPr>
              <a:t>Слабые окислители</a:t>
            </a:r>
            <a:r>
              <a:rPr lang="ru-RU" sz="2000" b="1" dirty="0">
                <a:solidFill>
                  <a:schemeClr val="accent2"/>
                </a:solidFill>
                <a:effectLst>
                  <a:outerShdw blurRad="38100" dist="38100" dir="2700000" algn="tl">
                    <a:srgbClr val="000000">
                      <a:alpha val="43137"/>
                    </a:srgbClr>
                  </a:outerShdw>
                </a:effectLst>
              </a:rPr>
              <a:t> </a:t>
            </a:r>
          </a:p>
        </p:txBody>
      </p:sp>
      <p:sp>
        <p:nvSpPr>
          <p:cNvPr id="4" name="Прямоугольник 3"/>
          <p:cNvSpPr/>
          <p:nvPr/>
        </p:nvSpPr>
        <p:spPr>
          <a:xfrm>
            <a:off x="395536" y="1772816"/>
            <a:ext cx="7632848" cy="1384995"/>
          </a:xfrm>
          <a:prstGeom prst="rect">
            <a:avLst/>
          </a:prstGeom>
        </p:spPr>
        <p:txBody>
          <a:bodyPr wrap="square">
            <a:spAutoFit/>
          </a:bodyPr>
          <a:lstStyle/>
          <a:p>
            <a:pPr marL="514350" indent="-514350">
              <a:buAutoNum type="arabicParenR"/>
            </a:pPr>
            <a:r>
              <a:rPr lang="ru-RU" sz="2800" b="1" i="1" dirty="0" smtClean="0">
                <a:solidFill>
                  <a:srgbClr val="0070C0"/>
                </a:solidFill>
                <a:effectLst>
                  <a:outerShdw blurRad="38100" dist="38100" dir="2700000" algn="tl">
                    <a:srgbClr val="000000">
                      <a:alpha val="43137"/>
                    </a:srgbClr>
                  </a:outerShdw>
                </a:effectLst>
              </a:rPr>
              <a:t>реактив </a:t>
            </a:r>
            <a:r>
              <a:rPr lang="ru-RU" sz="2800" b="1" i="1" dirty="0" err="1">
                <a:solidFill>
                  <a:srgbClr val="0070C0"/>
                </a:solidFill>
                <a:effectLst>
                  <a:outerShdw blurRad="38100" dist="38100" dir="2700000" algn="tl">
                    <a:srgbClr val="000000">
                      <a:alpha val="43137"/>
                    </a:srgbClr>
                  </a:outerShdw>
                </a:effectLst>
              </a:rPr>
              <a:t>Толленса</a:t>
            </a:r>
            <a:r>
              <a:rPr lang="ru-RU" sz="2800" b="1" i="1" dirty="0">
                <a:solidFill>
                  <a:srgbClr val="0070C0"/>
                </a:solidFill>
                <a:effectLst>
                  <a:outerShdw blurRad="38100" dist="38100" dir="2700000" algn="tl">
                    <a:srgbClr val="000000">
                      <a:alpha val="43137"/>
                    </a:srgbClr>
                  </a:outerShdw>
                </a:effectLst>
              </a:rPr>
              <a:t> </a:t>
            </a:r>
            <a:r>
              <a:rPr lang="ru-RU" sz="2800" b="1" i="1" dirty="0">
                <a:effectLst>
                  <a:outerShdw blurRad="38100" dist="38100" dir="2700000" algn="tl">
                    <a:srgbClr val="000000">
                      <a:alpha val="43137"/>
                    </a:srgbClr>
                  </a:outerShdw>
                </a:effectLst>
              </a:rPr>
              <a:t>–</a:t>
            </a:r>
            <a:r>
              <a:rPr lang="ru-RU" sz="2800" b="1" dirty="0">
                <a:effectLst>
                  <a:outerShdw blurRad="38100" dist="38100" dir="2700000" algn="tl">
                    <a:srgbClr val="000000">
                      <a:alpha val="43137"/>
                    </a:srgbClr>
                  </a:outerShdw>
                </a:effectLst>
              </a:rPr>
              <a:t> аммиачный раствор окиси серебра [</a:t>
            </a:r>
            <a:r>
              <a:rPr lang="en-US" sz="2800" b="1" dirty="0">
                <a:effectLst>
                  <a:outerShdw blurRad="38100" dist="38100" dir="2700000" algn="tl">
                    <a:srgbClr val="000000">
                      <a:alpha val="43137"/>
                    </a:srgbClr>
                  </a:outerShdw>
                </a:effectLst>
              </a:rPr>
              <a:t>Ag</a:t>
            </a:r>
            <a:r>
              <a:rPr lang="ru-RU" sz="2800" b="1" dirty="0">
                <a:effectLst>
                  <a:outerShdw blurRad="38100" dist="38100" dir="2700000" algn="tl">
                    <a:srgbClr val="000000">
                      <a:alpha val="43137"/>
                    </a:srgbClr>
                  </a:outerShdw>
                </a:effectLst>
              </a:rPr>
              <a:t>(</a:t>
            </a:r>
            <a:r>
              <a:rPr lang="en-US" sz="2800" b="1" dirty="0">
                <a:effectLst>
                  <a:outerShdw blurRad="38100" dist="38100" dir="2700000" algn="tl">
                    <a:srgbClr val="000000">
                      <a:alpha val="43137"/>
                    </a:srgbClr>
                  </a:outerShdw>
                </a:effectLst>
              </a:rPr>
              <a:t>NH</a:t>
            </a:r>
            <a:r>
              <a:rPr lang="ru-RU" sz="2000" b="1" dirty="0">
                <a:effectLst>
                  <a:outerShdw blurRad="38100" dist="38100" dir="2700000" algn="tl">
                    <a:srgbClr val="000000">
                      <a:alpha val="43137"/>
                    </a:srgbClr>
                  </a:outerShdw>
                </a:effectLst>
              </a:rPr>
              <a:t>3</a:t>
            </a:r>
            <a:r>
              <a:rPr lang="ru-RU" sz="2800" b="1" dirty="0">
                <a:effectLst>
                  <a:outerShdw blurRad="38100" dist="38100" dir="2700000" algn="tl">
                    <a:srgbClr val="000000">
                      <a:alpha val="43137"/>
                    </a:srgbClr>
                  </a:outerShdw>
                </a:effectLst>
              </a:rPr>
              <a:t>)</a:t>
            </a:r>
            <a:r>
              <a:rPr lang="ru-RU" sz="2000" b="1" dirty="0">
                <a:effectLst>
                  <a:outerShdw blurRad="38100" dist="38100" dir="2700000" algn="tl">
                    <a:srgbClr val="000000">
                      <a:alpha val="43137"/>
                    </a:srgbClr>
                  </a:outerShdw>
                </a:effectLst>
              </a:rPr>
              <a:t>2</a:t>
            </a:r>
            <a:r>
              <a:rPr lang="ru-RU" sz="2800" b="1" dirty="0">
                <a:effectLst>
                  <a:outerShdw blurRad="38100" dist="38100" dir="2700000" algn="tl">
                    <a:srgbClr val="000000">
                      <a:alpha val="43137"/>
                    </a:srgbClr>
                  </a:outerShdw>
                </a:effectLst>
              </a:rPr>
              <a:t>]</a:t>
            </a:r>
            <a:r>
              <a:rPr lang="en-US" sz="2800" b="1" dirty="0">
                <a:effectLst>
                  <a:outerShdw blurRad="38100" dist="38100" dir="2700000" algn="tl">
                    <a:srgbClr val="000000">
                      <a:alpha val="43137"/>
                    </a:srgbClr>
                  </a:outerShdw>
                </a:effectLst>
              </a:rPr>
              <a:t>OH</a:t>
            </a:r>
            <a:r>
              <a:rPr lang="ru-RU" sz="2800" b="1" dirty="0">
                <a:effectLst>
                  <a:outerShdw blurRad="38100" dist="38100" dir="2700000" algn="tl">
                    <a:srgbClr val="000000">
                      <a:alpha val="43137"/>
                    </a:srgbClr>
                  </a:outerShdw>
                </a:effectLst>
              </a:rPr>
              <a:t>; </a:t>
            </a:r>
            <a:endParaRPr lang="en-US" sz="2800" b="1" dirty="0" smtClean="0">
              <a:effectLst>
                <a:outerShdw blurRad="38100" dist="38100" dir="2700000" algn="tl">
                  <a:srgbClr val="000000">
                    <a:alpha val="43137"/>
                  </a:srgbClr>
                </a:outerShdw>
              </a:effectLst>
            </a:endParaRPr>
          </a:p>
          <a:p>
            <a:pPr marL="514350" indent="-514350">
              <a:buAutoNum type="arabicParenR"/>
            </a:pPr>
            <a:endParaRPr lang="ru-RU" sz="2800" b="1" dirty="0">
              <a:effectLst>
                <a:outerShdw blurRad="38100" dist="38100" dir="2700000" algn="tl">
                  <a:srgbClr val="000000">
                    <a:alpha val="43137"/>
                  </a:srgbClr>
                </a:outerShdw>
              </a:effectLst>
            </a:endParaRPr>
          </a:p>
        </p:txBody>
      </p:sp>
      <p:pic>
        <p:nvPicPr>
          <p:cNvPr id="468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948" y="3861048"/>
            <a:ext cx="8480112" cy="173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24566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3B66407A-C4DD-4879-B1FA-1BECFECB1077}" type="slidenum">
              <a:rPr lang="ru-RU"/>
              <a:pPr/>
              <a:t>65</a:t>
            </a:fld>
            <a:endParaRPr lang="ru-RU"/>
          </a:p>
        </p:txBody>
      </p:sp>
      <p:pic>
        <p:nvPicPr>
          <p:cNvPr id="157700" name="c49040203v.mpg">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747416" y="1542731"/>
            <a:ext cx="5905276" cy="4415147"/>
          </a:xfrm>
          <a:prstGeom prst="rect">
            <a:avLst/>
          </a:prstGeom>
          <a:noFill/>
          <a:extLst>
            <a:ext uri="{909E8E84-426E-40DD-AFC4-6F175D3DCCD1}">
              <a14:hiddenFill xmlns:a14="http://schemas.microsoft.com/office/drawing/2010/main">
                <a:solidFill>
                  <a:srgbClr val="FFFFFF"/>
                </a:solidFill>
              </a14:hiddenFill>
            </a:ext>
          </a:extLst>
        </p:spPr>
      </p:pic>
      <p:sp>
        <p:nvSpPr>
          <p:cNvPr id="157701" name="Rectangle 5"/>
          <p:cNvSpPr>
            <a:spLocks noChangeArrowheads="1"/>
          </p:cNvSpPr>
          <p:nvPr/>
        </p:nvSpPr>
        <p:spPr bwMode="auto">
          <a:xfrm>
            <a:off x="1258888" y="473582"/>
            <a:ext cx="68823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3200" b="1" dirty="0">
                <a:solidFill>
                  <a:srgbClr val="FF0000"/>
                </a:solidFill>
                <a:effectLst>
                  <a:outerShdw blurRad="38100" dist="38100" dir="2700000" algn="tl">
                    <a:srgbClr val="000000">
                      <a:alpha val="43137"/>
                    </a:srgbClr>
                  </a:outerShdw>
                </a:effectLst>
              </a:rPr>
              <a:t>“Реакция серебряного зеркала".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7520" fill="hold"/>
                                        <p:tgtEl>
                                          <p:spTgt spid="15770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7700"/>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157700"/>
                                        </p:tgtEl>
                                      </p:cBhvr>
                                    </p:cmd>
                                  </p:childTnLst>
                                </p:cTn>
                              </p:par>
                            </p:childTnLst>
                          </p:cTn>
                        </p:par>
                      </p:childTnLst>
                    </p:cTn>
                  </p:par>
                </p:childTnLst>
              </p:cTn>
              <p:nextCondLst>
                <p:cond evt="onClick" delay="0">
                  <p:tgtEl>
                    <p:spTgt spid="157700"/>
                  </p:tgtEl>
                </p:cond>
              </p:nextCondLst>
            </p:seq>
            <p:video>
              <p:cMediaNode>
                <p:cTn id="12" fill="hold" display="0">
                  <p:stCondLst>
                    <p:cond delay="indefinite"/>
                  </p:stCondLst>
                  <p:endCondLst>
                    <p:cond evt="onNext" delay="0">
                      <p:tgtEl>
                        <p:sldTgt/>
                      </p:tgtEl>
                    </p:cond>
                    <p:cond evt="onPrev" delay="0">
                      <p:tgtEl>
                        <p:sldTgt/>
                      </p:tgtEl>
                    </p:cond>
                  </p:endCondLst>
                </p:cTn>
                <p:tgtEl>
                  <p:spTgt spid="157700"/>
                </p:tgtEl>
              </p:cMediaNode>
            </p:vide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289844A4-0188-4860-929B-4DCA8BBEEEE3}" type="slidenum">
              <a:rPr lang="ru-RU" smtClean="0"/>
              <a:pPr/>
              <a:t>66</a:t>
            </a:fld>
            <a:endParaRPr lang="ru-RU"/>
          </a:p>
        </p:txBody>
      </p:sp>
      <p:sp>
        <p:nvSpPr>
          <p:cNvPr id="3" name="Прямоугольник 2"/>
          <p:cNvSpPr/>
          <p:nvPr/>
        </p:nvSpPr>
        <p:spPr>
          <a:xfrm>
            <a:off x="323528" y="1196752"/>
            <a:ext cx="8208912" cy="1384995"/>
          </a:xfrm>
          <a:prstGeom prst="rect">
            <a:avLst/>
          </a:prstGeom>
        </p:spPr>
        <p:txBody>
          <a:bodyPr wrap="square">
            <a:spAutoFit/>
          </a:bodyPr>
          <a:lstStyle/>
          <a:p>
            <a:r>
              <a:rPr lang="ru-RU" sz="2800" b="1" i="1" dirty="0" smtClean="0">
                <a:solidFill>
                  <a:srgbClr val="0070C0"/>
                </a:solidFill>
                <a:effectLst>
                  <a:outerShdw blurRad="38100" dist="38100" dir="2700000" algn="tl">
                    <a:srgbClr val="000000">
                      <a:alpha val="43137"/>
                    </a:srgbClr>
                  </a:outerShdw>
                </a:effectLst>
              </a:rPr>
              <a:t>2) </a:t>
            </a:r>
            <a:r>
              <a:rPr lang="ru-RU" sz="2800" b="1" i="1" dirty="0">
                <a:solidFill>
                  <a:srgbClr val="0070C0"/>
                </a:solidFill>
                <a:effectLst>
                  <a:outerShdw blurRad="38100" dist="38100" dir="2700000" algn="tl">
                    <a:srgbClr val="000000">
                      <a:alpha val="43137"/>
                    </a:srgbClr>
                  </a:outerShdw>
                </a:effectLst>
              </a:rPr>
              <a:t>реактив </a:t>
            </a:r>
            <a:r>
              <a:rPr lang="ru-RU" sz="2800" b="1" i="1" dirty="0" err="1">
                <a:solidFill>
                  <a:srgbClr val="0070C0"/>
                </a:solidFill>
                <a:effectLst>
                  <a:outerShdw blurRad="38100" dist="38100" dir="2700000" algn="tl">
                    <a:srgbClr val="000000">
                      <a:alpha val="43137"/>
                    </a:srgbClr>
                  </a:outerShdw>
                </a:effectLst>
              </a:rPr>
              <a:t>Фелинга</a:t>
            </a:r>
            <a:r>
              <a:rPr lang="ru-RU" sz="2800" b="1" dirty="0">
                <a:solidFill>
                  <a:srgbClr val="0070C0"/>
                </a:solidFill>
                <a:effectLst>
                  <a:outerShdw blurRad="38100" dist="38100" dir="2700000" algn="tl">
                    <a:srgbClr val="000000">
                      <a:alpha val="43137"/>
                    </a:srgbClr>
                  </a:outerShdw>
                </a:effectLst>
              </a:rPr>
              <a:t>  </a:t>
            </a:r>
            <a:r>
              <a:rPr lang="ru-RU" sz="2800" b="1" dirty="0">
                <a:effectLst>
                  <a:outerShdw blurRad="38100" dist="38100" dir="2700000" algn="tl">
                    <a:srgbClr val="000000">
                      <a:alpha val="43137"/>
                    </a:srgbClr>
                  </a:outerShdw>
                </a:effectLst>
              </a:rPr>
              <a:t>–смесь </a:t>
            </a:r>
            <a:r>
              <a:rPr lang="en-US" sz="2800" b="1" dirty="0">
                <a:effectLst>
                  <a:outerShdw blurRad="38100" dist="38100" dir="2700000" algn="tl">
                    <a:srgbClr val="000000">
                      <a:alpha val="43137"/>
                    </a:srgbClr>
                  </a:outerShdw>
                </a:effectLst>
              </a:rPr>
              <a:t>Cu</a:t>
            </a:r>
            <a:r>
              <a:rPr lang="ru-RU" sz="2800" b="1" dirty="0">
                <a:effectLst>
                  <a:outerShdw blurRad="38100" dist="38100" dir="2700000" algn="tl">
                    <a:srgbClr val="000000">
                      <a:alpha val="43137"/>
                    </a:srgbClr>
                  </a:outerShdw>
                </a:effectLst>
              </a:rPr>
              <a:t>(</a:t>
            </a:r>
            <a:r>
              <a:rPr lang="en-US" sz="2800" b="1" dirty="0">
                <a:effectLst>
                  <a:outerShdw blurRad="38100" dist="38100" dir="2700000" algn="tl">
                    <a:srgbClr val="000000">
                      <a:alpha val="43137"/>
                    </a:srgbClr>
                  </a:outerShdw>
                </a:effectLst>
              </a:rPr>
              <a:t>OH</a:t>
            </a:r>
            <a:r>
              <a:rPr lang="ru-RU" sz="2800" b="1" dirty="0">
                <a:effectLst>
                  <a:outerShdw blurRad="38100" dist="38100" dir="2700000" algn="tl">
                    <a:srgbClr val="000000">
                      <a:alpha val="43137"/>
                    </a:srgbClr>
                  </a:outerShdw>
                </a:effectLst>
              </a:rPr>
              <a:t>)</a:t>
            </a:r>
            <a:r>
              <a:rPr lang="ru-RU" sz="2000" b="1" dirty="0">
                <a:effectLst>
                  <a:outerShdw blurRad="38100" dist="38100" dir="2700000" algn="tl">
                    <a:srgbClr val="000000">
                      <a:alpha val="43137"/>
                    </a:srgbClr>
                  </a:outerShdw>
                </a:effectLst>
              </a:rPr>
              <a:t>2</a:t>
            </a:r>
            <a:r>
              <a:rPr lang="ru-RU" sz="2800" b="1" dirty="0">
                <a:effectLst>
                  <a:outerShdw blurRad="38100" dist="38100" dir="2700000" algn="tl">
                    <a:srgbClr val="000000">
                      <a:alpha val="43137"/>
                    </a:srgbClr>
                  </a:outerShdw>
                </a:effectLst>
              </a:rPr>
              <a:t> с калий-натрий-</a:t>
            </a:r>
            <a:r>
              <a:rPr lang="ru-RU" sz="2800" b="1" dirty="0" err="1">
                <a:effectLst>
                  <a:outerShdw blurRad="38100" dist="38100" dir="2700000" algn="tl">
                    <a:srgbClr val="000000">
                      <a:alpha val="43137"/>
                    </a:srgbClr>
                  </a:outerShdw>
                </a:effectLst>
              </a:rPr>
              <a:t>тартратом</a:t>
            </a:r>
            <a:r>
              <a:rPr lang="ru-RU" sz="2800" b="1" dirty="0">
                <a:effectLst>
                  <a:outerShdw blurRad="38100" dist="38100" dir="2700000" algn="tl">
                    <a:srgbClr val="000000">
                      <a:alpha val="43137"/>
                    </a:srgbClr>
                  </a:outerShdw>
                </a:effectLst>
              </a:rPr>
              <a:t> (калийно-натриевой солью винной кислоты</a:t>
            </a:r>
            <a:r>
              <a:rPr lang="ru-RU" sz="2800" b="1" dirty="0" smtClean="0">
                <a:effectLst>
                  <a:outerShdw blurRad="38100" dist="38100" dir="2700000" algn="tl">
                    <a:srgbClr val="000000">
                      <a:alpha val="43137"/>
                    </a:srgbClr>
                  </a:outerShdw>
                </a:effectLst>
              </a:rPr>
              <a:t>)</a:t>
            </a:r>
            <a:endParaRPr lang="en-US" sz="2800" b="1" dirty="0">
              <a:effectLst>
                <a:outerShdw blurRad="38100" dist="38100" dir="2700000" algn="tl">
                  <a:srgbClr val="000000">
                    <a:alpha val="43137"/>
                  </a:srgbClr>
                </a:outerShdw>
              </a:effectLst>
            </a:endParaRPr>
          </a:p>
        </p:txBody>
      </p:sp>
      <p:pic>
        <p:nvPicPr>
          <p:cNvPr id="4700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279" y="3573016"/>
            <a:ext cx="8100276" cy="1688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5407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3"/>
          <p:cNvSpPr>
            <a:spLocks noGrp="1"/>
          </p:cNvSpPr>
          <p:nvPr>
            <p:ph type="sldNum" sz="quarter" idx="12"/>
          </p:nvPr>
        </p:nvSpPr>
        <p:spPr/>
        <p:txBody>
          <a:bodyPr/>
          <a:lstStyle/>
          <a:p>
            <a:fld id="{3EF1681F-550D-4DE2-9E2C-17AC13D4D8CF}" type="slidenum">
              <a:rPr lang="ru-RU"/>
              <a:pPr/>
              <a:t>67</a:t>
            </a:fld>
            <a:endParaRPr lang="ru-RU"/>
          </a:p>
        </p:txBody>
      </p:sp>
      <p:sp>
        <p:nvSpPr>
          <p:cNvPr id="105476" name="Rectangle 4"/>
          <p:cNvSpPr>
            <a:spLocks noChangeArrowheads="1"/>
          </p:cNvSpPr>
          <p:nvPr/>
        </p:nvSpPr>
        <p:spPr bwMode="auto">
          <a:xfrm>
            <a:off x="323850" y="452627"/>
            <a:ext cx="88201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sz="3200" b="1" dirty="0" err="1">
                <a:solidFill>
                  <a:srgbClr val="FF0000"/>
                </a:solidFill>
                <a:effectLst>
                  <a:outerShdw blurRad="38100" dist="38100" dir="2700000" algn="tl">
                    <a:srgbClr val="000000">
                      <a:alpha val="43137"/>
                    </a:srgbClr>
                  </a:outerShdw>
                </a:effectLst>
              </a:rPr>
              <a:t>Эпимеризация</a:t>
            </a:r>
            <a:r>
              <a:rPr lang="ru-RU" sz="3200" b="1" dirty="0">
                <a:solidFill>
                  <a:srgbClr val="FF0000"/>
                </a:solidFill>
                <a:effectLst>
                  <a:outerShdw blurRad="38100" dist="38100" dir="2700000" algn="tl">
                    <a:srgbClr val="000000">
                      <a:alpha val="43137"/>
                    </a:srgbClr>
                  </a:outerShdw>
                </a:effectLst>
              </a:rPr>
              <a:t> </a:t>
            </a:r>
            <a:r>
              <a:rPr lang="ru-RU" sz="3200" b="1" dirty="0" smtClean="0">
                <a:solidFill>
                  <a:srgbClr val="FF0000"/>
                </a:solidFill>
                <a:effectLst>
                  <a:outerShdw blurRad="38100" dist="38100" dir="2700000" algn="tl">
                    <a:srgbClr val="000000">
                      <a:alpha val="43137"/>
                    </a:srgbClr>
                  </a:outerShdw>
                </a:effectLst>
              </a:rPr>
              <a:t>моноз   -    </a:t>
            </a:r>
            <a:r>
              <a:rPr lang="ru-RU" sz="3200" b="1" dirty="0" smtClean="0">
                <a:solidFill>
                  <a:srgbClr val="0070C0"/>
                </a:solidFill>
                <a:effectLst>
                  <a:outerShdw blurRad="38100" dist="38100" dir="2700000" algn="tl">
                    <a:srgbClr val="000000">
                      <a:alpha val="43137"/>
                    </a:srgbClr>
                  </a:outerShdw>
                </a:effectLst>
              </a:rPr>
              <a:t>"перегруппировка </a:t>
            </a:r>
            <a:r>
              <a:rPr lang="ru-RU" sz="3200" b="1" i="1" dirty="0" err="1">
                <a:solidFill>
                  <a:srgbClr val="0070C0"/>
                </a:solidFill>
                <a:effectLst>
                  <a:outerShdw blurRad="38100" dist="38100" dir="2700000" algn="tl">
                    <a:srgbClr val="000000">
                      <a:alpha val="43137"/>
                    </a:srgbClr>
                  </a:outerShdw>
                </a:effectLst>
              </a:rPr>
              <a:t>Лобри</a:t>
            </a:r>
            <a:r>
              <a:rPr lang="ru-RU" sz="3200" b="1" i="1" dirty="0">
                <a:solidFill>
                  <a:srgbClr val="0070C0"/>
                </a:solidFill>
                <a:effectLst>
                  <a:outerShdw blurRad="38100" dist="38100" dir="2700000" algn="tl">
                    <a:srgbClr val="000000">
                      <a:alpha val="43137"/>
                    </a:srgbClr>
                  </a:outerShdw>
                </a:effectLst>
              </a:rPr>
              <a:t>-де-</a:t>
            </a:r>
            <a:r>
              <a:rPr lang="ru-RU" sz="3200" b="1" i="1" dirty="0" err="1">
                <a:solidFill>
                  <a:srgbClr val="0070C0"/>
                </a:solidFill>
                <a:effectLst>
                  <a:outerShdw blurRad="38100" dist="38100" dir="2700000" algn="tl">
                    <a:srgbClr val="000000">
                      <a:alpha val="43137"/>
                    </a:srgbClr>
                  </a:outerShdw>
                </a:effectLst>
              </a:rPr>
              <a:t>Брюина</a:t>
            </a:r>
            <a:r>
              <a:rPr lang="ru-RU" sz="3200" b="1" i="1" dirty="0">
                <a:solidFill>
                  <a:srgbClr val="0070C0"/>
                </a:solidFill>
                <a:effectLst>
                  <a:outerShdw blurRad="38100" dist="38100" dir="2700000" algn="tl">
                    <a:srgbClr val="000000">
                      <a:alpha val="43137"/>
                    </a:srgbClr>
                  </a:outerShdw>
                </a:effectLst>
              </a:rPr>
              <a:t> </a:t>
            </a:r>
            <a:r>
              <a:rPr lang="ru-RU" sz="3200" b="1" i="1" dirty="0">
                <a:solidFill>
                  <a:srgbClr val="0070C0"/>
                </a:solidFill>
                <a:effectLst>
                  <a:outerShdw blurRad="38100" dist="38100" dir="2700000" algn="tl">
                    <a:srgbClr val="000000">
                      <a:alpha val="43137"/>
                    </a:srgbClr>
                  </a:outerShdw>
                </a:effectLst>
                <a:sym typeface="Symbol" pitchFamily="18" charset="2"/>
              </a:rPr>
              <a:t></a:t>
            </a:r>
            <a:r>
              <a:rPr lang="ru-RU" sz="3200" b="1" i="1" dirty="0">
                <a:solidFill>
                  <a:srgbClr val="0070C0"/>
                </a:solidFill>
                <a:effectLst>
                  <a:outerShdw blurRad="38100" dist="38100" dir="2700000" algn="tl">
                    <a:srgbClr val="000000">
                      <a:alpha val="43137"/>
                    </a:srgbClr>
                  </a:outerShdw>
                </a:effectLst>
              </a:rPr>
              <a:t> Ван-</a:t>
            </a:r>
            <a:r>
              <a:rPr lang="ru-RU" sz="3200" b="1" i="1" dirty="0" err="1">
                <a:solidFill>
                  <a:srgbClr val="0070C0"/>
                </a:solidFill>
                <a:effectLst>
                  <a:outerShdw blurRad="38100" dist="38100" dir="2700000" algn="tl">
                    <a:srgbClr val="000000">
                      <a:alpha val="43137"/>
                    </a:srgbClr>
                  </a:outerShdw>
                </a:effectLst>
              </a:rPr>
              <a:t>Экенштайна</a:t>
            </a:r>
            <a:r>
              <a:rPr lang="ru-RU" sz="2000" b="1" dirty="0">
                <a:solidFill>
                  <a:srgbClr val="0070C0"/>
                </a:solidFill>
                <a:effectLst>
                  <a:outerShdw blurRad="38100" dist="38100" dir="2700000" algn="tl">
                    <a:srgbClr val="000000">
                      <a:alpha val="43137"/>
                    </a:srgbClr>
                  </a:outerShdw>
                </a:effectLst>
                <a:sym typeface="Symbol" pitchFamily="18" charset="2"/>
              </a:rPr>
              <a:t>" </a:t>
            </a:r>
          </a:p>
        </p:txBody>
      </p:sp>
      <p:sp>
        <p:nvSpPr>
          <p:cNvPr id="105478" name="Rectangle 6"/>
          <p:cNvSpPr>
            <a:spLocks noChangeArrowheads="1"/>
          </p:cNvSpPr>
          <p:nvPr/>
        </p:nvSpPr>
        <p:spPr bwMode="auto">
          <a:xfrm>
            <a:off x="0" y="3014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105477" name="Object 5"/>
          <p:cNvGraphicFramePr>
            <a:graphicFrameLocks noChangeAspect="1"/>
          </p:cNvGraphicFramePr>
          <p:nvPr/>
        </p:nvGraphicFramePr>
        <p:xfrm>
          <a:off x="0" y="2565400"/>
          <a:ext cx="9144000" cy="1949450"/>
        </p:xfrm>
        <a:graphic>
          <a:graphicData uri="http://schemas.openxmlformats.org/presentationml/2006/ole">
            <mc:AlternateContent xmlns:mc="http://schemas.openxmlformats.org/markup-compatibility/2006">
              <mc:Choice xmlns:v="urn:schemas-microsoft-com:vml" Requires="v">
                <p:oleObj spid="_x0000_s105491" r:id="rId3" imgW="4314825" imgH="923925" progId="ChemWindow.Document">
                  <p:embed/>
                </p:oleObj>
              </mc:Choice>
              <mc:Fallback>
                <p:oleObj r:id="rId3" imgW="4314825" imgH="923925" progId="ChemWindow.Document">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65400"/>
                        <a:ext cx="9144000" cy="1949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480" name="Rectangle 8"/>
          <p:cNvSpPr>
            <a:spLocks noChangeArrowheads="1"/>
          </p:cNvSpPr>
          <p:nvPr/>
        </p:nvSpPr>
        <p:spPr bwMode="auto">
          <a:xfrm>
            <a:off x="0" y="3033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05482" name="Rectangle 10"/>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05483" name="Rectangle 11"/>
          <p:cNvSpPr>
            <a:spLocks noChangeArrowheads="1"/>
          </p:cNvSpPr>
          <p:nvPr/>
        </p:nvSpPr>
        <p:spPr bwMode="auto">
          <a:xfrm>
            <a:off x="2124075" y="3933825"/>
            <a:ext cx="71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b="1"/>
              <a:t>&lt; 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289844A4-0188-4860-929B-4DCA8BBEEEE3}" type="slidenum">
              <a:rPr lang="ru-RU" smtClean="0"/>
              <a:pPr/>
              <a:t>68</a:t>
            </a:fld>
            <a:endParaRPr lang="ru-RU"/>
          </a:p>
        </p:txBody>
      </p:sp>
      <p:pic>
        <p:nvPicPr>
          <p:cNvPr id="433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424936"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70319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289844A4-0188-4860-929B-4DCA8BBEEEE3}" type="slidenum">
              <a:rPr lang="ru-RU" smtClean="0"/>
              <a:pPr/>
              <a:t>69</a:t>
            </a:fld>
            <a:endParaRPr lang="ru-RU"/>
          </a:p>
        </p:txBody>
      </p:sp>
      <p:pic>
        <p:nvPicPr>
          <p:cNvPr id="434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318" y="1107322"/>
            <a:ext cx="8208912" cy="470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6"/>
          <p:cNvSpPr>
            <a:spLocks noChangeArrowheads="1"/>
          </p:cNvSpPr>
          <p:nvPr/>
        </p:nvSpPr>
        <p:spPr bwMode="auto">
          <a:xfrm>
            <a:off x="2411760" y="425450"/>
            <a:ext cx="45350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3200" b="1" dirty="0" err="1">
                <a:solidFill>
                  <a:srgbClr val="0070C0"/>
                </a:solidFill>
                <a:effectLst>
                  <a:outerShdw blurRad="38100" dist="38100" dir="2700000" algn="tl">
                    <a:srgbClr val="000000">
                      <a:alpha val="43137"/>
                    </a:srgbClr>
                  </a:outerShdw>
                </a:effectLst>
              </a:rPr>
              <a:t>Эпимеризация</a:t>
            </a:r>
            <a:r>
              <a:rPr lang="ru-RU" sz="3200" b="1" dirty="0">
                <a:solidFill>
                  <a:srgbClr val="0070C0"/>
                </a:solidFill>
                <a:effectLst>
                  <a:outerShdw blurRad="38100" dist="38100" dir="2700000" algn="tl">
                    <a:srgbClr val="000000">
                      <a:alpha val="43137"/>
                    </a:srgbClr>
                  </a:outerShdw>
                </a:effectLst>
              </a:rPr>
              <a:t> моноз</a:t>
            </a:r>
          </a:p>
        </p:txBody>
      </p:sp>
      <p:sp>
        <p:nvSpPr>
          <p:cNvPr id="3" name="Прямоугольник 2"/>
          <p:cNvSpPr/>
          <p:nvPr/>
        </p:nvSpPr>
        <p:spPr>
          <a:xfrm>
            <a:off x="539552" y="4653136"/>
            <a:ext cx="1912127" cy="461665"/>
          </a:xfrm>
          <a:prstGeom prst="rect">
            <a:avLst/>
          </a:prstGeom>
        </p:spPr>
        <p:txBody>
          <a:bodyPr wrap="none">
            <a:spAutoFit/>
          </a:bodyPr>
          <a:lstStyle/>
          <a:p>
            <a:r>
              <a:rPr lang="en-US" sz="2400" b="1" dirty="0">
                <a:solidFill>
                  <a:srgbClr val="FF0000"/>
                </a:solidFill>
                <a:effectLst>
                  <a:outerShdw blurRad="38100" dist="38100" dir="2700000" algn="tl">
                    <a:srgbClr val="000000">
                      <a:alpha val="43137"/>
                    </a:srgbClr>
                  </a:outerShdw>
                </a:effectLst>
              </a:rPr>
              <a:t>D </a:t>
            </a:r>
            <a:r>
              <a:rPr lang="ru-RU" sz="2400" b="1" dirty="0">
                <a:solidFill>
                  <a:srgbClr val="FF0000"/>
                </a:solidFill>
                <a:effectLst>
                  <a:outerShdw blurRad="38100" dist="38100" dir="2700000" algn="tl">
                    <a:srgbClr val="000000">
                      <a:alpha val="43137"/>
                    </a:srgbClr>
                  </a:outerShdw>
                </a:effectLst>
              </a:rPr>
              <a:t>-глюкоза </a:t>
            </a:r>
            <a:endParaRPr lang="ru-RU" sz="2400" b="1" dirty="0">
              <a:solidFill>
                <a:srgbClr val="FF0000"/>
              </a:solidFill>
              <a:effectLst>
                <a:outerShdw blurRad="38100" dist="38100" dir="2700000" algn="tl">
                  <a:srgbClr val="000000">
                    <a:alpha val="43137"/>
                  </a:srgbClr>
                </a:outerShdw>
              </a:effectLst>
            </a:endParaRPr>
          </a:p>
        </p:txBody>
      </p:sp>
      <p:sp>
        <p:nvSpPr>
          <p:cNvPr id="5" name="Прямоугольник 4"/>
          <p:cNvSpPr/>
          <p:nvPr/>
        </p:nvSpPr>
        <p:spPr>
          <a:xfrm>
            <a:off x="6966646" y="3377241"/>
            <a:ext cx="1950277" cy="461665"/>
          </a:xfrm>
          <a:prstGeom prst="rect">
            <a:avLst/>
          </a:prstGeom>
        </p:spPr>
        <p:txBody>
          <a:bodyPr wrap="none">
            <a:spAutoFit/>
          </a:bodyPr>
          <a:lstStyle/>
          <a:p>
            <a:r>
              <a:rPr lang="en-US" sz="2400" b="1" dirty="0">
                <a:solidFill>
                  <a:srgbClr val="FF0000"/>
                </a:solidFill>
                <a:effectLst>
                  <a:outerShdw blurRad="38100" dist="38100" dir="2700000" algn="tl">
                    <a:srgbClr val="000000">
                      <a:alpha val="43137"/>
                    </a:srgbClr>
                  </a:outerShdw>
                </a:effectLst>
              </a:rPr>
              <a:t>D </a:t>
            </a:r>
            <a:r>
              <a:rPr lang="ru-RU" sz="2400" b="1" dirty="0">
                <a:solidFill>
                  <a:srgbClr val="FF0000"/>
                </a:solidFill>
                <a:effectLst>
                  <a:outerShdw blurRad="38100" dist="38100" dir="2700000" algn="tl">
                    <a:srgbClr val="000000">
                      <a:alpha val="43137"/>
                    </a:srgbClr>
                  </a:outerShdw>
                </a:effectLst>
              </a:rPr>
              <a:t>-</a:t>
            </a:r>
            <a:r>
              <a:rPr lang="ru-RU" sz="2400" b="1" dirty="0" err="1">
                <a:solidFill>
                  <a:srgbClr val="FF0000"/>
                </a:solidFill>
                <a:effectLst>
                  <a:outerShdw blurRad="38100" dist="38100" dir="2700000" algn="tl">
                    <a:srgbClr val="000000">
                      <a:alpha val="43137"/>
                    </a:srgbClr>
                  </a:outerShdw>
                </a:effectLst>
              </a:rPr>
              <a:t>манноза</a:t>
            </a:r>
            <a:r>
              <a:rPr lang="ru-RU" sz="2400" b="1" dirty="0">
                <a:solidFill>
                  <a:srgbClr val="FF0000"/>
                </a:solidFill>
                <a:effectLst>
                  <a:outerShdw blurRad="38100" dist="38100" dir="2700000" algn="tl">
                    <a:srgbClr val="000000">
                      <a:alpha val="43137"/>
                    </a:srgbClr>
                  </a:outerShdw>
                </a:effectLst>
              </a:rPr>
              <a:t> </a:t>
            </a:r>
            <a:endParaRPr lang="ru-RU" sz="2400" b="1" dirty="0">
              <a:solidFill>
                <a:srgbClr val="FF0000"/>
              </a:solidFill>
              <a:effectLst>
                <a:outerShdw blurRad="38100" dist="38100" dir="2700000" algn="tl">
                  <a:srgbClr val="000000">
                    <a:alpha val="43137"/>
                  </a:srgbClr>
                </a:outerShdw>
              </a:effectLst>
            </a:endParaRPr>
          </a:p>
        </p:txBody>
      </p:sp>
      <p:sp>
        <p:nvSpPr>
          <p:cNvPr id="6" name="Прямоугольник 5"/>
          <p:cNvSpPr/>
          <p:nvPr/>
        </p:nvSpPr>
        <p:spPr>
          <a:xfrm>
            <a:off x="6937168" y="5814790"/>
            <a:ext cx="2023183" cy="461665"/>
          </a:xfrm>
          <a:prstGeom prst="rect">
            <a:avLst/>
          </a:prstGeom>
        </p:spPr>
        <p:txBody>
          <a:bodyPr wrap="none">
            <a:spAutoFit/>
          </a:bodyPr>
          <a:lstStyle/>
          <a:p>
            <a:r>
              <a:rPr lang="en-US" sz="2400" b="1" dirty="0">
                <a:solidFill>
                  <a:srgbClr val="FF0000"/>
                </a:solidFill>
                <a:effectLst>
                  <a:outerShdw blurRad="38100" dist="38100" dir="2700000" algn="tl">
                    <a:srgbClr val="000000">
                      <a:alpha val="43137"/>
                    </a:srgbClr>
                  </a:outerShdw>
                </a:effectLst>
              </a:rPr>
              <a:t>D</a:t>
            </a:r>
            <a:r>
              <a:rPr lang="ru-RU" sz="2400" b="1" dirty="0">
                <a:solidFill>
                  <a:srgbClr val="FF0000"/>
                </a:solidFill>
                <a:effectLst>
                  <a:outerShdw blurRad="38100" dist="38100" dir="2700000" algn="tl">
                    <a:srgbClr val="000000">
                      <a:alpha val="43137"/>
                    </a:srgbClr>
                  </a:outerShdw>
                </a:effectLst>
              </a:rPr>
              <a:t> -фруктоза</a:t>
            </a:r>
            <a:endParaRPr lang="ru-RU"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9556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258301C7-364C-4403-8F6B-AAB5AA68C487}" type="slidenum">
              <a:rPr lang="ru-RU"/>
              <a:pPr/>
              <a:t>7</a:t>
            </a:fld>
            <a:endParaRPr lang="ru-RU"/>
          </a:p>
        </p:txBody>
      </p:sp>
      <p:pic>
        <p:nvPicPr>
          <p:cNvPr id="80900" name="Picture 4" descr="Содержание химических соединений в клетк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4" y="1124837"/>
            <a:ext cx="4860032" cy="5250904"/>
          </a:xfrm>
          <a:prstGeom prst="rect">
            <a:avLst/>
          </a:prstGeom>
          <a:noFill/>
          <a:extLst>
            <a:ext uri="{909E8E84-426E-40DD-AFC4-6F175D3DCCD1}">
              <a14:hiddenFill xmlns:a14="http://schemas.microsoft.com/office/drawing/2010/main">
                <a:solidFill>
                  <a:srgbClr val="FFFFFF"/>
                </a:solidFill>
              </a14:hiddenFill>
            </a:ext>
          </a:extLst>
        </p:spPr>
      </p:pic>
      <p:sp>
        <p:nvSpPr>
          <p:cNvPr id="80901" name="Rectangle 5"/>
          <p:cNvSpPr>
            <a:spLocks noChangeArrowheads="1"/>
          </p:cNvSpPr>
          <p:nvPr/>
        </p:nvSpPr>
        <p:spPr bwMode="auto">
          <a:xfrm>
            <a:off x="1908175" y="260350"/>
            <a:ext cx="63006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3600" b="1" dirty="0">
                <a:solidFill>
                  <a:srgbClr val="FF0000"/>
                </a:solidFill>
                <a:effectLst>
                  <a:outerShdw blurRad="38100" dist="38100" dir="2700000" algn="tl">
                    <a:srgbClr val="C0C0C0"/>
                  </a:outerShdw>
                </a:effectLst>
              </a:rPr>
              <a:t>Химический состав клетки</a:t>
            </a:r>
          </a:p>
        </p:txBody>
      </p:sp>
      <p:sp>
        <p:nvSpPr>
          <p:cNvPr id="5" name="Rectangle 5"/>
          <p:cNvSpPr>
            <a:spLocks noChangeArrowheads="1"/>
          </p:cNvSpPr>
          <p:nvPr/>
        </p:nvSpPr>
        <p:spPr bwMode="auto">
          <a:xfrm>
            <a:off x="4860032" y="2103685"/>
            <a:ext cx="4283968"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2800" b="1" dirty="0">
                <a:solidFill>
                  <a:srgbClr val="0070C0"/>
                </a:solidFill>
                <a:effectLst>
                  <a:outerShdw blurRad="38100" dist="38100" dir="2700000" algn="tl">
                    <a:srgbClr val="000000">
                      <a:alpha val="43137"/>
                    </a:srgbClr>
                  </a:outerShdw>
                </a:effectLst>
              </a:rPr>
              <a:t>Жиры - </a:t>
            </a:r>
            <a:r>
              <a:rPr lang="ru-RU" sz="2800" b="1" dirty="0" smtClean="0">
                <a:solidFill>
                  <a:srgbClr val="0070C0"/>
                </a:solidFill>
                <a:effectLst>
                  <a:outerShdw blurRad="38100" dist="38100" dir="2700000" algn="tl">
                    <a:srgbClr val="000000">
                      <a:alpha val="43137"/>
                    </a:srgbClr>
                  </a:outerShdw>
                </a:effectLst>
              </a:rPr>
              <a:t>1- 5</a:t>
            </a:r>
            <a:r>
              <a:rPr lang="ru-RU" sz="2800" b="1" dirty="0">
                <a:solidFill>
                  <a:srgbClr val="0070C0"/>
                </a:solidFill>
                <a:effectLst>
                  <a:outerShdw blurRad="38100" dist="38100" dir="2700000" algn="tl">
                    <a:srgbClr val="000000">
                      <a:alpha val="43137"/>
                    </a:srgbClr>
                  </a:outerShdw>
                </a:effectLst>
              </a:rPr>
              <a:t>%</a:t>
            </a:r>
          </a:p>
          <a:p>
            <a:r>
              <a:rPr lang="ru-RU" sz="3200" b="1" dirty="0">
                <a:solidFill>
                  <a:srgbClr val="FF0000"/>
                </a:solidFill>
                <a:effectLst>
                  <a:outerShdw blurRad="38100" dist="38100" dir="2700000" algn="tl">
                    <a:srgbClr val="000000">
                      <a:alpha val="43137"/>
                    </a:srgbClr>
                  </a:outerShdw>
                </a:effectLst>
              </a:rPr>
              <a:t>Углеводы - 0,2-2,0%</a:t>
            </a:r>
          </a:p>
          <a:p>
            <a:r>
              <a:rPr lang="ru-RU" sz="2800" b="1" dirty="0">
                <a:solidFill>
                  <a:srgbClr val="0070C0"/>
                </a:solidFill>
                <a:effectLst>
                  <a:outerShdw blurRad="38100" dist="38100" dir="2700000" algn="tl">
                    <a:srgbClr val="000000">
                      <a:alpha val="43137"/>
                    </a:srgbClr>
                  </a:outerShdw>
                </a:effectLst>
              </a:rPr>
              <a:t>Нуклеиновые кислоты - 1-2%</a:t>
            </a:r>
          </a:p>
          <a:p>
            <a:r>
              <a:rPr lang="ru-RU" sz="2800" b="1" dirty="0" smtClean="0">
                <a:solidFill>
                  <a:srgbClr val="0070C0"/>
                </a:solidFill>
                <a:effectLst>
                  <a:outerShdw blurRad="38100" dist="38100" dir="2700000" algn="tl">
                    <a:srgbClr val="000000">
                      <a:alpha val="43137"/>
                    </a:srgbClr>
                  </a:outerShdw>
                </a:effectLst>
              </a:rPr>
              <a:t>Низкомолекулярные</a:t>
            </a:r>
            <a:r>
              <a:rPr lang="ru-RU" sz="2400" b="1" dirty="0" smtClean="0">
                <a:solidFill>
                  <a:srgbClr val="0070C0"/>
                </a:solidFill>
                <a:effectLst>
                  <a:outerShdw blurRad="38100" dist="38100" dir="2700000" algn="tl">
                    <a:srgbClr val="000000">
                      <a:alpha val="43137"/>
                    </a:srgbClr>
                  </a:outerShdw>
                </a:effectLst>
              </a:rPr>
              <a:t> </a:t>
            </a:r>
            <a:r>
              <a:rPr lang="ru-RU" sz="2800" b="1" dirty="0" smtClean="0">
                <a:solidFill>
                  <a:srgbClr val="0070C0"/>
                </a:solidFill>
                <a:effectLst>
                  <a:outerShdw blurRad="38100" dist="38100" dir="2700000" algn="tl">
                    <a:srgbClr val="000000">
                      <a:alpha val="43137"/>
                    </a:srgbClr>
                  </a:outerShdw>
                </a:effectLst>
              </a:rPr>
              <a:t>органические</a:t>
            </a:r>
            <a:endParaRPr lang="ru-RU" sz="2800" b="1" dirty="0">
              <a:solidFill>
                <a:srgbClr val="0070C0"/>
              </a:solidFill>
              <a:effectLst>
                <a:outerShdw blurRad="38100" dist="38100" dir="2700000" algn="tl">
                  <a:srgbClr val="000000">
                    <a:alpha val="43137"/>
                  </a:srgbClr>
                </a:outerShdw>
              </a:effectLst>
            </a:endParaRPr>
          </a:p>
          <a:p>
            <a:r>
              <a:rPr lang="ru-RU" sz="2800" b="1" dirty="0">
                <a:solidFill>
                  <a:srgbClr val="0070C0"/>
                </a:solidFill>
                <a:effectLst>
                  <a:outerShdw blurRad="38100" dist="38100" dir="2700000" algn="tl">
                    <a:srgbClr val="000000">
                      <a:alpha val="43137"/>
                    </a:srgbClr>
                  </a:outerShdw>
                </a:effectLst>
              </a:rPr>
              <a:t>вещества – 0,1-0,5%</a:t>
            </a:r>
          </a:p>
        </p:txBody>
      </p:sp>
      <p:sp>
        <p:nvSpPr>
          <p:cNvPr id="2" name="Прямоугольник 1"/>
          <p:cNvSpPr/>
          <p:nvPr/>
        </p:nvSpPr>
        <p:spPr>
          <a:xfrm>
            <a:off x="3923928" y="1579683"/>
            <a:ext cx="4805772" cy="523220"/>
          </a:xfrm>
          <a:prstGeom prst="rect">
            <a:avLst/>
          </a:prstGeom>
        </p:spPr>
        <p:txBody>
          <a:bodyPr wrap="square">
            <a:spAutoFit/>
          </a:bodyPr>
          <a:lstStyle/>
          <a:p>
            <a:pPr lvl="4">
              <a:spcBef>
                <a:spcPct val="20000"/>
              </a:spcBef>
              <a:buClr>
                <a:schemeClr val="accent1"/>
              </a:buClr>
              <a:buSzPct val="65000"/>
            </a:pPr>
            <a:r>
              <a:rPr lang="ru-RU" sz="2800" b="1" dirty="0">
                <a:solidFill>
                  <a:srgbClr val="0070C0"/>
                </a:solidFill>
                <a:effectLst>
                  <a:outerShdw blurRad="38100" dist="38100" dir="2700000" algn="tl">
                    <a:srgbClr val="000000">
                      <a:alpha val="43137"/>
                    </a:srgbClr>
                  </a:outerShdw>
                </a:effectLst>
              </a:rPr>
              <a:t>Белки </a:t>
            </a:r>
            <a:r>
              <a:rPr lang="ru-RU" sz="2800" b="1" dirty="0" smtClean="0">
                <a:solidFill>
                  <a:srgbClr val="0070C0"/>
                </a:solidFill>
                <a:effectLst>
                  <a:outerShdw blurRad="38100" dist="38100" dir="2700000" algn="tl">
                    <a:srgbClr val="000000">
                      <a:alpha val="43137"/>
                    </a:srgbClr>
                  </a:outerShdw>
                </a:effectLst>
              </a:rPr>
              <a:t>-  10-20</a:t>
            </a:r>
            <a:r>
              <a:rPr lang="ru-RU" sz="2800" b="1" dirty="0">
                <a:solidFill>
                  <a:srgbClr val="0070C0"/>
                </a:solidFill>
                <a:effectLst>
                  <a:outerShdw blurRad="38100" dist="38100" dir="2700000" algn="tl">
                    <a:srgbClr val="000000">
                      <a:alpha val="43137"/>
                    </a:srgbClr>
                  </a:outerShdw>
                </a:effectLst>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264B2723-D667-4137-8CC6-B9D9F523AEB3}" type="slidenum">
              <a:rPr lang="ru-RU"/>
              <a:pPr/>
              <a:t>70</a:t>
            </a:fld>
            <a:endParaRPr lang="ru-RU"/>
          </a:p>
        </p:txBody>
      </p:sp>
      <p:pic>
        <p:nvPicPr>
          <p:cNvPr id="130052" name="Picture 4"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748713" cy="6453188"/>
          </a:xfrm>
          <a:prstGeom prst="rect">
            <a:avLst/>
          </a:prstGeom>
          <a:noFill/>
          <a:extLst>
            <a:ext uri="{909E8E84-426E-40DD-AFC4-6F175D3DCCD1}">
              <a14:hiddenFill xmlns:a14="http://schemas.microsoft.com/office/drawing/2010/main">
                <a:solidFill>
                  <a:srgbClr val="FFFFFF"/>
                </a:solidFill>
              </a14:hiddenFill>
            </a:ext>
          </a:extLst>
        </p:spPr>
      </p:pic>
      <p:grpSp>
        <p:nvGrpSpPr>
          <p:cNvPr id="130053" name="Group 5"/>
          <p:cNvGrpSpPr>
            <a:grpSpLocks/>
          </p:cNvGrpSpPr>
          <p:nvPr/>
        </p:nvGrpSpPr>
        <p:grpSpPr bwMode="auto">
          <a:xfrm>
            <a:off x="539750" y="5084763"/>
            <a:ext cx="4518025" cy="1773237"/>
            <a:chOff x="340" y="3008"/>
            <a:chExt cx="2846" cy="1239"/>
          </a:xfrm>
        </p:grpSpPr>
        <p:pic>
          <p:nvPicPr>
            <p:cNvPr id="130054" name="Picture 6" descr="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 y="3008"/>
              <a:ext cx="694" cy="1239"/>
            </a:xfrm>
            <a:prstGeom prst="rect">
              <a:avLst/>
            </a:prstGeom>
            <a:noFill/>
            <a:extLst>
              <a:ext uri="{909E8E84-426E-40DD-AFC4-6F175D3DCCD1}">
                <a14:hiddenFill xmlns:a14="http://schemas.microsoft.com/office/drawing/2010/main">
                  <a:solidFill>
                    <a:srgbClr val="FFFFFF"/>
                  </a:solidFill>
                </a14:hiddenFill>
              </a:ext>
            </a:extLst>
          </p:spPr>
        </p:pic>
        <p:pic>
          <p:nvPicPr>
            <p:cNvPr id="130055" name="Picture 7" descr="Ag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 y="3113"/>
              <a:ext cx="2030" cy="1128"/>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0053"/>
                                        </p:tgtEl>
                                        <p:attrNameLst>
                                          <p:attrName>style.visibility</p:attrName>
                                        </p:attrNameLst>
                                      </p:cBhvr>
                                      <p:to>
                                        <p:strVal val="visible"/>
                                      </p:to>
                                    </p:set>
                                    <p:animEffect transition="in" filter="dissolve">
                                      <p:cBhvr>
                                        <p:cTn id="7" dur="500"/>
                                        <p:tgtEl>
                                          <p:spTgt spid="130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normAutofit/>
          </a:bodyPr>
          <a:lstStyle/>
          <a:p>
            <a:r>
              <a:rPr lang="ru-RU" sz="4800" b="1" dirty="0" smtClean="0">
                <a:solidFill>
                  <a:srgbClr val="FF0000"/>
                </a:solidFill>
                <a:effectLst>
                  <a:outerShdw blurRad="38100" dist="38100" dir="2700000" algn="tl">
                    <a:srgbClr val="000000">
                      <a:alpha val="43137"/>
                    </a:srgbClr>
                  </a:outerShdw>
                </a:effectLst>
              </a:rPr>
              <a:t>Мягкое окисление </a:t>
            </a:r>
            <a:endParaRPr lang="ru-RU" sz="4800" b="1" dirty="0">
              <a:solidFill>
                <a:srgbClr val="FF0000"/>
              </a:solidFill>
              <a:effectLst>
                <a:outerShdw blurRad="38100" dist="38100" dir="2700000" algn="tl">
                  <a:srgbClr val="000000">
                    <a:alpha val="43137"/>
                  </a:srgbClr>
                </a:outerShdw>
              </a:effectLst>
            </a:endParaRPr>
          </a:p>
        </p:txBody>
      </p:sp>
      <p:pic>
        <p:nvPicPr>
          <p:cNvPr id="43110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2276475"/>
            <a:ext cx="8229600" cy="315277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5" name="Номер слайда 5"/>
          <p:cNvSpPr>
            <a:spLocks noGrp="1"/>
          </p:cNvSpPr>
          <p:nvPr>
            <p:ph type="sldNum" sz="quarter" idx="12"/>
          </p:nvPr>
        </p:nvSpPr>
        <p:spPr/>
        <p:txBody>
          <a:bodyPr/>
          <a:lstStyle/>
          <a:p>
            <a:fld id="{9BF47DD2-43EF-4B99-8A57-76321E2033C1}" type="slidenum">
              <a:rPr lang="ru-RU"/>
              <a:pPr/>
              <a:t>71</a:t>
            </a:fld>
            <a:endParaRPr lang="ru-RU"/>
          </a:p>
        </p:txBody>
      </p:sp>
      <p:sp>
        <p:nvSpPr>
          <p:cNvPr id="431109" name="Rectangle 5"/>
          <p:cNvSpPr>
            <a:spLocks noChangeArrowheads="1"/>
          </p:cNvSpPr>
          <p:nvPr/>
        </p:nvSpPr>
        <p:spPr bwMode="auto">
          <a:xfrm>
            <a:off x="3419872" y="5551500"/>
            <a:ext cx="498809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3200" b="1" i="1" dirty="0">
                <a:solidFill>
                  <a:srgbClr val="0070C0"/>
                </a:solidFill>
                <a:effectLst>
                  <a:outerShdw blurRad="38100" dist="38100" dir="2700000" algn="tl">
                    <a:srgbClr val="000000">
                      <a:alpha val="43137"/>
                    </a:srgbClr>
                  </a:outerShdw>
                </a:effectLst>
              </a:rPr>
              <a:t>( </a:t>
            </a:r>
            <a:r>
              <a:rPr lang="ru-RU" sz="3200" b="1" i="1" dirty="0" err="1">
                <a:solidFill>
                  <a:srgbClr val="0070C0"/>
                </a:solidFill>
                <a:effectLst>
                  <a:outerShdw blurRad="38100" dist="38100" dir="2700000" algn="tl">
                    <a:srgbClr val="000000">
                      <a:alpha val="43137"/>
                    </a:srgbClr>
                  </a:outerShdw>
                </a:effectLst>
              </a:rPr>
              <a:t>Гликоновая</a:t>
            </a:r>
            <a:r>
              <a:rPr lang="ru-RU" sz="3200" b="1" i="1" dirty="0">
                <a:solidFill>
                  <a:srgbClr val="0070C0"/>
                </a:solidFill>
                <a:effectLst>
                  <a:outerShdw blurRad="38100" dist="38100" dir="2700000" algn="tl">
                    <a:srgbClr val="000000">
                      <a:alpha val="43137"/>
                    </a:srgbClr>
                  </a:outerShdw>
                </a:effectLst>
              </a:rPr>
              <a:t> кислота )</a:t>
            </a:r>
          </a:p>
        </p:txBody>
      </p:sp>
      <p:sp>
        <p:nvSpPr>
          <p:cNvPr id="2" name="Прямоугольник 1"/>
          <p:cNvSpPr/>
          <p:nvPr/>
        </p:nvSpPr>
        <p:spPr>
          <a:xfrm>
            <a:off x="1763688" y="1340768"/>
            <a:ext cx="6356249" cy="461665"/>
          </a:xfrm>
          <a:prstGeom prst="rect">
            <a:avLst/>
          </a:prstGeom>
        </p:spPr>
        <p:txBody>
          <a:bodyPr wrap="square">
            <a:spAutoFit/>
          </a:bodyPr>
          <a:lstStyle/>
          <a:p>
            <a:r>
              <a:rPr lang="ru-RU" sz="2400" b="1" dirty="0" smtClean="0">
                <a:solidFill>
                  <a:srgbClr val="0070C0"/>
                </a:solidFill>
                <a:effectLst>
                  <a:outerShdw blurRad="38100" dist="38100" dir="2700000" algn="tl">
                    <a:srgbClr val="000000">
                      <a:alpha val="43137"/>
                    </a:srgbClr>
                  </a:outerShdw>
                </a:effectLst>
              </a:rPr>
              <a:t>раствор </a:t>
            </a:r>
            <a:r>
              <a:rPr lang="ru-RU" sz="2400" b="1" dirty="0">
                <a:solidFill>
                  <a:srgbClr val="0070C0"/>
                </a:solidFill>
                <a:effectLst>
                  <a:outerShdw blurRad="38100" dist="38100" dir="2700000" algn="tl">
                    <a:srgbClr val="000000">
                      <a:alpha val="43137"/>
                    </a:srgbClr>
                  </a:outerShdw>
                </a:effectLst>
              </a:rPr>
              <a:t>брома в воде </a:t>
            </a:r>
            <a:r>
              <a:rPr lang="ru-RU" sz="2400" b="1" dirty="0">
                <a:effectLst>
                  <a:outerShdw blurRad="38100" dist="38100" dir="2700000" algn="tl">
                    <a:srgbClr val="000000">
                      <a:alpha val="43137"/>
                    </a:srgbClr>
                  </a:outerShdw>
                </a:effectLst>
              </a:rPr>
              <a:t>(бромная вода).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Номер слайда 3"/>
          <p:cNvSpPr>
            <a:spLocks noGrp="1"/>
          </p:cNvSpPr>
          <p:nvPr>
            <p:ph type="sldNum" sz="quarter" idx="12"/>
          </p:nvPr>
        </p:nvSpPr>
        <p:spPr/>
        <p:txBody>
          <a:bodyPr/>
          <a:lstStyle/>
          <a:p>
            <a:fld id="{A41D1E2D-F9B1-4C0B-A21D-03497DDF0896}" type="slidenum">
              <a:rPr lang="ru-RU"/>
              <a:pPr/>
              <a:t>72</a:t>
            </a:fld>
            <a:endParaRPr lang="ru-RU"/>
          </a:p>
        </p:txBody>
      </p:sp>
      <p:sp>
        <p:nvSpPr>
          <p:cNvPr id="39938" name="Text Box 2"/>
          <p:cNvSpPr txBox="1">
            <a:spLocks noChangeArrowheads="1"/>
          </p:cNvSpPr>
          <p:nvPr/>
        </p:nvSpPr>
        <p:spPr bwMode="auto">
          <a:xfrm>
            <a:off x="323850" y="260350"/>
            <a:ext cx="784746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ru-RU" sz="3200" b="1" dirty="0">
              <a:solidFill>
                <a:srgbClr val="FF0000"/>
              </a:solidFill>
              <a:effectLst>
                <a:outerShdw blurRad="38100" dist="38100" dir="2700000" algn="tl">
                  <a:srgbClr val="000000">
                    <a:alpha val="43137"/>
                  </a:srgbClr>
                </a:outerShdw>
              </a:effectLst>
            </a:endParaRPr>
          </a:p>
          <a:p>
            <a:r>
              <a:rPr lang="ru-RU" sz="3200" b="1" dirty="0" smtClean="0">
                <a:solidFill>
                  <a:srgbClr val="FF0000"/>
                </a:solidFill>
                <a:effectLst>
                  <a:outerShdw blurRad="38100" dist="38100" dir="2700000" algn="tl">
                    <a:srgbClr val="000000">
                      <a:alpha val="43137"/>
                    </a:srgbClr>
                  </a:outerShdw>
                </a:effectLst>
              </a:rPr>
              <a:t>Окисление </a:t>
            </a:r>
            <a:r>
              <a:rPr lang="ru-RU" sz="3200" b="1" dirty="0">
                <a:solidFill>
                  <a:srgbClr val="FF0000"/>
                </a:solidFill>
                <a:effectLst>
                  <a:outerShdw blurRad="38100" dist="38100" dir="2700000" algn="tl">
                    <a:srgbClr val="000000">
                      <a:alpha val="43137"/>
                    </a:srgbClr>
                  </a:outerShdw>
                </a:effectLst>
              </a:rPr>
              <a:t>(сильное) в кислой среде.</a:t>
            </a:r>
          </a:p>
        </p:txBody>
      </p:sp>
      <p:sp>
        <p:nvSpPr>
          <p:cNvPr id="39939" name="Line 3"/>
          <p:cNvSpPr>
            <a:spLocks noChangeShapeType="1"/>
          </p:cNvSpPr>
          <p:nvPr/>
        </p:nvSpPr>
        <p:spPr bwMode="auto">
          <a:xfrm>
            <a:off x="250825" y="1341438"/>
            <a:ext cx="8569325" cy="0"/>
          </a:xfrm>
          <a:prstGeom prst="line">
            <a:avLst/>
          </a:prstGeom>
          <a:noFill/>
          <a:ln w="57150" cmpd="thinThick">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99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9941" name="Rectangle 5"/>
          <p:cNvSpPr>
            <a:spLocks noChangeArrowheads="1"/>
          </p:cNvSpPr>
          <p:nvPr/>
        </p:nvSpPr>
        <p:spPr bwMode="auto">
          <a:xfrm>
            <a:off x="0" y="280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994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9943" name="Rectangle 7"/>
          <p:cNvSpPr>
            <a:spLocks noChangeArrowheads="1"/>
          </p:cNvSpPr>
          <p:nvPr/>
        </p:nvSpPr>
        <p:spPr bwMode="auto">
          <a:xfrm>
            <a:off x="0" y="2366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9944" name="Rectangle 8"/>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9945" name="Rectangle 9"/>
          <p:cNvSpPr>
            <a:spLocks noChangeArrowheads="1"/>
          </p:cNvSpPr>
          <p:nvPr/>
        </p:nvSpPr>
        <p:spPr bwMode="auto">
          <a:xfrm>
            <a:off x="0" y="2438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9946" name="Rectangle 10"/>
          <p:cNvSpPr>
            <a:spLocks noChangeArrowheads="1"/>
          </p:cNvSpPr>
          <p:nvPr/>
        </p:nvSpPr>
        <p:spPr bwMode="auto">
          <a:xfrm>
            <a:off x="0" y="2528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9947" name="Rectangle 11"/>
          <p:cNvSpPr>
            <a:spLocks noChangeArrowheads="1"/>
          </p:cNvSpPr>
          <p:nvPr/>
        </p:nvSpPr>
        <p:spPr bwMode="auto">
          <a:xfrm>
            <a:off x="0" y="2828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9948" name="Rectangle 12"/>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9949" name="Rectangle 13"/>
          <p:cNvSpPr>
            <a:spLocks noChangeArrowheads="1"/>
          </p:cNvSpPr>
          <p:nvPr/>
        </p:nvSpPr>
        <p:spPr bwMode="auto">
          <a:xfrm>
            <a:off x="0"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9950" name="Rectangle 14"/>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9951" name="Rectangle 15"/>
          <p:cNvSpPr>
            <a:spLocks noChangeArrowheads="1"/>
          </p:cNvSpPr>
          <p:nvPr/>
        </p:nvSpPr>
        <p:spPr bwMode="auto">
          <a:xfrm>
            <a:off x="0"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9952" name="Rectangle 16"/>
          <p:cNvSpPr>
            <a:spLocks noChangeArrowheads="1"/>
          </p:cNvSpPr>
          <p:nvPr/>
        </p:nvSpPr>
        <p:spPr bwMode="auto">
          <a:xfrm>
            <a:off x="0" y="1209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9953"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9954" name="Rectangle 18"/>
          <p:cNvSpPr>
            <a:spLocks noChangeArrowheads="1"/>
          </p:cNvSpPr>
          <p:nvPr/>
        </p:nvSpPr>
        <p:spPr bwMode="auto">
          <a:xfrm>
            <a:off x="0" y="2081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9955" name="Rectangle 19"/>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9956" name="Rectangle 20"/>
          <p:cNvSpPr>
            <a:spLocks noChangeArrowheads="1"/>
          </p:cNvSpPr>
          <p:nvPr/>
        </p:nvSpPr>
        <p:spPr bwMode="auto">
          <a:xfrm>
            <a:off x="0" y="2314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9957" name="Rectangle 21"/>
          <p:cNvSpPr>
            <a:spLocks noChangeArrowheads="1"/>
          </p:cNvSpPr>
          <p:nvPr/>
        </p:nvSpPr>
        <p:spPr bwMode="auto">
          <a:xfrm>
            <a:off x="0" y="2562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9958" name="Rectangle 22"/>
          <p:cNvSpPr>
            <a:spLocks noChangeArrowheads="1"/>
          </p:cNvSpPr>
          <p:nvPr/>
        </p:nvSpPr>
        <p:spPr bwMode="auto">
          <a:xfrm>
            <a:off x="0" y="2200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9959" name="Rectangle 23"/>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9960" name="Rectangle 24"/>
          <p:cNvSpPr>
            <a:spLocks noChangeArrowheads="1"/>
          </p:cNvSpPr>
          <p:nvPr/>
        </p:nvSpPr>
        <p:spPr bwMode="auto">
          <a:xfrm>
            <a:off x="0"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9961" name="Rectangle 25"/>
          <p:cNvSpPr>
            <a:spLocks noChangeArrowheads="1"/>
          </p:cNvSpPr>
          <p:nvPr/>
        </p:nvSpPr>
        <p:spPr bwMode="auto">
          <a:xfrm>
            <a:off x="0"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9962" name="Rectangle 26"/>
          <p:cNvSpPr>
            <a:spLocks noChangeArrowheads="1"/>
          </p:cNvSpPr>
          <p:nvPr/>
        </p:nvSpPr>
        <p:spPr bwMode="auto">
          <a:xfrm>
            <a:off x="0" y="1857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9963" name="Rectangle 27"/>
          <p:cNvSpPr>
            <a:spLocks noChangeArrowheads="1"/>
          </p:cNvSpPr>
          <p:nvPr/>
        </p:nvSpPr>
        <p:spPr bwMode="auto">
          <a:xfrm>
            <a:off x="0" y="2024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9964" name="Rectangle 28"/>
          <p:cNvSpPr>
            <a:spLocks noChangeArrowheads="1"/>
          </p:cNvSpPr>
          <p:nvPr/>
        </p:nvSpPr>
        <p:spPr bwMode="auto">
          <a:xfrm>
            <a:off x="0" y="2157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9965" name="Rectangle 29"/>
          <p:cNvSpPr>
            <a:spLocks noChangeArrowheads="1"/>
          </p:cNvSpPr>
          <p:nvPr/>
        </p:nvSpPr>
        <p:spPr bwMode="auto">
          <a:xfrm>
            <a:off x="0" y="2109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9966" name="Rectangle 30"/>
          <p:cNvSpPr>
            <a:spLocks noChangeArrowheads="1"/>
          </p:cNvSpPr>
          <p:nvPr/>
        </p:nvSpPr>
        <p:spPr bwMode="auto">
          <a:xfrm>
            <a:off x="0" y="2657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9968" name="Rectangle 32"/>
          <p:cNvSpPr>
            <a:spLocks noChangeArrowheads="1"/>
          </p:cNvSpPr>
          <p:nvPr/>
        </p:nvSpPr>
        <p:spPr bwMode="auto">
          <a:xfrm>
            <a:off x="0" y="2700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9971" name="Rectangle 35"/>
          <p:cNvSpPr>
            <a:spLocks noChangeArrowheads="1"/>
          </p:cNvSpPr>
          <p:nvPr/>
        </p:nvSpPr>
        <p:spPr bwMode="auto">
          <a:xfrm>
            <a:off x="0" y="261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39970" name="Object 34"/>
          <p:cNvGraphicFramePr>
            <a:graphicFrameLocks noChangeAspect="1"/>
          </p:cNvGraphicFramePr>
          <p:nvPr/>
        </p:nvGraphicFramePr>
        <p:xfrm>
          <a:off x="1042988" y="1700213"/>
          <a:ext cx="7129462" cy="3586162"/>
        </p:xfrm>
        <a:graphic>
          <a:graphicData uri="http://schemas.openxmlformats.org/presentationml/2006/ole">
            <mc:AlternateContent xmlns:mc="http://schemas.openxmlformats.org/markup-compatibility/2006">
              <mc:Choice xmlns:v="urn:schemas-microsoft-com:vml" Requires="v">
                <p:oleObj spid="_x0000_s39982" name="Document" r:id="rId3" imgW="3219450" imgH="1619250" progId="ChemWindow.Document">
                  <p:embed/>
                </p:oleObj>
              </mc:Choice>
              <mc:Fallback>
                <p:oleObj name="Document" r:id="rId3" imgW="3219450" imgH="1619250" progId="ChemWindow.Document">
                  <p:embed/>
                  <p:pic>
                    <p:nvPicPr>
                      <p:cNvPr id="0" name="Object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700213"/>
                        <a:ext cx="7129462" cy="3586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72" name="Rectangle 36"/>
          <p:cNvSpPr>
            <a:spLocks noChangeArrowheads="1"/>
          </p:cNvSpPr>
          <p:nvPr/>
        </p:nvSpPr>
        <p:spPr bwMode="auto">
          <a:xfrm>
            <a:off x="2131616" y="5552005"/>
            <a:ext cx="545886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a:r>
              <a:rPr lang="ru-RU" sz="3600" b="1" dirty="0" err="1">
                <a:solidFill>
                  <a:srgbClr val="008080"/>
                </a:solidFill>
                <a:effectLst>
                  <a:outerShdw blurRad="38100" dist="38100" dir="2700000" algn="tl">
                    <a:srgbClr val="000000">
                      <a:alpha val="43137"/>
                    </a:srgbClr>
                  </a:outerShdw>
                </a:effectLst>
              </a:rPr>
              <a:t>альд</a:t>
            </a:r>
            <a:r>
              <a:rPr lang="ru-RU" sz="3600" b="1" i="1" dirty="0" err="1">
                <a:solidFill>
                  <a:srgbClr val="FF0000"/>
                </a:solidFill>
                <a:effectLst>
                  <a:outerShdw blurRad="38100" dist="38100" dir="2700000" algn="tl">
                    <a:srgbClr val="000000">
                      <a:alpha val="43137"/>
                    </a:srgbClr>
                  </a:outerShdw>
                </a:effectLst>
              </a:rPr>
              <a:t>аровые</a:t>
            </a:r>
            <a:r>
              <a:rPr lang="ru-RU" sz="3600" b="1" dirty="0">
                <a:solidFill>
                  <a:srgbClr val="008080"/>
                </a:solidFill>
                <a:effectLst>
                  <a:outerShdw blurRad="38100" dist="38100" dir="2700000" algn="tl">
                    <a:srgbClr val="000000">
                      <a:alpha val="43137"/>
                    </a:srgbClr>
                  </a:outerShdw>
                </a:effectLst>
              </a:rPr>
              <a:t> </a:t>
            </a:r>
            <a:r>
              <a:rPr lang="ru-RU" sz="3600" b="1" dirty="0" smtClean="0">
                <a:solidFill>
                  <a:srgbClr val="008080"/>
                </a:solidFill>
                <a:effectLst>
                  <a:outerShdw blurRad="38100" dist="38100" dir="2700000" algn="tl">
                    <a:srgbClr val="000000">
                      <a:alpha val="43137"/>
                    </a:srgbClr>
                  </a:outerShdw>
                </a:effectLst>
              </a:rPr>
              <a:t> </a:t>
            </a:r>
            <a:r>
              <a:rPr lang="ru-RU" sz="3600" b="1" i="1" dirty="0" smtClean="0">
                <a:solidFill>
                  <a:srgbClr val="008080"/>
                </a:solidFill>
                <a:effectLst>
                  <a:outerShdw blurRad="38100" dist="38100" dir="2700000" algn="tl">
                    <a:srgbClr val="000000">
                      <a:alpha val="43137"/>
                    </a:srgbClr>
                  </a:outerShdw>
                </a:effectLst>
              </a:rPr>
              <a:t>кислоты</a:t>
            </a:r>
            <a:endParaRPr lang="ru-RU" sz="3600" b="1" i="1" dirty="0">
              <a:solidFill>
                <a:srgbClr val="00808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Номер слайда 3"/>
          <p:cNvSpPr>
            <a:spLocks noGrp="1"/>
          </p:cNvSpPr>
          <p:nvPr>
            <p:ph type="sldNum" sz="quarter" idx="12"/>
          </p:nvPr>
        </p:nvSpPr>
        <p:spPr/>
        <p:txBody>
          <a:bodyPr/>
          <a:lstStyle/>
          <a:p>
            <a:fld id="{BE8B3E9B-4F6B-4361-BFCD-306ABD816D75}" type="slidenum">
              <a:rPr lang="ru-RU"/>
              <a:pPr/>
              <a:t>73</a:t>
            </a:fld>
            <a:endParaRPr lang="ru-RU"/>
          </a:p>
        </p:txBody>
      </p:sp>
      <p:sp>
        <p:nvSpPr>
          <p:cNvPr id="40962" name="Text Box 2"/>
          <p:cNvSpPr txBox="1">
            <a:spLocks noChangeArrowheads="1"/>
          </p:cNvSpPr>
          <p:nvPr/>
        </p:nvSpPr>
        <p:spPr bwMode="auto">
          <a:xfrm>
            <a:off x="323850" y="260350"/>
            <a:ext cx="86074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sz="3200" b="1" dirty="0">
                <a:solidFill>
                  <a:srgbClr val="FF0000"/>
                </a:solidFill>
                <a:effectLst>
                  <a:outerShdw blurRad="38100" dist="38100" dir="2700000" algn="tl">
                    <a:srgbClr val="000000">
                      <a:alpha val="43137"/>
                    </a:srgbClr>
                  </a:outerShdw>
                </a:effectLst>
              </a:rPr>
              <a:t>МОНОСАХАРИДЫ. Химические свойства.</a:t>
            </a:r>
          </a:p>
          <a:p>
            <a:pPr algn="ctr"/>
            <a:r>
              <a:rPr lang="ru-RU" sz="3200" b="1" dirty="0">
                <a:solidFill>
                  <a:srgbClr val="FF0000"/>
                </a:solidFill>
                <a:effectLst>
                  <a:outerShdw blurRad="38100" dist="38100" dir="2700000" algn="tl">
                    <a:srgbClr val="000000">
                      <a:alpha val="43137"/>
                    </a:srgbClr>
                  </a:outerShdw>
                </a:effectLst>
              </a:rPr>
              <a:t>Окисление </a:t>
            </a:r>
          </a:p>
        </p:txBody>
      </p:sp>
      <p:sp>
        <p:nvSpPr>
          <p:cNvPr id="40963" name="Line 3"/>
          <p:cNvSpPr>
            <a:spLocks noChangeShapeType="1"/>
          </p:cNvSpPr>
          <p:nvPr/>
        </p:nvSpPr>
        <p:spPr bwMode="auto">
          <a:xfrm>
            <a:off x="250825" y="1341438"/>
            <a:ext cx="8569325" cy="0"/>
          </a:xfrm>
          <a:prstGeom prst="line">
            <a:avLst/>
          </a:prstGeom>
          <a:noFill/>
          <a:ln w="57150" cmpd="thinThick">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096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0965" name="Rectangle 5"/>
          <p:cNvSpPr>
            <a:spLocks noChangeArrowheads="1"/>
          </p:cNvSpPr>
          <p:nvPr/>
        </p:nvSpPr>
        <p:spPr bwMode="auto">
          <a:xfrm>
            <a:off x="0" y="280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096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0967" name="Rectangle 7"/>
          <p:cNvSpPr>
            <a:spLocks noChangeArrowheads="1"/>
          </p:cNvSpPr>
          <p:nvPr/>
        </p:nvSpPr>
        <p:spPr bwMode="auto">
          <a:xfrm>
            <a:off x="0" y="2366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0968" name="Rectangle 8"/>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0969" name="Rectangle 9"/>
          <p:cNvSpPr>
            <a:spLocks noChangeArrowheads="1"/>
          </p:cNvSpPr>
          <p:nvPr/>
        </p:nvSpPr>
        <p:spPr bwMode="auto">
          <a:xfrm>
            <a:off x="0" y="2438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0970" name="Rectangle 10"/>
          <p:cNvSpPr>
            <a:spLocks noChangeArrowheads="1"/>
          </p:cNvSpPr>
          <p:nvPr/>
        </p:nvSpPr>
        <p:spPr bwMode="auto">
          <a:xfrm>
            <a:off x="0" y="2528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0971" name="Rectangle 11"/>
          <p:cNvSpPr>
            <a:spLocks noChangeArrowheads="1"/>
          </p:cNvSpPr>
          <p:nvPr/>
        </p:nvSpPr>
        <p:spPr bwMode="auto">
          <a:xfrm>
            <a:off x="0" y="2828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0972" name="Rectangle 12"/>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0973" name="Rectangle 13"/>
          <p:cNvSpPr>
            <a:spLocks noChangeArrowheads="1"/>
          </p:cNvSpPr>
          <p:nvPr/>
        </p:nvSpPr>
        <p:spPr bwMode="auto">
          <a:xfrm>
            <a:off x="0"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0974" name="Rectangle 14"/>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0975" name="Rectangle 15"/>
          <p:cNvSpPr>
            <a:spLocks noChangeArrowheads="1"/>
          </p:cNvSpPr>
          <p:nvPr/>
        </p:nvSpPr>
        <p:spPr bwMode="auto">
          <a:xfrm>
            <a:off x="0"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0976" name="Rectangle 16"/>
          <p:cNvSpPr>
            <a:spLocks noChangeArrowheads="1"/>
          </p:cNvSpPr>
          <p:nvPr/>
        </p:nvSpPr>
        <p:spPr bwMode="auto">
          <a:xfrm>
            <a:off x="0" y="1209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0977"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0978" name="Rectangle 18"/>
          <p:cNvSpPr>
            <a:spLocks noChangeArrowheads="1"/>
          </p:cNvSpPr>
          <p:nvPr/>
        </p:nvSpPr>
        <p:spPr bwMode="auto">
          <a:xfrm>
            <a:off x="0" y="2081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0979" name="Rectangle 19"/>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0980" name="Rectangle 20"/>
          <p:cNvSpPr>
            <a:spLocks noChangeArrowheads="1"/>
          </p:cNvSpPr>
          <p:nvPr/>
        </p:nvSpPr>
        <p:spPr bwMode="auto">
          <a:xfrm>
            <a:off x="0" y="2314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0981" name="Rectangle 21"/>
          <p:cNvSpPr>
            <a:spLocks noChangeArrowheads="1"/>
          </p:cNvSpPr>
          <p:nvPr/>
        </p:nvSpPr>
        <p:spPr bwMode="auto">
          <a:xfrm>
            <a:off x="0" y="2562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0982" name="Rectangle 22"/>
          <p:cNvSpPr>
            <a:spLocks noChangeArrowheads="1"/>
          </p:cNvSpPr>
          <p:nvPr/>
        </p:nvSpPr>
        <p:spPr bwMode="auto">
          <a:xfrm>
            <a:off x="0" y="2200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0983" name="Rectangle 23"/>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0984" name="Rectangle 24"/>
          <p:cNvSpPr>
            <a:spLocks noChangeArrowheads="1"/>
          </p:cNvSpPr>
          <p:nvPr/>
        </p:nvSpPr>
        <p:spPr bwMode="auto">
          <a:xfrm>
            <a:off x="0"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0985" name="Rectangle 25"/>
          <p:cNvSpPr>
            <a:spLocks noChangeArrowheads="1"/>
          </p:cNvSpPr>
          <p:nvPr/>
        </p:nvSpPr>
        <p:spPr bwMode="auto">
          <a:xfrm>
            <a:off x="0"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0986" name="Rectangle 26"/>
          <p:cNvSpPr>
            <a:spLocks noChangeArrowheads="1"/>
          </p:cNvSpPr>
          <p:nvPr/>
        </p:nvSpPr>
        <p:spPr bwMode="auto">
          <a:xfrm>
            <a:off x="0" y="1857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0987" name="Rectangle 27"/>
          <p:cNvSpPr>
            <a:spLocks noChangeArrowheads="1"/>
          </p:cNvSpPr>
          <p:nvPr/>
        </p:nvSpPr>
        <p:spPr bwMode="auto">
          <a:xfrm>
            <a:off x="0" y="2024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0988" name="Rectangle 28"/>
          <p:cNvSpPr>
            <a:spLocks noChangeArrowheads="1"/>
          </p:cNvSpPr>
          <p:nvPr/>
        </p:nvSpPr>
        <p:spPr bwMode="auto">
          <a:xfrm>
            <a:off x="0" y="2157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0989" name="Rectangle 29"/>
          <p:cNvSpPr>
            <a:spLocks noChangeArrowheads="1"/>
          </p:cNvSpPr>
          <p:nvPr/>
        </p:nvSpPr>
        <p:spPr bwMode="auto">
          <a:xfrm>
            <a:off x="0" y="2109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0990" name="Rectangle 30"/>
          <p:cNvSpPr>
            <a:spLocks noChangeArrowheads="1"/>
          </p:cNvSpPr>
          <p:nvPr/>
        </p:nvSpPr>
        <p:spPr bwMode="auto">
          <a:xfrm>
            <a:off x="0" y="2657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0991" name="Rectangle 31"/>
          <p:cNvSpPr>
            <a:spLocks noChangeArrowheads="1"/>
          </p:cNvSpPr>
          <p:nvPr/>
        </p:nvSpPr>
        <p:spPr bwMode="auto">
          <a:xfrm>
            <a:off x="0" y="2700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0992" name="Rectangle 32"/>
          <p:cNvSpPr>
            <a:spLocks noChangeArrowheads="1"/>
          </p:cNvSpPr>
          <p:nvPr/>
        </p:nvSpPr>
        <p:spPr bwMode="auto">
          <a:xfrm>
            <a:off x="0" y="261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0995" name="Rectangle 35"/>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40994" name="Object 34"/>
          <p:cNvGraphicFramePr>
            <a:graphicFrameLocks noChangeAspect="1"/>
          </p:cNvGraphicFramePr>
          <p:nvPr>
            <p:extLst>
              <p:ext uri="{D42A27DB-BD31-4B8C-83A1-F6EECF244321}">
                <p14:modId xmlns:p14="http://schemas.microsoft.com/office/powerpoint/2010/main" val="284040367"/>
              </p:ext>
            </p:extLst>
          </p:nvPr>
        </p:nvGraphicFramePr>
        <p:xfrm>
          <a:off x="395288" y="1628775"/>
          <a:ext cx="7921128" cy="4608537"/>
        </p:xfrm>
        <a:graphic>
          <a:graphicData uri="http://schemas.openxmlformats.org/presentationml/2006/ole">
            <mc:AlternateContent xmlns:mc="http://schemas.openxmlformats.org/markup-compatibility/2006">
              <mc:Choice xmlns:v="urn:schemas-microsoft-com:vml" Requires="v">
                <p:oleObj spid="_x0000_s41002" name="Document" r:id="rId3" imgW="4238625" imgH="2533650" progId="ChemWindow.Document">
                  <p:embed/>
                </p:oleObj>
              </mc:Choice>
              <mc:Fallback>
                <p:oleObj name="Document" r:id="rId3" imgW="4238625" imgH="2533650" progId="ChemWindow.Document">
                  <p:embed/>
                  <p:pic>
                    <p:nvPicPr>
                      <p:cNvPr id="0" name="Object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628775"/>
                        <a:ext cx="7921128" cy="4608537"/>
                      </a:xfrm>
                      <a:prstGeom prst="rect">
                        <a:avLst/>
                      </a:prstGeom>
                      <a:noFill/>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40914034-0CB7-4539-A676-426280CCD0B4}" type="slidenum">
              <a:rPr lang="ru-RU"/>
              <a:pPr/>
              <a:t>74</a:t>
            </a:fld>
            <a:endParaRPr lang="ru-RU"/>
          </a:p>
        </p:txBody>
      </p:sp>
      <p:graphicFrame>
        <p:nvGraphicFramePr>
          <p:cNvPr id="338946" name="Object 2"/>
          <p:cNvGraphicFramePr>
            <a:graphicFrameLocks noChangeAspect="1"/>
          </p:cNvGraphicFramePr>
          <p:nvPr/>
        </p:nvGraphicFramePr>
        <p:xfrm>
          <a:off x="323850" y="2492375"/>
          <a:ext cx="8475663" cy="3024188"/>
        </p:xfrm>
        <a:graphic>
          <a:graphicData uri="http://schemas.openxmlformats.org/presentationml/2006/ole">
            <mc:AlternateContent xmlns:mc="http://schemas.openxmlformats.org/markup-compatibility/2006">
              <mc:Choice xmlns:v="urn:schemas-microsoft-com:vml" Requires="v">
                <p:oleObj spid="_x0000_s338959" name="ISIS/Draw Sketch" r:id="rId3" imgW="4322734" imgH="1536294" progId="ISISServer">
                  <p:embed/>
                </p:oleObj>
              </mc:Choice>
              <mc:Fallback>
                <p:oleObj name="ISIS/Draw Sketch" r:id="rId3" imgW="4322734" imgH="1536294" progId="ISISServer">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492375"/>
                        <a:ext cx="8475663" cy="302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947" name="Rectangle 3"/>
          <p:cNvSpPr>
            <a:spLocks noChangeArrowheads="1"/>
          </p:cNvSpPr>
          <p:nvPr/>
        </p:nvSpPr>
        <p:spPr bwMode="auto">
          <a:xfrm>
            <a:off x="250825" y="981075"/>
            <a:ext cx="8893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spcAft>
                <a:spcPts val="300"/>
              </a:spcAft>
              <a:buClr>
                <a:srgbClr val="C3260C"/>
              </a:buClr>
              <a:buSzPct val="130000"/>
              <a:buFont typeface="Georgia" pitchFamily="18" charset="0"/>
              <a:buChar char="*"/>
            </a:pPr>
            <a:r>
              <a:rPr lang="ru-RU" sz="2800" b="1" dirty="0" err="1">
                <a:solidFill>
                  <a:srgbClr val="404040"/>
                </a:solidFill>
                <a:effectLst>
                  <a:outerShdw blurRad="38100" dist="38100" dir="2700000" algn="tl">
                    <a:srgbClr val="000000">
                      <a:alpha val="43137"/>
                    </a:srgbClr>
                  </a:outerShdw>
                </a:effectLst>
              </a:rPr>
              <a:t>Гликуроновые</a:t>
            </a:r>
            <a:r>
              <a:rPr lang="ru-RU" sz="2800" b="1" dirty="0">
                <a:solidFill>
                  <a:srgbClr val="404040"/>
                </a:solidFill>
                <a:effectLst>
                  <a:outerShdw blurRad="38100" dist="38100" dir="2700000" algn="tl">
                    <a:srgbClr val="000000">
                      <a:alpha val="43137"/>
                    </a:srgbClr>
                  </a:outerShdw>
                </a:effectLst>
              </a:rPr>
              <a:t> </a:t>
            </a:r>
            <a:r>
              <a:rPr lang="ru-RU" sz="2800" b="1" dirty="0" smtClean="0">
                <a:solidFill>
                  <a:srgbClr val="404040"/>
                </a:solidFill>
                <a:effectLst>
                  <a:outerShdw blurRad="38100" dist="38100" dir="2700000" algn="tl">
                    <a:srgbClr val="000000">
                      <a:alpha val="43137"/>
                    </a:srgbClr>
                  </a:outerShdw>
                </a:effectLst>
              </a:rPr>
              <a:t> (</a:t>
            </a:r>
            <a:r>
              <a:rPr lang="ru-RU" sz="3600" b="1" dirty="0" err="1">
                <a:solidFill>
                  <a:schemeClr val="accent2"/>
                </a:solidFill>
                <a:effectLst>
                  <a:outerShdw blurRad="38100" dist="38100" dir="2700000" algn="tl">
                    <a:srgbClr val="000000">
                      <a:alpha val="43137"/>
                    </a:srgbClr>
                  </a:outerShdw>
                </a:effectLst>
              </a:rPr>
              <a:t>уроновые</a:t>
            </a:r>
            <a:r>
              <a:rPr lang="ru-RU" sz="2800" b="1" dirty="0" smtClean="0">
                <a:solidFill>
                  <a:srgbClr val="404040"/>
                </a:solidFill>
                <a:effectLst>
                  <a:outerShdw blurRad="38100" dist="38100" dir="2700000" algn="tl">
                    <a:srgbClr val="000000">
                      <a:alpha val="43137"/>
                    </a:srgbClr>
                  </a:outerShdw>
                </a:effectLst>
              </a:rPr>
              <a:t>)   </a:t>
            </a:r>
            <a:r>
              <a:rPr lang="ru-RU" sz="2800" b="1" dirty="0" smtClean="0">
                <a:solidFill>
                  <a:srgbClr val="404040"/>
                </a:solidFill>
                <a:effectLst>
                  <a:outerShdw blurRad="38100" dist="38100" dir="2700000" algn="tl">
                    <a:srgbClr val="000000">
                      <a:alpha val="43137"/>
                    </a:srgbClr>
                  </a:outerShdw>
                </a:effectLst>
              </a:rPr>
              <a:t>кислоты</a:t>
            </a:r>
            <a:endParaRPr lang="ru-RU" sz="2800" dirty="0">
              <a:solidFill>
                <a:srgbClr val="404040"/>
              </a:solidFill>
              <a:effectLst>
                <a:outerShdw blurRad="38100" dist="38100" dir="2700000" algn="tl">
                  <a:srgbClr val="000000">
                    <a:alpha val="43137"/>
                  </a:srgbClr>
                </a:outerShdw>
              </a:effectLst>
            </a:endParaRPr>
          </a:p>
        </p:txBody>
      </p:sp>
      <p:sp>
        <p:nvSpPr>
          <p:cNvPr id="338948" name="Rectangle 4"/>
          <p:cNvSpPr>
            <a:spLocks noChangeArrowheads="1"/>
          </p:cNvSpPr>
          <p:nvPr/>
        </p:nvSpPr>
        <p:spPr bwMode="auto">
          <a:xfrm>
            <a:off x="323850" y="5516563"/>
            <a:ext cx="83534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b="1" dirty="0">
                <a:solidFill>
                  <a:srgbClr val="0070C0"/>
                </a:solidFill>
                <a:effectLst>
                  <a:outerShdw blurRad="38100" dist="38100" dir="2700000" algn="tl">
                    <a:srgbClr val="000000">
                      <a:alpha val="43137"/>
                    </a:srgbClr>
                  </a:outerShdw>
                </a:effectLst>
              </a:rPr>
              <a:t> </a:t>
            </a:r>
            <a:r>
              <a:rPr lang="ru-RU" b="1" i="1" dirty="0" err="1">
                <a:solidFill>
                  <a:srgbClr val="0070C0"/>
                </a:solidFill>
                <a:effectLst>
                  <a:outerShdw blurRad="38100" dist="38100" dir="2700000" algn="tl">
                    <a:srgbClr val="000000">
                      <a:alpha val="43137"/>
                    </a:srgbClr>
                  </a:outerShdw>
                </a:effectLst>
              </a:rPr>
              <a:t>глюк</a:t>
            </a:r>
            <a:r>
              <a:rPr lang="ru-RU" b="1" i="1" dirty="0" err="1">
                <a:solidFill>
                  <a:srgbClr val="FF0000"/>
                </a:solidFill>
                <a:effectLst>
                  <a:outerShdw blurRad="38100" dist="38100" dir="2700000" algn="tl">
                    <a:srgbClr val="000000">
                      <a:alpha val="43137"/>
                    </a:srgbClr>
                  </a:outerShdw>
                </a:effectLst>
              </a:rPr>
              <a:t>уроновая</a:t>
            </a:r>
            <a:r>
              <a:rPr lang="ru-RU" b="1" i="1" dirty="0">
                <a:solidFill>
                  <a:srgbClr val="0070C0"/>
                </a:solidFill>
                <a:effectLst>
                  <a:outerShdw blurRad="38100" dist="38100" dir="2700000" algn="tl">
                    <a:srgbClr val="000000">
                      <a:alpha val="43137"/>
                    </a:srgbClr>
                  </a:outerShdw>
                </a:effectLst>
              </a:rPr>
              <a:t>		           </a:t>
            </a:r>
            <a:r>
              <a:rPr lang="ru-RU" b="1" i="1" dirty="0" err="1">
                <a:solidFill>
                  <a:srgbClr val="0070C0"/>
                </a:solidFill>
                <a:effectLst>
                  <a:outerShdw blurRad="38100" dist="38100" dir="2700000" algn="tl">
                    <a:srgbClr val="000000">
                      <a:alpha val="43137"/>
                    </a:srgbClr>
                  </a:outerShdw>
                </a:effectLst>
              </a:rPr>
              <a:t>галакт</a:t>
            </a:r>
            <a:r>
              <a:rPr lang="ru-RU" b="1" i="1" dirty="0" err="1">
                <a:solidFill>
                  <a:srgbClr val="FF0000"/>
                </a:solidFill>
                <a:effectLst>
                  <a:outerShdw blurRad="38100" dist="38100" dir="2700000" algn="tl">
                    <a:srgbClr val="000000">
                      <a:alpha val="43137"/>
                    </a:srgbClr>
                  </a:outerShdw>
                </a:effectLst>
              </a:rPr>
              <a:t>уроновая</a:t>
            </a:r>
            <a:r>
              <a:rPr lang="ru-RU" b="1" i="1" dirty="0">
                <a:solidFill>
                  <a:srgbClr val="FF0000"/>
                </a:solidFill>
                <a:effectLst>
                  <a:outerShdw blurRad="38100" dist="38100" dir="2700000" algn="tl">
                    <a:srgbClr val="000000">
                      <a:alpha val="43137"/>
                    </a:srgbClr>
                  </a:outerShdw>
                </a:effectLst>
              </a:rPr>
              <a:t> </a:t>
            </a:r>
            <a:r>
              <a:rPr lang="ru-RU" b="1" i="1" dirty="0">
                <a:solidFill>
                  <a:srgbClr val="0070C0"/>
                </a:solidFill>
                <a:effectLst>
                  <a:outerShdw blurRad="38100" dist="38100" dir="2700000" algn="tl">
                    <a:srgbClr val="000000">
                      <a:alpha val="43137"/>
                    </a:srgbClr>
                  </a:outerShdw>
                </a:effectLst>
              </a:rPr>
              <a:t>                </a:t>
            </a:r>
            <a:r>
              <a:rPr lang="ru-RU" b="1" i="1" dirty="0" err="1">
                <a:solidFill>
                  <a:srgbClr val="0070C0"/>
                </a:solidFill>
                <a:effectLst>
                  <a:outerShdw blurRad="38100" dist="38100" dir="2700000" algn="tl">
                    <a:srgbClr val="000000">
                      <a:alpha val="43137"/>
                    </a:srgbClr>
                  </a:outerShdw>
                </a:effectLst>
              </a:rPr>
              <a:t>манн</a:t>
            </a:r>
            <a:r>
              <a:rPr lang="ru-RU" b="1" i="1" dirty="0" err="1">
                <a:solidFill>
                  <a:srgbClr val="FF0000"/>
                </a:solidFill>
                <a:effectLst>
                  <a:outerShdw blurRad="38100" dist="38100" dir="2700000" algn="tl">
                    <a:srgbClr val="000000">
                      <a:alpha val="43137"/>
                    </a:srgbClr>
                  </a:outerShdw>
                </a:effectLst>
              </a:rPr>
              <a:t>уроновая</a:t>
            </a:r>
            <a:endParaRPr lang="ru-RU" b="1" dirty="0">
              <a:solidFill>
                <a:srgbClr val="FF0000"/>
              </a:solidFill>
              <a:effectLst>
                <a:outerShdw blurRad="38100" dist="38100" dir="2700000" algn="tl">
                  <a:srgbClr val="000000">
                    <a:alpha val="43137"/>
                  </a:srgbClr>
                </a:outerShdw>
              </a:effectLst>
            </a:endParaRPr>
          </a:p>
          <a:p>
            <a:r>
              <a:rPr lang="ru-RU" b="1" i="1" dirty="0">
                <a:solidFill>
                  <a:srgbClr val="0070C0"/>
                </a:solidFill>
                <a:effectLst>
                  <a:outerShdw blurRad="38100" dist="38100" dir="2700000" algn="tl">
                    <a:srgbClr val="000000">
                      <a:alpha val="43137"/>
                    </a:srgbClr>
                  </a:outerShdw>
                </a:effectLst>
              </a:rPr>
              <a:t>      кислота                                          </a:t>
            </a:r>
            <a:r>
              <a:rPr lang="ru-RU" b="1" i="1" dirty="0" err="1">
                <a:solidFill>
                  <a:srgbClr val="0070C0"/>
                </a:solidFill>
                <a:effectLst>
                  <a:outerShdw blurRad="38100" dist="38100" dir="2700000" algn="tl">
                    <a:srgbClr val="000000">
                      <a:alpha val="43137"/>
                    </a:srgbClr>
                  </a:outerShdw>
                </a:effectLst>
              </a:rPr>
              <a:t>кислота</a:t>
            </a:r>
            <a:r>
              <a:rPr lang="ru-RU" b="1" i="1" dirty="0">
                <a:solidFill>
                  <a:srgbClr val="0070C0"/>
                </a:solidFill>
                <a:effectLst>
                  <a:outerShdw blurRad="38100" dist="38100" dir="2700000" algn="tl">
                    <a:srgbClr val="000000">
                      <a:alpha val="43137"/>
                    </a:srgbClr>
                  </a:outerShdw>
                </a:effectLst>
              </a:rPr>
              <a:t>                           </a:t>
            </a:r>
            <a:r>
              <a:rPr lang="ru-RU" b="1" i="1" dirty="0" err="1">
                <a:solidFill>
                  <a:srgbClr val="0070C0"/>
                </a:solidFill>
                <a:effectLst>
                  <a:outerShdw blurRad="38100" dist="38100" dir="2700000" algn="tl">
                    <a:srgbClr val="000000">
                      <a:alpha val="43137"/>
                    </a:srgbClr>
                  </a:outerShdw>
                </a:effectLst>
              </a:rPr>
              <a:t>кислота</a:t>
            </a:r>
            <a:endParaRPr lang="ru-RU" b="1" i="1" dirty="0">
              <a:solidFill>
                <a:srgbClr val="0070C0"/>
              </a:solidFill>
              <a:effectLst>
                <a:outerShdw blurRad="38100" dist="38100" dir="2700000" algn="tl">
                  <a:srgbClr val="000000">
                    <a:alpha val="43137"/>
                  </a:srgbClr>
                </a:outerShdw>
              </a:effectLst>
            </a:endParaRPr>
          </a:p>
        </p:txBody>
      </p:sp>
      <p:sp>
        <p:nvSpPr>
          <p:cNvPr id="338949" name="Rectangle 5"/>
          <p:cNvSpPr>
            <a:spLocks noChangeArrowheads="1"/>
          </p:cNvSpPr>
          <p:nvPr/>
        </p:nvSpPr>
        <p:spPr bwMode="auto">
          <a:xfrm>
            <a:off x="899592" y="136525"/>
            <a:ext cx="729815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3200" b="1" dirty="0" smtClean="0">
                <a:solidFill>
                  <a:srgbClr val="FF0000"/>
                </a:solidFill>
                <a:effectLst>
                  <a:outerShdw blurRad="38100" dist="38100" dir="2700000" algn="tl">
                    <a:srgbClr val="000000">
                      <a:alpha val="43137"/>
                    </a:srgbClr>
                  </a:outerShdw>
                </a:effectLst>
              </a:rPr>
              <a:t>Окисление </a:t>
            </a:r>
            <a:r>
              <a:rPr lang="ru-RU" sz="3200" b="1" dirty="0" err="1">
                <a:solidFill>
                  <a:srgbClr val="FF0000"/>
                </a:solidFill>
                <a:effectLst>
                  <a:outerShdw blurRad="38100" dist="38100" dir="2700000" algn="tl">
                    <a:srgbClr val="000000">
                      <a:alpha val="43137"/>
                    </a:srgbClr>
                  </a:outerShdw>
                </a:effectLst>
              </a:rPr>
              <a:t>конц</a:t>
            </a:r>
            <a:r>
              <a:rPr lang="ru-RU" sz="3200" b="1" dirty="0">
                <a:solidFill>
                  <a:srgbClr val="FF0000"/>
                </a:solidFill>
                <a:effectLst>
                  <a:outerShdw blurRad="38100" dist="38100" dir="2700000" algn="tl">
                    <a:srgbClr val="000000">
                      <a:alpha val="43137"/>
                    </a:srgbClr>
                  </a:outerShdw>
                </a:effectLst>
              </a:rPr>
              <a:t>. азотной кислотой</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9F65F386-BC83-4A41-9774-1F8265E90D49}" type="slidenum">
              <a:rPr lang="ru-RU"/>
              <a:pPr/>
              <a:t>75</a:t>
            </a:fld>
            <a:endParaRPr lang="ru-RU"/>
          </a:p>
        </p:txBody>
      </p:sp>
      <p:sp>
        <p:nvSpPr>
          <p:cNvPr id="340995" name="Rectangle 3"/>
          <p:cNvSpPr>
            <a:spLocks noChangeArrowheads="1"/>
          </p:cNvSpPr>
          <p:nvPr/>
        </p:nvSpPr>
        <p:spPr bwMode="auto">
          <a:xfrm>
            <a:off x="395288" y="476250"/>
            <a:ext cx="82804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3200" b="1" dirty="0" err="1">
                <a:solidFill>
                  <a:schemeClr val="hlink"/>
                </a:solidFill>
                <a:effectLst>
                  <a:outerShdw blurRad="38100" dist="38100" dir="2700000" algn="tl">
                    <a:srgbClr val="000000">
                      <a:alpha val="43137"/>
                    </a:srgbClr>
                  </a:outerShdw>
                </a:effectLst>
              </a:rPr>
              <a:t>Уроновые</a:t>
            </a:r>
            <a:r>
              <a:rPr lang="ru-RU" sz="3200" b="1" dirty="0">
                <a:solidFill>
                  <a:schemeClr val="hlink"/>
                </a:solidFill>
                <a:effectLst>
                  <a:outerShdw blurRad="38100" dist="38100" dir="2700000" algn="tl">
                    <a:srgbClr val="000000">
                      <a:alpha val="43137"/>
                    </a:srgbClr>
                  </a:outerShdw>
                </a:effectLst>
              </a:rPr>
              <a:t> кислоты</a:t>
            </a:r>
            <a:r>
              <a:rPr lang="ru-RU" sz="2400" dirty="0">
                <a:effectLst>
                  <a:outerShdw blurRad="38100" dist="38100" dir="2700000" algn="tl">
                    <a:srgbClr val="000000">
                      <a:alpha val="43137"/>
                    </a:srgbClr>
                  </a:outerShdw>
                </a:effectLst>
              </a:rPr>
              <a:t> </a:t>
            </a:r>
            <a:r>
              <a:rPr lang="ru-RU" sz="2400" b="1" dirty="0">
                <a:effectLst>
                  <a:outerShdw blurRad="38100" dist="38100" dir="2700000" algn="tl">
                    <a:srgbClr val="000000">
                      <a:alpha val="43137"/>
                    </a:srgbClr>
                  </a:outerShdw>
                </a:effectLst>
              </a:rPr>
              <a:t>выполняют важную биологическую функцию – вывод из организма </a:t>
            </a:r>
            <a:r>
              <a:rPr lang="ru-RU" sz="2400" b="1" dirty="0" err="1">
                <a:effectLst>
                  <a:outerShdw blurRad="38100" dist="38100" dir="2700000" algn="tl">
                    <a:srgbClr val="000000">
                      <a:alpha val="43137"/>
                    </a:srgbClr>
                  </a:outerShdw>
                </a:effectLst>
              </a:rPr>
              <a:t>ксенобиотиков</a:t>
            </a:r>
            <a:r>
              <a:rPr lang="ru-RU" sz="2400" b="1" dirty="0">
                <a:effectLst>
                  <a:outerShdw blurRad="38100" dist="38100" dir="2700000" algn="tl">
                    <a:srgbClr val="000000">
                      <a:alpha val="43137"/>
                    </a:srgbClr>
                  </a:outerShdw>
                </a:effectLst>
              </a:rPr>
              <a:t> и токсичных веществ.</a:t>
            </a:r>
          </a:p>
          <a:p>
            <a:endParaRPr lang="ru-RU" sz="2400" b="1" dirty="0">
              <a:effectLst>
                <a:outerShdw blurRad="38100" dist="38100" dir="2700000" algn="tl">
                  <a:srgbClr val="000000">
                    <a:alpha val="43137"/>
                  </a:srgbClr>
                </a:outerShdw>
              </a:effectLst>
            </a:endParaRPr>
          </a:p>
          <a:p>
            <a:r>
              <a:rPr lang="ru-RU" sz="2800" b="1" i="1" dirty="0">
                <a:solidFill>
                  <a:srgbClr val="7030A0"/>
                </a:solidFill>
                <a:effectLst>
                  <a:outerShdw blurRad="38100" dist="38100" dir="2700000" algn="tl">
                    <a:srgbClr val="000000">
                      <a:alpha val="43137"/>
                    </a:srgbClr>
                  </a:outerShdw>
                </a:effectLst>
              </a:rPr>
              <a:t>Ксенобиотики </a:t>
            </a:r>
            <a:r>
              <a:rPr lang="ru-RU" b="1" dirty="0">
                <a:solidFill>
                  <a:srgbClr val="7030A0"/>
                </a:solidFill>
                <a:effectLst>
                  <a:outerShdw blurRad="38100" dist="38100" dir="2700000" algn="tl">
                    <a:srgbClr val="000000">
                      <a:alpha val="43137"/>
                    </a:srgbClr>
                  </a:outerShdw>
                </a:effectLst>
              </a:rPr>
              <a:t>(</a:t>
            </a:r>
            <a:r>
              <a:rPr lang="ru-RU" sz="2400" b="1" dirty="0">
                <a:solidFill>
                  <a:srgbClr val="7030A0"/>
                </a:solidFill>
                <a:effectLst>
                  <a:outerShdw blurRad="38100" dist="38100" dir="2700000" algn="tl">
                    <a:srgbClr val="000000">
                      <a:alpha val="43137"/>
                    </a:srgbClr>
                  </a:outerShdw>
                </a:effectLst>
              </a:rPr>
              <a:t>от греч. </a:t>
            </a:r>
            <a:r>
              <a:rPr lang="ru-RU" sz="2400" b="1" dirty="0">
                <a:solidFill>
                  <a:srgbClr val="7030A0"/>
                </a:solidFill>
                <a:effectLst>
                  <a:outerShdw blurRad="38100" dist="38100" dir="2700000" algn="tl">
                    <a:srgbClr val="000000">
                      <a:alpha val="43137"/>
                    </a:srgbClr>
                  </a:outerShdw>
                </a:effectLst>
                <a:sym typeface="Symbol" pitchFamily="18" charset="2"/>
              </a:rPr>
              <a:t></a:t>
            </a:r>
            <a:r>
              <a:rPr lang="en-US" sz="2400" b="1" dirty="0" err="1">
                <a:solidFill>
                  <a:srgbClr val="7030A0"/>
                </a:solidFill>
                <a:effectLst>
                  <a:outerShdw blurRad="38100" dist="38100" dir="2700000" algn="tl">
                    <a:srgbClr val="000000">
                      <a:alpha val="43137"/>
                    </a:srgbClr>
                  </a:outerShdw>
                </a:effectLst>
                <a:sym typeface="Symbol" pitchFamily="18" charset="2"/>
              </a:rPr>
              <a:t>eno</a:t>
            </a:r>
            <a:r>
              <a:rPr lang="ru-RU" sz="2400" b="1" dirty="0">
                <a:solidFill>
                  <a:srgbClr val="7030A0"/>
                </a:solidFill>
                <a:effectLst>
                  <a:outerShdw blurRad="38100" dist="38100" dir="2700000" algn="tl">
                    <a:srgbClr val="000000">
                      <a:alpha val="43137"/>
                    </a:srgbClr>
                  </a:outerShdw>
                </a:effectLst>
                <a:sym typeface="Symbol" pitchFamily="18" charset="2"/>
              </a:rPr>
              <a:t></a:t>
            </a:r>
            <a:r>
              <a:rPr lang="ru-RU" sz="2400" b="1" dirty="0">
                <a:solidFill>
                  <a:srgbClr val="7030A0"/>
                </a:solidFill>
                <a:effectLst>
                  <a:outerShdw blurRad="38100" dist="38100" dir="2700000" algn="tl">
                    <a:srgbClr val="000000">
                      <a:alpha val="43137"/>
                    </a:srgbClr>
                  </a:outerShdw>
                </a:effectLst>
              </a:rPr>
              <a:t> — чужой и </a:t>
            </a:r>
            <a:r>
              <a:rPr lang="en-US" sz="2400" b="1" dirty="0">
                <a:solidFill>
                  <a:srgbClr val="7030A0"/>
                </a:solidFill>
                <a:effectLst>
                  <a:outerShdw blurRad="38100" dist="38100" dir="2700000" algn="tl">
                    <a:srgbClr val="000000">
                      <a:alpha val="43137"/>
                    </a:srgbClr>
                  </a:outerShdw>
                </a:effectLst>
              </a:rPr>
              <a:t>bio</a:t>
            </a:r>
            <a:r>
              <a:rPr lang="ru-RU" sz="2400" b="1" dirty="0">
                <a:solidFill>
                  <a:srgbClr val="7030A0"/>
                </a:solidFill>
                <a:effectLst>
                  <a:outerShdw blurRad="38100" dist="38100" dir="2700000" algn="tl">
                    <a:srgbClr val="000000">
                      <a:alpha val="43137"/>
                    </a:srgbClr>
                  </a:outerShdw>
                </a:effectLst>
                <a:sym typeface="Symbol" pitchFamily="18" charset="2"/>
              </a:rPr>
              <a:t></a:t>
            </a:r>
            <a:r>
              <a:rPr lang="ru-RU" sz="2400" b="1" dirty="0">
                <a:solidFill>
                  <a:srgbClr val="7030A0"/>
                </a:solidFill>
                <a:effectLst>
                  <a:outerShdw blurRad="38100" dist="38100" dir="2700000" algn="tl">
                    <a:srgbClr val="000000">
                      <a:alpha val="43137"/>
                    </a:srgbClr>
                  </a:outerShdw>
                </a:effectLst>
              </a:rPr>
              <a:t> — жизнь), чужеродные для организмов соединения (промышленные загрязнения, пестициды, препараты бытовой химии, лекарственные средства и т. п.).</a:t>
            </a:r>
            <a:r>
              <a:rPr lang="ru-RU" sz="2400" b="1" dirty="0">
                <a:effectLst>
                  <a:outerShdw blurRad="38100" dist="38100" dir="2700000" algn="tl">
                    <a:srgbClr val="000000">
                      <a:alpha val="43137"/>
                    </a:srgbClr>
                  </a:outerShdw>
                </a:effectLst>
              </a:rPr>
              <a:t> </a:t>
            </a:r>
          </a:p>
        </p:txBody>
      </p:sp>
      <p:sp>
        <p:nvSpPr>
          <p:cNvPr id="340996" name="Rectangle 4"/>
          <p:cNvSpPr>
            <a:spLocks noChangeArrowheads="1"/>
          </p:cNvSpPr>
          <p:nvPr/>
        </p:nvSpPr>
        <p:spPr bwMode="auto">
          <a:xfrm>
            <a:off x="2051050" y="20955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ru-RU" sz="2800" b="1">
              <a:solidFill>
                <a:schemeClr val="accent2"/>
              </a:solidFill>
            </a:endParaRPr>
          </a:p>
        </p:txBody>
      </p:sp>
      <p:pic>
        <p:nvPicPr>
          <p:cNvPr id="3409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933825"/>
            <a:ext cx="8316913"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3" name="Rectangle 5"/>
          <p:cNvSpPr>
            <a:spLocks noGrp="1" noChangeArrowheads="1"/>
          </p:cNvSpPr>
          <p:nvPr>
            <p:ph type="title"/>
          </p:nvPr>
        </p:nvSpPr>
        <p:spPr/>
        <p:txBody>
          <a:bodyPr>
            <a:normAutofit fontScale="90000"/>
          </a:bodyPr>
          <a:lstStyle/>
          <a:p>
            <a:r>
              <a:rPr lang="ru-RU" sz="4900" b="1" dirty="0">
                <a:solidFill>
                  <a:srgbClr val="FF0000"/>
                </a:solidFill>
                <a:effectLst>
                  <a:outerShdw blurRad="38100" dist="38100" dir="2700000" algn="tl">
                    <a:srgbClr val="000000">
                      <a:alpha val="43137"/>
                    </a:srgbClr>
                  </a:outerShdw>
                </a:effectLst>
              </a:rPr>
              <a:t>О-</a:t>
            </a:r>
            <a:r>
              <a:rPr lang="ru-RU" sz="4900" b="1" dirty="0" err="1">
                <a:solidFill>
                  <a:srgbClr val="FF0000"/>
                </a:solidFill>
                <a:effectLst>
                  <a:outerShdw blurRad="38100" dist="38100" dir="2700000" algn="tl">
                    <a:srgbClr val="000000">
                      <a:alpha val="43137"/>
                    </a:srgbClr>
                  </a:outerShdw>
                </a:effectLst>
              </a:rPr>
              <a:t>глюкурониды</a:t>
            </a:r>
            <a:r>
              <a:rPr lang="ru-RU" sz="4000" b="1" dirty="0">
                <a:solidFill>
                  <a:schemeClr val="accent2"/>
                </a:solidFill>
              </a:rPr>
              <a:t/>
            </a:r>
            <a:br>
              <a:rPr lang="ru-RU" sz="4000" b="1" dirty="0">
                <a:solidFill>
                  <a:schemeClr val="accent2"/>
                </a:solidFill>
              </a:rPr>
            </a:br>
            <a:endParaRPr lang="ru-RU" sz="4000" b="1" dirty="0">
              <a:solidFill>
                <a:schemeClr val="accent2"/>
              </a:solidFill>
            </a:endParaRPr>
          </a:p>
        </p:txBody>
      </p:sp>
      <p:graphicFrame>
        <p:nvGraphicFramePr>
          <p:cNvPr id="432132" name="Object 4"/>
          <p:cNvGraphicFramePr>
            <a:graphicFrameLocks noGrp="1" noChangeAspect="1"/>
          </p:cNvGraphicFramePr>
          <p:nvPr>
            <p:ph idx="1"/>
          </p:nvPr>
        </p:nvGraphicFramePr>
        <p:xfrm>
          <a:off x="396875" y="2276475"/>
          <a:ext cx="8491538" cy="2992438"/>
        </p:xfrm>
        <a:graphic>
          <a:graphicData uri="http://schemas.openxmlformats.org/presentationml/2006/ole">
            <mc:AlternateContent xmlns:mc="http://schemas.openxmlformats.org/markup-compatibility/2006">
              <mc:Choice xmlns:v="urn:schemas-microsoft-com:vml" Requires="v">
                <p:oleObj spid="_x0000_s432142" name="ISIS/Draw Sketch" r:id="rId3" imgW="4582174" imgH="1615143" progId="ISISServer">
                  <p:embed/>
                </p:oleObj>
              </mc:Choice>
              <mc:Fallback>
                <p:oleObj name="ISIS/Draw Sketch" r:id="rId3" imgW="4582174" imgH="1615143" progId="ISISServer">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75" y="2276475"/>
                        <a:ext cx="8491538" cy="299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Номер слайда 5"/>
          <p:cNvSpPr>
            <a:spLocks noGrp="1"/>
          </p:cNvSpPr>
          <p:nvPr>
            <p:ph type="sldNum" sz="quarter" idx="12"/>
          </p:nvPr>
        </p:nvSpPr>
        <p:spPr/>
        <p:txBody>
          <a:bodyPr/>
          <a:lstStyle/>
          <a:p>
            <a:fld id="{F0261AC6-33C0-4F8A-B9D5-160F46211852}" type="slidenum">
              <a:rPr lang="ru-RU"/>
              <a:pPr/>
              <a:t>76</a:t>
            </a:fld>
            <a:endParaRPr lang="ru-RU"/>
          </a:p>
        </p:txBody>
      </p:sp>
      <p:sp>
        <p:nvSpPr>
          <p:cNvPr id="432135" name="Rectangle 7"/>
          <p:cNvSpPr>
            <a:spLocks noChangeArrowheads="1"/>
          </p:cNvSpPr>
          <p:nvPr/>
        </p:nvSpPr>
        <p:spPr bwMode="auto">
          <a:xfrm>
            <a:off x="160835" y="1380043"/>
            <a:ext cx="89831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3200" b="1" i="1" dirty="0">
                <a:solidFill>
                  <a:srgbClr val="0070C0"/>
                </a:solidFill>
                <a:effectLst>
                  <a:outerShdw blurRad="38100" dist="38100" dir="2700000" algn="tl">
                    <a:srgbClr val="000000">
                      <a:alpha val="43137"/>
                    </a:srgbClr>
                  </a:outerShdw>
                </a:effectLst>
              </a:rPr>
              <a:t>Биосинтетический процесс  конъюгации</a:t>
            </a:r>
            <a:r>
              <a:rPr lang="ru-RU" sz="2800" b="1" dirty="0">
                <a:solidFill>
                  <a:srgbClr val="0070C0"/>
                </a:solidFill>
                <a:effectLst>
                  <a:outerShdw blurRad="38100" dist="38100" dir="2700000" algn="tl">
                    <a:srgbClr val="000000">
                      <a:alpha val="43137"/>
                    </a:srgbClr>
                  </a:outerShdw>
                </a:effectLst>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Номер слайда 3"/>
          <p:cNvSpPr>
            <a:spLocks noGrp="1"/>
          </p:cNvSpPr>
          <p:nvPr>
            <p:ph type="sldNum" sz="quarter" idx="12"/>
          </p:nvPr>
        </p:nvSpPr>
        <p:spPr/>
        <p:txBody>
          <a:bodyPr/>
          <a:lstStyle/>
          <a:p>
            <a:fld id="{0A709009-3B4E-4CC9-AE5A-42D0F40BAA31}" type="slidenum">
              <a:rPr lang="ru-RU"/>
              <a:pPr/>
              <a:t>77</a:t>
            </a:fld>
            <a:endParaRPr lang="ru-RU"/>
          </a:p>
        </p:txBody>
      </p:sp>
      <p:sp>
        <p:nvSpPr>
          <p:cNvPr id="47107" name="Line 3"/>
          <p:cNvSpPr>
            <a:spLocks noChangeShapeType="1"/>
          </p:cNvSpPr>
          <p:nvPr/>
        </p:nvSpPr>
        <p:spPr bwMode="auto">
          <a:xfrm>
            <a:off x="250825" y="1341438"/>
            <a:ext cx="8569325" cy="0"/>
          </a:xfrm>
          <a:prstGeom prst="line">
            <a:avLst/>
          </a:prstGeom>
          <a:noFill/>
          <a:ln w="57150" cmpd="thinThick">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710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7109" name="Rectangle 5"/>
          <p:cNvSpPr>
            <a:spLocks noChangeArrowheads="1"/>
          </p:cNvSpPr>
          <p:nvPr/>
        </p:nvSpPr>
        <p:spPr bwMode="auto">
          <a:xfrm>
            <a:off x="0" y="280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7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7111" name="Rectangle 7"/>
          <p:cNvSpPr>
            <a:spLocks noChangeArrowheads="1"/>
          </p:cNvSpPr>
          <p:nvPr/>
        </p:nvSpPr>
        <p:spPr bwMode="auto">
          <a:xfrm>
            <a:off x="0" y="2366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7112" name="Rectangle 8"/>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7113" name="Rectangle 9"/>
          <p:cNvSpPr>
            <a:spLocks noChangeArrowheads="1"/>
          </p:cNvSpPr>
          <p:nvPr/>
        </p:nvSpPr>
        <p:spPr bwMode="auto">
          <a:xfrm>
            <a:off x="0" y="2528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7114" name="Rectangle 10"/>
          <p:cNvSpPr>
            <a:spLocks noChangeArrowheads="1"/>
          </p:cNvSpPr>
          <p:nvPr/>
        </p:nvSpPr>
        <p:spPr bwMode="auto">
          <a:xfrm>
            <a:off x="0" y="2828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7115" name="Rectangle 11"/>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7116" name="Rectangle 12"/>
          <p:cNvSpPr>
            <a:spLocks noChangeArrowheads="1"/>
          </p:cNvSpPr>
          <p:nvPr/>
        </p:nvSpPr>
        <p:spPr bwMode="auto">
          <a:xfrm>
            <a:off x="0"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7117" name="Rectangle 13"/>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7118" name="Rectangle 14"/>
          <p:cNvSpPr>
            <a:spLocks noChangeArrowheads="1"/>
          </p:cNvSpPr>
          <p:nvPr/>
        </p:nvSpPr>
        <p:spPr bwMode="auto">
          <a:xfrm>
            <a:off x="0"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7119" name="Rectangle 15"/>
          <p:cNvSpPr>
            <a:spLocks noChangeArrowheads="1"/>
          </p:cNvSpPr>
          <p:nvPr/>
        </p:nvSpPr>
        <p:spPr bwMode="auto">
          <a:xfrm>
            <a:off x="0" y="1209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7120"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7121" name="Rectangle 17"/>
          <p:cNvSpPr>
            <a:spLocks noChangeArrowheads="1"/>
          </p:cNvSpPr>
          <p:nvPr/>
        </p:nvSpPr>
        <p:spPr bwMode="auto">
          <a:xfrm>
            <a:off x="0" y="2081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7122" name="Rectangle 18"/>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7123" name="Rectangle 19"/>
          <p:cNvSpPr>
            <a:spLocks noChangeArrowheads="1"/>
          </p:cNvSpPr>
          <p:nvPr/>
        </p:nvSpPr>
        <p:spPr bwMode="auto">
          <a:xfrm>
            <a:off x="0" y="2314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7124" name="Rectangle 20"/>
          <p:cNvSpPr>
            <a:spLocks noChangeArrowheads="1"/>
          </p:cNvSpPr>
          <p:nvPr/>
        </p:nvSpPr>
        <p:spPr bwMode="auto">
          <a:xfrm>
            <a:off x="0" y="2562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7125" name="Rectangle 21"/>
          <p:cNvSpPr>
            <a:spLocks noChangeArrowheads="1"/>
          </p:cNvSpPr>
          <p:nvPr/>
        </p:nvSpPr>
        <p:spPr bwMode="auto">
          <a:xfrm>
            <a:off x="0" y="2200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7126" name="Rectangle 22"/>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7127" name="Rectangle 23"/>
          <p:cNvSpPr>
            <a:spLocks noChangeArrowheads="1"/>
          </p:cNvSpPr>
          <p:nvPr/>
        </p:nvSpPr>
        <p:spPr bwMode="auto">
          <a:xfrm>
            <a:off x="0"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7128" name="Rectangle 24"/>
          <p:cNvSpPr>
            <a:spLocks noChangeArrowheads="1"/>
          </p:cNvSpPr>
          <p:nvPr/>
        </p:nvSpPr>
        <p:spPr bwMode="auto">
          <a:xfrm>
            <a:off x="0"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7129" name="Rectangle 25"/>
          <p:cNvSpPr>
            <a:spLocks noChangeArrowheads="1"/>
          </p:cNvSpPr>
          <p:nvPr/>
        </p:nvSpPr>
        <p:spPr bwMode="auto">
          <a:xfrm>
            <a:off x="0" y="1857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7130" name="Rectangle 26"/>
          <p:cNvSpPr>
            <a:spLocks noChangeArrowheads="1"/>
          </p:cNvSpPr>
          <p:nvPr/>
        </p:nvSpPr>
        <p:spPr bwMode="auto">
          <a:xfrm>
            <a:off x="0" y="2024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7131" name="Rectangle 27"/>
          <p:cNvSpPr>
            <a:spLocks noChangeArrowheads="1"/>
          </p:cNvSpPr>
          <p:nvPr/>
        </p:nvSpPr>
        <p:spPr bwMode="auto">
          <a:xfrm>
            <a:off x="0" y="2157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7132" name="Rectangle 28"/>
          <p:cNvSpPr>
            <a:spLocks noChangeArrowheads="1"/>
          </p:cNvSpPr>
          <p:nvPr/>
        </p:nvSpPr>
        <p:spPr bwMode="auto">
          <a:xfrm>
            <a:off x="0" y="2109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7133" name="Rectangle 29"/>
          <p:cNvSpPr>
            <a:spLocks noChangeArrowheads="1"/>
          </p:cNvSpPr>
          <p:nvPr/>
        </p:nvSpPr>
        <p:spPr bwMode="auto">
          <a:xfrm>
            <a:off x="0" y="2657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7134" name="Rectangle 30"/>
          <p:cNvSpPr>
            <a:spLocks noChangeArrowheads="1"/>
          </p:cNvSpPr>
          <p:nvPr/>
        </p:nvSpPr>
        <p:spPr bwMode="auto">
          <a:xfrm>
            <a:off x="0" y="2700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7135" name="Rectangle 31"/>
          <p:cNvSpPr>
            <a:spLocks noChangeArrowheads="1"/>
          </p:cNvSpPr>
          <p:nvPr/>
        </p:nvSpPr>
        <p:spPr bwMode="auto">
          <a:xfrm>
            <a:off x="0" y="261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7136" name="Rectangle 32"/>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7137" name="Rectangle 33"/>
          <p:cNvSpPr>
            <a:spLocks noChangeArrowheads="1"/>
          </p:cNvSpPr>
          <p:nvPr/>
        </p:nvSpPr>
        <p:spPr bwMode="auto">
          <a:xfrm>
            <a:off x="0" y="261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7138" name="Rectangle 34"/>
          <p:cNvSpPr>
            <a:spLocks noChangeArrowheads="1"/>
          </p:cNvSpPr>
          <p:nvPr/>
        </p:nvSpPr>
        <p:spPr bwMode="auto">
          <a:xfrm>
            <a:off x="0" y="1381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7139" name="Rectangle 35"/>
          <p:cNvSpPr>
            <a:spLocks noChangeArrowheads="1"/>
          </p:cNvSpPr>
          <p:nvPr/>
        </p:nvSpPr>
        <p:spPr bwMode="auto">
          <a:xfrm>
            <a:off x="0" y="1285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7140" name="Rectangle 36"/>
          <p:cNvSpPr>
            <a:spLocks noChangeArrowheads="1"/>
          </p:cNvSpPr>
          <p:nvPr/>
        </p:nvSpPr>
        <p:spPr bwMode="auto">
          <a:xfrm>
            <a:off x="0" y="233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7141" name="Rectangle 37"/>
          <p:cNvSpPr>
            <a:spLocks noChangeArrowheads="1"/>
          </p:cNvSpPr>
          <p:nvPr/>
        </p:nvSpPr>
        <p:spPr bwMode="auto">
          <a:xfrm>
            <a:off x="2627313" y="446088"/>
            <a:ext cx="3902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600" b="1" dirty="0">
                <a:solidFill>
                  <a:srgbClr val="0070C0"/>
                </a:solidFill>
                <a:effectLst>
                  <a:outerShdw blurRad="38100" dist="38100" dir="2700000" algn="tl">
                    <a:srgbClr val="000000">
                      <a:alpha val="43137"/>
                    </a:srgbClr>
                  </a:outerShdw>
                </a:effectLst>
              </a:rPr>
              <a:t>N</a:t>
            </a:r>
            <a:r>
              <a:rPr lang="ru-RU" sz="3600" b="1" dirty="0">
                <a:solidFill>
                  <a:srgbClr val="0070C0"/>
                </a:solidFill>
                <a:effectLst>
                  <a:outerShdw blurRad="38100" dist="38100" dir="2700000" algn="tl">
                    <a:srgbClr val="000000">
                      <a:alpha val="43137"/>
                    </a:srgbClr>
                  </a:outerShdw>
                </a:effectLst>
              </a:rPr>
              <a:t>-</a:t>
            </a:r>
            <a:r>
              <a:rPr lang="ru-RU" sz="3600" b="1" dirty="0" err="1">
                <a:solidFill>
                  <a:srgbClr val="0070C0"/>
                </a:solidFill>
                <a:effectLst>
                  <a:outerShdw blurRad="38100" dist="38100" dir="2700000" algn="tl">
                    <a:srgbClr val="000000">
                      <a:alpha val="43137"/>
                    </a:srgbClr>
                  </a:outerShdw>
                </a:effectLst>
              </a:rPr>
              <a:t>глюкурониды</a:t>
            </a:r>
            <a:r>
              <a:rPr lang="ru-RU" sz="2400" b="1" dirty="0">
                <a:solidFill>
                  <a:srgbClr val="0070C0"/>
                </a:solidFill>
                <a:effectLst>
                  <a:outerShdw blurRad="38100" dist="38100" dir="2700000" algn="tl">
                    <a:srgbClr val="000000">
                      <a:alpha val="43137"/>
                    </a:srgbClr>
                  </a:outerShdw>
                </a:effectLst>
              </a:rPr>
              <a:t> </a:t>
            </a:r>
          </a:p>
        </p:txBody>
      </p:sp>
      <p:sp>
        <p:nvSpPr>
          <p:cNvPr id="47143" name="Rectangle 39"/>
          <p:cNvSpPr>
            <a:spLocks noChangeArrowheads="1"/>
          </p:cNvSpPr>
          <p:nvPr/>
        </p:nvSpPr>
        <p:spPr bwMode="auto">
          <a:xfrm>
            <a:off x="0" y="2185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7146" name="Rectangle 42"/>
          <p:cNvSpPr>
            <a:spLocks noChangeArrowheads="1"/>
          </p:cNvSpPr>
          <p:nvPr/>
        </p:nvSpPr>
        <p:spPr bwMode="auto">
          <a:xfrm>
            <a:off x="0" y="2762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47145" name="Object 41"/>
          <p:cNvGraphicFramePr>
            <a:graphicFrameLocks noChangeAspect="1"/>
          </p:cNvGraphicFramePr>
          <p:nvPr/>
        </p:nvGraphicFramePr>
        <p:xfrm>
          <a:off x="179388" y="3070225"/>
          <a:ext cx="3024187" cy="1943100"/>
        </p:xfrm>
        <a:graphic>
          <a:graphicData uri="http://schemas.openxmlformats.org/presentationml/2006/ole">
            <mc:AlternateContent xmlns:mc="http://schemas.openxmlformats.org/markup-compatibility/2006">
              <mc:Choice xmlns:v="urn:schemas-microsoft-com:vml" Requires="v">
                <p:oleObj spid="_x0000_s47161" name="Document" r:id="rId3" imgW="2076450" imgH="1333500" progId="ChemWindow.Document">
                  <p:embed/>
                </p:oleObj>
              </mc:Choice>
              <mc:Fallback>
                <p:oleObj name="Document" r:id="rId3" imgW="2076450" imgH="1333500" progId="ChemWindow.Document">
                  <p:embed/>
                  <p:pic>
                    <p:nvPicPr>
                      <p:cNvPr id="0" name="Object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070225"/>
                        <a:ext cx="3024187" cy="194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48" name="Rectangle 44"/>
          <p:cNvSpPr>
            <a:spLocks noChangeArrowheads="1"/>
          </p:cNvSpPr>
          <p:nvPr/>
        </p:nvSpPr>
        <p:spPr bwMode="auto">
          <a:xfrm>
            <a:off x="0" y="2419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47147" name="Object 43"/>
          <p:cNvGraphicFramePr>
            <a:graphicFrameLocks noChangeAspect="1"/>
          </p:cNvGraphicFramePr>
          <p:nvPr/>
        </p:nvGraphicFramePr>
        <p:xfrm>
          <a:off x="4067175" y="2713038"/>
          <a:ext cx="4932363" cy="2660650"/>
        </p:xfrm>
        <a:graphic>
          <a:graphicData uri="http://schemas.openxmlformats.org/presentationml/2006/ole">
            <mc:AlternateContent xmlns:mc="http://schemas.openxmlformats.org/markup-compatibility/2006">
              <mc:Choice xmlns:v="urn:schemas-microsoft-com:vml" Requires="v">
                <p:oleObj spid="_x0000_s47162" name="Document" r:id="rId5" imgW="3743325" imgH="2019300" progId="ChemWindow.Document">
                  <p:embed/>
                </p:oleObj>
              </mc:Choice>
              <mc:Fallback>
                <p:oleObj name="Document" r:id="rId5" imgW="3743325" imgH="2019300" progId="ChemWindow.Document">
                  <p:embed/>
                  <p:pic>
                    <p:nvPicPr>
                      <p:cNvPr id="0" name="Object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713038"/>
                        <a:ext cx="4932363" cy="2660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3"/>
          <p:cNvSpPr>
            <a:spLocks noGrp="1"/>
          </p:cNvSpPr>
          <p:nvPr>
            <p:ph type="sldNum" sz="quarter" idx="12"/>
          </p:nvPr>
        </p:nvSpPr>
        <p:spPr/>
        <p:txBody>
          <a:bodyPr/>
          <a:lstStyle/>
          <a:p>
            <a:fld id="{59D3A8C6-3980-49D4-9D54-E3EA39A7EAEB}" type="slidenum">
              <a:rPr lang="ru-RU"/>
              <a:pPr/>
              <a:t>78</a:t>
            </a:fld>
            <a:endParaRPr lang="ru-RU"/>
          </a:p>
        </p:txBody>
      </p:sp>
      <p:sp>
        <p:nvSpPr>
          <p:cNvPr id="455682" name="Rectangle 2"/>
          <p:cNvSpPr>
            <a:spLocks noChangeArrowheads="1"/>
          </p:cNvSpPr>
          <p:nvPr/>
        </p:nvSpPr>
        <p:spPr bwMode="auto">
          <a:xfrm>
            <a:off x="0" y="0"/>
            <a:ext cx="92329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3200" b="1" dirty="0">
                <a:solidFill>
                  <a:srgbClr val="0070C0"/>
                </a:solidFill>
                <a:effectLst>
                  <a:outerShdw blurRad="38100" dist="38100" dir="2700000" algn="tl">
                    <a:srgbClr val="000000">
                      <a:alpha val="43137"/>
                    </a:srgbClr>
                  </a:outerShdw>
                </a:effectLst>
              </a:rPr>
              <a:t>2</a:t>
            </a:r>
            <a:r>
              <a:rPr lang="ru-RU" sz="2000" b="1" dirty="0">
                <a:solidFill>
                  <a:srgbClr val="0070C0"/>
                </a:solidFill>
                <a:effectLst>
                  <a:outerShdw blurRad="38100" dist="38100" dir="2700000" algn="tl">
                    <a:srgbClr val="000000">
                      <a:alpha val="43137"/>
                    </a:srgbClr>
                  </a:outerShdw>
                </a:effectLst>
              </a:rPr>
              <a:t>.</a:t>
            </a:r>
            <a:r>
              <a:rPr lang="ru-RU" sz="3200" b="1" dirty="0">
                <a:solidFill>
                  <a:srgbClr val="0070C0"/>
                </a:solidFill>
                <a:effectLst>
                  <a:outerShdw blurRad="38100" dist="38100" dir="2700000" algn="tl">
                    <a:srgbClr val="000000">
                      <a:alpha val="43137"/>
                    </a:srgbClr>
                  </a:outerShdw>
                </a:effectLst>
              </a:rPr>
              <a:t>Восстановление моносахаридов. </a:t>
            </a:r>
            <a:r>
              <a:rPr lang="ru-RU" sz="3200" b="1" dirty="0" err="1">
                <a:solidFill>
                  <a:srgbClr val="0070C0"/>
                </a:solidFill>
                <a:effectLst>
                  <a:outerShdw blurRad="38100" dist="38100" dir="2700000" algn="tl">
                    <a:srgbClr val="000000">
                      <a:alpha val="43137"/>
                    </a:srgbClr>
                  </a:outerShdw>
                </a:effectLst>
              </a:rPr>
              <a:t>Альдиты</a:t>
            </a:r>
            <a:endParaRPr lang="ru-RU" sz="3200" b="1" dirty="0">
              <a:solidFill>
                <a:srgbClr val="0070C0"/>
              </a:solidFill>
              <a:effectLst>
                <a:outerShdw blurRad="38100" dist="38100" dir="2700000" algn="tl">
                  <a:srgbClr val="000000">
                    <a:alpha val="43137"/>
                  </a:srgbClr>
                </a:outerShdw>
              </a:effectLst>
            </a:endParaRPr>
          </a:p>
        </p:txBody>
      </p:sp>
      <p:pic>
        <p:nvPicPr>
          <p:cNvPr id="455683" name="Picture 3"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981075"/>
            <a:ext cx="7885112" cy="2774950"/>
          </a:xfrm>
          <a:prstGeom prst="rect">
            <a:avLst/>
          </a:prstGeom>
          <a:noFill/>
          <a:extLst>
            <a:ext uri="{909E8E84-426E-40DD-AFC4-6F175D3DCCD1}">
              <a14:hiddenFill xmlns:a14="http://schemas.microsoft.com/office/drawing/2010/main">
                <a:solidFill>
                  <a:srgbClr val="FFFFFF"/>
                </a:solidFill>
              </a14:hiddenFill>
            </a:ext>
          </a:extLst>
        </p:spPr>
      </p:pic>
      <p:pic>
        <p:nvPicPr>
          <p:cNvPr id="4556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3956050"/>
            <a:ext cx="1663700"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5685" name="Rectangle 5"/>
          <p:cNvSpPr>
            <a:spLocks noChangeArrowheads="1"/>
          </p:cNvSpPr>
          <p:nvPr/>
        </p:nvSpPr>
        <p:spPr bwMode="auto">
          <a:xfrm>
            <a:off x="6588125" y="4437063"/>
            <a:ext cx="218122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800" b="1" baseline="70000" dirty="0">
                <a:effectLst>
                  <a:outerShdw blurRad="38100" dist="38100" dir="2700000" algn="tl">
                    <a:srgbClr val="000000">
                      <a:alpha val="43137"/>
                    </a:srgbClr>
                  </a:outerShdw>
                </a:effectLst>
              </a:rPr>
              <a:t>(64 % от калорийности сахарозы), причём </a:t>
            </a:r>
            <a:r>
              <a:rPr lang="ru-RU" sz="2800" b="1" baseline="70000" dirty="0">
                <a:effectLst>
                  <a:outerShdw blurRad="38100" dist="38100" dir="2700000" algn="tl">
                    <a:srgbClr val="000000">
                      <a:alpha val="43137"/>
                    </a:srgbClr>
                  </a:outerShdw>
                </a:effectLst>
                <a:hlinkClick r:id="rId5" tooltip="Сладость"/>
              </a:rPr>
              <a:t>сладость</a:t>
            </a:r>
            <a:r>
              <a:rPr lang="ru-RU" sz="2800" b="1" baseline="70000" dirty="0">
                <a:effectLst>
                  <a:outerShdw blurRad="38100" dist="38100" dir="2700000" algn="tl">
                    <a:srgbClr val="000000">
                      <a:alpha val="43137"/>
                    </a:srgbClr>
                  </a:outerShdw>
                </a:effectLst>
              </a:rPr>
              <a:t> меньше также на 40 %.</a:t>
            </a:r>
          </a:p>
        </p:txBody>
      </p:sp>
      <p:sp>
        <p:nvSpPr>
          <p:cNvPr id="455686" name="Rectangle 6"/>
          <p:cNvSpPr>
            <a:spLocks noChangeArrowheads="1"/>
          </p:cNvSpPr>
          <p:nvPr/>
        </p:nvSpPr>
        <p:spPr bwMode="auto">
          <a:xfrm>
            <a:off x="900113" y="4556125"/>
            <a:ext cx="3090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3600" b="1" baseline="70000"/>
              <a:t>заменитель сахара</a:t>
            </a:r>
          </a:p>
        </p:txBody>
      </p:sp>
      <p:sp>
        <p:nvSpPr>
          <p:cNvPr id="455687" name="Rectangle 7"/>
          <p:cNvSpPr>
            <a:spLocks noChangeArrowheads="1"/>
          </p:cNvSpPr>
          <p:nvPr/>
        </p:nvSpPr>
        <p:spPr bwMode="auto">
          <a:xfrm>
            <a:off x="0" y="5445125"/>
            <a:ext cx="4356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800" b="1" baseline="70000" dirty="0"/>
              <a:t>обладает желчегонным эффектом</a:t>
            </a:r>
          </a:p>
        </p:txBody>
      </p:sp>
      <p:sp>
        <p:nvSpPr>
          <p:cNvPr id="455688" name="Rectangle 8"/>
          <p:cNvSpPr>
            <a:spLocks noChangeArrowheads="1"/>
          </p:cNvSpPr>
          <p:nvPr/>
        </p:nvSpPr>
        <p:spPr bwMode="auto">
          <a:xfrm>
            <a:off x="1187450" y="5889625"/>
            <a:ext cx="138112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3200" b="1" baseline="70000"/>
              <a:t>от кашля</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455683"/>
                                        </p:tgtEl>
                                        <p:attrNameLst>
                                          <p:attrName>style.visibility</p:attrName>
                                        </p:attrNameLst>
                                      </p:cBhvr>
                                      <p:to>
                                        <p:strVal val="visible"/>
                                      </p:to>
                                    </p:set>
                                    <p:animEffect transition="in" filter="wipe(right)">
                                      <p:cBhvr>
                                        <p:cTn id="7" dur="500"/>
                                        <p:tgtEl>
                                          <p:spTgt spid="455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3"/>
          <p:cNvSpPr>
            <a:spLocks noGrp="1"/>
          </p:cNvSpPr>
          <p:nvPr>
            <p:ph type="sldNum" sz="quarter" idx="12"/>
          </p:nvPr>
        </p:nvSpPr>
        <p:spPr/>
        <p:txBody>
          <a:bodyPr/>
          <a:lstStyle/>
          <a:p>
            <a:fld id="{D8F4A7A6-4C8A-4F55-94D3-B4CFDEAFE45C}" type="slidenum">
              <a:rPr lang="ru-RU"/>
              <a:pPr/>
              <a:t>79</a:t>
            </a:fld>
            <a:endParaRPr lang="ru-RU"/>
          </a:p>
        </p:txBody>
      </p:sp>
      <p:sp>
        <p:nvSpPr>
          <p:cNvPr id="263170" name="Rectangle 2"/>
          <p:cNvSpPr>
            <a:spLocks noChangeArrowheads="1"/>
          </p:cNvSpPr>
          <p:nvPr/>
        </p:nvSpPr>
        <p:spPr bwMode="auto">
          <a:xfrm>
            <a:off x="611188" y="404813"/>
            <a:ext cx="7345362"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3200" b="1"/>
              <a:t>Ксилоза	→	ксилит</a:t>
            </a:r>
            <a:r>
              <a:rPr lang="en-US" sz="3200" b="1"/>
              <a:t> (E967), </a:t>
            </a:r>
            <a:r>
              <a:rPr lang="ru-RU" sz="3200" b="1"/>
              <a:t>  </a:t>
            </a:r>
            <a:r>
              <a:rPr lang="en-US" sz="3200" b="1" i="1"/>
              <a:t>xylitol</a:t>
            </a:r>
            <a:endParaRPr lang="ru-RU" sz="3200" b="1" i="1"/>
          </a:p>
          <a:p>
            <a:r>
              <a:rPr lang="ru-RU" sz="3200" b="1"/>
              <a:t>Манноза	→	маннит</a:t>
            </a:r>
            <a:r>
              <a:rPr lang="en-US" sz="3200" b="1"/>
              <a:t>, </a:t>
            </a:r>
            <a:r>
              <a:rPr lang="ru-RU" sz="3200" b="1"/>
              <a:t>     </a:t>
            </a:r>
            <a:r>
              <a:rPr lang="en-US" sz="3200" b="1" i="1"/>
              <a:t>mannitol</a:t>
            </a:r>
            <a:endParaRPr lang="ru-RU" sz="3200" b="1" i="1"/>
          </a:p>
          <a:p>
            <a:r>
              <a:rPr lang="ru-RU" sz="3200" b="1"/>
              <a:t>Глюкоза	→	глюцит (сорбит)</a:t>
            </a:r>
            <a:r>
              <a:rPr lang="en-US" sz="3200" b="1"/>
              <a:t> E420</a:t>
            </a:r>
            <a:endParaRPr lang="ru-RU" sz="3200" b="1"/>
          </a:p>
        </p:txBody>
      </p:sp>
      <p:pic>
        <p:nvPicPr>
          <p:cNvPr id="263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349500"/>
            <a:ext cx="3457575"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17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2349500"/>
            <a:ext cx="3313112"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3173" name="Rectangle 5"/>
          <p:cNvSpPr>
            <a:spLocks noChangeArrowheads="1"/>
          </p:cNvSpPr>
          <p:nvPr/>
        </p:nvSpPr>
        <p:spPr bwMode="auto">
          <a:xfrm>
            <a:off x="4319588" y="5834013"/>
            <a:ext cx="4824412" cy="66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3200" baseline="70000" dirty="0">
                <a:effectLst>
                  <a:outerShdw blurRad="38100" dist="38100" dir="2700000" algn="tl">
                    <a:srgbClr val="000000">
                      <a:alpha val="43137"/>
                    </a:srgbClr>
                  </a:outerShdw>
                </a:effectLst>
              </a:rPr>
              <a:t>Обладает</a:t>
            </a:r>
            <a:r>
              <a:rPr lang="ru-RU" sz="2400" baseline="70000" dirty="0">
                <a:effectLst>
                  <a:outerShdw blurRad="38100" dist="38100" dir="2700000" algn="tl">
                    <a:srgbClr val="000000">
                      <a:alpha val="43137"/>
                    </a:srgbClr>
                  </a:outerShdw>
                </a:effectLst>
              </a:rPr>
              <a:t> желчегонным и послабляющим действием при употреблении около 50 г в сутки. </a:t>
            </a:r>
          </a:p>
        </p:txBody>
      </p:sp>
      <p:sp>
        <p:nvSpPr>
          <p:cNvPr id="263174" name="Rectangle 6"/>
          <p:cNvSpPr>
            <a:spLocks noChangeArrowheads="1"/>
          </p:cNvSpPr>
          <p:nvPr/>
        </p:nvSpPr>
        <p:spPr bwMode="auto">
          <a:xfrm>
            <a:off x="4356100" y="4785866"/>
            <a:ext cx="406717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3200" b="1" baseline="70000" dirty="0">
                <a:effectLst>
                  <a:outerShdw blurRad="38100" dist="38100" dir="2700000" algn="tl">
                    <a:srgbClr val="000000">
                      <a:alpha val="43137"/>
                    </a:srgbClr>
                  </a:outerShdw>
                </a:effectLst>
              </a:rPr>
              <a:t>подсластитель, </a:t>
            </a:r>
            <a:r>
              <a:rPr lang="ru-RU" sz="3200" b="1" baseline="70000" dirty="0" err="1">
                <a:effectLst>
                  <a:outerShdw blurRad="38100" dist="38100" dir="2700000" algn="tl">
                    <a:srgbClr val="000000">
                      <a:alpha val="43137"/>
                    </a:srgbClr>
                  </a:outerShdw>
                </a:effectLst>
              </a:rPr>
              <a:t>влагоудерживающий</a:t>
            </a:r>
            <a:r>
              <a:rPr lang="ru-RU" sz="3200" b="1" baseline="70000" dirty="0">
                <a:effectLst>
                  <a:outerShdw blurRad="38100" dist="38100" dir="2700000" algn="tl">
                    <a:srgbClr val="000000">
                      <a:alpha val="43137"/>
                    </a:srgbClr>
                  </a:outerShdw>
                </a:effectLst>
              </a:rPr>
              <a:t> агент, стабилизатор и эмульгатор. </a:t>
            </a:r>
          </a:p>
        </p:txBody>
      </p:sp>
      <p:sp>
        <p:nvSpPr>
          <p:cNvPr id="263175" name="Rectangle 7"/>
          <p:cNvSpPr>
            <a:spLocks noChangeArrowheads="1"/>
          </p:cNvSpPr>
          <p:nvPr/>
        </p:nvSpPr>
        <p:spPr bwMode="auto">
          <a:xfrm>
            <a:off x="395288" y="5467856"/>
            <a:ext cx="3887787" cy="140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3200" b="1" baseline="70000" dirty="0">
                <a:effectLst>
                  <a:outerShdw blurRad="38100" dist="38100" dir="2700000" algn="tl">
                    <a:srgbClr val="000000">
                      <a:alpha val="43137"/>
                    </a:srgbClr>
                  </a:outerShdw>
                </a:effectLst>
              </a:rPr>
              <a:t>количество 10 г и более сорбита может вызвать </a:t>
            </a:r>
            <a:r>
              <a:rPr lang="ru-RU" sz="3200" b="1" baseline="70000" dirty="0">
                <a:effectLst>
                  <a:outerShdw blurRad="38100" dist="38100" dir="2700000" algn="tl">
                    <a:srgbClr val="000000">
                      <a:alpha val="43137"/>
                    </a:srgbClr>
                  </a:outerShdw>
                </a:effectLst>
                <a:hlinkClick r:id="rId5" tooltip="Желудочно-кишечная недостаточность (страница отсутствует)"/>
              </a:rPr>
              <a:t>желудочно-кишечную недостаточность</a:t>
            </a:r>
            <a:r>
              <a:rPr lang="ru-RU" sz="3200" b="1" baseline="70000" dirty="0">
                <a:effectLst>
                  <a:outerShdw blurRad="38100" dist="38100" dir="2700000" algn="tl">
                    <a:srgbClr val="000000">
                      <a:alpha val="43137"/>
                    </a:srgbClr>
                  </a:outerShdw>
                </a:effectLst>
              </a:rPr>
              <a:t>.</a:t>
            </a:r>
            <a:r>
              <a:rPr lang="ru-RU" sz="3200" b="1" baseline="70000" dirty="0">
                <a:effectLst>
                  <a:outerShdw blurRad="38100" dist="38100" dir="2700000" algn="tl">
                    <a:srgbClr val="000000">
                      <a:alpha val="43137"/>
                    </a:srgbClr>
                  </a:outerShdw>
                </a:effectLst>
                <a:hlinkClick r:id="rId6" tooltip="Диабет"/>
              </a:rPr>
              <a:t> </a:t>
            </a:r>
            <a:endParaRPr lang="ru-RU" sz="3200" b="1" baseline="70000"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3"/>
          <p:cNvSpPr>
            <a:spLocks noGrp="1"/>
          </p:cNvSpPr>
          <p:nvPr>
            <p:ph type="sldNum" sz="quarter" idx="12"/>
          </p:nvPr>
        </p:nvSpPr>
        <p:spPr/>
        <p:txBody>
          <a:bodyPr/>
          <a:lstStyle/>
          <a:p>
            <a:fld id="{F7BA12CD-1B9B-4217-A346-65C9BCF2A693}" type="slidenum">
              <a:rPr lang="ru-RU"/>
              <a:pPr/>
              <a:t>8</a:t>
            </a:fld>
            <a:endParaRPr lang="ru-RU"/>
          </a:p>
        </p:txBody>
      </p:sp>
      <p:sp>
        <p:nvSpPr>
          <p:cNvPr id="3078" name="Line 6"/>
          <p:cNvSpPr>
            <a:spLocks noChangeShapeType="1"/>
          </p:cNvSpPr>
          <p:nvPr/>
        </p:nvSpPr>
        <p:spPr bwMode="auto">
          <a:xfrm>
            <a:off x="250825" y="1052513"/>
            <a:ext cx="8569325" cy="0"/>
          </a:xfrm>
          <a:prstGeom prst="line">
            <a:avLst/>
          </a:prstGeom>
          <a:noFill/>
          <a:ln w="57150" cmpd="thinThick">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8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3079" name="Object 7"/>
          <p:cNvGraphicFramePr>
            <a:graphicFrameLocks noChangeAspect="1"/>
          </p:cNvGraphicFramePr>
          <p:nvPr/>
        </p:nvGraphicFramePr>
        <p:xfrm>
          <a:off x="468313" y="3573463"/>
          <a:ext cx="7991475" cy="1250950"/>
        </p:xfrm>
        <a:graphic>
          <a:graphicData uri="http://schemas.openxmlformats.org/presentationml/2006/ole">
            <mc:AlternateContent xmlns:mc="http://schemas.openxmlformats.org/markup-compatibility/2006">
              <mc:Choice xmlns:v="urn:schemas-microsoft-com:vml" Requires="v">
                <p:oleObj spid="_x0000_s3097" name="Document" r:id="rId3" imgW="3305175" imgH="523875" progId="ChemWindow.Document">
                  <p:embed/>
                </p:oleObj>
              </mc:Choice>
              <mc:Fallback>
                <p:oleObj name="Document" r:id="rId3" imgW="3305175" imgH="523875" progId="ChemWindow.Document">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573463"/>
                        <a:ext cx="7991475" cy="1250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2" name="Rectangle 10"/>
          <p:cNvSpPr>
            <a:spLocks noChangeArrowheads="1"/>
          </p:cNvSpPr>
          <p:nvPr/>
        </p:nvSpPr>
        <p:spPr bwMode="auto">
          <a:xfrm>
            <a:off x="0" y="3071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3081" name="Object 9"/>
          <p:cNvGraphicFramePr>
            <a:graphicFrameLocks noChangeAspect="1"/>
          </p:cNvGraphicFramePr>
          <p:nvPr/>
        </p:nvGraphicFramePr>
        <p:xfrm>
          <a:off x="539750" y="5084763"/>
          <a:ext cx="8135938" cy="1347787"/>
        </p:xfrm>
        <a:graphic>
          <a:graphicData uri="http://schemas.openxmlformats.org/presentationml/2006/ole">
            <mc:AlternateContent xmlns:mc="http://schemas.openxmlformats.org/markup-compatibility/2006">
              <mc:Choice xmlns:v="urn:schemas-microsoft-com:vml" Requires="v">
                <p:oleObj spid="_x0000_s3098" name="Document" r:id="rId5" imgW="3390900" imgH="561975" progId="ChemWindow.Document">
                  <p:embed/>
                </p:oleObj>
              </mc:Choice>
              <mc:Fallback>
                <p:oleObj name="Document" r:id="rId5" imgW="3390900" imgH="561975" progId="ChemWindow.Document">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5084763"/>
                        <a:ext cx="8135938" cy="1347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083" name="Group 11"/>
          <p:cNvGrpSpPr>
            <a:grpSpLocks/>
          </p:cNvGrpSpPr>
          <p:nvPr/>
        </p:nvGrpSpPr>
        <p:grpSpPr bwMode="auto">
          <a:xfrm>
            <a:off x="6948488" y="1844675"/>
            <a:ext cx="1743075" cy="2133600"/>
            <a:chOff x="4662" y="0"/>
            <a:chExt cx="1098" cy="1344"/>
          </a:xfrm>
        </p:grpSpPr>
        <p:pic>
          <p:nvPicPr>
            <p:cNvPr id="3084" name="Picture 12" descr="ag00433_"/>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662" y="192"/>
              <a:ext cx="1098" cy="1152"/>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j007616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848" y="0"/>
              <a:ext cx="912" cy="814"/>
            </a:xfrm>
            <a:prstGeom prst="rect">
              <a:avLst/>
            </a:prstGeom>
            <a:noFill/>
            <a:extLst>
              <a:ext uri="{909E8E84-426E-40DD-AFC4-6F175D3DCCD1}">
                <a14:hiddenFill xmlns:a14="http://schemas.microsoft.com/office/drawing/2010/main">
                  <a:solidFill>
                    <a:srgbClr val="FFFFFF"/>
                  </a:solidFill>
                </a14:hiddenFill>
              </a:ext>
            </a:extLst>
          </p:spPr>
        </p:pic>
      </p:grpSp>
      <p:pic>
        <p:nvPicPr>
          <p:cNvPr id="308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5795963"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83"/>
                                        </p:tgtEl>
                                        <p:attrNameLst>
                                          <p:attrName>style.visibility</p:attrName>
                                        </p:attrNameLst>
                                      </p:cBhvr>
                                      <p:to>
                                        <p:strVal val="visible"/>
                                      </p:to>
                                    </p:set>
                                    <p:animEffect transition="in" filter="fade">
                                      <p:cBhvr>
                                        <p:cTn id="7" dur="1000"/>
                                        <p:tgtEl>
                                          <p:spTgt spid="3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Номер слайда 3"/>
          <p:cNvSpPr>
            <a:spLocks noGrp="1"/>
          </p:cNvSpPr>
          <p:nvPr>
            <p:ph type="sldNum" sz="quarter" idx="12"/>
          </p:nvPr>
        </p:nvSpPr>
        <p:spPr/>
        <p:txBody>
          <a:bodyPr/>
          <a:lstStyle/>
          <a:p>
            <a:fld id="{31353299-F098-4149-BAC7-32FA855293E0}" type="slidenum">
              <a:rPr lang="ru-RU"/>
              <a:pPr/>
              <a:t>80</a:t>
            </a:fld>
            <a:endParaRPr lang="ru-RU"/>
          </a:p>
        </p:txBody>
      </p:sp>
      <p:sp>
        <p:nvSpPr>
          <p:cNvPr id="37890" name="Text Box 2"/>
          <p:cNvSpPr txBox="1">
            <a:spLocks noChangeArrowheads="1"/>
          </p:cNvSpPr>
          <p:nvPr/>
        </p:nvSpPr>
        <p:spPr bwMode="auto">
          <a:xfrm>
            <a:off x="323850" y="260350"/>
            <a:ext cx="86074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sz="3200" b="1" dirty="0">
                <a:solidFill>
                  <a:srgbClr val="0070C0"/>
                </a:solidFill>
                <a:effectLst>
                  <a:outerShdw blurRad="38100" dist="38100" dir="2700000" algn="tl">
                    <a:srgbClr val="000000">
                      <a:alpha val="43137"/>
                    </a:srgbClr>
                  </a:outerShdw>
                </a:effectLst>
              </a:rPr>
              <a:t>МОНОСАХАРИДЫ. Химические свойства.</a:t>
            </a:r>
          </a:p>
          <a:p>
            <a:pPr algn="ctr"/>
            <a:r>
              <a:rPr lang="ru-RU" sz="3200" b="1" dirty="0">
                <a:solidFill>
                  <a:srgbClr val="0070C0"/>
                </a:solidFill>
                <a:effectLst>
                  <a:outerShdw blurRad="38100" dist="38100" dir="2700000" algn="tl">
                    <a:srgbClr val="000000">
                      <a:alpha val="43137"/>
                    </a:srgbClr>
                  </a:outerShdw>
                </a:effectLst>
              </a:rPr>
              <a:t>Восстановление </a:t>
            </a:r>
            <a:r>
              <a:rPr lang="ru-RU" sz="3200" b="1" dirty="0" err="1">
                <a:solidFill>
                  <a:srgbClr val="0070C0"/>
                </a:solidFill>
                <a:effectLst>
                  <a:outerShdw blurRad="38100" dist="38100" dir="2700000" algn="tl">
                    <a:srgbClr val="000000">
                      <a:alpha val="43137"/>
                    </a:srgbClr>
                  </a:outerShdw>
                </a:effectLst>
              </a:rPr>
              <a:t>кетоз</a:t>
            </a:r>
            <a:r>
              <a:rPr lang="ru-RU" sz="3200" b="1" dirty="0">
                <a:solidFill>
                  <a:srgbClr val="0070C0"/>
                </a:solidFill>
                <a:effectLst>
                  <a:outerShdw blurRad="38100" dist="38100" dir="2700000" algn="tl">
                    <a:srgbClr val="000000">
                      <a:alpha val="43137"/>
                    </a:srgbClr>
                  </a:outerShdw>
                </a:effectLst>
              </a:rPr>
              <a:t>.</a:t>
            </a:r>
          </a:p>
        </p:txBody>
      </p:sp>
      <p:sp>
        <p:nvSpPr>
          <p:cNvPr id="37891" name="Line 3"/>
          <p:cNvSpPr>
            <a:spLocks noChangeShapeType="1"/>
          </p:cNvSpPr>
          <p:nvPr/>
        </p:nvSpPr>
        <p:spPr bwMode="auto">
          <a:xfrm>
            <a:off x="361950" y="1556792"/>
            <a:ext cx="8569325" cy="0"/>
          </a:xfrm>
          <a:prstGeom prst="line">
            <a:avLst/>
          </a:prstGeom>
          <a:noFill/>
          <a:ln w="57150" cmpd="thinThick">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789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7893" name="Rectangle 5"/>
          <p:cNvSpPr>
            <a:spLocks noChangeArrowheads="1"/>
          </p:cNvSpPr>
          <p:nvPr/>
        </p:nvSpPr>
        <p:spPr bwMode="auto">
          <a:xfrm>
            <a:off x="0" y="280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789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7895" name="Rectangle 7"/>
          <p:cNvSpPr>
            <a:spLocks noChangeArrowheads="1"/>
          </p:cNvSpPr>
          <p:nvPr/>
        </p:nvSpPr>
        <p:spPr bwMode="auto">
          <a:xfrm>
            <a:off x="0" y="2366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7896" name="Rectangle 8"/>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7897" name="Rectangle 9"/>
          <p:cNvSpPr>
            <a:spLocks noChangeArrowheads="1"/>
          </p:cNvSpPr>
          <p:nvPr/>
        </p:nvSpPr>
        <p:spPr bwMode="auto">
          <a:xfrm>
            <a:off x="0" y="2438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7898" name="Rectangle 10"/>
          <p:cNvSpPr>
            <a:spLocks noChangeArrowheads="1"/>
          </p:cNvSpPr>
          <p:nvPr/>
        </p:nvSpPr>
        <p:spPr bwMode="auto">
          <a:xfrm>
            <a:off x="0" y="2528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7899" name="Rectangle 11"/>
          <p:cNvSpPr>
            <a:spLocks noChangeArrowheads="1"/>
          </p:cNvSpPr>
          <p:nvPr/>
        </p:nvSpPr>
        <p:spPr bwMode="auto">
          <a:xfrm>
            <a:off x="0" y="2828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7900" name="Rectangle 12"/>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7901" name="Rectangle 13"/>
          <p:cNvSpPr>
            <a:spLocks noChangeArrowheads="1"/>
          </p:cNvSpPr>
          <p:nvPr/>
        </p:nvSpPr>
        <p:spPr bwMode="auto">
          <a:xfrm>
            <a:off x="0"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7902" name="Rectangle 14"/>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7903" name="Rectangle 15"/>
          <p:cNvSpPr>
            <a:spLocks noChangeArrowheads="1"/>
          </p:cNvSpPr>
          <p:nvPr/>
        </p:nvSpPr>
        <p:spPr bwMode="auto">
          <a:xfrm>
            <a:off x="0"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7904" name="Rectangle 16"/>
          <p:cNvSpPr>
            <a:spLocks noChangeArrowheads="1"/>
          </p:cNvSpPr>
          <p:nvPr/>
        </p:nvSpPr>
        <p:spPr bwMode="auto">
          <a:xfrm>
            <a:off x="0" y="1209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7905"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7906" name="Rectangle 18"/>
          <p:cNvSpPr>
            <a:spLocks noChangeArrowheads="1"/>
          </p:cNvSpPr>
          <p:nvPr/>
        </p:nvSpPr>
        <p:spPr bwMode="auto">
          <a:xfrm>
            <a:off x="0" y="2081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7907" name="Rectangle 19"/>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7908" name="Rectangle 20"/>
          <p:cNvSpPr>
            <a:spLocks noChangeArrowheads="1"/>
          </p:cNvSpPr>
          <p:nvPr/>
        </p:nvSpPr>
        <p:spPr bwMode="auto">
          <a:xfrm>
            <a:off x="0" y="2314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7909" name="Rectangle 21"/>
          <p:cNvSpPr>
            <a:spLocks noChangeArrowheads="1"/>
          </p:cNvSpPr>
          <p:nvPr/>
        </p:nvSpPr>
        <p:spPr bwMode="auto">
          <a:xfrm>
            <a:off x="0" y="2562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7910" name="Rectangle 22"/>
          <p:cNvSpPr>
            <a:spLocks noChangeArrowheads="1"/>
          </p:cNvSpPr>
          <p:nvPr/>
        </p:nvSpPr>
        <p:spPr bwMode="auto">
          <a:xfrm>
            <a:off x="0" y="2200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7911" name="Rectangle 23"/>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7912" name="Rectangle 24"/>
          <p:cNvSpPr>
            <a:spLocks noChangeArrowheads="1"/>
          </p:cNvSpPr>
          <p:nvPr/>
        </p:nvSpPr>
        <p:spPr bwMode="auto">
          <a:xfrm>
            <a:off x="0"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7913" name="Rectangle 25"/>
          <p:cNvSpPr>
            <a:spLocks noChangeArrowheads="1"/>
          </p:cNvSpPr>
          <p:nvPr/>
        </p:nvSpPr>
        <p:spPr bwMode="auto">
          <a:xfrm>
            <a:off x="0"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7914" name="Rectangle 26"/>
          <p:cNvSpPr>
            <a:spLocks noChangeArrowheads="1"/>
          </p:cNvSpPr>
          <p:nvPr/>
        </p:nvSpPr>
        <p:spPr bwMode="auto">
          <a:xfrm>
            <a:off x="0" y="1857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7915" name="Rectangle 27"/>
          <p:cNvSpPr>
            <a:spLocks noChangeArrowheads="1"/>
          </p:cNvSpPr>
          <p:nvPr/>
        </p:nvSpPr>
        <p:spPr bwMode="auto">
          <a:xfrm>
            <a:off x="0" y="2024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7916" name="Rectangle 28"/>
          <p:cNvSpPr>
            <a:spLocks noChangeArrowheads="1"/>
          </p:cNvSpPr>
          <p:nvPr/>
        </p:nvSpPr>
        <p:spPr bwMode="auto">
          <a:xfrm>
            <a:off x="0" y="2157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7919" name="Rectangle 31"/>
          <p:cNvSpPr>
            <a:spLocks noChangeArrowheads="1"/>
          </p:cNvSpPr>
          <p:nvPr/>
        </p:nvSpPr>
        <p:spPr bwMode="auto">
          <a:xfrm>
            <a:off x="0" y="2109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37918" name="Object 30"/>
          <p:cNvGraphicFramePr>
            <a:graphicFrameLocks noChangeAspect="1"/>
          </p:cNvGraphicFramePr>
          <p:nvPr>
            <p:extLst>
              <p:ext uri="{D42A27DB-BD31-4B8C-83A1-F6EECF244321}">
                <p14:modId xmlns:p14="http://schemas.microsoft.com/office/powerpoint/2010/main" val="1225718091"/>
              </p:ext>
            </p:extLst>
          </p:nvPr>
        </p:nvGraphicFramePr>
        <p:xfrm>
          <a:off x="504031" y="2109788"/>
          <a:ext cx="8135938" cy="4017962"/>
        </p:xfrm>
        <a:graphic>
          <a:graphicData uri="http://schemas.openxmlformats.org/presentationml/2006/ole">
            <mc:AlternateContent xmlns:mc="http://schemas.openxmlformats.org/markup-compatibility/2006">
              <mc:Choice xmlns:v="urn:schemas-microsoft-com:vml" Requires="v">
                <p:oleObj spid="_x0000_s37926" name="Document" r:id="rId3" imgW="5343525" imgH="2638425" progId="ChemWindow.Document">
                  <p:embed/>
                </p:oleObj>
              </mc:Choice>
              <mc:Fallback>
                <p:oleObj name="Document" r:id="rId3" imgW="5343525" imgH="2638425" progId="ChemWindow.Document">
                  <p:embed/>
                  <p:pic>
                    <p:nvPicPr>
                      <p:cNvPr id="0" name="Object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031" y="2109788"/>
                        <a:ext cx="8135938" cy="4017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3"/>
          <p:cNvSpPr>
            <a:spLocks noGrp="1"/>
          </p:cNvSpPr>
          <p:nvPr>
            <p:ph type="sldNum" sz="quarter" idx="12"/>
          </p:nvPr>
        </p:nvSpPr>
        <p:spPr/>
        <p:txBody>
          <a:bodyPr/>
          <a:lstStyle/>
          <a:p>
            <a:fld id="{3A726F22-F9B3-4EE5-93F0-A073ECA80911}" type="slidenum">
              <a:rPr lang="ru-RU"/>
              <a:pPr/>
              <a:t>81</a:t>
            </a:fld>
            <a:endParaRPr lang="ru-RU"/>
          </a:p>
        </p:txBody>
      </p:sp>
      <p:sp>
        <p:nvSpPr>
          <p:cNvPr id="109572" name="Rectangle 4"/>
          <p:cNvSpPr>
            <a:spLocks noChangeArrowheads="1"/>
          </p:cNvSpPr>
          <p:nvPr/>
        </p:nvSpPr>
        <p:spPr bwMode="auto">
          <a:xfrm>
            <a:off x="0" y="81945"/>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sz="3200" b="1" dirty="0">
                <a:effectLst>
                  <a:outerShdw blurRad="38100" dist="38100" dir="2700000" algn="tl">
                    <a:srgbClr val="000000">
                      <a:alpha val="43137"/>
                    </a:srgbClr>
                  </a:outerShdw>
                </a:effectLst>
              </a:rPr>
              <a:t>3</a:t>
            </a:r>
            <a:r>
              <a:rPr lang="ru-RU" sz="3200" b="1" dirty="0" smtClean="0">
                <a:effectLst>
                  <a:outerShdw blurRad="38100" dist="38100" dir="2700000" algn="tl">
                    <a:srgbClr val="000000">
                      <a:alpha val="43137"/>
                    </a:srgbClr>
                  </a:outerShdw>
                </a:effectLst>
              </a:rPr>
              <a:t>. Реакция </a:t>
            </a:r>
            <a:r>
              <a:rPr lang="ru-RU" sz="3200" b="1" dirty="0">
                <a:effectLst>
                  <a:outerShdw blurRad="38100" dist="38100" dir="2700000" algn="tl">
                    <a:srgbClr val="000000">
                      <a:alpha val="43137"/>
                    </a:srgbClr>
                  </a:outerShdw>
                </a:effectLst>
              </a:rPr>
              <a:t>удлинения цепи</a:t>
            </a:r>
            <a:r>
              <a:rPr lang="ru-RU" sz="3200" i="1" dirty="0">
                <a:effectLst>
                  <a:outerShdw blurRad="38100" dist="38100" dir="2700000" algn="tl">
                    <a:srgbClr val="000000">
                      <a:alpha val="43137"/>
                    </a:srgbClr>
                  </a:outerShdw>
                </a:effectLst>
              </a:rPr>
              <a:t> </a:t>
            </a:r>
            <a:endParaRPr lang="ru-RU" sz="3200" i="1" dirty="0" smtClean="0">
              <a:effectLst>
                <a:outerShdw blurRad="38100" dist="38100" dir="2700000" algn="tl">
                  <a:srgbClr val="000000">
                    <a:alpha val="43137"/>
                  </a:srgbClr>
                </a:outerShdw>
              </a:effectLst>
            </a:endParaRPr>
          </a:p>
          <a:p>
            <a:pPr algn="ctr"/>
            <a:r>
              <a:rPr lang="ru-RU" sz="3200" b="1" i="1" dirty="0" smtClean="0">
                <a:solidFill>
                  <a:srgbClr val="0070C0"/>
                </a:solidFill>
                <a:effectLst>
                  <a:outerShdw blurRad="38100" dist="38100" dir="2700000" algn="tl">
                    <a:srgbClr val="000000">
                      <a:alpha val="43137"/>
                    </a:srgbClr>
                  </a:outerShdw>
                </a:effectLst>
              </a:rPr>
              <a:t>(</a:t>
            </a:r>
            <a:r>
              <a:rPr lang="ru-RU" sz="3200" b="1" i="1" dirty="0" smtClean="0">
                <a:effectLst>
                  <a:outerShdw blurRad="38100" dist="38100" dir="2700000" algn="tl">
                    <a:srgbClr val="000000">
                      <a:alpha val="43137"/>
                    </a:srgbClr>
                  </a:outerShdw>
                </a:effectLst>
              </a:rPr>
              <a:t> </a:t>
            </a:r>
            <a:r>
              <a:rPr lang="ru-RU" sz="3200" b="1" i="1" dirty="0" err="1" smtClean="0">
                <a:solidFill>
                  <a:schemeClr val="hlink"/>
                </a:solidFill>
                <a:effectLst>
                  <a:outerShdw blurRad="38100" dist="38100" dir="2700000" algn="tl">
                    <a:srgbClr val="000000">
                      <a:alpha val="43137"/>
                    </a:srgbClr>
                  </a:outerShdw>
                </a:effectLst>
              </a:rPr>
              <a:t>циангидринный</a:t>
            </a:r>
            <a:r>
              <a:rPr lang="ru-RU" sz="3200" b="1" i="1" dirty="0" smtClean="0">
                <a:solidFill>
                  <a:schemeClr val="hlink"/>
                </a:solidFill>
                <a:effectLst>
                  <a:outerShdw blurRad="38100" dist="38100" dir="2700000" algn="tl">
                    <a:srgbClr val="000000">
                      <a:alpha val="43137"/>
                    </a:srgbClr>
                  </a:outerShdw>
                </a:effectLst>
              </a:rPr>
              <a:t> </a:t>
            </a:r>
            <a:r>
              <a:rPr lang="ru-RU" sz="3200" b="1" i="1" dirty="0">
                <a:solidFill>
                  <a:schemeClr val="hlink"/>
                </a:solidFill>
                <a:effectLst>
                  <a:outerShdw blurRad="38100" dist="38100" dir="2700000" algn="tl">
                    <a:srgbClr val="000000">
                      <a:alpha val="43137"/>
                    </a:srgbClr>
                  </a:outerShdw>
                </a:effectLst>
              </a:rPr>
              <a:t>синтез</a:t>
            </a:r>
            <a:r>
              <a:rPr lang="ru-RU" sz="3200" b="1" dirty="0">
                <a:solidFill>
                  <a:schemeClr val="accent2"/>
                </a:solidFill>
                <a:effectLst>
                  <a:outerShdw blurRad="38100" dist="38100" dir="2700000" algn="tl">
                    <a:srgbClr val="000000">
                      <a:alpha val="43137"/>
                    </a:srgbClr>
                  </a:outerShdw>
                </a:effectLst>
              </a:rPr>
              <a:t>, </a:t>
            </a:r>
            <a:endParaRPr lang="ru-RU" sz="3200" b="1" dirty="0" smtClean="0">
              <a:solidFill>
                <a:schemeClr val="accent2"/>
              </a:solidFill>
              <a:effectLst>
                <a:outerShdw blurRad="38100" dist="38100" dir="2700000" algn="tl">
                  <a:srgbClr val="000000">
                    <a:alpha val="43137"/>
                  </a:srgbClr>
                </a:outerShdw>
              </a:effectLst>
            </a:endParaRPr>
          </a:p>
          <a:p>
            <a:pPr algn="ctr"/>
            <a:r>
              <a:rPr lang="ru-RU" sz="3200" b="1" i="1" dirty="0" smtClean="0">
                <a:solidFill>
                  <a:schemeClr val="accent2"/>
                </a:solidFill>
                <a:effectLst>
                  <a:outerShdw blurRad="38100" dist="38100" dir="2700000" algn="tl">
                    <a:srgbClr val="000000">
                      <a:alpha val="43137"/>
                    </a:srgbClr>
                  </a:outerShdw>
                </a:effectLst>
              </a:rPr>
              <a:t>синтез </a:t>
            </a:r>
            <a:r>
              <a:rPr lang="ru-RU" sz="3200" b="1" i="1" dirty="0" err="1">
                <a:solidFill>
                  <a:schemeClr val="accent2"/>
                </a:solidFill>
                <a:effectLst>
                  <a:outerShdw blurRad="38100" dist="38100" dir="2700000" algn="tl">
                    <a:srgbClr val="000000">
                      <a:alpha val="43137"/>
                    </a:srgbClr>
                  </a:outerShdw>
                </a:effectLst>
              </a:rPr>
              <a:t>Килиани</a:t>
            </a:r>
            <a:r>
              <a:rPr lang="ru-RU" sz="3200" b="1" i="1" dirty="0">
                <a:solidFill>
                  <a:schemeClr val="accent2"/>
                </a:solidFill>
                <a:effectLst>
                  <a:outerShdw blurRad="38100" dist="38100" dir="2700000" algn="tl">
                    <a:srgbClr val="000000">
                      <a:alpha val="43137"/>
                    </a:srgbClr>
                  </a:outerShdw>
                </a:effectLst>
              </a:rPr>
              <a:t>-Фишера)</a:t>
            </a:r>
            <a:r>
              <a:rPr lang="ru-RU" sz="3200" b="1" dirty="0">
                <a:solidFill>
                  <a:schemeClr val="accent2"/>
                </a:solidFill>
                <a:effectLst>
                  <a:outerShdw blurRad="38100" dist="38100" dir="2700000" algn="tl">
                    <a:srgbClr val="000000">
                      <a:alpha val="43137"/>
                    </a:srgbClr>
                  </a:outerShdw>
                </a:effectLst>
              </a:rPr>
              <a:t> </a:t>
            </a:r>
          </a:p>
        </p:txBody>
      </p:sp>
      <p:sp>
        <p:nvSpPr>
          <p:cNvPr id="109574" name="Rectangle 6"/>
          <p:cNvSpPr>
            <a:spLocks noChangeArrowheads="1"/>
          </p:cNvSpPr>
          <p:nvPr/>
        </p:nvSpPr>
        <p:spPr bwMode="auto">
          <a:xfrm>
            <a:off x="0" y="2943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109573" name="Object 5"/>
          <p:cNvGraphicFramePr>
            <a:graphicFrameLocks noChangeAspect="1"/>
          </p:cNvGraphicFramePr>
          <p:nvPr/>
        </p:nvGraphicFramePr>
        <p:xfrm>
          <a:off x="755650" y="1631950"/>
          <a:ext cx="7920038" cy="2301875"/>
        </p:xfrm>
        <a:graphic>
          <a:graphicData uri="http://schemas.openxmlformats.org/presentationml/2006/ole">
            <mc:AlternateContent xmlns:mc="http://schemas.openxmlformats.org/markup-compatibility/2006">
              <mc:Choice xmlns:v="urn:schemas-microsoft-com:vml" Requires="v">
                <p:oleObj spid="_x0000_s109595" r:id="rId3" imgW="3257550" imgH="971550" progId="ChemWindow.Document">
                  <p:embed/>
                </p:oleObj>
              </mc:Choice>
              <mc:Fallback>
                <p:oleObj r:id="rId3" imgW="3257550" imgH="971550" progId="ChemWindow.Document">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631950"/>
                        <a:ext cx="7920038" cy="230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576" name="Rectangle 8"/>
          <p:cNvSpPr>
            <a:spLocks noChangeArrowheads="1"/>
          </p:cNvSpPr>
          <p:nvPr/>
        </p:nvSpPr>
        <p:spPr bwMode="auto">
          <a:xfrm>
            <a:off x="0" y="2833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109575" name="Object 7"/>
          <p:cNvGraphicFramePr>
            <a:graphicFrameLocks noChangeAspect="1"/>
          </p:cNvGraphicFramePr>
          <p:nvPr/>
        </p:nvGraphicFramePr>
        <p:xfrm>
          <a:off x="1258888" y="4106863"/>
          <a:ext cx="5976937" cy="2346325"/>
        </p:xfrm>
        <a:graphic>
          <a:graphicData uri="http://schemas.openxmlformats.org/presentationml/2006/ole">
            <mc:AlternateContent xmlns:mc="http://schemas.openxmlformats.org/markup-compatibility/2006">
              <mc:Choice xmlns:v="urn:schemas-microsoft-com:vml" Requires="v">
                <p:oleObj spid="_x0000_s109596" r:id="rId5" imgW="2552700" imgH="1190625" progId="ChemWindow.Document">
                  <p:embed/>
                </p:oleObj>
              </mc:Choice>
              <mc:Fallback>
                <p:oleObj r:id="rId5" imgW="2552700" imgH="1190625" progId="ChemWindow.Document">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8888" y="4106863"/>
                        <a:ext cx="5976937" cy="2346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577" name="Rectangle 9"/>
          <p:cNvSpPr>
            <a:spLocks noChangeArrowheads="1"/>
          </p:cNvSpPr>
          <p:nvPr/>
        </p:nvSpPr>
        <p:spPr bwMode="auto">
          <a:xfrm>
            <a:off x="6372225" y="2924175"/>
            <a:ext cx="37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b="1">
                <a:solidFill>
                  <a:schemeClr val="accent2"/>
                </a:solidFill>
              </a:rPr>
              <a:t>γ </a:t>
            </a:r>
          </a:p>
        </p:txBody>
      </p:sp>
      <p:grpSp>
        <p:nvGrpSpPr>
          <p:cNvPr id="109578" name="Group 10"/>
          <p:cNvGrpSpPr>
            <a:grpSpLocks/>
          </p:cNvGrpSpPr>
          <p:nvPr/>
        </p:nvGrpSpPr>
        <p:grpSpPr bwMode="auto">
          <a:xfrm>
            <a:off x="0" y="3538152"/>
            <a:ext cx="2735263" cy="647700"/>
            <a:chOff x="4286" y="928"/>
            <a:chExt cx="1225" cy="272"/>
          </a:xfrm>
        </p:grpSpPr>
        <p:sp>
          <p:nvSpPr>
            <p:cNvPr id="109579" name="AutoShape 11"/>
            <p:cNvSpPr>
              <a:spLocks noChangeArrowheads="1"/>
            </p:cNvSpPr>
            <p:nvPr/>
          </p:nvSpPr>
          <p:spPr bwMode="auto">
            <a:xfrm>
              <a:off x="4286" y="928"/>
              <a:ext cx="1225" cy="272"/>
            </a:xfrm>
            <a:prstGeom prst="roundRect">
              <a:avLst>
                <a:gd name="adj" fmla="val 16667"/>
              </a:avLst>
            </a:prstGeom>
            <a:gradFill rotWithShape="1">
              <a:gsLst>
                <a:gs pos="0">
                  <a:srgbClr val="FFFF99">
                    <a:gamma/>
                    <a:shade val="76078"/>
                    <a:invGamma/>
                  </a:srgbClr>
                </a:gs>
                <a:gs pos="50000">
                  <a:srgbClr val="FFFF99"/>
                </a:gs>
                <a:gs pos="100000">
                  <a:srgbClr val="FFFF99">
                    <a:gamma/>
                    <a:shade val="76078"/>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b="1"/>
            </a:p>
          </p:txBody>
        </p:sp>
        <p:sp>
          <p:nvSpPr>
            <p:cNvPr id="109580" name="Text Box 12"/>
            <p:cNvSpPr txBox="1">
              <a:spLocks noChangeArrowheads="1"/>
            </p:cNvSpPr>
            <p:nvPr/>
          </p:nvSpPr>
          <p:spPr bwMode="auto">
            <a:xfrm>
              <a:off x="4314" y="950"/>
              <a:ext cx="1147" cy="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000" b="1">
                  <a:solidFill>
                    <a:schemeClr val="accent2"/>
                  </a:solidFill>
                </a:rPr>
                <a:t>Килиани-Фишер</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09578"/>
                                        </p:tgtEl>
                                        <p:attrNameLst>
                                          <p:attrName>style.visibility</p:attrName>
                                        </p:attrNameLst>
                                      </p:cBhvr>
                                      <p:to>
                                        <p:strVal val="visible"/>
                                      </p:to>
                                    </p:set>
                                    <p:anim calcmode="lin" valueType="num">
                                      <p:cBhvr additive="base">
                                        <p:cTn id="7" dur="500" fill="hold"/>
                                        <p:tgtEl>
                                          <p:spTgt spid="109578"/>
                                        </p:tgtEl>
                                        <p:attrNameLst>
                                          <p:attrName>ppt_x</p:attrName>
                                        </p:attrNameLst>
                                      </p:cBhvr>
                                      <p:tavLst>
                                        <p:tav tm="0">
                                          <p:val>
                                            <p:strVal val="1+#ppt_w/2"/>
                                          </p:val>
                                        </p:tav>
                                        <p:tav tm="100000">
                                          <p:val>
                                            <p:strVal val="#ppt_x"/>
                                          </p:val>
                                        </p:tav>
                                      </p:tavLst>
                                    </p:anim>
                                    <p:anim calcmode="lin" valueType="num">
                                      <p:cBhvr additive="base">
                                        <p:cTn id="8" dur="500" fill="hold"/>
                                        <p:tgtEl>
                                          <p:spTgt spid="1095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0A8E2A18-FEFE-4CC5-BBAA-A74EB8E96CA6}" type="slidenum">
              <a:rPr lang="ru-RU"/>
              <a:pPr/>
              <a:t>82</a:t>
            </a:fld>
            <a:endParaRPr lang="ru-RU"/>
          </a:p>
        </p:txBody>
      </p:sp>
      <p:sp>
        <p:nvSpPr>
          <p:cNvPr id="110596" name="Rectangle 4"/>
          <p:cNvSpPr>
            <a:spLocks noChangeArrowheads="1"/>
          </p:cNvSpPr>
          <p:nvPr/>
        </p:nvSpPr>
        <p:spPr bwMode="auto">
          <a:xfrm>
            <a:off x="323850" y="182563"/>
            <a:ext cx="8820150"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ru-RU" sz="2800" b="1" dirty="0">
                <a:solidFill>
                  <a:schemeClr val="accent2"/>
                </a:solidFill>
                <a:effectLst>
                  <a:outerShdw blurRad="38100" dist="38100" dir="2700000" algn="tl">
                    <a:srgbClr val="000000">
                      <a:alpha val="43137"/>
                    </a:srgbClr>
                  </a:outerShdw>
                </a:effectLst>
              </a:rPr>
              <a:t>4.Образование </a:t>
            </a:r>
            <a:r>
              <a:rPr lang="ru-RU" sz="2800" b="1" dirty="0" err="1">
                <a:solidFill>
                  <a:schemeClr val="accent2"/>
                </a:solidFill>
                <a:effectLst>
                  <a:outerShdw blurRad="38100" dist="38100" dir="2700000" algn="tl">
                    <a:srgbClr val="000000">
                      <a:alpha val="43137"/>
                    </a:srgbClr>
                  </a:outerShdw>
                </a:effectLst>
              </a:rPr>
              <a:t>фенилозазонов</a:t>
            </a:r>
            <a:r>
              <a:rPr lang="ru-RU" sz="2400" dirty="0">
                <a:effectLst>
                  <a:outerShdw blurRad="38100" dist="38100" dir="2700000" algn="tl">
                    <a:srgbClr val="000000">
                      <a:alpha val="43137"/>
                    </a:srgbClr>
                  </a:outerShdw>
                </a:effectLst>
              </a:rPr>
              <a:t> </a:t>
            </a:r>
            <a:r>
              <a:rPr lang="ru-RU" sz="2400" b="1" i="1" dirty="0" smtClean="0">
                <a:effectLst>
                  <a:outerShdw blurRad="38100" dist="38100" dir="2700000" algn="tl">
                    <a:srgbClr val="000000">
                      <a:alpha val="43137"/>
                    </a:srgbClr>
                  </a:outerShdw>
                </a:effectLst>
              </a:rPr>
              <a:t>при </a:t>
            </a:r>
            <a:r>
              <a:rPr lang="ru-RU" sz="2400" b="1" i="1" dirty="0">
                <a:effectLst>
                  <a:outerShdw blurRad="38100" dist="38100" dir="2700000" algn="tl">
                    <a:srgbClr val="000000">
                      <a:alpha val="43137"/>
                    </a:srgbClr>
                  </a:outerShdw>
                </a:effectLst>
              </a:rPr>
              <a:t>действии на монозы 3-х количества фенилгидразина:</a:t>
            </a:r>
          </a:p>
        </p:txBody>
      </p:sp>
      <p:sp>
        <p:nvSpPr>
          <p:cNvPr id="110598" name="Rectangle 6"/>
          <p:cNvSpPr>
            <a:spLocks noChangeArrowheads="1"/>
          </p:cNvSpPr>
          <p:nvPr/>
        </p:nvSpPr>
        <p:spPr bwMode="auto">
          <a:xfrm>
            <a:off x="0" y="2038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pic>
        <p:nvPicPr>
          <p:cNvPr id="110607"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20278"/>
            <a:ext cx="6552728" cy="1339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60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13666"/>
            <a:ext cx="8746613" cy="149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095691" y="1910465"/>
            <a:ext cx="312906" cy="369332"/>
          </a:xfrm>
          <a:prstGeom prst="rect">
            <a:avLst/>
          </a:prstGeom>
        </p:spPr>
        <p:txBody>
          <a:bodyPr wrap="none">
            <a:spAutoFit/>
          </a:bodyPr>
          <a:lstStyle/>
          <a:p>
            <a:r>
              <a:rPr lang="ru-RU" b="1" dirty="0">
                <a:effectLst>
                  <a:outerShdw blurRad="38100" dist="38100" dir="2700000" algn="tl">
                    <a:srgbClr val="000000">
                      <a:alpha val="43137"/>
                    </a:srgbClr>
                  </a:outerShdw>
                </a:effectLst>
              </a:rPr>
              <a:t>3</a:t>
            </a:r>
          </a:p>
        </p:txBody>
      </p:sp>
      <p:sp>
        <p:nvSpPr>
          <p:cNvPr id="3" name="Прямоугольник 2"/>
          <p:cNvSpPr/>
          <p:nvPr/>
        </p:nvSpPr>
        <p:spPr>
          <a:xfrm>
            <a:off x="323850" y="5517231"/>
            <a:ext cx="2213235" cy="461665"/>
          </a:xfrm>
          <a:prstGeom prst="rect">
            <a:avLst/>
          </a:prstGeom>
        </p:spPr>
        <p:txBody>
          <a:bodyPr wrap="none">
            <a:spAutoFit/>
          </a:bodyPr>
          <a:lstStyle/>
          <a:p>
            <a:r>
              <a:rPr lang="ru-RU" sz="2400" b="1" dirty="0" err="1">
                <a:solidFill>
                  <a:srgbClr val="0070C0"/>
                </a:solidFill>
                <a:effectLst>
                  <a:outerShdw blurRad="38100" dist="38100" dir="2700000" algn="tl">
                    <a:srgbClr val="000000">
                      <a:alpha val="43137"/>
                    </a:srgbClr>
                  </a:outerShdw>
                </a:effectLst>
              </a:rPr>
              <a:t>фенилозазон</a:t>
            </a:r>
            <a:endParaRPr lang="ru-RU" sz="2400" b="1" dirty="0">
              <a:solidFill>
                <a:srgbClr val="0070C0"/>
              </a:solidFill>
              <a:effectLst>
                <a:outerShdw blurRad="38100" dist="38100" dir="2700000" algn="tl">
                  <a:srgbClr val="000000">
                    <a:alpha val="43137"/>
                  </a:srgbClr>
                </a:outerShdw>
              </a:effectLst>
            </a:endParaRPr>
          </a:p>
        </p:txBody>
      </p:sp>
      <p:sp>
        <p:nvSpPr>
          <p:cNvPr id="4" name="Прямоугольник 3"/>
          <p:cNvSpPr/>
          <p:nvPr/>
        </p:nvSpPr>
        <p:spPr>
          <a:xfrm>
            <a:off x="547301" y="2972099"/>
            <a:ext cx="1232645" cy="400110"/>
          </a:xfrm>
          <a:prstGeom prst="rect">
            <a:avLst/>
          </a:prstGeom>
        </p:spPr>
        <p:txBody>
          <a:bodyPr wrap="none">
            <a:spAutoFit/>
          </a:bodyPr>
          <a:lstStyle/>
          <a:p>
            <a:r>
              <a:rPr lang="ru-RU" sz="2000" b="1" dirty="0" err="1" smtClean="0">
                <a:solidFill>
                  <a:srgbClr val="FF0000"/>
                </a:solidFill>
                <a:effectLst>
                  <a:outerShdw blurRad="38100" dist="38100" dir="2700000" algn="tl">
                    <a:srgbClr val="000000">
                      <a:alpha val="43137"/>
                    </a:srgbClr>
                  </a:outerShdw>
                </a:effectLst>
              </a:rPr>
              <a:t>альдоза</a:t>
            </a:r>
            <a:endParaRPr lang="ru-RU" sz="20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46F21C3F-4B18-4299-AA79-5DF1E9FA36E2}" type="slidenum">
              <a:rPr lang="ru-RU"/>
              <a:pPr/>
              <a:t>83</a:t>
            </a:fld>
            <a:endParaRPr lang="ru-RU"/>
          </a:p>
        </p:txBody>
      </p:sp>
      <p:pic>
        <p:nvPicPr>
          <p:cNvPr id="134148" name="Picture 4"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96752"/>
            <a:ext cx="7208837" cy="2789237"/>
          </a:xfrm>
          <a:prstGeom prst="rect">
            <a:avLst/>
          </a:prstGeom>
          <a:noFill/>
          <a:extLst>
            <a:ext uri="{909E8E84-426E-40DD-AFC4-6F175D3DCCD1}">
              <a14:hiddenFill xmlns:a14="http://schemas.microsoft.com/office/drawing/2010/main">
                <a:solidFill>
                  <a:srgbClr val="FFFFFF"/>
                </a:solidFill>
              </a14:hiddenFill>
            </a:ext>
          </a:extLst>
        </p:spPr>
      </p:pic>
      <p:sp>
        <p:nvSpPr>
          <p:cNvPr id="134149" name="Rectangle 5"/>
          <p:cNvSpPr>
            <a:spLocks noChangeArrowheads="1"/>
          </p:cNvSpPr>
          <p:nvPr/>
        </p:nvSpPr>
        <p:spPr bwMode="auto">
          <a:xfrm rot="10800000" flipV="1">
            <a:off x="129380" y="4509120"/>
            <a:ext cx="87503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dirty="0">
                <a:solidFill>
                  <a:srgbClr val="FF0000"/>
                </a:solidFill>
                <a:effectLst>
                  <a:outerShdw blurRad="38100" dist="38100" dir="2700000" algn="tl">
                    <a:srgbClr val="000000">
                      <a:alpha val="43137"/>
                    </a:srgbClr>
                  </a:outerShdw>
                </a:effectLst>
              </a:rPr>
              <a:t>     </a:t>
            </a:r>
            <a:r>
              <a:rPr lang="ru-RU" dirty="0" smtClean="0">
                <a:solidFill>
                  <a:srgbClr val="FF0000"/>
                </a:solidFill>
                <a:effectLst>
                  <a:outerShdw blurRad="38100" dist="38100" dir="2700000" algn="tl">
                    <a:srgbClr val="000000">
                      <a:alpha val="43137"/>
                    </a:srgbClr>
                  </a:outerShdw>
                </a:effectLst>
              </a:rPr>
              <a:t>1.  </a:t>
            </a:r>
            <a:r>
              <a:rPr lang="ru-RU" sz="2400" b="1" dirty="0">
                <a:solidFill>
                  <a:srgbClr val="FF0000"/>
                </a:solidFill>
                <a:effectLst>
                  <a:outerShdw blurRad="38100" dist="38100" dir="2700000" algn="tl">
                    <a:srgbClr val="000000">
                      <a:alpha val="43137"/>
                    </a:srgbClr>
                  </a:outerShdw>
                </a:effectLst>
              </a:rPr>
              <a:t>Эта реакция используется для доказательства того, что </a:t>
            </a:r>
            <a:r>
              <a:rPr lang="ru-RU" sz="2400" b="1" dirty="0" smtClean="0">
                <a:solidFill>
                  <a:srgbClr val="FF0000"/>
                </a:solidFill>
                <a:effectLst>
                  <a:outerShdw blurRad="38100" dist="38100" dir="2700000" algn="tl">
                    <a:srgbClr val="000000">
                      <a:alpha val="43137"/>
                    </a:srgbClr>
                  </a:outerShdw>
                </a:effectLst>
              </a:rPr>
              <a:t>исследуемые </a:t>
            </a:r>
            <a:r>
              <a:rPr lang="ru-RU" sz="2400" b="1" dirty="0">
                <a:solidFill>
                  <a:srgbClr val="FF0000"/>
                </a:solidFill>
                <a:effectLst>
                  <a:outerShdw blurRad="38100" dist="38100" dir="2700000" algn="tl">
                    <a:srgbClr val="000000">
                      <a:alpha val="43137"/>
                    </a:srgbClr>
                  </a:outerShdw>
                </a:effectLst>
              </a:rPr>
              <a:t>монозы отличаются только конфигурацией атома С2 </a:t>
            </a:r>
          </a:p>
        </p:txBody>
      </p:sp>
      <p:sp>
        <p:nvSpPr>
          <p:cNvPr id="5" name="Прямоугольник 4"/>
          <p:cNvSpPr/>
          <p:nvPr/>
        </p:nvSpPr>
        <p:spPr>
          <a:xfrm>
            <a:off x="3635896" y="3524324"/>
            <a:ext cx="2213235" cy="461665"/>
          </a:xfrm>
          <a:prstGeom prst="rect">
            <a:avLst/>
          </a:prstGeom>
        </p:spPr>
        <p:txBody>
          <a:bodyPr wrap="none">
            <a:spAutoFit/>
          </a:bodyPr>
          <a:lstStyle/>
          <a:p>
            <a:r>
              <a:rPr lang="ru-RU" sz="2400" b="1" dirty="0" err="1">
                <a:solidFill>
                  <a:srgbClr val="0070C0"/>
                </a:solidFill>
                <a:effectLst>
                  <a:outerShdw blurRad="38100" dist="38100" dir="2700000" algn="tl">
                    <a:srgbClr val="000000">
                      <a:alpha val="43137"/>
                    </a:srgbClr>
                  </a:outerShdw>
                </a:effectLst>
              </a:rPr>
              <a:t>фенилозазон</a:t>
            </a:r>
            <a:endParaRPr lang="ru-RU" sz="2400" b="1" dirty="0">
              <a:solidFill>
                <a:srgbClr val="0070C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34148"/>
                                        </p:tgtEl>
                                        <p:attrNameLst>
                                          <p:attrName>style.visibility</p:attrName>
                                        </p:attrNameLst>
                                      </p:cBhvr>
                                      <p:to>
                                        <p:strVal val="visible"/>
                                      </p:to>
                                    </p:set>
                                    <p:anim calcmode="lin" valueType="num">
                                      <p:cBhvr>
                                        <p:cTn id="7" dur="500" fill="hold"/>
                                        <p:tgtEl>
                                          <p:spTgt spid="134148"/>
                                        </p:tgtEl>
                                        <p:attrNameLst>
                                          <p:attrName>ppt_w</p:attrName>
                                        </p:attrNameLst>
                                      </p:cBhvr>
                                      <p:tavLst>
                                        <p:tav tm="0">
                                          <p:val>
                                            <p:fltVal val="0"/>
                                          </p:val>
                                        </p:tav>
                                        <p:tav tm="100000">
                                          <p:val>
                                            <p:strVal val="#ppt_w"/>
                                          </p:val>
                                        </p:tav>
                                      </p:tavLst>
                                    </p:anim>
                                    <p:anim calcmode="lin" valueType="num">
                                      <p:cBhvr>
                                        <p:cTn id="8" dur="500" fill="hold"/>
                                        <p:tgtEl>
                                          <p:spTgt spid="134148"/>
                                        </p:tgtEl>
                                        <p:attrNameLst>
                                          <p:attrName>ppt_h</p:attrName>
                                        </p:attrNameLst>
                                      </p:cBhvr>
                                      <p:tavLst>
                                        <p:tav tm="0">
                                          <p:val>
                                            <p:fltVal val="0"/>
                                          </p:val>
                                        </p:tav>
                                        <p:tav tm="100000">
                                          <p:val>
                                            <p:strVal val="#ppt_h"/>
                                          </p:val>
                                        </p:tav>
                                      </p:tavLst>
                                    </p:anim>
                                    <p:anim calcmode="lin" valueType="num">
                                      <p:cBhvr>
                                        <p:cTn id="9" dur="500" fill="hold"/>
                                        <p:tgtEl>
                                          <p:spTgt spid="134148"/>
                                        </p:tgtEl>
                                        <p:attrNameLst>
                                          <p:attrName>style.rotation</p:attrName>
                                        </p:attrNameLst>
                                      </p:cBhvr>
                                      <p:tavLst>
                                        <p:tav tm="0">
                                          <p:val>
                                            <p:fltVal val="90"/>
                                          </p:val>
                                        </p:tav>
                                        <p:tav tm="100000">
                                          <p:val>
                                            <p:fltVal val="0"/>
                                          </p:val>
                                        </p:tav>
                                      </p:tavLst>
                                    </p:anim>
                                    <p:animEffect transition="in" filter="fade">
                                      <p:cBhvr>
                                        <p:cTn id="10" dur="500"/>
                                        <p:tgtEl>
                                          <p:spTgt spid="134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289844A4-0188-4860-929B-4DCA8BBEEEE3}" type="slidenum">
              <a:rPr lang="ru-RU" smtClean="0"/>
              <a:pPr/>
              <a:t>84</a:t>
            </a:fld>
            <a:endParaRPr lang="ru-RU"/>
          </a:p>
        </p:txBody>
      </p:sp>
      <p:graphicFrame>
        <p:nvGraphicFramePr>
          <p:cNvPr id="3" name="Объект 2"/>
          <p:cNvGraphicFramePr>
            <a:graphicFrameLocks noChangeAspect="1"/>
          </p:cNvGraphicFramePr>
          <p:nvPr>
            <p:extLst>
              <p:ext uri="{D42A27DB-BD31-4B8C-83A1-F6EECF244321}">
                <p14:modId xmlns:p14="http://schemas.microsoft.com/office/powerpoint/2010/main" val="2449852138"/>
              </p:ext>
            </p:extLst>
          </p:nvPr>
        </p:nvGraphicFramePr>
        <p:xfrm>
          <a:off x="466697" y="2651187"/>
          <a:ext cx="8281987" cy="1757363"/>
        </p:xfrm>
        <a:graphic>
          <a:graphicData uri="http://schemas.openxmlformats.org/presentationml/2006/ole">
            <mc:AlternateContent xmlns:mc="http://schemas.openxmlformats.org/markup-compatibility/2006">
              <mc:Choice xmlns:v="urn:schemas-microsoft-com:vml" Requires="v">
                <p:oleObj spid="_x0000_s435204" r:id="rId3" imgW="3400425" imgH="666750" progId="ChemWindow.Document">
                  <p:embed/>
                </p:oleObj>
              </mc:Choice>
              <mc:Fallback>
                <p:oleObj r:id="rId3" imgW="3400425" imgH="666750" progId="ChemWindow.Document">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697" y="2651187"/>
                        <a:ext cx="8281987"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8"/>
          <p:cNvSpPr>
            <a:spLocks noChangeArrowheads="1"/>
          </p:cNvSpPr>
          <p:nvPr/>
        </p:nvSpPr>
        <p:spPr bwMode="auto">
          <a:xfrm>
            <a:off x="2051720" y="770270"/>
            <a:ext cx="60246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2800" b="1" dirty="0" smtClean="0">
                <a:solidFill>
                  <a:schemeClr val="hlink"/>
                </a:solidFill>
                <a:effectLst>
                  <a:outerShdw blurRad="38100" dist="38100" dir="2700000" algn="tl">
                    <a:srgbClr val="000000">
                      <a:alpha val="43137"/>
                    </a:srgbClr>
                  </a:outerShdw>
                </a:effectLst>
              </a:rPr>
              <a:t>2.   Переход </a:t>
            </a:r>
            <a:r>
              <a:rPr lang="ru-RU" sz="2800" b="1" dirty="0">
                <a:solidFill>
                  <a:schemeClr val="hlink"/>
                </a:solidFill>
                <a:effectLst>
                  <a:outerShdw blurRad="38100" dist="38100" dir="2700000" algn="tl">
                    <a:srgbClr val="000000">
                      <a:alpha val="43137"/>
                    </a:srgbClr>
                  </a:outerShdw>
                </a:effectLst>
              </a:rPr>
              <a:t>от </a:t>
            </a:r>
            <a:r>
              <a:rPr lang="ru-RU" sz="2800" b="1" dirty="0" err="1">
                <a:solidFill>
                  <a:schemeClr val="hlink"/>
                </a:solidFill>
                <a:effectLst>
                  <a:outerShdw blurRad="38100" dist="38100" dir="2700000" algn="tl">
                    <a:srgbClr val="000000">
                      <a:alpha val="43137"/>
                    </a:srgbClr>
                  </a:outerShdw>
                </a:effectLst>
              </a:rPr>
              <a:t>альдоз</a:t>
            </a:r>
            <a:r>
              <a:rPr lang="ru-RU" sz="2800" b="1" dirty="0">
                <a:solidFill>
                  <a:schemeClr val="hlink"/>
                </a:solidFill>
                <a:effectLst>
                  <a:outerShdw blurRad="38100" dist="38100" dir="2700000" algn="tl">
                    <a:srgbClr val="000000">
                      <a:alpha val="43137"/>
                    </a:srgbClr>
                  </a:outerShdw>
                </a:effectLst>
              </a:rPr>
              <a:t> к </a:t>
            </a:r>
            <a:r>
              <a:rPr lang="ru-RU" sz="2800" b="1" dirty="0" err="1">
                <a:solidFill>
                  <a:schemeClr val="hlink"/>
                </a:solidFill>
                <a:effectLst>
                  <a:outerShdw blurRad="38100" dist="38100" dir="2700000" algn="tl">
                    <a:srgbClr val="000000">
                      <a:alpha val="43137"/>
                    </a:srgbClr>
                  </a:outerShdw>
                </a:effectLst>
              </a:rPr>
              <a:t>кетозам</a:t>
            </a:r>
            <a:r>
              <a:rPr lang="ru-RU" sz="2800" b="1" dirty="0">
                <a:solidFill>
                  <a:schemeClr val="hlink"/>
                </a:solidFill>
                <a:effectLst>
                  <a:outerShdw blurRad="38100" dist="38100" dir="2700000" algn="tl">
                    <a:srgbClr val="000000">
                      <a:alpha val="43137"/>
                    </a:srgbClr>
                  </a:outerShdw>
                </a:effectLst>
              </a:rPr>
              <a:t> </a:t>
            </a:r>
          </a:p>
        </p:txBody>
      </p:sp>
      <p:sp>
        <p:nvSpPr>
          <p:cNvPr id="5" name="Прямоугольник 4"/>
          <p:cNvSpPr/>
          <p:nvPr/>
        </p:nvSpPr>
        <p:spPr>
          <a:xfrm>
            <a:off x="323528" y="4408550"/>
            <a:ext cx="2213235" cy="461665"/>
          </a:xfrm>
          <a:prstGeom prst="rect">
            <a:avLst/>
          </a:prstGeom>
        </p:spPr>
        <p:txBody>
          <a:bodyPr wrap="none">
            <a:spAutoFit/>
          </a:bodyPr>
          <a:lstStyle/>
          <a:p>
            <a:r>
              <a:rPr lang="ru-RU" sz="2400" b="1" dirty="0" err="1">
                <a:solidFill>
                  <a:srgbClr val="FF0000"/>
                </a:solidFill>
                <a:effectLst>
                  <a:outerShdw blurRad="38100" dist="38100" dir="2700000" algn="tl">
                    <a:srgbClr val="000000">
                      <a:alpha val="43137"/>
                    </a:srgbClr>
                  </a:outerShdw>
                </a:effectLst>
              </a:rPr>
              <a:t>фенилозазон</a:t>
            </a:r>
            <a:endParaRPr lang="ru-RU" sz="2400" b="1" dirty="0">
              <a:solidFill>
                <a:srgbClr val="FF0000"/>
              </a:solidFill>
              <a:effectLst>
                <a:outerShdw blurRad="38100" dist="38100" dir="2700000" algn="tl">
                  <a:srgbClr val="000000">
                    <a:alpha val="43137"/>
                  </a:srgbClr>
                </a:outerShdw>
              </a:effectLst>
            </a:endParaRPr>
          </a:p>
        </p:txBody>
      </p:sp>
      <p:sp>
        <p:nvSpPr>
          <p:cNvPr id="6" name="Прямоугольник 5"/>
          <p:cNvSpPr/>
          <p:nvPr/>
        </p:nvSpPr>
        <p:spPr>
          <a:xfrm>
            <a:off x="7498404" y="4408550"/>
            <a:ext cx="1155957" cy="461665"/>
          </a:xfrm>
          <a:prstGeom prst="rect">
            <a:avLst/>
          </a:prstGeom>
        </p:spPr>
        <p:txBody>
          <a:bodyPr wrap="none">
            <a:spAutoFit/>
          </a:bodyPr>
          <a:lstStyle/>
          <a:p>
            <a:r>
              <a:rPr lang="ru-RU" sz="2400" b="1" dirty="0" err="1">
                <a:solidFill>
                  <a:schemeClr val="hlink"/>
                </a:solidFill>
                <a:effectLst>
                  <a:outerShdw blurRad="38100" dist="38100" dir="2700000" algn="tl">
                    <a:srgbClr val="000000">
                      <a:alpha val="43137"/>
                    </a:srgbClr>
                  </a:outerShdw>
                </a:effectLst>
              </a:rPr>
              <a:t>кетоза</a:t>
            </a:r>
            <a:endParaRPr lang="ru-RU" sz="2400" dirty="0"/>
          </a:p>
        </p:txBody>
      </p:sp>
    </p:spTree>
    <p:extLst>
      <p:ext uri="{BB962C8B-B14F-4D97-AF65-F5344CB8AC3E}">
        <p14:creationId xmlns:p14="http://schemas.microsoft.com/office/powerpoint/2010/main" val="23766122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3"/>
          <p:cNvSpPr>
            <a:spLocks noGrp="1"/>
          </p:cNvSpPr>
          <p:nvPr>
            <p:ph type="sldNum" sz="quarter" idx="12"/>
          </p:nvPr>
        </p:nvSpPr>
        <p:spPr/>
        <p:txBody>
          <a:bodyPr/>
          <a:lstStyle/>
          <a:p>
            <a:fld id="{58C96E58-BB5E-4961-A5E6-F57BA078043B}" type="slidenum">
              <a:rPr lang="ru-RU"/>
              <a:pPr/>
              <a:t>85</a:t>
            </a:fld>
            <a:endParaRPr lang="ru-RU"/>
          </a:p>
        </p:txBody>
      </p:sp>
      <p:sp>
        <p:nvSpPr>
          <p:cNvPr id="111621" name="Rectangle 5"/>
          <p:cNvSpPr>
            <a:spLocks noChangeArrowheads="1"/>
          </p:cNvSpPr>
          <p:nvPr/>
        </p:nvSpPr>
        <p:spPr bwMode="auto">
          <a:xfrm>
            <a:off x="395288" y="4365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11622" name="Rectangle 6"/>
          <p:cNvSpPr>
            <a:spLocks noChangeArrowheads="1"/>
          </p:cNvSpPr>
          <p:nvPr/>
        </p:nvSpPr>
        <p:spPr bwMode="auto">
          <a:xfrm>
            <a:off x="197644" y="980728"/>
            <a:ext cx="882015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3200" b="1" dirty="0">
                <a:solidFill>
                  <a:srgbClr val="FF0000"/>
                </a:solidFill>
                <a:effectLst>
                  <a:outerShdw blurRad="38100" dist="38100" dir="2700000" algn="tl">
                    <a:srgbClr val="000000">
                      <a:alpha val="43137"/>
                    </a:srgbClr>
                  </a:outerShdw>
                </a:effectLst>
              </a:rPr>
              <a:t>II. </a:t>
            </a:r>
            <a:r>
              <a:rPr lang="ru-RU" sz="3200" b="1" dirty="0">
                <a:solidFill>
                  <a:srgbClr val="FF0000"/>
                </a:solidFill>
                <a:effectLst>
                  <a:outerShdw blurRad="38100" dist="38100" dir="2700000" algn="tl">
                    <a:srgbClr val="000000">
                      <a:alpha val="43137"/>
                    </a:srgbClr>
                  </a:outerShdw>
                </a:effectLst>
              </a:rPr>
              <a:t>ИЗМЕНЕНИЕ УГЛЕРОДНОГО</a:t>
            </a:r>
            <a:r>
              <a:rPr lang="en-US" sz="3200" b="1" dirty="0">
                <a:solidFill>
                  <a:srgbClr val="FF0000"/>
                </a:solidFill>
                <a:effectLst>
                  <a:outerShdw blurRad="38100" dist="38100" dir="2700000" algn="tl">
                    <a:srgbClr val="000000">
                      <a:alpha val="43137"/>
                    </a:srgbClr>
                  </a:outerShdw>
                </a:effectLst>
              </a:rPr>
              <a:t> </a:t>
            </a:r>
            <a:r>
              <a:rPr lang="ru-RU" sz="3200" b="1" dirty="0">
                <a:solidFill>
                  <a:srgbClr val="FF0000"/>
                </a:solidFill>
                <a:effectLst>
                  <a:outerShdw blurRad="38100" dist="38100" dir="2700000" algn="tl">
                    <a:srgbClr val="000000">
                      <a:alpha val="43137"/>
                    </a:srgbClr>
                  </a:outerShdw>
                </a:effectLst>
              </a:rPr>
              <a:t>СКЕЛЕТА</a:t>
            </a:r>
            <a:r>
              <a:rPr lang="ru-RU" sz="3200" b="1" dirty="0">
                <a:effectLst>
                  <a:outerShdw blurRad="38100" dist="38100" dir="2700000" algn="tl">
                    <a:srgbClr val="000000">
                      <a:alpha val="43137"/>
                    </a:srgbClr>
                  </a:outerShdw>
                </a:effectLst>
              </a:rPr>
              <a:t>.</a:t>
            </a:r>
          </a:p>
          <a:p>
            <a:endParaRPr lang="ru-RU" sz="3200" b="1" dirty="0">
              <a:effectLst>
                <a:outerShdw blurRad="38100" dist="38100" dir="2700000" algn="tl">
                  <a:srgbClr val="000000">
                    <a:alpha val="43137"/>
                  </a:srgbClr>
                </a:outerShdw>
              </a:effectLst>
            </a:endParaRPr>
          </a:p>
          <a:p>
            <a:r>
              <a:rPr lang="ru-RU" sz="2800" b="1" dirty="0">
                <a:effectLst>
                  <a:outerShdw blurRad="38100" dist="38100" dir="2700000" algn="tl">
                    <a:srgbClr val="000000">
                      <a:alpha val="43137"/>
                    </a:srgbClr>
                  </a:outerShdw>
                </a:effectLst>
              </a:rPr>
              <a:t>1.УДЛИНЕНИЕ ЦЕПИ (синтез </a:t>
            </a:r>
            <a:r>
              <a:rPr lang="ru-RU" sz="2800" b="1" dirty="0" err="1">
                <a:effectLst>
                  <a:outerShdw blurRad="38100" dist="38100" dir="2700000" algn="tl">
                    <a:srgbClr val="000000">
                      <a:alpha val="43137"/>
                    </a:srgbClr>
                  </a:outerShdw>
                </a:effectLst>
              </a:rPr>
              <a:t>Килиани</a:t>
            </a:r>
            <a:r>
              <a:rPr lang="ru-RU" sz="2800" b="1" dirty="0">
                <a:effectLst>
                  <a:outerShdw blurRad="38100" dist="38100" dir="2700000" algn="tl">
                    <a:srgbClr val="000000">
                      <a:alpha val="43137"/>
                    </a:srgbClr>
                  </a:outerShdw>
                </a:effectLst>
              </a:rPr>
              <a:t>-Фишера ).</a:t>
            </a:r>
          </a:p>
          <a:p>
            <a:endParaRPr lang="ru-RU" sz="2400" b="1" dirty="0">
              <a:effectLst>
                <a:outerShdw blurRad="38100" dist="38100" dir="2700000" algn="tl">
                  <a:srgbClr val="000000">
                    <a:alpha val="43137"/>
                  </a:srgbClr>
                </a:outerShdw>
              </a:effectLst>
            </a:endParaRPr>
          </a:p>
          <a:p>
            <a:r>
              <a:rPr lang="ru-RU" sz="3200" b="1" dirty="0">
                <a:solidFill>
                  <a:srgbClr val="0070C0"/>
                </a:solidFill>
                <a:effectLst>
                  <a:outerShdw blurRad="38100" dist="38100" dir="2700000" algn="tl">
                    <a:srgbClr val="000000">
                      <a:alpha val="43137"/>
                    </a:srgbClr>
                  </a:outerShdw>
                </a:effectLst>
              </a:rPr>
              <a:t>2.Укорочение цепи моноз  (</a:t>
            </a:r>
            <a:r>
              <a:rPr lang="ru-RU" sz="3200" b="1" i="1" dirty="0">
                <a:solidFill>
                  <a:srgbClr val="0070C0"/>
                </a:solidFill>
                <a:effectLst>
                  <a:outerShdw blurRad="38100" dist="38100" dir="2700000" algn="tl">
                    <a:srgbClr val="000000">
                      <a:alpha val="43137"/>
                    </a:srgbClr>
                  </a:outerShdw>
                </a:effectLst>
              </a:rPr>
              <a:t>синтез Воля</a:t>
            </a:r>
            <a:r>
              <a:rPr lang="ru-RU" sz="3200" b="1" dirty="0">
                <a:solidFill>
                  <a:srgbClr val="0070C0"/>
                </a:solidFill>
                <a:effectLst>
                  <a:outerShdw blurRad="38100" dist="38100" dir="2700000" algn="tl">
                    <a:srgbClr val="000000">
                      <a:alpha val="43137"/>
                    </a:srgbClr>
                  </a:outerShdw>
                </a:effectLst>
              </a:rPr>
              <a:t>)  </a:t>
            </a:r>
          </a:p>
        </p:txBody>
      </p:sp>
      <p:sp>
        <p:nvSpPr>
          <p:cNvPr id="111623" name="Rectangle 7"/>
          <p:cNvSpPr>
            <a:spLocks noChangeArrowheads="1"/>
          </p:cNvSpPr>
          <p:nvPr/>
        </p:nvSpPr>
        <p:spPr bwMode="auto">
          <a:xfrm>
            <a:off x="394699" y="4335927"/>
            <a:ext cx="84248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2400" b="1" dirty="0">
                <a:solidFill>
                  <a:schemeClr val="accent2"/>
                </a:solidFill>
                <a:effectLst>
                  <a:outerShdw blurRad="38100" dist="38100" dir="2700000" algn="tl">
                    <a:srgbClr val="000000">
                      <a:alpha val="43137"/>
                    </a:srgbClr>
                  </a:outerShdw>
                </a:effectLst>
              </a:rPr>
              <a:t>Для укорочения цепи используют </a:t>
            </a:r>
            <a:r>
              <a:rPr lang="ru-RU" sz="2400" b="1" dirty="0" err="1">
                <a:solidFill>
                  <a:schemeClr val="accent2"/>
                </a:solidFill>
                <a:effectLst>
                  <a:outerShdw blurRad="38100" dist="38100" dir="2700000" algn="tl">
                    <a:srgbClr val="000000">
                      <a:alpha val="43137"/>
                    </a:srgbClr>
                  </a:outerShdw>
                </a:effectLst>
              </a:rPr>
              <a:t>оксим</a:t>
            </a:r>
            <a:r>
              <a:rPr lang="ru-RU" sz="2400" b="1" dirty="0">
                <a:solidFill>
                  <a:schemeClr val="accent2"/>
                </a:solidFill>
                <a:effectLst>
                  <a:outerShdw blurRad="38100" dist="38100" dir="2700000" algn="tl">
                    <a:srgbClr val="000000">
                      <a:alpha val="43137"/>
                    </a:srgbClr>
                  </a:outerShdw>
                </a:effectLst>
              </a:rPr>
              <a:t> монозы, получаемый при обработке </a:t>
            </a:r>
            <a:r>
              <a:rPr lang="ru-RU" sz="2400" b="1" dirty="0" err="1">
                <a:solidFill>
                  <a:schemeClr val="accent2"/>
                </a:solidFill>
                <a:effectLst>
                  <a:outerShdw blurRad="38100" dist="38100" dir="2700000" algn="tl">
                    <a:srgbClr val="000000">
                      <a:alpha val="43137"/>
                    </a:srgbClr>
                  </a:outerShdw>
                </a:effectLst>
              </a:rPr>
              <a:t>альдоз</a:t>
            </a:r>
            <a:r>
              <a:rPr lang="ru-RU" sz="2400" b="1" dirty="0">
                <a:solidFill>
                  <a:schemeClr val="accent2"/>
                </a:solidFill>
                <a:effectLst>
                  <a:outerShdw blurRad="38100" dist="38100" dir="2700000" algn="tl">
                    <a:srgbClr val="000000">
                      <a:alpha val="43137"/>
                    </a:srgbClr>
                  </a:outerShdw>
                </a:effectLst>
              </a:rPr>
              <a:t> </a:t>
            </a:r>
            <a:r>
              <a:rPr lang="ru-RU" sz="2400" b="1" dirty="0" err="1">
                <a:solidFill>
                  <a:schemeClr val="accent2"/>
                </a:solidFill>
                <a:effectLst>
                  <a:outerShdw blurRad="38100" dist="38100" dir="2700000" algn="tl">
                    <a:srgbClr val="000000">
                      <a:alpha val="43137"/>
                    </a:srgbClr>
                  </a:outerShdw>
                </a:effectLst>
              </a:rPr>
              <a:t>гидроксиламином</a:t>
            </a:r>
            <a:r>
              <a:rPr lang="ru-RU" sz="2400" b="1" dirty="0">
                <a:solidFill>
                  <a:schemeClr val="accent2"/>
                </a:solidFill>
                <a:effectLst>
                  <a:outerShdw blurRad="38100" dist="38100" dir="2700000" algn="tl">
                    <a:srgbClr val="000000">
                      <a:alpha val="43137"/>
                    </a:srgbClr>
                  </a:outerShdw>
                </a:effectLst>
              </a:rPr>
              <a:t> </a:t>
            </a:r>
            <a:r>
              <a:rPr lang="en-US" sz="2400" b="1" dirty="0">
                <a:solidFill>
                  <a:schemeClr val="accent2"/>
                </a:solidFill>
                <a:effectLst>
                  <a:outerShdw blurRad="38100" dist="38100" dir="2700000" algn="tl">
                    <a:srgbClr val="000000">
                      <a:alpha val="43137"/>
                    </a:srgbClr>
                  </a:outerShdw>
                </a:effectLst>
              </a:rPr>
              <a:t>NH</a:t>
            </a:r>
            <a:r>
              <a:rPr lang="ru-RU" b="1" dirty="0">
                <a:solidFill>
                  <a:schemeClr val="accent2"/>
                </a:solidFill>
                <a:effectLst>
                  <a:outerShdw blurRad="38100" dist="38100" dir="2700000" algn="tl">
                    <a:srgbClr val="000000">
                      <a:alpha val="43137"/>
                    </a:srgbClr>
                  </a:outerShdw>
                </a:effectLst>
              </a:rPr>
              <a:t>2</a:t>
            </a:r>
            <a:r>
              <a:rPr lang="en-US" sz="2400" b="1" dirty="0">
                <a:solidFill>
                  <a:schemeClr val="accent2"/>
                </a:solidFill>
                <a:effectLst>
                  <a:outerShdw blurRad="38100" dist="38100" dir="2700000" algn="tl">
                    <a:srgbClr val="000000">
                      <a:alpha val="43137"/>
                    </a:srgbClr>
                  </a:outerShdw>
                </a:effectLst>
              </a:rPr>
              <a:t>OH</a:t>
            </a:r>
            <a:r>
              <a:rPr lang="ru-RU" sz="2400" b="1" dirty="0">
                <a:solidFill>
                  <a:schemeClr val="accent2"/>
                </a:solidFill>
                <a:effectLst>
                  <a:outerShdw blurRad="38100" dist="38100" dir="2700000" algn="tl">
                    <a:srgbClr val="000000">
                      <a:alpha val="43137"/>
                    </a:srgbClr>
                  </a:outerShdw>
                </a:effectLst>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D51C9B4F-A08F-4479-B782-35A96AE18DA5}" type="slidenum">
              <a:rPr lang="ru-RU"/>
              <a:pPr/>
              <a:t>86</a:t>
            </a:fld>
            <a:endParaRPr lang="ru-RU"/>
          </a:p>
        </p:txBody>
      </p:sp>
      <p:sp>
        <p:nvSpPr>
          <p:cNvPr id="335874" name="Rectangle 2"/>
          <p:cNvSpPr>
            <a:spLocks noGrp="1" noChangeArrowheads="1"/>
          </p:cNvSpPr>
          <p:nvPr>
            <p:ph type="title" idx="4294967295"/>
          </p:nvPr>
        </p:nvSpPr>
        <p:spPr>
          <a:xfrm>
            <a:off x="457200" y="28638"/>
            <a:ext cx="8229600" cy="1143000"/>
          </a:xfrm>
        </p:spPr>
        <p:txBody>
          <a:bodyPr>
            <a:normAutofit/>
          </a:bodyPr>
          <a:lstStyle/>
          <a:p>
            <a:r>
              <a:rPr lang="ru-RU" sz="3600" b="1" dirty="0">
                <a:solidFill>
                  <a:srgbClr val="FF0000"/>
                </a:solidFill>
                <a:effectLst>
                  <a:outerShdw blurRad="38100" dist="38100" dir="2700000" algn="tl">
                    <a:srgbClr val="000000">
                      <a:alpha val="43137"/>
                    </a:srgbClr>
                  </a:outerShdw>
                </a:effectLst>
              </a:rPr>
              <a:t>Укорочение цепи моноз (</a:t>
            </a:r>
            <a:r>
              <a:rPr lang="ru-RU" sz="3600" b="1" i="1" dirty="0">
                <a:solidFill>
                  <a:srgbClr val="FF0000"/>
                </a:solidFill>
                <a:effectLst>
                  <a:outerShdw blurRad="38100" dist="38100" dir="2700000" algn="tl">
                    <a:srgbClr val="000000">
                      <a:alpha val="43137"/>
                    </a:srgbClr>
                  </a:outerShdw>
                </a:effectLst>
              </a:rPr>
              <a:t>синтез Воля</a:t>
            </a:r>
            <a:r>
              <a:rPr lang="ru-RU" sz="3600" b="1" dirty="0">
                <a:solidFill>
                  <a:srgbClr val="FF0000"/>
                </a:solidFill>
                <a:effectLst>
                  <a:outerShdw blurRad="38100" dist="38100" dir="2700000" algn="tl">
                    <a:srgbClr val="000000">
                      <a:alpha val="43137"/>
                    </a:srgbClr>
                  </a:outerShdw>
                </a:effectLst>
              </a:rPr>
              <a:t>)</a:t>
            </a:r>
            <a:r>
              <a:rPr lang="ru-RU" dirty="0">
                <a:solidFill>
                  <a:srgbClr val="FF0000"/>
                </a:solidFill>
                <a:effectLst>
                  <a:outerShdw blurRad="38100" dist="38100" dir="2700000" algn="tl">
                    <a:srgbClr val="000000">
                      <a:alpha val="43137"/>
                    </a:srgbClr>
                  </a:outerShdw>
                </a:effectLst>
              </a:rPr>
              <a:t> </a:t>
            </a:r>
          </a:p>
        </p:txBody>
      </p:sp>
      <p:sp>
        <p:nvSpPr>
          <p:cNvPr id="33587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pic>
        <p:nvPicPr>
          <p:cNvPr id="33588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772816"/>
            <a:ext cx="9134475"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588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4439484"/>
            <a:ext cx="360997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5888"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5044654"/>
            <a:ext cx="86677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295034" y="5188600"/>
            <a:ext cx="319318" cy="369332"/>
          </a:xfrm>
          <a:prstGeom prst="rect">
            <a:avLst/>
          </a:prstGeom>
        </p:spPr>
        <p:txBody>
          <a:bodyPr wrap="none">
            <a:spAutoFit/>
          </a:bodyPr>
          <a:lstStyle/>
          <a:p>
            <a:r>
              <a:rPr lang="ru-RU" dirty="0"/>
              <a:t>+</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Номер слайда 3"/>
          <p:cNvSpPr>
            <a:spLocks noGrp="1"/>
          </p:cNvSpPr>
          <p:nvPr>
            <p:ph type="sldNum" sz="quarter" idx="12"/>
          </p:nvPr>
        </p:nvSpPr>
        <p:spPr/>
        <p:txBody>
          <a:bodyPr/>
          <a:lstStyle/>
          <a:p>
            <a:fld id="{D4CB1130-DEA9-415A-9875-E5BC0B8F30BC}" type="slidenum">
              <a:rPr lang="ru-RU"/>
              <a:pPr/>
              <a:t>87</a:t>
            </a:fld>
            <a:endParaRPr lang="ru-RU"/>
          </a:p>
        </p:txBody>
      </p:sp>
      <p:sp>
        <p:nvSpPr>
          <p:cNvPr id="26626" name="Text Box 2"/>
          <p:cNvSpPr txBox="1">
            <a:spLocks noChangeArrowheads="1"/>
          </p:cNvSpPr>
          <p:nvPr/>
        </p:nvSpPr>
        <p:spPr bwMode="auto">
          <a:xfrm>
            <a:off x="-36513" y="255568"/>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sz="2400" b="1" dirty="0">
                <a:effectLst>
                  <a:outerShdw blurRad="38100" dist="38100" dir="2700000" algn="tl">
                    <a:srgbClr val="000000">
                      <a:alpha val="43137"/>
                    </a:srgbClr>
                  </a:outerShdw>
                </a:effectLst>
              </a:rPr>
              <a:t>     РЕАКЦИИ ЦИКЛИЧЕСКИХ ФОРМ МОНОСАХАРИДОВ.</a:t>
            </a:r>
            <a:r>
              <a:rPr lang="ru-RU" sz="2000" b="1" dirty="0">
                <a:effectLst>
                  <a:outerShdw blurRad="38100" dist="38100" dir="2700000" algn="tl">
                    <a:srgbClr val="000000">
                      <a:alpha val="43137"/>
                    </a:srgbClr>
                  </a:outerShdw>
                </a:effectLst>
              </a:rPr>
              <a:t> </a:t>
            </a:r>
            <a:endParaRPr lang="ru-RU" sz="2800" b="1" dirty="0">
              <a:effectLst>
                <a:outerShdw blurRad="38100" dist="38100" dir="2700000" algn="tl">
                  <a:srgbClr val="000000">
                    <a:alpha val="43137"/>
                  </a:srgbClr>
                </a:outerShdw>
              </a:effectLst>
            </a:endParaRPr>
          </a:p>
          <a:p>
            <a:pPr algn="ctr"/>
            <a:r>
              <a:rPr lang="ru-RU" sz="2400" b="1" dirty="0">
                <a:solidFill>
                  <a:schemeClr val="accent2"/>
                </a:solidFill>
                <a:effectLst>
                  <a:outerShdw blurRad="38100" dist="38100" dir="2700000" algn="tl">
                    <a:srgbClr val="000000">
                      <a:alpha val="43137"/>
                    </a:srgbClr>
                  </a:outerShdw>
                </a:effectLst>
              </a:rPr>
              <a:t> </a:t>
            </a:r>
            <a:r>
              <a:rPr lang="en-US" sz="3200" b="1" dirty="0">
                <a:solidFill>
                  <a:schemeClr val="accent2"/>
                </a:solidFill>
                <a:effectLst>
                  <a:outerShdw blurRad="38100" dist="38100" dir="2700000" algn="tl">
                    <a:srgbClr val="000000">
                      <a:alpha val="43137"/>
                    </a:srgbClr>
                  </a:outerShdw>
                </a:effectLst>
              </a:rPr>
              <a:t>III</a:t>
            </a:r>
            <a:r>
              <a:rPr lang="en-US" sz="3200" b="1" dirty="0" smtClean="0">
                <a:solidFill>
                  <a:schemeClr val="accent2"/>
                </a:solidFill>
                <a:effectLst>
                  <a:outerShdw blurRad="38100" dist="38100" dir="2700000" algn="tl">
                    <a:srgbClr val="000000">
                      <a:alpha val="43137"/>
                    </a:srgbClr>
                  </a:outerShdw>
                </a:effectLst>
              </a:rPr>
              <a:t>.</a:t>
            </a:r>
            <a:r>
              <a:rPr lang="ru-RU" sz="3200" b="1" dirty="0" smtClean="0">
                <a:solidFill>
                  <a:schemeClr val="accent2"/>
                </a:solidFill>
                <a:effectLst>
                  <a:outerShdw blurRad="38100" dist="38100" dir="2700000" algn="tl">
                    <a:srgbClr val="000000">
                      <a:alpha val="43137"/>
                    </a:srgbClr>
                  </a:outerShdw>
                </a:effectLst>
              </a:rPr>
              <a:t>  Р</a:t>
            </a:r>
            <a:r>
              <a:rPr lang="ru-RU" sz="2400" b="1" dirty="0" smtClean="0">
                <a:solidFill>
                  <a:schemeClr val="accent2"/>
                </a:solidFill>
                <a:effectLst>
                  <a:outerShdw blurRad="38100" dist="38100" dir="2700000" algn="tl">
                    <a:srgbClr val="000000">
                      <a:alpha val="43137"/>
                    </a:srgbClr>
                  </a:outerShdw>
                </a:effectLst>
              </a:rPr>
              <a:t>ЕАКЦИИ </a:t>
            </a:r>
            <a:r>
              <a:rPr lang="ru-RU" sz="2400" b="1" dirty="0">
                <a:solidFill>
                  <a:schemeClr val="accent2"/>
                </a:solidFill>
                <a:effectLst>
                  <a:outerShdw blurRad="38100" dist="38100" dir="2700000" algn="tl">
                    <a:srgbClr val="000000">
                      <a:alpha val="43137"/>
                    </a:srgbClr>
                  </a:outerShdw>
                </a:effectLst>
              </a:rPr>
              <a:t>ГЛИКОЗИДНОГО ГИДРОКСИЛА. </a:t>
            </a:r>
            <a:endParaRPr lang="ru-RU" sz="3200" b="1" dirty="0">
              <a:solidFill>
                <a:srgbClr val="008080"/>
              </a:solidFill>
              <a:effectLst>
                <a:outerShdw blurRad="38100" dist="38100" dir="2700000" algn="tl">
                  <a:srgbClr val="000000">
                    <a:alpha val="43137"/>
                  </a:srgbClr>
                </a:outerShdw>
              </a:effectLst>
            </a:endParaRPr>
          </a:p>
        </p:txBody>
      </p:sp>
      <p:sp>
        <p:nvSpPr>
          <p:cNvPr id="26627" name="Line 3"/>
          <p:cNvSpPr>
            <a:spLocks noChangeShapeType="1"/>
          </p:cNvSpPr>
          <p:nvPr/>
        </p:nvSpPr>
        <p:spPr bwMode="auto">
          <a:xfrm>
            <a:off x="250825" y="1341438"/>
            <a:ext cx="8569325" cy="0"/>
          </a:xfrm>
          <a:prstGeom prst="line">
            <a:avLst/>
          </a:prstGeom>
          <a:noFill/>
          <a:ln w="57150" cmpd="thinThick">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2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663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6631" name="Rectangle 7"/>
          <p:cNvSpPr>
            <a:spLocks noChangeArrowheads="1"/>
          </p:cNvSpPr>
          <p:nvPr/>
        </p:nvSpPr>
        <p:spPr bwMode="auto">
          <a:xfrm>
            <a:off x="0" y="2366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6632" name="Rectangle 8"/>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6633" name="Rectangle 9"/>
          <p:cNvSpPr>
            <a:spLocks noChangeArrowheads="1"/>
          </p:cNvSpPr>
          <p:nvPr/>
        </p:nvSpPr>
        <p:spPr bwMode="auto">
          <a:xfrm>
            <a:off x="0" y="2438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6635" name="Rectangle 11"/>
          <p:cNvSpPr>
            <a:spLocks noChangeArrowheads="1"/>
          </p:cNvSpPr>
          <p:nvPr/>
        </p:nvSpPr>
        <p:spPr bwMode="auto">
          <a:xfrm>
            <a:off x="0" y="2528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6636" name="Rectangle 12"/>
          <p:cNvSpPr>
            <a:spLocks noChangeArrowheads="1"/>
          </p:cNvSpPr>
          <p:nvPr/>
        </p:nvSpPr>
        <p:spPr bwMode="auto">
          <a:xfrm>
            <a:off x="0" y="2828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6637" name="Rectangle 13"/>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6638" name="Rectangle 14"/>
          <p:cNvSpPr>
            <a:spLocks noChangeArrowheads="1"/>
          </p:cNvSpPr>
          <p:nvPr/>
        </p:nvSpPr>
        <p:spPr bwMode="auto">
          <a:xfrm>
            <a:off x="0"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6640" name="Rectangle 16"/>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6642" name="Rectangle 18"/>
          <p:cNvSpPr>
            <a:spLocks noChangeArrowheads="1"/>
          </p:cNvSpPr>
          <p:nvPr/>
        </p:nvSpPr>
        <p:spPr bwMode="auto">
          <a:xfrm>
            <a:off x="0"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6645" name="Rectangle 21"/>
          <p:cNvSpPr>
            <a:spLocks noChangeArrowheads="1"/>
          </p:cNvSpPr>
          <p:nvPr/>
        </p:nvSpPr>
        <p:spPr bwMode="auto">
          <a:xfrm>
            <a:off x="0" y="1209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6646" name="Rectangle 22"/>
          <p:cNvSpPr>
            <a:spLocks noChangeArrowheads="1"/>
          </p:cNvSpPr>
          <p:nvPr/>
        </p:nvSpPr>
        <p:spPr bwMode="auto">
          <a:xfrm>
            <a:off x="1907704" y="1835933"/>
            <a:ext cx="522758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3200" b="1" dirty="0" err="1">
                <a:solidFill>
                  <a:srgbClr val="FF0000"/>
                </a:solidFill>
                <a:effectLst>
                  <a:outerShdw blurRad="38100" dist="38100" dir="2700000" algn="tl">
                    <a:srgbClr val="000000">
                      <a:alpha val="43137"/>
                    </a:srgbClr>
                  </a:outerShdw>
                </a:effectLst>
              </a:rPr>
              <a:t>Алкилирование</a:t>
            </a:r>
            <a:r>
              <a:rPr lang="ru-RU" sz="3200" b="1" dirty="0">
                <a:solidFill>
                  <a:srgbClr val="FF0000"/>
                </a:solidFill>
                <a:effectLst>
                  <a:outerShdw blurRad="38100" dist="38100" dir="2700000" algn="tl">
                    <a:srgbClr val="000000">
                      <a:alpha val="43137"/>
                    </a:srgbClr>
                  </a:outerShdw>
                </a:effectLst>
              </a:rPr>
              <a:t> </a:t>
            </a:r>
            <a:r>
              <a:rPr lang="ru-RU" sz="3200" b="1" dirty="0" smtClean="0">
                <a:solidFill>
                  <a:srgbClr val="FF0000"/>
                </a:solidFill>
                <a:effectLst>
                  <a:outerShdw blurRad="38100" dist="38100" dir="2700000" algn="tl">
                    <a:srgbClr val="000000">
                      <a:alpha val="43137"/>
                    </a:srgbClr>
                  </a:outerShdw>
                </a:effectLst>
              </a:rPr>
              <a:t>    моноз</a:t>
            </a:r>
            <a:endParaRPr lang="ru-RU" sz="3200" b="1" dirty="0">
              <a:solidFill>
                <a:srgbClr val="FF0000"/>
              </a:solidFill>
              <a:effectLst>
                <a:outerShdw blurRad="38100" dist="38100" dir="2700000" algn="tl">
                  <a:srgbClr val="000000">
                    <a:alpha val="43137"/>
                  </a:srgbClr>
                </a:outerShdw>
              </a:effectLst>
            </a:endParaRPr>
          </a:p>
        </p:txBody>
      </p:sp>
      <p:sp>
        <p:nvSpPr>
          <p:cNvPr id="26648" name="Rectangle 24"/>
          <p:cNvSpPr>
            <a:spLocks noChangeArrowheads="1"/>
          </p:cNvSpPr>
          <p:nvPr/>
        </p:nvSpPr>
        <p:spPr bwMode="auto">
          <a:xfrm>
            <a:off x="0" y="2967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pic>
        <p:nvPicPr>
          <p:cNvPr id="26649"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59113"/>
            <a:ext cx="9144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292080" y="5589239"/>
            <a:ext cx="3279488" cy="461665"/>
          </a:xfrm>
          <a:prstGeom prst="rect">
            <a:avLst/>
          </a:prstGeom>
        </p:spPr>
        <p:txBody>
          <a:bodyPr wrap="none">
            <a:spAutoFit/>
          </a:bodyPr>
          <a:lstStyle/>
          <a:p>
            <a:r>
              <a:rPr lang="ru-RU" sz="2400" b="1" dirty="0" err="1" smtClean="0">
                <a:solidFill>
                  <a:srgbClr val="0070C0"/>
                </a:solidFill>
                <a:effectLst>
                  <a:outerShdw blurRad="38100" dist="38100" dir="2700000" algn="tl">
                    <a:srgbClr val="000000">
                      <a:alpha val="43137"/>
                    </a:srgbClr>
                  </a:outerShdw>
                </a:effectLst>
              </a:rPr>
              <a:t>Ацетали</a:t>
            </a:r>
            <a:r>
              <a:rPr lang="ru-RU" sz="2400" b="1" dirty="0" smtClean="0">
                <a:solidFill>
                  <a:srgbClr val="0070C0"/>
                </a:solidFill>
                <a:effectLst>
                  <a:outerShdw blurRad="38100" dist="38100" dir="2700000" algn="tl">
                    <a:srgbClr val="000000">
                      <a:alpha val="43137"/>
                    </a:srgbClr>
                  </a:outerShdw>
                </a:effectLst>
              </a:rPr>
              <a:t>, гликозиды</a:t>
            </a:r>
            <a:endParaRPr lang="ru-RU" sz="2400" b="1" dirty="0">
              <a:solidFill>
                <a:srgbClr val="0070C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3"/>
          <p:cNvSpPr>
            <a:spLocks noGrp="1"/>
          </p:cNvSpPr>
          <p:nvPr>
            <p:ph type="sldNum" sz="quarter" idx="12"/>
          </p:nvPr>
        </p:nvSpPr>
        <p:spPr/>
        <p:txBody>
          <a:bodyPr/>
          <a:lstStyle/>
          <a:p>
            <a:fld id="{B07D8AC2-5C07-4A33-AD50-53E32E463FAD}" type="slidenum">
              <a:rPr lang="ru-RU"/>
              <a:pPr/>
              <a:t>88</a:t>
            </a:fld>
            <a:endParaRPr lang="ru-RU"/>
          </a:p>
        </p:txBody>
      </p:sp>
      <p:pic>
        <p:nvPicPr>
          <p:cNvPr id="434179"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69850"/>
            <a:ext cx="9144000" cy="692785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3"/>
          <p:cNvSpPr>
            <a:spLocks noGrp="1"/>
          </p:cNvSpPr>
          <p:nvPr>
            <p:ph type="sldNum" sz="quarter" idx="12"/>
          </p:nvPr>
        </p:nvSpPr>
        <p:spPr/>
        <p:txBody>
          <a:bodyPr/>
          <a:lstStyle/>
          <a:p>
            <a:fld id="{0691950A-381D-4D74-9A35-77AD57E8AA77}" type="slidenum">
              <a:rPr lang="ru-RU"/>
              <a:pPr/>
              <a:t>89</a:t>
            </a:fld>
            <a:endParaRPr lang="ru-RU"/>
          </a:p>
        </p:txBody>
      </p:sp>
      <p:pic>
        <p:nvPicPr>
          <p:cNvPr id="435204" name="Picture 4"/>
          <p:cNvPicPr>
            <a:picLocks noGrp="1" noChangeAspect="1" noChangeArrowheads="1"/>
          </p:cNvPicPr>
          <p:nvPr>
            <p:ph type="body" idx="4294967295"/>
          </p:nvPr>
        </p:nvPicPr>
        <p:blipFill>
          <a:blip r:embed="rId2" cstate="print">
            <a:extLst>
              <a:ext uri="{28A0092B-C50C-407E-A947-70E740481C1C}">
                <a14:useLocalDpi xmlns:a14="http://schemas.microsoft.com/office/drawing/2010/main" val="0"/>
              </a:ext>
            </a:extLst>
          </a:blip>
          <a:srcRect/>
          <a:stretch>
            <a:fillRect/>
          </a:stretch>
        </p:blipFill>
        <p:spPr>
          <a:xfrm>
            <a:off x="0" y="1484784"/>
            <a:ext cx="9144000" cy="122396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5" name="Picture 2" descr="H:\Documents and Settings\22\Рабочий стол\моя\АНИМАЦИЯ,РАЗНОЕ\Анимашки\Анимашки_ClipArt\AG00218_.GIF"/>
          <p:cNvPicPr/>
          <p:nvPr/>
        </p:nvPicPr>
        <p:blipFill>
          <a:blip r:embed="rId3" cstate="print"/>
          <a:srcRect/>
          <a:stretch>
            <a:fillRect/>
          </a:stretch>
        </p:blipFill>
        <p:spPr bwMode="auto">
          <a:xfrm rot="-2781329">
            <a:off x="3446557" y="4270670"/>
            <a:ext cx="2570626" cy="150051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3"/>
          <p:cNvSpPr>
            <a:spLocks noGrp="1"/>
          </p:cNvSpPr>
          <p:nvPr>
            <p:ph type="sldNum" sz="quarter" idx="12"/>
          </p:nvPr>
        </p:nvSpPr>
        <p:spPr/>
        <p:txBody>
          <a:bodyPr/>
          <a:lstStyle/>
          <a:p>
            <a:fld id="{2635A855-9D44-41A0-989D-88A33BBC2336}" type="slidenum">
              <a:rPr lang="ru-RU"/>
              <a:pPr/>
              <a:t>9</a:t>
            </a:fld>
            <a:endParaRPr lang="ru-RU"/>
          </a:p>
        </p:txBody>
      </p:sp>
      <p:pic>
        <p:nvPicPr>
          <p:cNvPr id="152580" name="Picture 4" descr="4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35210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1" name="Rectangle 5"/>
          <p:cNvSpPr>
            <a:spLocks noChangeArrowheads="1"/>
          </p:cNvSpPr>
          <p:nvPr/>
        </p:nvSpPr>
        <p:spPr bwMode="auto">
          <a:xfrm>
            <a:off x="4413617" y="1754898"/>
            <a:ext cx="4356100" cy="250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spcBef>
                <a:spcPct val="20000"/>
              </a:spcBef>
              <a:buClr>
                <a:schemeClr val="accent1"/>
              </a:buClr>
              <a:buSzPct val="65000"/>
              <a:buFont typeface="Wingdings" pitchFamily="2" charset="2"/>
              <a:buNone/>
            </a:pPr>
            <a:r>
              <a:rPr lang="ru-RU" sz="3600" b="1" dirty="0">
                <a:solidFill>
                  <a:srgbClr val="00B050"/>
                </a:solidFill>
                <a:effectLst>
                  <a:outerShdw blurRad="38100" dist="38100" dir="2700000" algn="tl">
                    <a:srgbClr val="000000">
                      <a:alpha val="43137"/>
                    </a:srgbClr>
                  </a:outerShdw>
                </a:effectLst>
              </a:rPr>
              <a:t>В</a:t>
            </a:r>
            <a:r>
              <a:rPr lang="ru-RU" sz="2400" b="1" dirty="0">
                <a:solidFill>
                  <a:srgbClr val="00B050"/>
                </a:solidFill>
                <a:effectLst>
                  <a:outerShdw blurRad="38100" dist="38100" dir="2700000" algn="tl">
                    <a:srgbClr val="000000">
                      <a:alpha val="43137"/>
                    </a:srgbClr>
                  </a:outerShdw>
                </a:effectLst>
              </a:rPr>
              <a:t> </a:t>
            </a:r>
            <a:r>
              <a:rPr lang="ru-RU" sz="3200" b="1" dirty="0">
                <a:solidFill>
                  <a:srgbClr val="00B050"/>
                </a:solidFill>
                <a:effectLst>
                  <a:outerShdw blurRad="38100" dist="38100" dir="2700000" algn="tl">
                    <a:srgbClr val="000000">
                      <a:alpha val="43137"/>
                    </a:srgbClr>
                  </a:outerShdw>
                </a:effectLst>
              </a:rPr>
              <a:t>растениях </a:t>
            </a:r>
            <a:endParaRPr lang="ru-RU" sz="3200" b="1" dirty="0" smtClean="0">
              <a:solidFill>
                <a:srgbClr val="00B050"/>
              </a:solidFill>
              <a:effectLst>
                <a:outerShdw blurRad="38100" dist="38100" dir="2700000" algn="tl">
                  <a:srgbClr val="000000">
                    <a:alpha val="43137"/>
                  </a:srgbClr>
                </a:outerShdw>
              </a:effectLst>
            </a:endParaRPr>
          </a:p>
          <a:p>
            <a:pPr>
              <a:lnSpc>
                <a:spcPct val="80000"/>
              </a:lnSpc>
              <a:spcBef>
                <a:spcPct val="20000"/>
              </a:spcBef>
              <a:buClr>
                <a:schemeClr val="accent1"/>
              </a:buClr>
              <a:buSzPct val="65000"/>
              <a:buFont typeface="Wingdings" pitchFamily="2" charset="2"/>
              <a:buNone/>
            </a:pPr>
            <a:r>
              <a:rPr lang="ru-RU" sz="2400" b="1" dirty="0" smtClean="0">
                <a:effectLst>
                  <a:outerShdw blurRad="38100" dist="38100" dir="2700000" algn="tl">
                    <a:srgbClr val="000000">
                      <a:alpha val="43137"/>
                    </a:srgbClr>
                  </a:outerShdw>
                </a:effectLst>
              </a:rPr>
              <a:t>реакция </a:t>
            </a:r>
            <a:r>
              <a:rPr lang="ru-RU" sz="3200" b="1" dirty="0">
                <a:effectLst>
                  <a:outerShdw blurRad="38100" dist="38100" dir="2700000" algn="tl">
                    <a:srgbClr val="000000">
                      <a:alpha val="43137"/>
                    </a:srgbClr>
                  </a:outerShdw>
                </a:effectLst>
              </a:rPr>
              <a:t>фотосинтез</a:t>
            </a:r>
            <a:r>
              <a:rPr lang="ru-RU" sz="2400" b="1" dirty="0">
                <a:effectLst>
                  <a:outerShdw blurRad="38100" dist="38100" dir="2700000" algn="tl">
                    <a:srgbClr val="000000">
                      <a:alpha val="43137"/>
                    </a:srgbClr>
                  </a:outerShdw>
                </a:effectLst>
              </a:rPr>
              <a:t>а, </a:t>
            </a:r>
            <a:r>
              <a:rPr lang="ru-RU" sz="2400" b="1" dirty="0" smtClean="0">
                <a:effectLst>
                  <a:outerShdw blurRad="38100" dist="38100" dir="2700000" algn="tl">
                    <a:srgbClr val="000000">
                      <a:alpha val="43137"/>
                    </a:srgbClr>
                  </a:outerShdw>
                </a:effectLst>
              </a:rPr>
              <a:t>осуществляется  </a:t>
            </a:r>
            <a:r>
              <a:rPr lang="ru-RU" sz="2400" b="1" dirty="0">
                <a:effectLst>
                  <a:outerShdw blurRad="38100" dist="38100" dir="2700000" algn="tl">
                    <a:srgbClr val="000000">
                      <a:alpha val="43137"/>
                    </a:srgbClr>
                  </a:outerShdw>
                </a:effectLst>
              </a:rPr>
              <a:t>за счет солнечной энергии с участием зелёного пигмента растений - хлорофилла.</a:t>
            </a:r>
          </a:p>
        </p:txBody>
      </p:sp>
      <p:sp>
        <p:nvSpPr>
          <p:cNvPr id="152582" name="Rectangle 6"/>
          <p:cNvSpPr>
            <a:spLocks noChangeArrowheads="1"/>
          </p:cNvSpPr>
          <p:nvPr/>
        </p:nvSpPr>
        <p:spPr bwMode="auto">
          <a:xfrm>
            <a:off x="4140200" y="5084763"/>
            <a:ext cx="3960813"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accent1"/>
              </a:buClr>
              <a:buSzPct val="65000"/>
              <a:buFont typeface="Wingdings" pitchFamily="2" charset="2"/>
              <a:buNone/>
            </a:pPr>
            <a:r>
              <a:rPr lang="ru-RU" sz="3200" b="1">
                <a:solidFill>
                  <a:srgbClr val="CC0000"/>
                </a:solidFill>
                <a:effectLst>
                  <a:outerShdw blurRad="38100" dist="38100" dir="2700000" algn="tl">
                    <a:srgbClr val="C0C0C0"/>
                  </a:outerShdw>
                </a:effectLst>
              </a:rPr>
              <a:t>6СО</a:t>
            </a:r>
            <a:r>
              <a:rPr lang="ru-RU" sz="2000" b="1">
                <a:solidFill>
                  <a:srgbClr val="CC0000"/>
                </a:solidFill>
                <a:effectLst>
                  <a:outerShdw blurRad="38100" dist="38100" dir="2700000" algn="tl">
                    <a:srgbClr val="C0C0C0"/>
                  </a:outerShdw>
                </a:effectLst>
              </a:rPr>
              <a:t>2</a:t>
            </a:r>
            <a:r>
              <a:rPr lang="ru-RU" sz="3200" b="1">
                <a:solidFill>
                  <a:srgbClr val="CC0000"/>
                </a:solidFill>
                <a:effectLst>
                  <a:outerShdw blurRad="38100" dist="38100" dir="2700000" algn="tl">
                    <a:srgbClr val="C0C0C0"/>
                  </a:outerShdw>
                </a:effectLst>
              </a:rPr>
              <a:t> + 6Н</a:t>
            </a:r>
            <a:r>
              <a:rPr lang="ru-RU" sz="2000" b="1">
                <a:solidFill>
                  <a:srgbClr val="CC0000"/>
                </a:solidFill>
                <a:effectLst>
                  <a:outerShdw blurRad="38100" dist="38100" dir="2700000" algn="tl">
                    <a:srgbClr val="C0C0C0"/>
                  </a:outerShdw>
                </a:effectLst>
              </a:rPr>
              <a:t>2</a:t>
            </a:r>
            <a:r>
              <a:rPr lang="ru-RU" sz="3200" b="1">
                <a:solidFill>
                  <a:srgbClr val="CC0000"/>
                </a:solidFill>
                <a:effectLst>
                  <a:outerShdw blurRad="38100" dist="38100" dir="2700000" algn="tl">
                    <a:srgbClr val="C0C0C0"/>
                  </a:outerShdw>
                </a:effectLst>
              </a:rPr>
              <a:t>О  </a:t>
            </a:r>
            <a:r>
              <a:rPr lang="ru-RU" sz="3200" b="1">
                <a:solidFill>
                  <a:srgbClr val="CC0000"/>
                </a:solidFill>
                <a:effectLst>
                  <a:outerShdw blurRad="38100" dist="38100" dir="2700000" algn="tl">
                    <a:srgbClr val="C0C0C0"/>
                  </a:outerShdw>
                </a:effectLst>
                <a:sym typeface="Wingdings" pitchFamily="2" charset="2"/>
              </a:rPr>
              <a:t></a:t>
            </a:r>
          </a:p>
        </p:txBody>
      </p:sp>
      <p:sp>
        <p:nvSpPr>
          <p:cNvPr id="152583" name="Rectangle 7"/>
          <p:cNvSpPr>
            <a:spLocks noChangeArrowheads="1"/>
          </p:cNvSpPr>
          <p:nvPr/>
        </p:nvSpPr>
        <p:spPr bwMode="auto">
          <a:xfrm>
            <a:off x="4140200" y="6021388"/>
            <a:ext cx="3960813"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accent1"/>
              </a:buClr>
              <a:buSzPct val="65000"/>
              <a:buFont typeface="Wingdings" pitchFamily="2" charset="2"/>
              <a:buNone/>
            </a:pPr>
            <a:r>
              <a:rPr lang="ru-RU" sz="3600" b="1">
                <a:solidFill>
                  <a:srgbClr val="CC0000"/>
                </a:solidFill>
              </a:rPr>
              <a:t>С</a:t>
            </a:r>
            <a:r>
              <a:rPr lang="ru-RU" sz="2400" b="1">
                <a:solidFill>
                  <a:srgbClr val="CC0000"/>
                </a:solidFill>
              </a:rPr>
              <a:t>6</a:t>
            </a:r>
            <a:r>
              <a:rPr lang="ru-RU" sz="3600" b="1">
                <a:solidFill>
                  <a:srgbClr val="CC0000"/>
                </a:solidFill>
              </a:rPr>
              <a:t>Н</a:t>
            </a:r>
            <a:r>
              <a:rPr lang="ru-RU" sz="2800" b="1">
                <a:solidFill>
                  <a:srgbClr val="CC0000"/>
                </a:solidFill>
              </a:rPr>
              <a:t>12</a:t>
            </a:r>
            <a:r>
              <a:rPr lang="ru-RU" sz="3600" b="1">
                <a:solidFill>
                  <a:srgbClr val="CC0000"/>
                </a:solidFill>
              </a:rPr>
              <a:t>О</a:t>
            </a:r>
            <a:r>
              <a:rPr lang="ru-RU" sz="2400" b="1">
                <a:solidFill>
                  <a:srgbClr val="CC0000"/>
                </a:solidFill>
              </a:rPr>
              <a:t>6</a:t>
            </a:r>
            <a:r>
              <a:rPr lang="ru-RU" sz="3600" b="1">
                <a:solidFill>
                  <a:srgbClr val="CC0000"/>
                </a:solidFill>
              </a:rPr>
              <a:t> + 6О</a:t>
            </a:r>
            <a:r>
              <a:rPr lang="ru-RU" sz="2400" b="1">
                <a:solidFill>
                  <a:srgbClr val="CC0000"/>
                </a:solidFill>
              </a:rPr>
              <a:t>2</a:t>
            </a:r>
          </a:p>
        </p:txBody>
      </p:sp>
      <p:sp>
        <p:nvSpPr>
          <p:cNvPr id="152584" name="Rectangle 8"/>
          <p:cNvSpPr>
            <a:spLocks noChangeArrowheads="1"/>
          </p:cNvSpPr>
          <p:nvPr/>
        </p:nvSpPr>
        <p:spPr bwMode="auto">
          <a:xfrm>
            <a:off x="2360980" y="131884"/>
            <a:ext cx="64087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ru-RU" sz="4000" b="1" dirty="0">
                <a:solidFill>
                  <a:srgbClr val="FF0000"/>
                </a:solidFill>
                <a:effectLst>
                  <a:outerShdw blurRad="38100" dist="38100" dir="2700000" algn="tl">
                    <a:srgbClr val="C0C0C0"/>
                  </a:outerShdw>
                </a:effectLst>
              </a:rPr>
              <a:t>Получение углеводов</a:t>
            </a:r>
          </a:p>
        </p:txBody>
      </p:sp>
      <p:sp>
        <p:nvSpPr>
          <p:cNvPr id="152585" name="Rectangle 9"/>
          <p:cNvSpPr>
            <a:spLocks noChangeArrowheads="1"/>
          </p:cNvSpPr>
          <p:nvPr/>
        </p:nvSpPr>
        <p:spPr bwMode="auto">
          <a:xfrm>
            <a:off x="6599238" y="5008563"/>
            <a:ext cx="239553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20000"/>
              </a:spcBef>
              <a:buClr>
                <a:schemeClr val="accent1"/>
              </a:buClr>
              <a:buSzPct val="65000"/>
              <a:buFont typeface="Wingdings" pitchFamily="2" charset="2"/>
              <a:buNone/>
            </a:pPr>
            <a:r>
              <a:rPr lang="ru-RU" b="1">
                <a:solidFill>
                  <a:srgbClr val="CC0000"/>
                </a:solidFill>
                <a:effectLst>
                  <a:outerShdw blurRad="38100" dist="38100" dir="2700000" algn="tl">
                    <a:srgbClr val="C0C0C0"/>
                  </a:outerShdw>
                </a:effectLst>
                <a:sym typeface="Wingdings" pitchFamily="2" charset="2"/>
              </a:rPr>
              <a:t>Солнечная энергия</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114C4546-2F34-4AA2-BBC5-9F924CF5FEC6}" type="slidenum">
              <a:rPr lang="ru-RU"/>
              <a:pPr/>
              <a:t>90</a:t>
            </a:fld>
            <a:endParaRPr lang="ru-RU"/>
          </a:p>
        </p:txBody>
      </p:sp>
      <p:sp>
        <p:nvSpPr>
          <p:cNvPr id="114693" name="Rectangle 5"/>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114692" name="Object 4"/>
          <p:cNvGraphicFramePr>
            <a:graphicFrameLocks noChangeAspect="1"/>
          </p:cNvGraphicFramePr>
          <p:nvPr/>
        </p:nvGraphicFramePr>
        <p:xfrm>
          <a:off x="323850" y="2060575"/>
          <a:ext cx="8497888" cy="4524375"/>
        </p:xfrm>
        <a:graphic>
          <a:graphicData uri="http://schemas.openxmlformats.org/presentationml/2006/ole">
            <mc:AlternateContent xmlns:mc="http://schemas.openxmlformats.org/markup-compatibility/2006">
              <mc:Choice xmlns:v="urn:schemas-microsoft-com:vml" Requires="v">
                <p:oleObj spid="_x0000_s114703" r:id="rId3" imgW="3629025" imgH="2219325" progId="ChemWindow.Document">
                  <p:embed/>
                </p:oleObj>
              </mc:Choice>
              <mc:Fallback>
                <p:oleObj r:id="rId3" imgW="3629025" imgH="2219325" progId="ChemWindow.Document">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060575"/>
                        <a:ext cx="8497888" cy="452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694" name="Rectangle 6"/>
          <p:cNvSpPr>
            <a:spLocks noChangeArrowheads="1"/>
          </p:cNvSpPr>
          <p:nvPr/>
        </p:nvSpPr>
        <p:spPr bwMode="auto">
          <a:xfrm>
            <a:off x="0" y="26988"/>
            <a:ext cx="9144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3200" b="1" dirty="0">
                <a:effectLst>
                  <a:outerShdw blurRad="38100" dist="38100" dir="2700000" algn="tl">
                    <a:srgbClr val="000000">
                      <a:alpha val="43137"/>
                    </a:srgbClr>
                  </a:outerShdw>
                </a:effectLst>
              </a:rPr>
              <a:t>IV</a:t>
            </a:r>
            <a:r>
              <a:rPr lang="en-US" sz="3200" b="1" dirty="0" smtClean="0">
                <a:effectLst>
                  <a:outerShdw blurRad="38100" dist="38100" dir="2700000" algn="tl">
                    <a:srgbClr val="000000">
                      <a:alpha val="43137"/>
                    </a:srgbClr>
                  </a:outerShdw>
                </a:effectLst>
              </a:rPr>
              <a:t>.</a:t>
            </a:r>
            <a:r>
              <a:rPr lang="ru-RU" sz="3200" b="1" dirty="0" smtClean="0">
                <a:effectLst>
                  <a:outerShdw blurRad="38100" dist="38100" dir="2700000" algn="tl">
                    <a:srgbClr val="000000">
                      <a:alpha val="43137"/>
                    </a:srgbClr>
                  </a:outerShdw>
                </a:effectLst>
              </a:rPr>
              <a:t>  РЕАКЦИИ </a:t>
            </a:r>
            <a:r>
              <a:rPr lang="ru-RU" sz="3200" b="1" dirty="0">
                <a:effectLst>
                  <a:outerShdw blurRad="38100" dist="38100" dir="2700000" algn="tl">
                    <a:srgbClr val="000000">
                      <a:alpha val="43137"/>
                    </a:srgbClr>
                  </a:outerShdw>
                </a:effectLst>
              </a:rPr>
              <a:t>СПИРТОВЫХ ОН-ГРУПП.</a:t>
            </a:r>
          </a:p>
          <a:p>
            <a:pPr algn="ctr"/>
            <a:r>
              <a:rPr lang="ru-RU" sz="3200" b="1" dirty="0">
                <a:solidFill>
                  <a:srgbClr val="0070C0"/>
                </a:solidFill>
                <a:effectLst>
                  <a:outerShdw blurRad="38100" dist="38100" dir="2700000" algn="tl">
                    <a:srgbClr val="000000">
                      <a:alpha val="43137"/>
                    </a:srgbClr>
                  </a:outerShdw>
                </a:effectLst>
              </a:rPr>
              <a:t>1. Простые эфиры</a:t>
            </a:r>
          </a:p>
          <a:p>
            <a:endParaRPr lang="ru-RU" sz="4000" b="1" dirty="0">
              <a:effectLst>
                <a:outerShdw blurRad="38100" dist="38100" dir="2700000" algn="tl">
                  <a:srgbClr val="000000">
                    <a:alpha val="43137"/>
                  </a:srgbClr>
                </a:outerShdw>
              </a:effectLst>
            </a:endParaRPr>
          </a:p>
        </p:txBody>
      </p:sp>
      <p:sp>
        <p:nvSpPr>
          <p:cNvPr id="114695" name="Rectangle 7"/>
          <p:cNvSpPr>
            <a:spLocks noChangeArrowheads="1"/>
          </p:cNvSpPr>
          <p:nvPr/>
        </p:nvSpPr>
        <p:spPr bwMode="auto">
          <a:xfrm>
            <a:off x="0" y="954088"/>
            <a:ext cx="9144000" cy="112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sz="3600" b="1" dirty="0">
                <a:solidFill>
                  <a:srgbClr val="FF0000"/>
                </a:solidFill>
                <a:effectLst>
                  <a:outerShdw blurRad="38100" dist="38100" dir="2700000" algn="tl">
                    <a:srgbClr val="000000">
                      <a:alpha val="43137"/>
                    </a:srgbClr>
                  </a:outerShdw>
                </a:effectLst>
              </a:rPr>
              <a:t>"</a:t>
            </a:r>
            <a:r>
              <a:rPr lang="ru-RU" sz="3200" b="1" i="1" dirty="0">
                <a:solidFill>
                  <a:srgbClr val="FF0000"/>
                </a:solidFill>
                <a:effectLst>
                  <a:outerShdw blurRad="38100" dist="38100" dir="2700000" algn="tl">
                    <a:srgbClr val="000000">
                      <a:alpha val="43137"/>
                    </a:srgbClr>
                  </a:outerShdw>
                </a:effectLst>
              </a:rPr>
              <a:t>исчерпывающе </a:t>
            </a:r>
            <a:r>
              <a:rPr lang="ru-RU" sz="3200" b="1" i="1" dirty="0" err="1">
                <a:solidFill>
                  <a:srgbClr val="FF0000"/>
                </a:solidFill>
                <a:effectLst>
                  <a:outerShdw blurRad="38100" dist="38100" dir="2700000" algn="tl">
                    <a:srgbClr val="000000">
                      <a:alpha val="43137"/>
                    </a:srgbClr>
                  </a:outerShdw>
                </a:effectLst>
              </a:rPr>
              <a:t>метилированные</a:t>
            </a:r>
            <a:r>
              <a:rPr lang="ru-RU" sz="3200" b="1" i="1" dirty="0">
                <a:solidFill>
                  <a:srgbClr val="FF0000"/>
                </a:solidFill>
                <a:effectLst>
                  <a:outerShdw blurRad="38100" dist="38100" dir="2700000" algn="tl">
                    <a:srgbClr val="000000">
                      <a:alpha val="43137"/>
                    </a:srgbClr>
                  </a:outerShdw>
                </a:effectLst>
              </a:rPr>
              <a:t> монозы</a:t>
            </a:r>
            <a:r>
              <a:rPr lang="ru-RU" sz="3200" b="1" dirty="0" smtClean="0">
                <a:solidFill>
                  <a:srgbClr val="FF0000"/>
                </a:solidFill>
                <a:effectLst>
                  <a:outerShdw blurRad="38100" dist="38100" dir="2700000" algn="tl">
                    <a:srgbClr val="000000">
                      <a:alpha val="43137"/>
                    </a:srgbClr>
                  </a:outerShdw>
                </a:effectLst>
              </a:rPr>
              <a:t>"</a:t>
            </a:r>
            <a:r>
              <a:rPr lang="ru-RU" sz="2000" b="1" dirty="0" smtClean="0">
                <a:solidFill>
                  <a:srgbClr val="FF0000"/>
                </a:solidFill>
                <a:effectLst>
                  <a:outerShdw blurRad="38100" dist="38100" dir="2700000" algn="tl">
                    <a:srgbClr val="000000">
                      <a:alpha val="43137"/>
                    </a:srgbClr>
                  </a:outerShdw>
                </a:effectLst>
              </a:rPr>
              <a:t> </a:t>
            </a:r>
            <a:endParaRPr lang="ru-RU" sz="2000" b="1" dirty="0">
              <a:solidFill>
                <a:srgbClr val="FF0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Номер слайда 3"/>
          <p:cNvSpPr>
            <a:spLocks noGrp="1"/>
          </p:cNvSpPr>
          <p:nvPr>
            <p:ph type="sldNum" sz="quarter" idx="12"/>
          </p:nvPr>
        </p:nvSpPr>
        <p:spPr/>
        <p:txBody>
          <a:bodyPr/>
          <a:lstStyle/>
          <a:p>
            <a:fld id="{D09EAB56-3DA4-4299-B505-BAB8E2819F6C}" type="slidenum">
              <a:rPr lang="ru-RU"/>
              <a:pPr/>
              <a:t>91</a:t>
            </a:fld>
            <a:endParaRPr lang="ru-RU"/>
          </a:p>
        </p:txBody>
      </p:sp>
      <p:sp>
        <p:nvSpPr>
          <p:cNvPr id="28674" name="Text Box 2"/>
          <p:cNvSpPr txBox="1">
            <a:spLocks noChangeArrowheads="1"/>
          </p:cNvSpPr>
          <p:nvPr/>
        </p:nvSpPr>
        <p:spPr bwMode="auto">
          <a:xfrm>
            <a:off x="250825" y="-16724"/>
            <a:ext cx="882015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ru-RU" sz="3200" b="1" dirty="0">
              <a:solidFill>
                <a:srgbClr val="FF0000"/>
              </a:solidFill>
              <a:effectLst>
                <a:outerShdw blurRad="38100" dist="38100" dir="2700000" algn="tl">
                  <a:srgbClr val="000000">
                    <a:alpha val="43137"/>
                  </a:srgbClr>
                </a:outerShdw>
              </a:effectLst>
            </a:endParaRPr>
          </a:p>
          <a:p>
            <a:r>
              <a:rPr lang="ru-RU" sz="3200" b="1" dirty="0">
                <a:solidFill>
                  <a:srgbClr val="FF0000"/>
                </a:solidFill>
                <a:effectLst>
                  <a:outerShdw blurRad="38100" dist="38100" dir="2700000" algn="tl">
                    <a:srgbClr val="000000">
                      <a:alpha val="43137"/>
                    </a:srgbClr>
                  </a:outerShdw>
                </a:effectLst>
              </a:rPr>
              <a:t>2. Сложные </a:t>
            </a:r>
            <a:r>
              <a:rPr lang="ru-RU" sz="3200" b="1" dirty="0" smtClean="0">
                <a:solidFill>
                  <a:srgbClr val="FF0000"/>
                </a:solidFill>
                <a:effectLst>
                  <a:outerShdw blurRad="38100" dist="38100" dir="2700000" algn="tl">
                    <a:srgbClr val="000000">
                      <a:alpha val="43137"/>
                    </a:srgbClr>
                  </a:outerShdw>
                </a:effectLst>
              </a:rPr>
              <a:t>эфиры.   </a:t>
            </a:r>
            <a:r>
              <a:rPr lang="ru-RU" sz="2800" b="1" dirty="0" err="1">
                <a:solidFill>
                  <a:srgbClr val="FF0000"/>
                </a:solidFill>
                <a:effectLst>
                  <a:outerShdw blurRad="38100" dist="38100" dir="2700000" algn="tl">
                    <a:srgbClr val="000000">
                      <a:alpha val="43137"/>
                    </a:srgbClr>
                  </a:outerShdw>
                </a:effectLst>
              </a:rPr>
              <a:t>Ацилирование</a:t>
            </a:r>
            <a:r>
              <a:rPr lang="ru-RU" sz="2800" b="1" dirty="0">
                <a:solidFill>
                  <a:srgbClr val="FF0000"/>
                </a:solidFill>
                <a:effectLst>
                  <a:outerShdw blurRad="38100" dist="38100" dir="2700000" algn="tl">
                    <a:srgbClr val="000000">
                      <a:alpha val="43137"/>
                    </a:srgbClr>
                  </a:outerShdw>
                </a:effectLst>
              </a:rPr>
              <a:t> моноз</a:t>
            </a:r>
            <a:r>
              <a:rPr lang="ru-RU" dirty="0">
                <a:solidFill>
                  <a:srgbClr val="FF0000"/>
                </a:solidFill>
                <a:effectLst>
                  <a:outerShdw blurRad="38100" dist="38100" dir="2700000" algn="tl">
                    <a:srgbClr val="000000">
                      <a:alpha val="43137"/>
                    </a:srgbClr>
                  </a:outerShdw>
                </a:effectLst>
              </a:rPr>
              <a:t> </a:t>
            </a:r>
          </a:p>
        </p:txBody>
      </p:sp>
      <p:sp>
        <p:nvSpPr>
          <p:cNvPr id="28675" name="Line 3"/>
          <p:cNvSpPr>
            <a:spLocks noChangeShapeType="1"/>
          </p:cNvSpPr>
          <p:nvPr/>
        </p:nvSpPr>
        <p:spPr bwMode="auto">
          <a:xfrm>
            <a:off x="250825" y="1341438"/>
            <a:ext cx="8569325" cy="0"/>
          </a:xfrm>
          <a:prstGeom prst="line">
            <a:avLst/>
          </a:prstGeom>
          <a:noFill/>
          <a:ln w="57150" cmpd="thinThick">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867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8677" name="Rectangle 5"/>
          <p:cNvSpPr>
            <a:spLocks noChangeArrowheads="1"/>
          </p:cNvSpPr>
          <p:nvPr/>
        </p:nvSpPr>
        <p:spPr bwMode="auto">
          <a:xfrm>
            <a:off x="0" y="280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867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8679" name="Rectangle 7"/>
          <p:cNvSpPr>
            <a:spLocks noChangeArrowheads="1"/>
          </p:cNvSpPr>
          <p:nvPr/>
        </p:nvSpPr>
        <p:spPr bwMode="auto">
          <a:xfrm>
            <a:off x="0" y="2366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8680" name="Rectangle 8"/>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8681" name="Rectangle 9"/>
          <p:cNvSpPr>
            <a:spLocks noChangeArrowheads="1"/>
          </p:cNvSpPr>
          <p:nvPr/>
        </p:nvSpPr>
        <p:spPr bwMode="auto">
          <a:xfrm>
            <a:off x="0" y="2438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8682" name="Rectangle 10"/>
          <p:cNvSpPr>
            <a:spLocks noChangeArrowheads="1"/>
          </p:cNvSpPr>
          <p:nvPr/>
        </p:nvSpPr>
        <p:spPr bwMode="auto">
          <a:xfrm>
            <a:off x="0" y="2528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8683" name="Rectangle 11"/>
          <p:cNvSpPr>
            <a:spLocks noChangeArrowheads="1"/>
          </p:cNvSpPr>
          <p:nvPr/>
        </p:nvSpPr>
        <p:spPr bwMode="auto">
          <a:xfrm>
            <a:off x="0" y="2828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8684" name="Rectangle 12"/>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8685" name="Rectangle 13"/>
          <p:cNvSpPr>
            <a:spLocks noChangeArrowheads="1"/>
          </p:cNvSpPr>
          <p:nvPr/>
        </p:nvSpPr>
        <p:spPr bwMode="auto">
          <a:xfrm>
            <a:off x="0"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8686" name="Rectangle 14"/>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8687" name="Rectangle 15"/>
          <p:cNvSpPr>
            <a:spLocks noChangeArrowheads="1"/>
          </p:cNvSpPr>
          <p:nvPr/>
        </p:nvSpPr>
        <p:spPr bwMode="auto">
          <a:xfrm>
            <a:off x="0"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8688" name="Rectangle 16"/>
          <p:cNvSpPr>
            <a:spLocks noChangeArrowheads="1"/>
          </p:cNvSpPr>
          <p:nvPr/>
        </p:nvSpPr>
        <p:spPr bwMode="auto">
          <a:xfrm>
            <a:off x="0" y="1209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8689"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8692" name="Rectangle 20"/>
          <p:cNvSpPr>
            <a:spLocks noChangeArrowheads="1"/>
          </p:cNvSpPr>
          <p:nvPr/>
        </p:nvSpPr>
        <p:spPr bwMode="auto">
          <a:xfrm>
            <a:off x="0" y="2081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28691" name="Object 19"/>
          <p:cNvGraphicFramePr>
            <a:graphicFrameLocks noChangeAspect="1"/>
          </p:cNvGraphicFramePr>
          <p:nvPr/>
        </p:nvGraphicFramePr>
        <p:xfrm>
          <a:off x="323850" y="1628775"/>
          <a:ext cx="8496300" cy="3573463"/>
        </p:xfrm>
        <a:graphic>
          <a:graphicData uri="http://schemas.openxmlformats.org/presentationml/2006/ole">
            <mc:AlternateContent xmlns:mc="http://schemas.openxmlformats.org/markup-compatibility/2006">
              <mc:Choice xmlns:v="urn:schemas-microsoft-com:vml" Requires="v">
                <p:oleObj spid="_x0000_s28701" name="Document" r:id="rId3" imgW="6553200" imgH="2752725" progId="ChemWindow.Document">
                  <p:embed/>
                </p:oleObj>
              </mc:Choice>
              <mc:Fallback>
                <p:oleObj name="Document" r:id="rId3" imgW="6553200" imgH="2752725" progId="ChemWindow.Document">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628775"/>
                        <a:ext cx="8496300" cy="3573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8693"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45125"/>
            <a:ext cx="85693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Номер слайда 3"/>
          <p:cNvSpPr>
            <a:spLocks noGrp="1"/>
          </p:cNvSpPr>
          <p:nvPr>
            <p:ph type="sldNum" sz="quarter" idx="12"/>
          </p:nvPr>
        </p:nvSpPr>
        <p:spPr/>
        <p:txBody>
          <a:bodyPr/>
          <a:lstStyle/>
          <a:p>
            <a:fld id="{1141D86A-E89F-4D16-8000-F362F444BA84}" type="slidenum">
              <a:rPr lang="ru-RU"/>
              <a:pPr/>
              <a:t>92</a:t>
            </a:fld>
            <a:endParaRPr lang="ru-RU"/>
          </a:p>
        </p:txBody>
      </p:sp>
      <p:sp>
        <p:nvSpPr>
          <p:cNvPr id="29698" name="Text Box 2"/>
          <p:cNvSpPr txBox="1">
            <a:spLocks noChangeArrowheads="1"/>
          </p:cNvSpPr>
          <p:nvPr/>
        </p:nvSpPr>
        <p:spPr bwMode="auto">
          <a:xfrm>
            <a:off x="2700338" y="0"/>
            <a:ext cx="44639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ru-RU" sz="3600" b="1">
              <a:solidFill>
                <a:srgbClr val="FF0000"/>
              </a:solidFill>
              <a:effectLst>
                <a:outerShdw blurRad="38100" dist="38100" dir="2700000" algn="tl">
                  <a:srgbClr val="000000">
                    <a:alpha val="43137"/>
                  </a:srgbClr>
                </a:outerShdw>
              </a:effectLst>
            </a:endParaRPr>
          </a:p>
          <a:p>
            <a:r>
              <a:rPr lang="ru-RU" sz="3600" b="1">
                <a:solidFill>
                  <a:srgbClr val="FF0000"/>
                </a:solidFill>
                <a:effectLst>
                  <a:outerShdw blurRad="38100" dist="38100" dir="2700000" algn="tl">
                    <a:srgbClr val="000000">
                      <a:alpha val="43137"/>
                    </a:srgbClr>
                  </a:outerShdw>
                </a:effectLst>
              </a:rPr>
              <a:t>Сложные эфиры</a:t>
            </a:r>
          </a:p>
        </p:txBody>
      </p:sp>
      <p:sp>
        <p:nvSpPr>
          <p:cNvPr id="29699" name="Line 3"/>
          <p:cNvSpPr>
            <a:spLocks noChangeShapeType="1"/>
          </p:cNvSpPr>
          <p:nvPr/>
        </p:nvSpPr>
        <p:spPr bwMode="auto">
          <a:xfrm>
            <a:off x="250825" y="1341438"/>
            <a:ext cx="8569325" cy="0"/>
          </a:xfrm>
          <a:prstGeom prst="line">
            <a:avLst/>
          </a:prstGeom>
          <a:noFill/>
          <a:ln w="57150" cmpd="thinThick">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970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9701" name="Rectangle 5"/>
          <p:cNvSpPr>
            <a:spLocks noChangeArrowheads="1"/>
          </p:cNvSpPr>
          <p:nvPr/>
        </p:nvSpPr>
        <p:spPr bwMode="auto">
          <a:xfrm>
            <a:off x="0" y="280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970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9703" name="Rectangle 7"/>
          <p:cNvSpPr>
            <a:spLocks noChangeArrowheads="1"/>
          </p:cNvSpPr>
          <p:nvPr/>
        </p:nvSpPr>
        <p:spPr bwMode="auto">
          <a:xfrm>
            <a:off x="0" y="2366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9704" name="Rectangle 8"/>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9705" name="Rectangle 9"/>
          <p:cNvSpPr>
            <a:spLocks noChangeArrowheads="1"/>
          </p:cNvSpPr>
          <p:nvPr/>
        </p:nvSpPr>
        <p:spPr bwMode="auto">
          <a:xfrm>
            <a:off x="0" y="2438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9706" name="Rectangle 10"/>
          <p:cNvSpPr>
            <a:spLocks noChangeArrowheads="1"/>
          </p:cNvSpPr>
          <p:nvPr/>
        </p:nvSpPr>
        <p:spPr bwMode="auto">
          <a:xfrm>
            <a:off x="0" y="2528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9707" name="Rectangle 11"/>
          <p:cNvSpPr>
            <a:spLocks noChangeArrowheads="1"/>
          </p:cNvSpPr>
          <p:nvPr/>
        </p:nvSpPr>
        <p:spPr bwMode="auto">
          <a:xfrm>
            <a:off x="0" y="2828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9708" name="Rectangle 12"/>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9709" name="Rectangle 13"/>
          <p:cNvSpPr>
            <a:spLocks noChangeArrowheads="1"/>
          </p:cNvSpPr>
          <p:nvPr/>
        </p:nvSpPr>
        <p:spPr bwMode="auto">
          <a:xfrm>
            <a:off x="0"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9710" name="Rectangle 14"/>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9711" name="Rectangle 15"/>
          <p:cNvSpPr>
            <a:spLocks noChangeArrowheads="1"/>
          </p:cNvSpPr>
          <p:nvPr/>
        </p:nvSpPr>
        <p:spPr bwMode="auto">
          <a:xfrm>
            <a:off x="0"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9712" name="Rectangle 16"/>
          <p:cNvSpPr>
            <a:spLocks noChangeArrowheads="1"/>
          </p:cNvSpPr>
          <p:nvPr/>
        </p:nvSpPr>
        <p:spPr bwMode="auto">
          <a:xfrm>
            <a:off x="0" y="1209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9713"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9714" name="Rectangle 18"/>
          <p:cNvSpPr>
            <a:spLocks noChangeArrowheads="1"/>
          </p:cNvSpPr>
          <p:nvPr/>
        </p:nvSpPr>
        <p:spPr bwMode="auto">
          <a:xfrm>
            <a:off x="0" y="2081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9717" name="Rectangle 21"/>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9719" name="Rectangle 23"/>
          <p:cNvSpPr>
            <a:spLocks noChangeArrowheads="1"/>
          </p:cNvSpPr>
          <p:nvPr/>
        </p:nvSpPr>
        <p:spPr bwMode="auto">
          <a:xfrm>
            <a:off x="0" y="2314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pic>
        <p:nvPicPr>
          <p:cNvPr id="29720"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840413"/>
            <a:ext cx="7559675"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21"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24175"/>
            <a:ext cx="9144000" cy="243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22"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700213"/>
            <a:ext cx="824388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Номер слайда 3"/>
          <p:cNvSpPr>
            <a:spLocks noGrp="1"/>
          </p:cNvSpPr>
          <p:nvPr>
            <p:ph type="sldNum" sz="quarter" idx="12"/>
          </p:nvPr>
        </p:nvSpPr>
        <p:spPr/>
        <p:txBody>
          <a:bodyPr/>
          <a:lstStyle/>
          <a:p>
            <a:fld id="{EBCF425D-D5E8-4E55-9240-6BF340ECB676}" type="slidenum">
              <a:rPr lang="ru-RU"/>
              <a:pPr/>
              <a:t>93</a:t>
            </a:fld>
            <a:endParaRPr lang="ru-RU"/>
          </a:p>
        </p:txBody>
      </p:sp>
      <p:sp>
        <p:nvSpPr>
          <p:cNvPr id="33794" name="Text Box 2"/>
          <p:cNvSpPr txBox="1">
            <a:spLocks noChangeArrowheads="1"/>
          </p:cNvSpPr>
          <p:nvPr/>
        </p:nvSpPr>
        <p:spPr bwMode="auto">
          <a:xfrm>
            <a:off x="250825" y="0"/>
            <a:ext cx="856932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endParaRPr lang="ru-RU" sz="3600" b="1" dirty="0">
              <a:solidFill>
                <a:schemeClr val="tx2"/>
              </a:solidFill>
              <a:effectLst>
                <a:outerShdw blurRad="38100" dist="38100" dir="2700000" algn="tl">
                  <a:srgbClr val="000000">
                    <a:alpha val="43137"/>
                  </a:srgbClr>
                </a:outerShdw>
              </a:effectLst>
            </a:endParaRPr>
          </a:p>
          <a:p>
            <a:pPr algn="ctr"/>
            <a:r>
              <a:rPr lang="ru-RU" sz="3200" b="1" dirty="0">
                <a:solidFill>
                  <a:schemeClr val="tx2"/>
                </a:solidFill>
                <a:effectLst>
                  <a:outerShdw blurRad="38100" dist="38100" dir="2700000" algn="tl">
                    <a:srgbClr val="000000">
                      <a:alpha val="43137"/>
                    </a:srgbClr>
                  </a:outerShdw>
                </a:effectLst>
              </a:rPr>
              <a:t>Участие фосфатов моносахаридов </a:t>
            </a:r>
          </a:p>
          <a:p>
            <a:pPr algn="ctr"/>
            <a:r>
              <a:rPr lang="ru-RU" sz="3200" b="1" dirty="0">
                <a:solidFill>
                  <a:schemeClr val="tx2"/>
                </a:solidFill>
                <a:effectLst>
                  <a:outerShdw blurRad="38100" dist="38100" dir="2700000" algn="tl">
                    <a:srgbClr val="000000">
                      <a:alpha val="43137"/>
                    </a:srgbClr>
                  </a:outerShdw>
                </a:effectLst>
              </a:rPr>
              <a:t>в биохимических процессах </a:t>
            </a:r>
          </a:p>
        </p:txBody>
      </p:sp>
      <p:sp>
        <p:nvSpPr>
          <p:cNvPr id="33795" name="Line 3"/>
          <p:cNvSpPr>
            <a:spLocks noChangeShapeType="1"/>
          </p:cNvSpPr>
          <p:nvPr/>
        </p:nvSpPr>
        <p:spPr bwMode="auto">
          <a:xfrm>
            <a:off x="250825" y="1700213"/>
            <a:ext cx="8569325" cy="0"/>
          </a:xfrm>
          <a:prstGeom prst="line">
            <a:avLst/>
          </a:prstGeom>
          <a:noFill/>
          <a:ln w="57150" cmpd="thinThick">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379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3797" name="Rectangle 5"/>
          <p:cNvSpPr>
            <a:spLocks noChangeArrowheads="1"/>
          </p:cNvSpPr>
          <p:nvPr/>
        </p:nvSpPr>
        <p:spPr bwMode="auto">
          <a:xfrm>
            <a:off x="0" y="280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379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3799" name="Rectangle 7"/>
          <p:cNvSpPr>
            <a:spLocks noChangeArrowheads="1"/>
          </p:cNvSpPr>
          <p:nvPr/>
        </p:nvSpPr>
        <p:spPr bwMode="auto">
          <a:xfrm>
            <a:off x="0" y="2366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3800" name="Rectangle 8"/>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3801" name="Rectangle 9"/>
          <p:cNvSpPr>
            <a:spLocks noChangeArrowheads="1"/>
          </p:cNvSpPr>
          <p:nvPr/>
        </p:nvSpPr>
        <p:spPr bwMode="auto">
          <a:xfrm>
            <a:off x="0" y="2438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3802" name="Rectangle 10"/>
          <p:cNvSpPr>
            <a:spLocks noChangeArrowheads="1"/>
          </p:cNvSpPr>
          <p:nvPr/>
        </p:nvSpPr>
        <p:spPr bwMode="auto">
          <a:xfrm>
            <a:off x="0" y="2528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3803" name="Rectangle 11"/>
          <p:cNvSpPr>
            <a:spLocks noChangeArrowheads="1"/>
          </p:cNvSpPr>
          <p:nvPr/>
        </p:nvSpPr>
        <p:spPr bwMode="auto">
          <a:xfrm>
            <a:off x="0" y="2828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3804" name="Rectangle 12"/>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3805" name="Rectangle 13"/>
          <p:cNvSpPr>
            <a:spLocks noChangeArrowheads="1"/>
          </p:cNvSpPr>
          <p:nvPr/>
        </p:nvSpPr>
        <p:spPr bwMode="auto">
          <a:xfrm>
            <a:off x="0"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3806" name="Rectangle 14"/>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3807" name="Rectangle 15"/>
          <p:cNvSpPr>
            <a:spLocks noChangeArrowheads="1"/>
          </p:cNvSpPr>
          <p:nvPr/>
        </p:nvSpPr>
        <p:spPr bwMode="auto">
          <a:xfrm>
            <a:off x="0"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3808" name="Rectangle 16"/>
          <p:cNvSpPr>
            <a:spLocks noChangeArrowheads="1"/>
          </p:cNvSpPr>
          <p:nvPr/>
        </p:nvSpPr>
        <p:spPr bwMode="auto">
          <a:xfrm>
            <a:off x="0" y="1209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3809"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3810" name="Rectangle 18"/>
          <p:cNvSpPr>
            <a:spLocks noChangeArrowheads="1"/>
          </p:cNvSpPr>
          <p:nvPr/>
        </p:nvSpPr>
        <p:spPr bwMode="auto">
          <a:xfrm>
            <a:off x="0" y="2081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3811" name="Rectangle 19"/>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3812" name="Rectangle 20"/>
          <p:cNvSpPr>
            <a:spLocks noChangeArrowheads="1"/>
          </p:cNvSpPr>
          <p:nvPr/>
        </p:nvSpPr>
        <p:spPr bwMode="auto">
          <a:xfrm>
            <a:off x="0" y="2314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3813" name="Rectangle 21"/>
          <p:cNvSpPr>
            <a:spLocks noChangeArrowheads="1"/>
          </p:cNvSpPr>
          <p:nvPr/>
        </p:nvSpPr>
        <p:spPr bwMode="auto">
          <a:xfrm>
            <a:off x="0" y="2562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3814" name="Rectangle 22"/>
          <p:cNvSpPr>
            <a:spLocks noChangeArrowheads="1"/>
          </p:cNvSpPr>
          <p:nvPr/>
        </p:nvSpPr>
        <p:spPr bwMode="auto">
          <a:xfrm>
            <a:off x="0" y="2200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3815" name="Rectangle 23"/>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33818" name="Rectangle 26"/>
          <p:cNvSpPr>
            <a:spLocks noChangeArrowheads="1"/>
          </p:cNvSpPr>
          <p:nvPr/>
        </p:nvSpPr>
        <p:spPr bwMode="auto">
          <a:xfrm>
            <a:off x="0"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33817" name="Object 25"/>
          <p:cNvGraphicFramePr>
            <a:graphicFrameLocks noChangeAspect="1"/>
          </p:cNvGraphicFramePr>
          <p:nvPr/>
        </p:nvGraphicFramePr>
        <p:xfrm>
          <a:off x="611188" y="2133600"/>
          <a:ext cx="3360737" cy="3600450"/>
        </p:xfrm>
        <a:graphic>
          <a:graphicData uri="http://schemas.openxmlformats.org/presentationml/2006/ole">
            <mc:AlternateContent xmlns:mc="http://schemas.openxmlformats.org/markup-compatibility/2006">
              <mc:Choice xmlns:v="urn:schemas-microsoft-com:vml" Requires="v">
                <p:oleObj spid="_x0000_s33833" name="Document" r:id="rId3" imgW="2409825" imgH="2581275" progId="ChemWindow.Document">
                  <p:embed/>
                </p:oleObj>
              </mc:Choice>
              <mc:Fallback>
                <p:oleObj name="Document" r:id="rId3" imgW="2409825" imgH="2581275" progId="ChemWindow.Document">
                  <p:embed/>
                  <p:pic>
                    <p:nvPicPr>
                      <p:cNvPr id="0"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133600"/>
                        <a:ext cx="3360737" cy="3600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20" name="Rectangle 28"/>
          <p:cNvSpPr>
            <a:spLocks noChangeArrowheads="1"/>
          </p:cNvSpPr>
          <p:nvPr/>
        </p:nvSpPr>
        <p:spPr bwMode="auto">
          <a:xfrm>
            <a:off x="0"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33819" name="Object 27"/>
          <p:cNvGraphicFramePr>
            <a:graphicFrameLocks noChangeAspect="1"/>
          </p:cNvGraphicFramePr>
          <p:nvPr/>
        </p:nvGraphicFramePr>
        <p:xfrm>
          <a:off x="4643438" y="2205038"/>
          <a:ext cx="3292475" cy="3671887"/>
        </p:xfrm>
        <a:graphic>
          <a:graphicData uri="http://schemas.openxmlformats.org/presentationml/2006/ole">
            <mc:AlternateContent xmlns:mc="http://schemas.openxmlformats.org/markup-compatibility/2006">
              <mc:Choice xmlns:v="urn:schemas-microsoft-com:vml" Requires="v">
                <p:oleObj spid="_x0000_s33834" name="Document" r:id="rId5" imgW="2314575" imgH="2581275" progId="ChemWindow.Document">
                  <p:embed/>
                </p:oleObj>
              </mc:Choice>
              <mc:Fallback>
                <p:oleObj name="Document" r:id="rId5" imgW="2314575" imgH="2581275" progId="ChemWindow.Document">
                  <p:embed/>
                  <p:pic>
                    <p:nvPicPr>
                      <p:cNvPr id="0"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2205038"/>
                        <a:ext cx="3292475" cy="3671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B63A257E-DF0C-4878-B33F-3E30E1D5E5B4}" type="slidenum">
              <a:rPr lang="ru-RU"/>
              <a:pPr/>
              <a:t>94</a:t>
            </a:fld>
            <a:endParaRPr lang="ru-RU"/>
          </a:p>
        </p:txBody>
      </p:sp>
      <p:sp>
        <p:nvSpPr>
          <p:cNvPr id="117765" name="Rectangle 5"/>
          <p:cNvSpPr>
            <a:spLocks noChangeArrowheads="1"/>
          </p:cNvSpPr>
          <p:nvPr/>
        </p:nvSpPr>
        <p:spPr bwMode="auto">
          <a:xfrm>
            <a:off x="395288" y="458242"/>
            <a:ext cx="8243887"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sz="1000" dirty="0">
                <a:effectLst>
                  <a:outerShdw blurRad="38100" dist="38100" dir="2700000" algn="tl">
                    <a:srgbClr val="000000">
                      <a:alpha val="43137"/>
                    </a:srgbClr>
                  </a:outerShdw>
                </a:effectLst>
                <a:latin typeface="Times New Roman" pitchFamily="18" charset="0"/>
                <a:cs typeface="Times New Roman" pitchFamily="18" charset="0"/>
              </a:rPr>
              <a:t>       </a:t>
            </a:r>
            <a:r>
              <a:rPr lang="ru-RU" sz="3200" b="1" dirty="0">
                <a:solidFill>
                  <a:srgbClr val="008080"/>
                </a:solidFill>
                <a:effectLst>
                  <a:outerShdw blurRad="38100" dist="38100" dir="2700000" algn="tl">
                    <a:srgbClr val="000000">
                      <a:alpha val="43137"/>
                    </a:srgbClr>
                  </a:outerShdw>
                </a:effectLst>
                <a:latin typeface="TimesDL" charset="0"/>
                <a:cs typeface="Times New Roman" pitchFamily="18" charset="0"/>
              </a:rPr>
              <a:t>Радикал, замещающий атом водорода в </a:t>
            </a:r>
            <a:r>
              <a:rPr lang="ru-RU" sz="3200" b="1" dirty="0" err="1">
                <a:solidFill>
                  <a:srgbClr val="008080"/>
                </a:solidFill>
                <a:effectLst>
                  <a:outerShdw blurRad="38100" dist="38100" dir="2700000" algn="tl">
                    <a:srgbClr val="000000">
                      <a:alpha val="43137"/>
                    </a:srgbClr>
                  </a:outerShdw>
                </a:effectLst>
                <a:latin typeface="TimesDL" charset="0"/>
                <a:cs typeface="Times New Roman" pitchFamily="18" charset="0"/>
              </a:rPr>
              <a:t>гликозидном</a:t>
            </a:r>
            <a:r>
              <a:rPr lang="ru-RU" sz="3200" b="1" dirty="0">
                <a:solidFill>
                  <a:srgbClr val="008080"/>
                </a:solidFill>
                <a:effectLst>
                  <a:outerShdw blurRad="38100" dist="38100" dir="2700000" algn="tl">
                    <a:srgbClr val="000000">
                      <a:alpha val="43137"/>
                    </a:srgbClr>
                  </a:outerShdw>
                </a:effectLst>
                <a:latin typeface="TimesDL" charset="0"/>
                <a:cs typeface="Times New Roman" pitchFamily="18" charset="0"/>
              </a:rPr>
              <a:t> гидроксиле, называется </a:t>
            </a:r>
            <a:r>
              <a:rPr lang="ru-RU" sz="4000" b="1" i="1" dirty="0" err="1">
                <a:solidFill>
                  <a:srgbClr val="FF0000"/>
                </a:solidFill>
                <a:effectLst>
                  <a:outerShdw blurRad="38100" dist="38100" dir="2700000" algn="tl">
                    <a:srgbClr val="000000">
                      <a:alpha val="43137"/>
                    </a:srgbClr>
                  </a:outerShdw>
                </a:effectLst>
                <a:latin typeface="TimesDL" charset="0"/>
                <a:cs typeface="Times New Roman" pitchFamily="18" charset="0"/>
              </a:rPr>
              <a:t>агликоном</a:t>
            </a:r>
            <a:r>
              <a:rPr lang="ru-RU" sz="3600" b="1" dirty="0">
                <a:effectLst>
                  <a:outerShdw blurRad="38100" dist="38100" dir="2700000" algn="tl">
                    <a:srgbClr val="000000">
                      <a:alpha val="43137"/>
                    </a:srgbClr>
                  </a:outerShdw>
                </a:effectLst>
                <a:latin typeface="TimesDL" charset="0"/>
                <a:cs typeface="Times New Roman" pitchFamily="18" charset="0"/>
              </a:rPr>
              <a:t>.</a:t>
            </a:r>
            <a:r>
              <a:rPr lang="ru-RU" sz="2800" b="1" dirty="0">
                <a:effectLst>
                  <a:outerShdw blurRad="38100" dist="38100" dir="2700000" algn="tl">
                    <a:srgbClr val="000000">
                      <a:alpha val="43137"/>
                    </a:srgbClr>
                  </a:outerShdw>
                </a:effectLst>
                <a:latin typeface="TimesDL" charset="0"/>
                <a:cs typeface="Times New Roman" pitchFamily="18" charset="0"/>
              </a:rPr>
              <a:t> </a:t>
            </a:r>
            <a:endParaRPr lang="ru-RU" sz="2800" b="1" dirty="0" smtClean="0">
              <a:effectLst>
                <a:outerShdw blurRad="38100" dist="38100" dir="2700000" algn="tl">
                  <a:srgbClr val="000000">
                    <a:alpha val="43137"/>
                  </a:srgbClr>
                </a:outerShdw>
              </a:effectLst>
              <a:latin typeface="TimesDL" charset="0"/>
              <a:cs typeface="Times New Roman" pitchFamily="18" charset="0"/>
            </a:endParaRPr>
          </a:p>
          <a:p>
            <a:r>
              <a:rPr lang="ru-RU" sz="2800" b="1" dirty="0" smtClean="0">
                <a:effectLst>
                  <a:outerShdw blurRad="38100" dist="38100" dir="2700000" algn="tl">
                    <a:srgbClr val="000000">
                      <a:alpha val="43137"/>
                    </a:srgbClr>
                  </a:outerShdw>
                </a:effectLst>
                <a:latin typeface="TimesDL" charset="0"/>
                <a:cs typeface="Times New Roman" pitchFamily="18" charset="0"/>
              </a:rPr>
              <a:t>Помимо </a:t>
            </a:r>
            <a:r>
              <a:rPr lang="ru-RU" sz="2800" b="1" i="1" dirty="0">
                <a:effectLst>
                  <a:outerShdw blurRad="38100" dist="38100" dir="2700000" algn="tl">
                    <a:srgbClr val="000000">
                      <a:alpha val="43137"/>
                    </a:srgbClr>
                  </a:outerShdw>
                </a:effectLst>
                <a:latin typeface="TimesDL" charset="0"/>
                <a:cs typeface="Times New Roman" pitchFamily="18" charset="0"/>
              </a:rPr>
              <a:t>О-гликозидов</a:t>
            </a:r>
            <a:r>
              <a:rPr lang="ru-RU" sz="2800" b="1" dirty="0">
                <a:effectLst>
                  <a:outerShdw blurRad="38100" dist="38100" dir="2700000" algn="tl">
                    <a:srgbClr val="000000">
                      <a:alpha val="43137"/>
                    </a:srgbClr>
                  </a:outerShdw>
                </a:effectLst>
                <a:latin typeface="TimesDL" charset="0"/>
                <a:cs typeface="Times New Roman" pitchFamily="18" charset="0"/>
              </a:rPr>
              <a:t>, </a:t>
            </a:r>
            <a:r>
              <a:rPr lang="ru-RU" sz="2800" b="1" dirty="0" smtClean="0">
                <a:effectLst>
                  <a:outerShdw blurRad="38100" dist="38100" dir="2700000" algn="tl">
                    <a:srgbClr val="000000">
                      <a:alpha val="43137"/>
                    </a:srgbClr>
                  </a:outerShdw>
                </a:effectLst>
                <a:latin typeface="TimesDL" charset="0"/>
                <a:cs typeface="Times New Roman" pitchFamily="18" charset="0"/>
              </a:rPr>
              <a:t>существуют </a:t>
            </a:r>
            <a:r>
              <a:rPr lang="ru-RU" sz="2800" b="1" dirty="0">
                <a:effectLst>
                  <a:outerShdw blurRad="38100" dist="38100" dir="2700000" algn="tl">
                    <a:srgbClr val="000000">
                      <a:alpha val="43137"/>
                    </a:srgbClr>
                  </a:outerShdw>
                </a:effectLst>
                <a:latin typeface="Times New Roman" pitchFamily="18" charset="0"/>
                <a:cs typeface="Times New Roman" pitchFamily="18" charset="0"/>
              </a:rPr>
              <a:t>также </a:t>
            </a:r>
            <a:endParaRPr lang="ru-RU" sz="2800" b="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2800" b="1" i="1" dirty="0" smtClean="0">
                <a:effectLst>
                  <a:outerShdw blurRad="38100" dist="38100" dir="2700000" algn="tl">
                    <a:srgbClr val="000000">
                      <a:alpha val="43137"/>
                    </a:srgbClr>
                  </a:outerShdw>
                </a:effectLst>
                <a:latin typeface="TimesDL" charset="0"/>
                <a:cs typeface="Times New Roman" pitchFamily="18" charset="0"/>
              </a:rPr>
              <a:t>N</a:t>
            </a:r>
            <a:r>
              <a:rPr lang="ru-RU" sz="2800" b="1" i="1" dirty="0">
                <a:effectLst>
                  <a:outerShdw blurRad="38100" dist="38100" dir="2700000" algn="tl">
                    <a:srgbClr val="000000">
                      <a:alpha val="43137"/>
                    </a:srgbClr>
                  </a:outerShdw>
                </a:effectLst>
                <a:latin typeface="TimesDL" charset="0"/>
                <a:cs typeface="Times New Roman" pitchFamily="18" charset="0"/>
              </a:rPr>
              <a:t>-гликозиды</a:t>
            </a:r>
            <a:r>
              <a:rPr lang="ru-RU" sz="2800" b="1" dirty="0">
                <a:effectLst>
                  <a:outerShdw blurRad="38100" dist="38100" dir="2700000" algn="tl">
                    <a:srgbClr val="000000">
                      <a:alpha val="43137"/>
                    </a:srgbClr>
                  </a:outerShdw>
                </a:effectLst>
                <a:latin typeface="TimesDL" charset="0"/>
                <a:cs typeface="Times New Roman" pitchFamily="18" charset="0"/>
              </a:rPr>
              <a:t> и </a:t>
            </a:r>
            <a:r>
              <a:rPr lang="ru-RU" sz="2800" b="1" i="1" dirty="0">
                <a:effectLst>
                  <a:outerShdw blurRad="38100" dist="38100" dir="2700000" algn="tl">
                    <a:srgbClr val="000000">
                      <a:alpha val="43137"/>
                    </a:srgbClr>
                  </a:outerShdw>
                </a:effectLst>
                <a:latin typeface="TimesDL" charset="0"/>
                <a:cs typeface="Times New Roman" pitchFamily="18" charset="0"/>
              </a:rPr>
              <a:t>С-гликозиды:</a:t>
            </a:r>
            <a:endParaRPr lang="ru-RU" sz="2900" b="1" dirty="0">
              <a:effectLst>
                <a:outerShdw blurRad="38100" dist="38100" dir="2700000" algn="tl">
                  <a:srgbClr val="000000">
                    <a:alpha val="43137"/>
                  </a:srgbClr>
                </a:outerShdw>
              </a:effectLst>
            </a:endParaRPr>
          </a:p>
          <a:p>
            <a:pPr eaLnBrk="0" hangingPunct="0"/>
            <a:endParaRPr lang="ru-RU" sz="4400" b="1" dirty="0">
              <a:effectLst>
                <a:outerShdw blurRad="38100" dist="38100" dir="2700000" algn="tl">
                  <a:srgbClr val="000000">
                    <a:alpha val="43137"/>
                  </a:srgbClr>
                </a:outerShdw>
              </a:effectLst>
            </a:endParaRPr>
          </a:p>
        </p:txBody>
      </p:sp>
      <p:graphicFrame>
        <p:nvGraphicFramePr>
          <p:cNvPr id="117764" name="Object 4"/>
          <p:cNvGraphicFramePr>
            <a:graphicFrameLocks noChangeAspect="1"/>
          </p:cNvGraphicFramePr>
          <p:nvPr/>
        </p:nvGraphicFramePr>
        <p:xfrm>
          <a:off x="0" y="3789363"/>
          <a:ext cx="9144000" cy="1800225"/>
        </p:xfrm>
        <a:graphic>
          <a:graphicData uri="http://schemas.openxmlformats.org/presentationml/2006/ole">
            <mc:AlternateContent xmlns:mc="http://schemas.openxmlformats.org/markup-compatibility/2006">
              <mc:Choice xmlns:v="urn:schemas-microsoft-com:vml" Requires="v">
                <p:oleObj spid="_x0000_s117774" r:id="rId3" imgW="3648075" imgH="590550" progId="ChemWindow.Document">
                  <p:embed/>
                </p:oleObj>
              </mc:Choice>
              <mc:Fallback>
                <p:oleObj r:id="rId3" imgW="3648075" imgH="590550" progId="ChemWindow.Document">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89363"/>
                        <a:ext cx="9144000" cy="180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7766" name="Rectangle 6"/>
          <p:cNvSpPr>
            <a:spLocks noChangeArrowheads="1"/>
          </p:cNvSpPr>
          <p:nvPr/>
        </p:nvSpPr>
        <p:spPr bwMode="auto">
          <a:xfrm>
            <a:off x="-2557463" y="3983038"/>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3"/>
          <p:cNvSpPr>
            <a:spLocks noGrp="1"/>
          </p:cNvSpPr>
          <p:nvPr>
            <p:ph type="sldNum" sz="quarter" idx="12"/>
          </p:nvPr>
        </p:nvSpPr>
        <p:spPr/>
        <p:txBody>
          <a:bodyPr/>
          <a:lstStyle/>
          <a:p>
            <a:fld id="{B275F230-FE31-4C3E-AF4F-4F832D8CC1FD}" type="slidenum">
              <a:rPr lang="ru-RU"/>
              <a:pPr/>
              <a:t>95</a:t>
            </a:fld>
            <a:endParaRPr lang="ru-RU"/>
          </a:p>
        </p:txBody>
      </p:sp>
      <p:sp>
        <p:nvSpPr>
          <p:cNvPr id="118789" name="Rectangle 5"/>
          <p:cNvSpPr>
            <a:spLocks noChangeArrowheads="1"/>
          </p:cNvSpPr>
          <p:nvPr/>
        </p:nvSpPr>
        <p:spPr bwMode="auto">
          <a:xfrm>
            <a:off x="0" y="3033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118788" name="Object 4"/>
          <p:cNvGraphicFramePr>
            <a:graphicFrameLocks noChangeAspect="1"/>
          </p:cNvGraphicFramePr>
          <p:nvPr/>
        </p:nvGraphicFramePr>
        <p:xfrm>
          <a:off x="827088" y="1916113"/>
          <a:ext cx="7848600" cy="1973262"/>
        </p:xfrm>
        <a:graphic>
          <a:graphicData uri="http://schemas.openxmlformats.org/presentationml/2006/ole">
            <mc:AlternateContent xmlns:mc="http://schemas.openxmlformats.org/markup-compatibility/2006">
              <mc:Choice xmlns:v="urn:schemas-microsoft-com:vml" Requires="v">
                <p:oleObj spid="_x0000_s118810" r:id="rId4" imgW="3143250" imgH="790575" progId="ChemWindow.Document">
                  <p:embed/>
                </p:oleObj>
              </mc:Choice>
              <mc:Fallback>
                <p:oleObj r:id="rId4" imgW="3143250" imgH="790575" progId="ChemWindow.Document">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916113"/>
                        <a:ext cx="7848600" cy="1973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8791" name="Rectangle 7"/>
          <p:cNvSpPr>
            <a:spLocks noChangeArrowheads="1"/>
          </p:cNvSpPr>
          <p:nvPr/>
        </p:nvSpPr>
        <p:spPr bwMode="auto">
          <a:xfrm>
            <a:off x="0" y="3052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118790" name="Object 6"/>
          <p:cNvGraphicFramePr>
            <a:graphicFrameLocks noChangeAspect="1"/>
          </p:cNvGraphicFramePr>
          <p:nvPr/>
        </p:nvGraphicFramePr>
        <p:xfrm>
          <a:off x="827088" y="4076700"/>
          <a:ext cx="8064500" cy="2316163"/>
        </p:xfrm>
        <a:graphic>
          <a:graphicData uri="http://schemas.openxmlformats.org/presentationml/2006/ole">
            <mc:AlternateContent xmlns:mc="http://schemas.openxmlformats.org/markup-compatibility/2006">
              <mc:Choice xmlns:v="urn:schemas-microsoft-com:vml" Requires="v">
                <p:oleObj spid="_x0000_s118811" r:id="rId6" imgW="2619375" imgH="752475" progId="ChemWindow.Document">
                  <p:embed/>
                </p:oleObj>
              </mc:Choice>
              <mc:Fallback>
                <p:oleObj r:id="rId6" imgW="2619375" imgH="752475" progId="ChemWindow.Document">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088" y="4076700"/>
                        <a:ext cx="8064500" cy="2316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8792" name="Rectangle 8"/>
          <p:cNvSpPr>
            <a:spLocks noChangeArrowheads="1"/>
          </p:cNvSpPr>
          <p:nvPr/>
        </p:nvSpPr>
        <p:spPr bwMode="auto">
          <a:xfrm>
            <a:off x="65088" y="490012"/>
            <a:ext cx="875506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2400" b="1" dirty="0" smtClean="0">
                <a:effectLst>
                  <a:outerShdw blurRad="38100" dist="38100" dir="2700000" algn="tl">
                    <a:srgbClr val="000000">
                      <a:alpha val="43137"/>
                    </a:srgbClr>
                  </a:outerShdw>
                </a:effectLst>
              </a:rPr>
              <a:t>. </a:t>
            </a:r>
            <a:r>
              <a:rPr lang="ru-RU" sz="2400" b="1" dirty="0">
                <a:effectLst>
                  <a:outerShdw blurRad="38100" dist="38100" dir="2700000" algn="tl">
                    <a:srgbClr val="000000">
                      <a:alpha val="43137"/>
                    </a:srgbClr>
                  </a:outerShdw>
                </a:effectLst>
              </a:rPr>
              <a:t>Большое количество </a:t>
            </a:r>
            <a:r>
              <a:rPr lang="ru-RU" sz="3200" b="1" dirty="0">
                <a:solidFill>
                  <a:srgbClr val="008080"/>
                </a:solidFill>
                <a:effectLst>
                  <a:outerShdw blurRad="38100" dist="38100" dir="2700000" algn="tl">
                    <a:srgbClr val="000000">
                      <a:alpha val="43137"/>
                    </a:srgbClr>
                  </a:outerShdw>
                </a:effectLst>
              </a:rPr>
              <a:t>О-гликозидов</a:t>
            </a:r>
            <a:r>
              <a:rPr lang="ru-RU" sz="2400" b="1" dirty="0">
                <a:effectLst>
                  <a:outerShdw blurRad="38100" dist="38100" dir="2700000" algn="tl">
                    <a:srgbClr val="000000">
                      <a:alpha val="43137"/>
                    </a:srgbClr>
                  </a:outerShdw>
                </a:effectLst>
              </a:rPr>
              <a:t> с </a:t>
            </a:r>
            <a:r>
              <a:rPr lang="ru-RU" sz="2400" b="1" dirty="0" err="1">
                <a:effectLst>
                  <a:outerShdw blurRad="38100" dist="38100" dir="2700000" algn="tl">
                    <a:srgbClr val="000000">
                      <a:alpha val="43137"/>
                    </a:srgbClr>
                  </a:outerShdw>
                </a:effectLst>
              </a:rPr>
              <a:t>агликонами</a:t>
            </a:r>
            <a:r>
              <a:rPr lang="ru-RU" sz="2400" b="1" dirty="0">
                <a:effectLst>
                  <a:outerShdw blurRad="38100" dist="38100" dir="2700000" algn="tl">
                    <a:srgbClr val="000000">
                      <a:alpha val="43137"/>
                    </a:srgbClr>
                  </a:outerShdw>
                </a:effectLst>
              </a:rPr>
              <a:t>, принадлежащими к различным классам органических соединений, встречается в растениях </a:t>
            </a:r>
          </a:p>
        </p:txBody>
      </p:sp>
      <p:sp>
        <p:nvSpPr>
          <p:cNvPr id="118793" name="Rectangle 9"/>
          <p:cNvSpPr>
            <a:spLocks noChangeArrowheads="1"/>
          </p:cNvSpPr>
          <p:nvPr/>
        </p:nvSpPr>
        <p:spPr bwMode="auto">
          <a:xfrm>
            <a:off x="2771775" y="5995988"/>
            <a:ext cx="12795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400" b="1" dirty="0">
                <a:solidFill>
                  <a:srgbClr val="008080"/>
                </a:solidFill>
                <a:effectLst>
                  <a:outerShdw blurRad="38100" dist="38100" dir="2700000" algn="tl">
                    <a:srgbClr val="000000">
                      <a:alpha val="43137"/>
                    </a:srgbClr>
                  </a:outerShdw>
                </a:effectLst>
              </a:rPr>
              <a:t>Лигнин</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3"/>
          <p:cNvSpPr>
            <a:spLocks noGrp="1"/>
          </p:cNvSpPr>
          <p:nvPr>
            <p:ph type="sldNum" sz="quarter" idx="12"/>
          </p:nvPr>
        </p:nvSpPr>
        <p:spPr/>
        <p:txBody>
          <a:bodyPr/>
          <a:lstStyle/>
          <a:p>
            <a:fld id="{8ECBDE7D-5DDC-4429-AD6C-19668DE4201A}" type="slidenum">
              <a:rPr lang="ru-RU"/>
              <a:pPr/>
              <a:t>96</a:t>
            </a:fld>
            <a:endParaRPr lang="ru-RU"/>
          </a:p>
        </p:txBody>
      </p:sp>
      <p:sp>
        <p:nvSpPr>
          <p:cNvPr id="119813" name="Rectangle 5"/>
          <p:cNvSpPr>
            <a:spLocks noChangeArrowheads="1"/>
          </p:cNvSpPr>
          <p:nvPr/>
        </p:nvSpPr>
        <p:spPr bwMode="auto">
          <a:xfrm>
            <a:off x="0" y="2957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119812" name="Object 4"/>
          <p:cNvGraphicFramePr>
            <a:graphicFrameLocks noChangeAspect="1"/>
          </p:cNvGraphicFramePr>
          <p:nvPr/>
        </p:nvGraphicFramePr>
        <p:xfrm>
          <a:off x="1476375" y="981075"/>
          <a:ext cx="6985000" cy="2039938"/>
        </p:xfrm>
        <a:graphic>
          <a:graphicData uri="http://schemas.openxmlformats.org/presentationml/2006/ole">
            <mc:AlternateContent xmlns:mc="http://schemas.openxmlformats.org/markup-compatibility/2006">
              <mc:Choice xmlns:v="urn:schemas-microsoft-com:vml" Requires="v">
                <p:oleObj spid="_x0000_s119825" r:id="rId3" imgW="2562225" imgH="942975" progId="ChemWindow.Document">
                  <p:embed/>
                </p:oleObj>
              </mc:Choice>
              <mc:Fallback>
                <p:oleObj r:id="rId3" imgW="2562225" imgH="942975" progId="ChemWindow.Document">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981075"/>
                        <a:ext cx="6985000" cy="203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9815" name="Rectangle 7"/>
          <p:cNvSpPr>
            <a:spLocks noChangeArrowheads="1"/>
          </p:cNvSpPr>
          <p:nvPr/>
        </p:nvSpPr>
        <p:spPr bwMode="auto">
          <a:xfrm flipV="1">
            <a:off x="8997950" y="2314575"/>
            <a:ext cx="1841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ru-RU" sz="2800" b="1"/>
              <a:t>. </a:t>
            </a:r>
          </a:p>
        </p:txBody>
      </p:sp>
      <p:pic>
        <p:nvPicPr>
          <p:cNvPr id="119816" name="Picture 8" descr="amaret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2924175"/>
            <a:ext cx="2808288" cy="3673475"/>
          </a:xfrm>
          <a:prstGeom prst="rect">
            <a:avLst/>
          </a:prstGeom>
          <a:noFill/>
          <a:extLst>
            <a:ext uri="{909E8E84-426E-40DD-AFC4-6F175D3DCCD1}">
              <a14:hiddenFill xmlns:a14="http://schemas.microsoft.com/office/drawing/2010/main">
                <a:solidFill>
                  <a:srgbClr val="FFFFFF"/>
                </a:solidFill>
              </a14:hiddenFill>
            </a:ext>
          </a:extLst>
        </p:spPr>
      </p:pic>
      <p:pic>
        <p:nvPicPr>
          <p:cNvPr id="119817" name="Picture 9" descr="mind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638" y="4292600"/>
            <a:ext cx="3313112" cy="2016125"/>
          </a:xfrm>
          <a:prstGeom prst="rect">
            <a:avLst/>
          </a:prstGeom>
          <a:noFill/>
          <a:extLst>
            <a:ext uri="{909E8E84-426E-40DD-AFC4-6F175D3DCCD1}">
              <a14:hiddenFill xmlns:a14="http://schemas.microsoft.com/office/drawing/2010/main">
                <a:solidFill>
                  <a:srgbClr val="FFFFFF"/>
                </a:solidFill>
              </a14:hiddenFill>
            </a:ext>
          </a:extLst>
        </p:spPr>
      </p:pic>
      <p:sp>
        <p:nvSpPr>
          <p:cNvPr id="119818" name="Rectangle 10"/>
          <p:cNvSpPr>
            <a:spLocks noChangeArrowheads="1"/>
          </p:cNvSpPr>
          <p:nvPr/>
        </p:nvSpPr>
        <p:spPr bwMode="auto">
          <a:xfrm>
            <a:off x="2831631" y="3125758"/>
            <a:ext cx="63779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2000" b="1">
                <a:solidFill>
                  <a:srgbClr val="0070C0"/>
                </a:solidFill>
                <a:effectLst>
                  <a:outerShdw blurRad="38100" dist="38100" dir="2700000" algn="tl">
                    <a:srgbClr val="000000">
                      <a:alpha val="43137"/>
                    </a:srgbClr>
                  </a:outerShdw>
                </a:effectLst>
              </a:rPr>
              <a:t>горький вкус и специфический аромат миндаля</a:t>
            </a:r>
            <a:r>
              <a:rPr lang="ru-RU" b="1">
                <a:solidFill>
                  <a:srgbClr val="0070C0"/>
                </a:solidFill>
                <a:effectLst>
                  <a:outerShdw blurRad="38100" dist="38100" dir="2700000" algn="tl">
                    <a:srgbClr val="000000">
                      <a:alpha val="43137"/>
                    </a:srgbClr>
                  </a:outerShdw>
                </a:effectLst>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19816"/>
                                        </p:tgtEl>
                                        <p:attrNameLst>
                                          <p:attrName>style.visibility</p:attrName>
                                        </p:attrNameLst>
                                      </p:cBhvr>
                                      <p:to>
                                        <p:strVal val="visible"/>
                                      </p:to>
                                    </p:set>
                                    <p:animEffect transition="in" filter="dissolve">
                                      <p:cBhvr>
                                        <p:cTn id="7" dur="500"/>
                                        <p:tgtEl>
                                          <p:spTgt spid="1198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mph" presetSubtype="0" fill="hold" nodeType="clickEffect">
                                  <p:stCondLst>
                                    <p:cond delay="0"/>
                                  </p:stCondLst>
                                  <p:childTnLst>
                                    <p:animScale>
                                      <p:cBhvr>
                                        <p:cTn id="11" dur="2000" fill="hold"/>
                                        <p:tgtEl>
                                          <p:spTgt spid="119816"/>
                                        </p:tgtEl>
                                      </p:cBhvr>
                                      <p:by x="150000" y="150000"/>
                                    </p:animScale>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119817"/>
                                        </p:tgtEl>
                                        <p:attrNameLst>
                                          <p:attrName>style.visibility</p:attrName>
                                        </p:attrNameLst>
                                      </p:cBhvr>
                                      <p:to>
                                        <p:strVal val="visible"/>
                                      </p:to>
                                    </p:set>
                                    <p:animEffect transition="in" filter="dissolve">
                                      <p:cBhvr>
                                        <p:cTn id="16" dur="500"/>
                                        <p:tgtEl>
                                          <p:spTgt spid="119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2B96D2CD-100D-416C-A11C-AD818F9242D7}" type="slidenum">
              <a:rPr lang="ru-RU"/>
              <a:pPr/>
              <a:t>97</a:t>
            </a:fld>
            <a:endParaRPr lang="ru-RU"/>
          </a:p>
        </p:txBody>
      </p:sp>
      <p:sp>
        <p:nvSpPr>
          <p:cNvPr id="136197" name="Rectangle 5"/>
          <p:cNvSpPr>
            <a:spLocks noChangeArrowheads="1"/>
          </p:cNvSpPr>
          <p:nvPr/>
        </p:nvSpPr>
        <p:spPr bwMode="auto">
          <a:xfrm>
            <a:off x="0" y="26035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ru-RU" sz="2800" b="1" dirty="0">
                <a:effectLst>
                  <a:outerShdw blurRad="38100" dist="38100" dir="2700000" algn="tl">
                    <a:srgbClr val="000000">
                      <a:alpha val="43137"/>
                    </a:srgbClr>
                  </a:outerShdw>
                </a:effectLst>
              </a:rPr>
              <a:t>Наиболее распространёнными в природе </a:t>
            </a:r>
            <a:endParaRPr lang="ru-RU" sz="2800" b="1" dirty="0" smtClean="0">
              <a:effectLst>
                <a:outerShdw blurRad="38100" dist="38100" dir="2700000" algn="tl">
                  <a:srgbClr val="000000">
                    <a:alpha val="43137"/>
                  </a:srgbClr>
                </a:outerShdw>
              </a:effectLst>
            </a:endParaRPr>
          </a:p>
          <a:p>
            <a:pPr algn="ctr" eaLnBrk="0" hangingPunct="0"/>
            <a:r>
              <a:rPr lang="en-US" sz="2800" b="1" dirty="0" smtClean="0">
                <a:effectLst>
                  <a:outerShdw blurRad="38100" dist="38100" dir="2700000" algn="tl">
                    <a:srgbClr val="000000">
                      <a:alpha val="43137"/>
                    </a:srgbClr>
                  </a:outerShdw>
                </a:effectLst>
              </a:rPr>
              <a:t>N</a:t>
            </a:r>
            <a:r>
              <a:rPr lang="ru-RU" sz="2800" b="1" dirty="0">
                <a:effectLst>
                  <a:outerShdw blurRad="38100" dist="38100" dir="2700000" algn="tl">
                    <a:srgbClr val="000000">
                      <a:alpha val="43137"/>
                    </a:srgbClr>
                  </a:outerShdw>
                </a:effectLst>
              </a:rPr>
              <a:t>-гликозидами являются компоненты нуклеиновых кислот </a:t>
            </a:r>
            <a:r>
              <a:rPr lang="ru-RU" sz="2800" b="1" dirty="0">
                <a:effectLst>
                  <a:outerShdw blurRad="38100" dist="38100" dir="2700000" algn="tl">
                    <a:srgbClr val="000000">
                      <a:alpha val="43137"/>
                    </a:srgbClr>
                  </a:outerShdw>
                </a:effectLst>
                <a:sym typeface="Symbol" pitchFamily="18" charset="2"/>
              </a:rPr>
              <a:t></a:t>
            </a:r>
            <a:r>
              <a:rPr lang="ru-RU" sz="2800" b="1" dirty="0">
                <a:effectLst>
                  <a:outerShdw blurRad="38100" dist="38100" dir="2700000" algn="tl">
                    <a:srgbClr val="000000">
                      <a:alpha val="43137"/>
                    </a:srgbClr>
                  </a:outerShdw>
                </a:effectLst>
              </a:rPr>
              <a:t> </a:t>
            </a:r>
            <a:r>
              <a:rPr lang="ru-RU" sz="2800" b="1" dirty="0">
                <a:solidFill>
                  <a:schemeClr val="accent2"/>
                </a:solidFill>
                <a:effectLst>
                  <a:outerShdw blurRad="38100" dist="38100" dir="2700000" algn="tl">
                    <a:srgbClr val="000000">
                      <a:alpha val="43137"/>
                    </a:srgbClr>
                  </a:outerShdw>
                </a:effectLst>
              </a:rPr>
              <a:t>нуклеозиды. </a:t>
            </a:r>
          </a:p>
        </p:txBody>
      </p:sp>
      <p:pic>
        <p:nvPicPr>
          <p:cNvPr id="136198" name="Picture 6" descr="dn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76872"/>
            <a:ext cx="2024063" cy="4317603"/>
          </a:xfrm>
          <a:prstGeom prst="rect">
            <a:avLst/>
          </a:prstGeom>
          <a:noFill/>
          <a:extLst>
            <a:ext uri="{909E8E84-426E-40DD-AFC4-6F175D3DCCD1}">
              <a14:hiddenFill xmlns:a14="http://schemas.microsoft.com/office/drawing/2010/main">
                <a:solidFill>
                  <a:srgbClr val="FFFFFF"/>
                </a:solidFill>
              </a14:hiddenFill>
            </a:ext>
          </a:extLst>
        </p:spPr>
      </p:pic>
      <p:pic>
        <p:nvPicPr>
          <p:cNvPr id="136208"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1633538"/>
            <a:ext cx="6477355" cy="284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4435673"/>
            <a:ext cx="340995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136198"/>
                                        </p:tgtEl>
                                        <p:attrNameLst>
                                          <p:attrName>style.visibility</p:attrName>
                                        </p:attrNameLst>
                                      </p:cBhvr>
                                      <p:to>
                                        <p:strVal val="visible"/>
                                      </p:to>
                                    </p:set>
                                    <p:animEffect transition="in" filter="wheel(4)">
                                      <p:cBhvr>
                                        <p:cTn id="7" dur="1000"/>
                                        <p:tgtEl>
                                          <p:spTgt spid="136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289844A4-0188-4860-929B-4DCA8BBEEEE3}" type="slidenum">
              <a:rPr lang="ru-RU" smtClean="0"/>
              <a:pPr/>
              <a:t>98</a:t>
            </a:fld>
            <a:endParaRPr lang="ru-RU"/>
          </a:p>
        </p:txBody>
      </p:sp>
      <p:pic>
        <p:nvPicPr>
          <p:cNvPr id="436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377" y="933448"/>
            <a:ext cx="7904071" cy="321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descr="dn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4114210"/>
            <a:ext cx="6804249" cy="270892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548265" y="325070"/>
            <a:ext cx="2666756" cy="584775"/>
          </a:xfrm>
          <a:prstGeom prst="rect">
            <a:avLst/>
          </a:prstGeom>
        </p:spPr>
        <p:txBody>
          <a:bodyPr wrap="none">
            <a:spAutoFit/>
          </a:bodyPr>
          <a:lstStyle/>
          <a:p>
            <a:r>
              <a:rPr lang="ru-RU" sz="3200" b="1" dirty="0">
                <a:solidFill>
                  <a:srgbClr val="FF0000"/>
                </a:solidFill>
                <a:effectLst>
                  <a:outerShdw blurRad="38100" dist="38100" dir="2700000" algn="tl">
                    <a:srgbClr val="000000">
                      <a:alpha val="43137"/>
                    </a:srgbClr>
                  </a:outerShdw>
                </a:effectLst>
              </a:rPr>
              <a:t>нуклеозиды</a:t>
            </a:r>
            <a:endParaRPr lang="ru-RU" sz="3200" dirty="0">
              <a:solidFill>
                <a:srgbClr val="FF0000"/>
              </a:solidFill>
            </a:endParaRPr>
          </a:p>
        </p:txBody>
      </p:sp>
    </p:spTree>
    <p:extLst>
      <p:ext uri="{BB962C8B-B14F-4D97-AF65-F5344CB8AC3E}">
        <p14:creationId xmlns:p14="http://schemas.microsoft.com/office/powerpoint/2010/main" val="76419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B15F67A5-F7BC-422F-A434-559FA1C5A3AA}" type="slidenum">
              <a:rPr lang="ru-RU"/>
              <a:pPr/>
              <a:t>99</a:t>
            </a:fld>
            <a:endParaRPr lang="ru-RU"/>
          </a:p>
        </p:txBody>
      </p:sp>
      <p:sp>
        <p:nvSpPr>
          <p:cNvPr id="120837" name="Rectangle 5"/>
          <p:cNvSpPr>
            <a:spLocks noChangeArrowheads="1"/>
          </p:cNvSpPr>
          <p:nvPr/>
        </p:nvSpPr>
        <p:spPr bwMode="auto">
          <a:xfrm>
            <a:off x="0" y="2909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20838" name="Rectangle 6"/>
          <p:cNvSpPr>
            <a:spLocks noChangeArrowheads="1"/>
          </p:cNvSpPr>
          <p:nvPr/>
        </p:nvSpPr>
        <p:spPr bwMode="auto">
          <a:xfrm>
            <a:off x="0" y="4309556"/>
            <a:ext cx="91440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2800" dirty="0" smtClean="0">
                <a:effectLst>
                  <a:outerShdw blurRad="38100" dist="38100" dir="2700000" algn="tl">
                    <a:srgbClr val="000000">
                      <a:alpha val="43137"/>
                    </a:srgbClr>
                  </a:outerShdw>
                </a:effectLst>
              </a:rPr>
              <a:t>С-Гликозиды</a:t>
            </a:r>
            <a:r>
              <a:rPr lang="ru-RU" sz="2800" dirty="0">
                <a:effectLst>
                  <a:outerShdw blurRad="38100" dist="38100" dir="2700000" algn="tl">
                    <a:srgbClr val="000000">
                      <a:alpha val="43137"/>
                    </a:srgbClr>
                  </a:outerShdw>
                </a:effectLst>
              </a:rPr>
              <a:t>, в которых </a:t>
            </a:r>
            <a:r>
              <a:rPr lang="ru-RU" sz="2800" dirty="0" err="1">
                <a:effectLst>
                  <a:outerShdw blurRad="38100" dist="38100" dir="2700000" algn="tl">
                    <a:srgbClr val="000000">
                      <a:alpha val="43137"/>
                    </a:srgbClr>
                  </a:outerShdw>
                </a:effectLst>
              </a:rPr>
              <a:t>агликонами</a:t>
            </a:r>
            <a:r>
              <a:rPr lang="ru-RU" sz="2800" dirty="0">
                <a:effectLst>
                  <a:outerShdw blurRad="38100" dist="38100" dir="2700000" algn="tl">
                    <a:srgbClr val="000000">
                      <a:alpha val="43137"/>
                    </a:srgbClr>
                  </a:outerShdw>
                </a:effectLst>
              </a:rPr>
              <a:t> служат остатки </a:t>
            </a:r>
            <a:r>
              <a:rPr lang="ru-RU" sz="2800" dirty="0" err="1">
                <a:effectLst>
                  <a:outerShdw blurRad="38100" dist="38100" dir="2700000" algn="tl">
                    <a:srgbClr val="000000">
                      <a:alpha val="43137"/>
                    </a:srgbClr>
                  </a:outerShdw>
                </a:effectLst>
              </a:rPr>
              <a:t>аденина</a:t>
            </a:r>
            <a:r>
              <a:rPr lang="ru-RU" sz="2800" dirty="0">
                <a:effectLst>
                  <a:outerShdw blurRad="38100" dist="38100" dir="2700000" algn="tl">
                    <a:srgbClr val="000000">
                      <a:alpha val="43137"/>
                    </a:srgbClr>
                  </a:outerShdw>
                </a:effectLst>
              </a:rPr>
              <a:t>, а также остатки гетероциклических оснований, не встречающихся в составе ДНК и РНК, являются </a:t>
            </a:r>
            <a:r>
              <a:rPr lang="ru-RU" sz="2800" dirty="0" smtClean="0">
                <a:effectLst>
                  <a:outerShdw blurRad="38100" dist="38100" dir="2700000" algn="tl">
                    <a:srgbClr val="000000">
                      <a:alpha val="43137"/>
                    </a:srgbClr>
                  </a:outerShdw>
                </a:effectLst>
              </a:rPr>
              <a:t>    </a:t>
            </a:r>
            <a:r>
              <a:rPr lang="ru-RU" sz="3200" b="1" i="1" dirty="0" smtClean="0">
                <a:solidFill>
                  <a:srgbClr val="FF0000"/>
                </a:solidFill>
                <a:effectLst>
                  <a:outerShdw blurRad="38100" dist="38100" dir="2700000" algn="tl">
                    <a:srgbClr val="000000">
                      <a:alpha val="43137"/>
                    </a:srgbClr>
                  </a:outerShdw>
                </a:effectLst>
              </a:rPr>
              <a:t>антибиотиками</a:t>
            </a:r>
            <a:r>
              <a:rPr lang="ru-RU" sz="3200" b="1" i="1" dirty="0">
                <a:solidFill>
                  <a:schemeClr val="accent2"/>
                </a:solidFill>
                <a:effectLst>
                  <a:outerShdw blurRad="38100" dist="38100" dir="2700000" algn="tl">
                    <a:srgbClr val="000000">
                      <a:alpha val="43137"/>
                    </a:srgbClr>
                  </a:outerShdw>
                </a:effectLst>
              </a:rPr>
              <a:t>. </a:t>
            </a:r>
            <a:endParaRPr lang="ru-RU" sz="2800" b="1" i="1" dirty="0">
              <a:solidFill>
                <a:schemeClr val="accent2"/>
              </a:solidFill>
              <a:effectLst>
                <a:outerShdw blurRad="38100" dist="38100" dir="2700000" algn="tl">
                  <a:srgbClr val="000000">
                    <a:alpha val="43137"/>
                  </a:srgbClr>
                </a:outerShdw>
              </a:effectLst>
            </a:endParaRPr>
          </a:p>
        </p:txBody>
      </p:sp>
      <p:pic>
        <p:nvPicPr>
          <p:cNvPr id="120847"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446863"/>
            <a:ext cx="3101004" cy="249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327093" y="400308"/>
            <a:ext cx="2803844" cy="584775"/>
          </a:xfrm>
          <a:prstGeom prst="rect">
            <a:avLst/>
          </a:prstGeom>
        </p:spPr>
        <p:txBody>
          <a:bodyPr wrap="none">
            <a:spAutoFit/>
          </a:bodyPr>
          <a:lstStyle/>
          <a:p>
            <a:r>
              <a:rPr lang="ru-RU" sz="3200" b="1" dirty="0">
                <a:solidFill>
                  <a:srgbClr val="FF0000"/>
                </a:solidFill>
                <a:effectLst>
                  <a:outerShdw blurRad="38100" dist="38100" dir="2700000" algn="tl">
                    <a:srgbClr val="000000">
                      <a:alpha val="43137"/>
                    </a:srgbClr>
                  </a:outerShdw>
                </a:effectLst>
              </a:rPr>
              <a:t>С-гликозиды</a:t>
            </a:r>
            <a:endParaRPr lang="ru-RU" sz="3200" dirty="0">
              <a:solidFill>
                <a:srgbClr val="FF0000"/>
              </a:solidFill>
            </a:endParaRPr>
          </a:p>
        </p:txBody>
      </p:sp>
      <p:sp>
        <p:nvSpPr>
          <p:cNvPr id="3" name="Прямоугольник 2"/>
          <p:cNvSpPr/>
          <p:nvPr/>
        </p:nvSpPr>
        <p:spPr>
          <a:xfrm>
            <a:off x="4572000" y="1228110"/>
            <a:ext cx="4320479" cy="400110"/>
          </a:xfrm>
          <a:prstGeom prst="rect">
            <a:avLst/>
          </a:prstGeom>
        </p:spPr>
        <p:txBody>
          <a:bodyPr wrap="square">
            <a:spAutoFit/>
          </a:bodyPr>
          <a:lstStyle/>
          <a:p>
            <a:r>
              <a:rPr lang="ru-RU" sz="2000" dirty="0">
                <a:effectLst>
                  <a:outerShdw blurRad="38100" dist="38100" dir="2700000" algn="tl">
                    <a:srgbClr val="000000">
                      <a:alpha val="43137"/>
                    </a:srgbClr>
                  </a:outerShdw>
                </a:effectLst>
              </a:rPr>
              <a:t>входит в состав некоторых РНК.</a:t>
            </a:r>
            <a:endParaRPr lang="ru-RU"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3465</TotalTime>
  <Words>4751</Words>
  <Application>Microsoft Office PowerPoint</Application>
  <PresentationFormat>Экран (4:3)</PresentationFormat>
  <Paragraphs>572</Paragraphs>
  <Slides>101</Slides>
  <Notes>13</Notes>
  <HiddenSlides>0</HiddenSlides>
  <MMClips>1</MMClips>
  <ScaleCrop>false</ScaleCrop>
  <HeadingPairs>
    <vt:vector size="6" baseType="variant">
      <vt:variant>
        <vt:lpstr>Тема</vt:lpstr>
      </vt:variant>
      <vt:variant>
        <vt:i4>1</vt:i4>
      </vt:variant>
      <vt:variant>
        <vt:lpstr>Внедренные серверы OLE</vt:lpstr>
      </vt:variant>
      <vt:variant>
        <vt:i4>4</vt:i4>
      </vt:variant>
      <vt:variant>
        <vt:lpstr>Заголовки слайдов</vt:lpstr>
      </vt:variant>
      <vt:variant>
        <vt:i4>101</vt:i4>
      </vt:variant>
    </vt:vector>
  </HeadingPairs>
  <TitlesOfParts>
    <vt:vector size="106" baseType="lpstr">
      <vt:lpstr>Тема Office</vt:lpstr>
      <vt:lpstr>Document</vt:lpstr>
      <vt:lpstr>SmartDraw</vt:lpstr>
      <vt:lpstr>ISIS/Draw Sketch</vt:lpstr>
      <vt:lpstr>ChemWindow.Document</vt:lpstr>
      <vt:lpstr>№ 14.</vt:lpstr>
      <vt:lpstr>Презентация PowerPoint</vt:lpstr>
      <vt:lpstr>№ 14. Углеводы</vt:lpstr>
      <vt:lpstr>Презентация PowerPoint</vt:lpstr>
      <vt:lpstr>Презентация PowerPoint</vt:lpstr>
      <vt:lpstr>Биологическая роль углеводов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Эпимеры</vt:lpstr>
      <vt:lpstr>Относительная конфигурация.</vt:lpstr>
      <vt:lpstr>Презентация PowerPoint</vt:lpstr>
      <vt:lpstr>Презентация PowerPoint</vt:lpstr>
      <vt:lpstr>Презентация PowerPoint</vt:lpstr>
      <vt:lpstr>Буквенные обозначения моноз</vt:lpstr>
      <vt:lpstr>Экспериментальные факты, которые невозможно объяснить, исходя из формул Фишера</vt:lpstr>
      <vt:lpstr>Презентация PowerPoint</vt:lpstr>
      <vt:lpstr>Презентация PowerPoint</vt:lpstr>
      <vt:lpstr>Презентация PowerPoint</vt:lpstr>
      <vt:lpstr>                       Уолтер     Хеуорс (1927 г)</vt:lpstr>
      <vt:lpstr>Sir Walter Norman Haworth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Дидезоксисахара</vt:lpstr>
      <vt:lpstr>Наперстянка     пурпурная </vt:lpstr>
      <vt:lpstr>Сердечный гликозид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Мягкое окисление </vt:lpstr>
      <vt:lpstr>Презентация PowerPoint</vt:lpstr>
      <vt:lpstr>Презентация PowerPoint</vt:lpstr>
      <vt:lpstr>Презентация PowerPoint</vt:lpstr>
      <vt:lpstr>Презентация PowerPoint</vt:lpstr>
      <vt:lpstr>О-глюкурониды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Укорочение цепи моноз (синтез Воля)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Углеводы</dc:title>
  <dc:creator>Markin</dc:creator>
  <cp:lastModifiedBy>Светлана</cp:lastModifiedBy>
  <cp:revision>147</cp:revision>
  <dcterms:created xsi:type="dcterms:W3CDTF">2006-03-20T17:59:23Z</dcterms:created>
  <dcterms:modified xsi:type="dcterms:W3CDTF">2013-04-05T15:07:44Z</dcterms:modified>
</cp:coreProperties>
</file>