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69" r:id="rId3"/>
    <p:sldId id="271" r:id="rId4"/>
    <p:sldId id="274" r:id="rId5"/>
    <p:sldId id="280" r:id="rId6"/>
    <p:sldId id="282" r:id="rId7"/>
    <p:sldId id="281" r:id="rId8"/>
    <p:sldId id="283" r:id="rId9"/>
    <p:sldId id="284" r:id="rId10"/>
    <p:sldId id="277" r:id="rId11"/>
    <p:sldId id="278" r:id="rId12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63300"/>
    <a:srgbClr val="54381C"/>
    <a:srgbClr val="996633"/>
    <a:srgbClr val="F6EC22"/>
    <a:srgbClr val="FF99FF"/>
    <a:srgbClr val="99FF99"/>
    <a:srgbClr val="80808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90" d="100"/>
          <a:sy n="90" d="100"/>
        </p:scale>
        <p:origin x="-103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CBA21489-4A18-42D6-9999-30579A7EA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sz="1000" b="0" i="1"/>
            </a:lvl1pPr>
          </a:lstStyle>
          <a:p>
            <a:pPr>
              <a:defRPr/>
            </a:pPr>
            <a:r>
              <a:rPr lang="ru-RU"/>
              <a:t>*</a:t>
            </a:r>
            <a:endParaRPr lang="ru-RU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000" b="0" i="1"/>
            </a:lvl1pPr>
          </a:lstStyle>
          <a:p>
            <a:pPr>
              <a:defRPr/>
            </a:pPr>
            <a:r>
              <a:rPr lang="ru-RU"/>
              <a:t>16.07.1996</a:t>
            </a:r>
            <a:endParaRPr lang="ru-RU" sz="1200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Нажмите кнопку, чтобы изменить стиль основного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sz="1000" b="0" i="1"/>
            </a:lvl1pPr>
          </a:lstStyle>
          <a:p>
            <a:pPr>
              <a:defRPr/>
            </a:pPr>
            <a:r>
              <a:rPr lang="ru-RU"/>
              <a:t>*</a:t>
            </a:r>
            <a:endParaRPr lang="ru-RU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000" b="0" i="1"/>
            </a:lvl1pPr>
          </a:lstStyle>
          <a:p>
            <a:pPr>
              <a:defRPr/>
            </a:pPr>
            <a:r>
              <a:rPr lang="ru-RU"/>
              <a:t>##</a:t>
            </a:r>
            <a:endParaRPr lang="ru-RU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4600" b="1"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ru-RU"/>
              <a:t>Нажмите кнопку, чтобы изменить стили основного текста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129B-B63C-49B7-81E8-18F68BAA0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8C8A-5920-41A7-8291-E697FF721E01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D837-E778-4CB3-92E9-E066C32BE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8B691-1B73-4806-85F9-CCF947A485E9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838200"/>
            <a:ext cx="1581150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05000" y="838200"/>
            <a:ext cx="4591050" cy="5105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00F75-2506-4A5A-A3F1-A0B7E38A9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6890-D193-4948-9C0E-6B4C53293632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324600" cy="685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41613" y="1752600"/>
            <a:ext cx="266541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741613" y="3924300"/>
            <a:ext cx="2665412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559425" y="1752600"/>
            <a:ext cx="26670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30B82-2E66-4726-9D6D-5CADEAE48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551BB-7587-44A7-8892-5A5B6814D986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DC5BD-E81D-4E58-91E5-0023F63E70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4782-4E17-4654-A46B-7B5DB00BDC89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775F3-6FAA-4C77-B60D-F66F92269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EB1F1-BE40-42B9-94B7-9F19EA2827B3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752600"/>
            <a:ext cx="266541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752600"/>
            <a:ext cx="2667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DF31F-E856-4F0F-9583-3D3642E08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ED1D-0D0B-4A0B-A6E5-AA46C559D469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0E46F-738C-424E-B700-66C984B0A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740B-44EA-4AE6-8C8E-EEF0EC40DB5C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2822A-351E-4ED0-9B2B-0B1000E7E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3E1B5-5219-4F30-B548-78FD8E9D449D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4A2F6-A9F6-4A3A-B90D-F2F953E2B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EFFE8-92BF-4A65-B62B-CD191675A089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5CB12-6C5A-40A7-9449-7963D2C27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F1B32-199F-4398-8B09-2331013F5C83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23365-2366-4B65-A5B6-01AD40FFE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6ED15-81D8-4FDD-B57B-ECE86CF4D41C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304800" y="533400"/>
            <a:ext cx="8458200" cy="5791200"/>
          </a:xfrm>
          <a:prstGeom prst="rect">
            <a:avLst/>
          </a:prstGeom>
          <a:solidFill>
            <a:srgbClr val="FFFFFF">
              <a:alpha val="80000"/>
            </a:srgbClr>
          </a:solidFill>
          <a:ln w="38100" cap="sq">
            <a:solidFill>
              <a:srgbClr val="5C2305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33400" y="762000"/>
            <a:ext cx="8001000" cy="5334000"/>
          </a:xfrm>
          <a:prstGeom prst="rect">
            <a:avLst/>
          </a:prstGeom>
          <a:noFill/>
          <a:ln w="76200" cap="sq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838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752600"/>
            <a:ext cx="54848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15088"/>
            <a:ext cx="73977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b="0">
                <a:latin typeface="+mn-lt"/>
              </a:defRPr>
            </a:lvl1pPr>
          </a:lstStyle>
          <a:p>
            <a:pPr>
              <a:defRPr/>
            </a:pPr>
            <a:fld id="{A4F299CA-B029-4394-9A5A-0808465C9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15088"/>
            <a:ext cx="4419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905000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 b="0">
                <a:latin typeface="+mn-lt"/>
              </a:defRPr>
            </a:lvl1pPr>
          </a:lstStyle>
          <a:p>
            <a:pPr>
              <a:defRPr/>
            </a:pPr>
            <a:fld id="{0902DAE1-557D-4D8F-8B80-D97DF61BA1E2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5C2305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200">
          <a:solidFill>
            <a:srgbClr val="5C230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000">
          <a:solidFill>
            <a:srgbClr val="5C2305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2400">
          <a:solidFill>
            <a:srgbClr val="5C2305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600">
          <a:solidFill>
            <a:srgbClr val="5C2305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5C2305"/>
        </a:buClr>
        <a:buChar char="•"/>
        <a:defRPr kumimoji="1" sz="1400">
          <a:solidFill>
            <a:srgbClr val="5C2305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7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endParaRPr lang="ru-RU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622300"/>
            <a:ext cx="8172450" cy="1368425"/>
          </a:xfrm>
        </p:spPr>
        <p:txBody>
          <a:bodyPr/>
          <a:lstStyle/>
          <a:p>
            <a:r>
              <a:rPr lang="ru-RU" sz="2400" smtClean="0">
                <a:latin typeface="Arial Unicode MS" pitchFamily="34" charset="-128"/>
              </a:rPr>
              <a:t>Каждый школьник знаком теперь с истинами, за которые Архимед отдал бы жизнь.</a:t>
            </a:r>
            <a:br>
              <a:rPr lang="ru-RU" sz="2400" smtClean="0">
                <a:latin typeface="Arial Unicode MS" pitchFamily="34" charset="-128"/>
              </a:rPr>
            </a:br>
            <a:r>
              <a:rPr lang="ru-RU" sz="2400" smtClean="0">
                <a:latin typeface="Arial Unicode MS" pitchFamily="34" charset="-128"/>
              </a:rPr>
              <a:t>                                                        Жозеф Эрнест Ренан</a:t>
            </a:r>
          </a:p>
        </p:txBody>
      </p:sp>
      <p:sp>
        <p:nvSpPr>
          <p:cNvPr id="3076" name="WordArt 7"/>
          <p:cNvSpPr>
            <a:spLocks noChangeArrowheads="1" noChangeShapeType="1" noTextEdit="1"/>
          </p:cNvSpPr>
          <p:nvPr/>
        </p:nvSpPr>
        <p:spPr bwMode="auto">
          <a:xfrm>
            <a:off x="714348" y="2565400"/>
            <a:ext cx="7715304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hangingPunct="0">
              <a:defRPr/>
            </a:pPr>
            <a:r>
              <a:rPr lang="ru-RU" sz="4000" kern="10" dirty="0">
                <a:ln w="19050" cap="sq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glow rad="101600">
                    <a:schemeClr val="accent5">
                      <a:lumMod val="10000"/>
                    </a:schemeClr>
                  </a:glow>
                </a:effectLst>
                <a:latin typeface="Impact"/>
              </a:rPr>
              <a:t>Что  изучает  физика ?</a:t>
            </a: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4643438" y="6286500"/>
            <a:ext cx="407193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eaLnBrk="0" hangingPunct="0"/>
            <a:endParaRPr lang="ru-RU" sz="1600" b="0">
              <a:solidFill>
                <a:srgbClr val="5C2305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-1714500" y="-342900"/>
            <a:ext cx="6324600" cy="685800"/>
          </a:xfrm>
        </p:spPr>
        <p:txBody>
          <a:bodyPr/>
          <a:lstStyle/>
          <a:p>
            <a:r>
              <a:rPr lang="ru-RU" smtClean="0"/>
              <a:t>галилей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32345E1-55B5-4B9C-9F4B-FC7D1AE74BC3}" type="datetime1">
              <a:rPr lang="ru-RU" smtClean="0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714375" y="928688"/>
            <a:ext cx="792956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ГАЛИЛЕЙ Галилео </a:t>
            </a:r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(1564-1642),итальянский</a:t>
            </a:r>
          </a:p>
          <a:p>
            <a:pPr eaLnBrk="0" hangingPunct="0"/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учёный, один из основателей точного</a:t>
            </a:r>
          </a:p>
          <a:p>
            <a:pPr eaLnBrk="0" hangingPunct="0"/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естествознания. Боролся против</a:t>
            </a:r>
          </a:p>
          <a:p>
            <a:pPr eaLnBrk="0" hangingPunct="0"/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схоластики, считал основой познания опыт. Заложил основы современной механики: выдвинул идею об относительности движения, установил законы инерции, свободного падения и движения тел по наклонной плоскости, сложения движений; открыл изохронность колебаний маятника; первым исследовал прочность балок. Построил телескоп с 32-кратным увеличением. Активно защищал гелиоцентрическую систему мира, за что был подвергнут суду инквизиции (1633), вынудившей его отречься от учения Н. Коперника. </a:t>
            </a:r>
          </a:p>
          <a:p>
            <a:pPr eaLnBrk="0" hangingPunct="0"/>
            <a:endParaRPr lang="ru-RU" b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604" name="Picture 8" descr="галил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000125"/>
            <a:ext cx="1000125" cy="1316038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25605" name="Управляющая кнопка: домой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3525" y="5786438"/>
            <a:ext cx="757238" cy="395287"/>
          </a:xfrm>
          <a:prstGeom prst="actionButtonHome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-2571750" y="-342900"/>
            <a:ext cx="6324600" cy="685800"/>
          </a:xfrm>
        </p:spPr>
        <p:txBody>
          <a:bodyPr/>
          <a:lstStyle/>
          <a:p>
            <a:r>
              <a:rPr lang="ru-RU" smtClean="0"/>
              <a:t>архимед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32345E1-55B5-4B9C-9F4B-FC7D1AE74BC3}" type="datetime1">
              <a:rPr lang="ru-RU" smtClean="0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785813" y="857250"/>
            <a:ext cx="78581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</a:t>
            </a:r>
            <a:r>
              <a:rPr lang="ru-RU" b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АРХИМЕД</a:t>
            </a:r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(около 287 до н.э. - 212 до н.э.),</a:t>
            </a:r>
          </a:p>
          <a:p>
            <a:pPr eaLnBrk="0" hangingPunct="0"/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древнегреческий учёный, математик и</a:t>
            </a:r>
          </a:p>
          <a:p>
            <a:pPr eaLnBrk="0" hangingPunct="0"/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механик, основоположник теоретической</a:t>
            </a:r>
          </a:p>
          <a:p>
            <a:pPr eaLnBrk="0" hangingPunct="0"/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механики и гидростатики. Архимеду принадлежит множество технических изобретений (архимедов винт, определение состава сплавов взвешиванием в воде, системы для поднятия больших тяжестей, военные метательные машины).</a:t>
            </a:r>
          </a:p>
          <a:p>
            <a:pPr eaLnBrk="0" hangingPunct="0"/>
            <a:r>
              <a:rPr lang="ru-RU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физике Архимед ввел понятие центра тяжести, установил научные принципы статики и гидростатики. Знаменитый закон сформулирован в трактате «О плавающих телах».</a:t>
            </a:r>
          </a:p>
        </p:txBody>
      </p:sp>
      <p:pic>
        <p:nvPicPr>
          <p:cNvPr id="26628" name="Рисунок 4" descr="арх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000125"/>
            <a:ext cx="100012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Управляющая кнопка: домой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83525" y="5786438"/>
            <a:ext cx="757238" cy="395287"/>
          </a:xfrm>
          <a:prstGeom prst="actionButtonHome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F5DCD0B-626A-4FC9-8408-13F7C63AC178}" type="datetime1">
              <a:rPr lang="ru-RU"/>
              <a:pPr>
                <a:defRPr/>
              </a:pPr>
              <a:t>09.10.2013</a:t>
            </a:fld>
            <a:endParaRPr lang="ru-RU"/>
          </a:p>
        </p:txBody>
      </p:sp>
      <p:pic>
        <p:nvPicPr>
          <p:cNvPr id="17410" name="Рисунок 6" descr="аристотель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857250"/>
            <a:ext cx="28575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5750" y="4071938"/>
            <a:ext cx="41433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algn="ctr" eaLnBrk="0" hangingPunct="0">
              <a:defRPr/>
            </a:pPr>
            <a:r>
              <a:rPr lang="ru-RU" b="0" kern="0" dirty="0">
                <a:solidFill>
                  <a:srgbClr val="5C2305"/>
                </a:solidFill>
                <a:latin typeface="Arial Unicode MS" pitchFamily="34" charset="-128"/>
                <a:ea typeface="+mj-ea"/>
                <a:cs typeface="+mj-cs"/>
              </a:rPr>
              <a:t>Аристотель</a:t>
            </a:r>
          </a:p>
          <a:p>
            <a:pPr algn="ctr" eaLnBrk="0" hangingPunct="0">
              <a:defRPr/>
            </a:pPr>
            <a:r>
              <a:rPr lang="ru-RU" b="0" kern="0" dirty="0">
                <a:solidFill>
                  <a:srgbClr val="5C2305"/>
                </a:solidFill>
                <a:latin typeface="Arial Unicode MS" pitchFamily="34" charset="-128"/>
                <a:ea typeface="+mj-ea"/>
                <a:cs typeface="+mj-cs"/>
              </a:rPr>
              <a:t> (384 до н.э. – 322 до н.э.)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071938" y="785813"/>
            <a:ext cx="4286250" cy="3643312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Свое название </a:t>
            </a:r>
            <a:r>
              <a:rPr lang="ru-RU" sz="2800" b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физика</a:t>
            </a: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получила от…</a:t>
            </a:r>
          </a:p>
          <a:p>
            <a:pPr eaLnBrk="0" hangingPunct="0">
              <a:defRPr/>
            </a:pP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греческого слова </a:t>
            </a:r>
            <a:r>
              <a:rPr lang="ru-RU" sz="2800" b="0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physis</a:t>
            </a: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природа.   </a:t>
            </a:r>
          </a:p>
          <a:p>
            <a:pPr eaLnBrk="0" hangingPunct="0">
              <a:defRPr/>
            </a:pP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Впервые его употребил</a:t>
            </a:r>
          </a:p>
          <a:p>
            <a:pPr eaLnBrk="0" hangingPunct="0">
              <a:defRPr/>
            </a:pPr>
            <a:r>
              <a:rPr lang="ru-RU" sz="2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древнегреческий философ и ученый Аристотель. </a:t>
            </a:r>
            <a:endParaRPr lang="ru-RU" sz="2800" b="0" kern="0" dirty="0">
              <a:solidFill>
                <a:srgbClr val="5C2305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Отгадай загадку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1A92B17-C232-41FA-8A62-2DAEAEA6EC46}" type="datetime1">
              <a:rPr lang="ru-RU" smtClean="0"/>
              <a:pPr>
                <a:defRPr/>
              </a:pPr>
              <a:t>09.10.2013</a:t>
            </a:fld>
            <a:endParaRPr lang="ru-RU"/>
          </a:p>
        </p:txBody>
      </p:sp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3143250" y="4000500"/>
            <a:ext cx="2286000" cy="1143000"/>
          </a:xfrm>
          <a:prstGeom prst="rect">
            <a:avLst/>
          </a:prstGeom>
          <a:solidFill>
            <a:schemeClr val="bg1">
              <a:lumMod val="40000"/>
              <a:lumOff val="60000"/>
              <a:alpha val="50000"/>
            </a:scheme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r" eaLnBrk="0" hangingPunct="0">
              <a:defRPr/>
            </a:pPr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Всем поведает,</a:t>
            </a:r>
          </a:p>
          <a:p>
            <a:pPr algn="r" eaLnBrk="0" hangingPunct="0">
              <a:defRPr/>
            </a:pPr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Хоть и без языка,</a:t>
            </a:r>
          </a:p>
          <a:p>
            <a:pPr algn="r" eaLnBrk="0" hangingPunct="0">
              <a:defRPr/>
            </a:pPr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 будет ясно,</a:t>
            </a:r>
          </a:p>
          <a:p>
            <a:pPr algn="r" eaLnBrk="0" hangingPunct="0">
              <a:defRPr/>
            </a:pPr>
            <a:r>
              <a:rPr lang="ru-RU" sz="1800" b="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 когда – облака.</a:t>
            </a:r>
          </a:p>
        </p:txBody>
      </p:sp>
      <p:sp>
        <p:nvSpPr>
          <p:cNvPr id="18436" name="Прямоугольник 5"/>
          <p:cNvSpPr>
            <a:spLocks noChangeArrowheads="1"/>
          </p:cNvSpPr>
          <p:nvPr/>
        </p:nvSpPr>
        <p:spPr bwMode="auto">
          <a:xfrm>
            <a:off x="785813" y="1428750"/>
            <a:ext cx="4643437" cy="1214438"/>
          </a:xfrm>
          <a:prstGeom prst="rect">
            <a:avLst/>
          </a:prstGeom>
          <a:solidFill>
            <a:srgbClr val="FCB99E">
              <a:alpha val="49803"/>
            </a:srgb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Две сестры качались,</a:t>
            </a:r>
          </a:p>
          <a:p>
            <a:pPr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Правды добивались,</a:t>
            </a:r>
          </a:p>
          <a:p>
            <a:pPr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 когда добились,</a:t>
            </a:r>
          </a:p>
          <a:p>
            <a:pPr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То остановились.</a:t>
            </a:r>
          </a:p>
        </p:txBody>
      </p:sp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785813" y="5214938"/>
            <a:ext cx="4643437" cy="571500"/>
          </a:xfrm>
          <a:prstGeom prst="rect">
            <a:avLst/>
          </a:prstGeom>
          <a:solidFill>
            <a:srgbClr val="FF99FF">
              <a:alpha val="50195"/>
            </a:srgb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с земли не поднимешь?</a:t>
            </a:r>
          </a:p>
        </p:txBody>
      </p:sp>
      <p:sp>
        <p:nvSpPr>
          <p:cNvPr id="18438" name="Прямоугольник 4"/>
          <p:cNvSpPr>
            <a:spLocks noChangeArrowheads="1"/>
          </p:cNvSpPr>
          <p:nvPr/>
        </p:nvSpPr>
        <p:spPr bwMode="auto">
          <a:xfrm>
            <a:off x="785813" y="2714625"/>
            <a:ext cx="4643437" cy="1214438"/>
          </a:xfrm>
          <a:prstGeom prst="rect">
            <a:avLst/>
          </a:prstGeom>
          <a:solidFill>
            <a:srgbClr val="FFFF71">
              <a:alpha val="49803"/>
            </a:srgb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r"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Никто его не видывал,</a:t>
            </a:r>
          </a:p>
          <a:p>
            <a:pPr algn="r"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 слышать – каждый слыхивал,</a:t>
            </a:r>
          </a:p>
          <a:p>
            <a:pPr algn="r"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Без тела, а живет оно,</a:t>
            </a:r>
          </a:p>
          <a:p>
            <a:pPr algn="r"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Без языка – кричит.</a:t>
            </a:r>
          </a:p>
        </p:txBody>
      </p:sp>
      <p:sp>
        <p:nvSpPr>
          <p:cNvPr id="18439" name="Прямоугольник 5"/>
          <p:cNvSpPr>
            <a:spLocks noChangeArrowheads="1"/>
          </p:cNvSpPr>
          <p:nvPr/>
        </p:nvSpPr>
        <p:spPr bwMode="auto">
          <a:xfrm>
            <a:off x="785813" y="4000500"/>
            <a:ext cx="2286000" cy="1143000"/>
          </a:xfrm>
          <a:prstGeom prst="rect">
            <a:avLst/>
          </a:prstGeom>
          <a:solidFill>
            <a:srgbClr val="99FF99">
              <a:alpha val="50195"/>
            </a:srgbClr>
          </a:solidFill>
          <a:ln w="12700" cap="sq" algn="ctr">
            <a:solidFill>
              <a:srgbClr val="996633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Сначала – блеск,</a:t>
            </a:r>
          </a:p>
          <a:p>
            <a:pPr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блеском – треск,</a:t>
            </a:r>
          </a:p>
          <a:p>
            <a:pPr eaLnBrk="0" hangingPunct="0"/>
            <a:r>
              <a:rPr lang="ru-RU" sz="18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 треском – плеск.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29313" y="1357313"/>
            <a:ext cx="207168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ВЕСЫ</a:t>
            </a:r>
          </a:p>
          <a:p>
            <a:pPr eaLnBrk="0" hangingPunct="0"/>
            <a:endParaRPr lang="ru-RU">
              <a:solidFill>
                <a:srgbClr val="6633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ЭХО</a:t>
            </a:r>
          </a:p>
          <a:p>
            <a:pPr eaLnBrk="0" hangingPunct="0"/>
            <a:endParaRPr lang="ru-RU">
              <a:solidFill>
                <a:srgbClr val="6633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МОЛНИЯ, ГРОМ, ДОЖДЬ</a:t>
            </a:r>
          </a:p>
          <a:p>
            <a:pPr eaLnBrk="0" hangingPunct="0"/>
            <a:endParaRPr lang="ru-RU">
              <a:solidFill>
                <a:srgbClr val="6633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БАРОМЕТР</a:t>
            </a:r>
          </a:p>
          <a:p>
            <a:pPr eaLnBrk="0" hangingPunct="0"/>
            <a:endParaRPr lang="ru-RU">
              <a:solidFill>
                <a:srgbClr val="6633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ru-RU">
                <a:solidFill>
                  <a:srgbClr val="6633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Ученые - физики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E1A92B17-C232-41FA-8A62-2DAEAEA6EC46}" type="datetime1">
              <a:rPr lang="ru-RU" smtClean="0"/>
              <a:pPr>
                <a:defRPr/>
              </a:pPr>
              <a:t>09.10.2013</a:t>
            </a:fld>
            <a:endParaRPr lang="ru-RU"/>
          </a:p>
        </p:txBody>
      </p:sp>
      <p:pic>
        <p:nvPicPr>
          <p:cNvPr id="19459" name="Picture 8" descr="галил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714500"/>
            <a:ext cx="2216150" cy="291465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pic>
        <p:nvPicPr>
          <p:cNvPr id="19460" name="Рисунок 4" descr="арх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1643063"/>
            <a:ext cx="2352675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Скругленный прямоугольник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857875" y="4786313"/>
            <a:ext cx="2214563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ru-RU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ГАЛИЛЕЙ</a:t>
            </a:r>
          </a:p>
        </p:txBody>
      </p:sp>
      <p:sp>
        <p:nvSpPr>
          <p:cNvPr id="19462" name="Скругленный прямоугольник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43250" y="4786313"/>
            <a:ext cx="2214563" cy="428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1"/>
          </a:gra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 eaLnBrk="0" hangingPunct="0"/>
            <a:r>
              <a:rPr lang="ru-RU" sz="2000" b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АРХИМЕД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500188" y="642938"/>
            <a:ext cx="6324600" cy="685800"/>
          </a:xfrm>
        </p:spPr>
        <p:txBody>
          <a:bodyPr/>
          <a:lstStyle/>
          <a:p>
            <a:r>
              <a:rPr lang="ru-RU" smtClean="0"/>
              <a:t>Природные явления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32345E1-55B5-4B9C-9F4B-FC7D1AE74BC3}" type="datetime1">
              <a:rPr lang="ru-RU" smtClean="0"/>
              <a:pPr>
                <a:defRPr/>
              </a:pPr>
              <a:t>09.10.2013</a:t>
            </a:fld>
            <a:endParaRPr lang="ru-RU"/>
          </a:p>
        </p:txBody>
      </p:sp>
      <p:pic>
        <p:nvPicPr>
          <p:cNvPr id="20483" name="Рисунок 3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214438"/>
            <a:ext cx="6215062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 физики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sz="half" idx="1"/>
          </p:nvPr>
        </p:nvSpPr>
        <p:spPr>
          <a:xfrm>
            <a:off x="571500" y="1571625"/>
            <a:ext cx="3143250" cy="4191000"/>
          </a:xfrm>
        </p:spPr>
        <p:txBody>
          <a:bodyPr/>
          <a:lstStyle/>
          <a:p>
            <a:r>
              <a:rPr lang="ru-RU" sz="2400" smtClean="0"/>
              <a:t>Изучение простых явлений позволяет открывать общие законы, по которым протекают различные физические явления. 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35D8F2B-EA1B-4C8E-A996-9DA6938C41D8}" type="datetime1">
              <a:rPr lang="ru-RU" smtClean="0"/>
              <a:pPr>
                <a:defRPr/>
              </a:pPr>
              <a:t>09.10.2013</a:t>
            </a:fld>
            <a:endParaRPr lang="ru-RU"/>
          </a:p>
        </p:txBody>
      </p:sp>
      <p:pic>
        <p:nvPicPr>
          <p:cNvPr id="21508" name="Рисунок 5" descr="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1643063"/>
            <a:ext cx="485775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428750" y="785813"/>
            <a:ext cx="6324600" cy="685800"/>
          </a:xfrm>
        </p:spPr>
        <p:txBody>
          <a:bodyPr/>
          <a:lstStyle/>
          <a:p>
            <a:r>
              <a:rPr lang="ru-RU" smtClean="0"/>
              <a:t>Вещество и материя</a:t>
            </a:r>
          </a:p>
        </p:txBody>
      </p:sp>
      <p:sp>
        <p:nvSpPr>
          <p:cNvPr id="22530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32345E1-55B5-4B9C-9F4B-FC7D1AE74BC3}" type="datetime1">
              <a:rPr lang="ru-RU" smtClean="0"/>
              <a:pPr>
                <a:defRPr/>
              </a:pPr>
              <a:t>09.10.2013</a:t>
            </a:fld>
            <a:endParaRPr lang="ru-RU"/>
          </a:p>
        </p:txBody>
      </p:sp>
      <p:pic>
        <p:nvPicPr>
          <p:cNvPr id="22532" name="Содержимое 7" descr="9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428750"/>
            <a:ext cx="5857875" cy="4629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71500" y="785813"/>
            <a:ext cx="6324600" cy="685800"/>
          </a:xfrm>
        </p:spPr>
        <p:txBody>
          <a:bodyPr/>
          <a:lstStyle/>
          <a:p>
            <a:r>
              <a:rPr lang="ru-RU" smtClean="0"/>
              <a:t>Наблюдения и опыты</a:t>
            </a:r>
          </a:p>
        </p:txBody>
      </p:sp>
      <p:sp>
        <p:nvSpPr>
          <p:cNvPr id="23554" name="Содержимое 3"/>
          <p:cNvSpPr>
            <a:spLocks noGrp="1"/>
          </p:cNvSpPr>
          <p:nvPr>
            <p:ph sz="half" idx="2"/>
          </p:nvPr>
        </p:nvSpPr>
        <p:spPr>
          <a:xfrm>
            <a:off x="1042988" y="1428750"/>
            <a:ext cx="7600950" cy="4514850"/>
          </a:xfrm>
        </p:spPr>
        <p:txBody>
          <a:bodyPr/>
          <a:lstStyle/>
          <a:p>
            <a:r>
              <a:rPr lang="ru-RU" sz="2000" smtClean="0">
                <a:solidFill>
                  <a:schemeClr val="tx1"/>
                </a:solidFill>
              </a:rPr>
              <a:t>Большинство физических знаний получено людьми из собственных наблюдений. Для изучения какого-либо явления необходимо наблюдать его и, по возможности, не один раз. </a:t>
            </a:r>
          </a:p>
          <a:p>
            <a:r>
              <a:rPr lang="ru-RU" sz="2000" smtClean="0">
                <a:solidFill>
                  <a:schemeClr val="tx1"/>
                </a:solidFill>
              </a:rPr>
              <a:t>Чтобы изучить такое явление, как падение тел на Землю, недостаточно один раз увидеть, как падает то или иное тело. Следует выяснить, будет ли разница в падении тела легкого и тяжёлого, одинаково ли падают тела различных размеров с разной высоты. Это можно узнать, если много раз наблюдать различные случаи падения тел.</a:t>
            </a:r>
          </a:p>
          <a:p>
            <a:r>
              <a:rPr lang="ru-RU" sz="2000" smtClean="0">
                <a:solidFill>
                  <a:schemeClr val="tx1"/>
                </a:solidFill>
              </a:rPr>
              <a:t>Для этого берут разные тела и заставляют их падать. Тем самым вызывают явление падения тел, иными словами, проводят опыт. Во время опытов обычно выполняют измерения.</a:t>
            </a:r>
          </a:p>
          <a:p>
            <a:endParaRPr lang="ru-RU" sz="2000" smtClean="0">
              <a:solidFill>
                <a:schemeClr val="tx1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35D8F2B-EA1B-4C8E-A996-9DA6938C41D8}" type="datetime1">
              <a:rPr lang="ru-RU" smtClean="0"/>
              <a:pPr>
                <a:defRPr/>
              </a:pPr>
              <a:t>09.10.2013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9" name="Picture 4" descr="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692150"/>
            <a:ext cx="7469188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нового учебного года">
  <a:themeElements>
    <a:clrScheme name="Презентация нового учебного года 1">
      <a:dk1>
        <a:srgbClr val="000000"/>
      </a:dk1>
      <a:lt1>
        <a:srgbClr val="0099CC"/>
      </a:lt1>
      <a:dk2>
        <a:srgbClr val="000000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Презентация нового учебного года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езентация нового учебного года 1">
        <a:dk1>
          <a:srgbClr val="000000"/>
        </a:dk1>
        <a:lt1>
          <a:srgbClr val="0099CC"/>
        </a:lt1>
        <a:dk2>
          <a:srgbClr val="000000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нового учебного года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нового учебного года 3">
        <a:dk1>
          <a:srgbClr val="5F5F5F"/>
        </a:dk1>
        <a:lt1>
          <a:srgbClr val="FFFFFF"/>
        </a:lt1>
        <a:dk2>
          <a:srgbClr val="5F5F5F"/>
        </a:dk2>
        <a:lt2>
          <a:srgbClr val="00000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нового учебного года</Template>
  <TotalTime>481</TotalTime>
  <Words>364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Verdana</vt:lpstr>
      <vt:lpstr>Arial Unicode MS</vt:lpstr>
      <vt:lpstr>Презентация нового учебного года</vt:lpstr>
      <vt:lpstr>Презентация нового учебного года</vt:lpstr>
      <vt:lpstr>Каждый школьник знаком теперь с истинами, за которые Архимед отдал бы жизнь.                                                         Жозеф Эрнест Ренан</vt:lpstr>
      <vt:lpstr>Слайд 2</vt:lpstr>
      <vt:lpstr>Отгадай загадку</vt:lpstr>
      <vt:lpstr>Ученые - физики</vt:lpstr>
      <vt:lpstr>Природные явления</vt:lpstr>
      <vt:lpstr>Задача физики</vt:lpstr>
      <vt:lpstr>Вещество и материя</vt:lpstr>
      <vt:lpstr>Наблюдения и опыты</vt:lpstr>
      <vt:lpstr>Слайд 9</vt:lpstr>
      <vt:lpstr>галилей</vt:lpstr>
      <vt:lpstr>архимед</vt:lpstr>
    </vt:vector>
  </TitlesOfParts>
  <Manager/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пожаловать!</dc:title>
  <dc:subject/>
  <dc:creator>svg</dc:creator>
  <cp:keywords/>
  <dc:description/>
  <cp:lastModifiedBy>Гость </cp:lastModifiedBy>
  <cp:revision>46</cp:revision>
  <cp:lastPrinted>1996-03-19T21:02:48Z</cp:lastPrinted>
  <dcterms:created xsi:type="dcterms:W3CDTF">2008-09-27T07:49:00Z</dcterms:created>
  <dcterms:modified xsi:type="dcterms:W3CDTF">2013-10-09T12:55:44Z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TC010183871049</vt:lpwstr>
  </property>
</Properties>
</file>