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94660"/>
  </p:normalViewPr>
  <p:slideViewPr>
    <p:cSldViewPr snapToGrid="0">
      <p:cViewPr>
        <p:scale>
          <a:sx n="100" d="100"/>
          <a:sy n="100" d="100"/>
        </p:scale>
        <p:origin x="3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191308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64608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367877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200477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146380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C88417F-BCF1-4853-A8FF-9BE59302AC95}" type="datetimeFigureOut">
              <a:rPr lang="ru-RU" smtClean="0"/>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151579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C88417F-BCF1-4853-A8FF-9BE59302AC95}" type="datetimeFigureOut">
              <a:rPr lang="ru-RU" smtClean="0"/>
              <a:t>26.02.2014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94609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C88417F-BCF1-4853-A8FF-9BE59302AC95}" type="datetimeFigureOut">
              <a:rPr lang="ru-RU" smtClean="0"/>
              <a:t>26.02.2014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406319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C88417F-BCF1-4853-A8FF-9BE59302AC95}" type="datetimeFigureOut">
              <a:rPr lang="ru-RU" smtClean="0"/>
              <a:t>26.02.2014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322110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C88417F-BCF1-4853-A8FF-9BE59302AC95}" type="datetimeFigureOut">
              <a:rPr lang="ru-RU" smtClean="0"/>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179955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C88417F-BCF1-4853-A8FF-9BE59302AC95}" type="datetimeFigureOut">
              <a:rPr lang="ru-RU" smtClean="0"/>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F3CB63-CFBA-4B3A-B195-05C1AB7E7E8A}" type="slidenum">
              <a:rPr lang="ru-RU" smtClean="0"/>
              <a:t>‹#›</a:t>
            </a:fld>
            <a:endParaRPr lang="ru-RU"/>
          </a:p>
        </p:txBody>
      </p:sp>
    </p:spTree>
    <p:extLst>
      <p:ext uri="{BB962C8B-B14F-4D97-AF65-F5344CB8AC3E}">
        <p14:creationId xmlns:p14="http://schemas.microsoft.com/office/powerpoint/2010/main" val="269159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8417F-BCF1-4853-A8FF-9BE59302AC95}" type="datetimeFigureOut">
              <a:rPr lang="ru-RU" smtClean="0"/>
              <a:t>26.02.2014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3CB63-CFBA-4B3A-B195-05C1AB7E7E8A}" type="slidenum">
              <a:rPr lang="ru-RU" smtClean="0"/>
              <a:t>‹#›</a:t>
            </a:fld>
            <a:endParaRPr lang="ru-RU"/>
          </a:p>
        </p:txBody>
      </p:sp>
    </p:spTree>
    <p:extLst>
      <p:ext uri="{BB962C8B-B14F-4D97-AF65-F5344CB8AC3E}">
        <p14:creationId xmlns:p14="http://schemas.microsoft.com/office/powerpoint/2010/main" val="2180603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rot="10800000" flipV="1">
            <a:off x="-3" y="4930140"/>
            <a:ext cx="12192002" cy="1927860"/>
          </a:xfrm>
        </p:spPr>
        <p:txBody>
          <a:bodyPr>
            <a:normAutofit/>
          </a:bodyPr>
          <a:lstStyle/>
          <a:p>
            <a:pPr algn="just"/>
            <a:r>
              <a:rPr lang="ru-RU" sz="2000" dirty="0"/>
              <a:t>Принцип действия ламп накаливания это преобразование электрической энергии в световую энергию. </a:t>
            </a:r>
            <a:r>
              <a:rPr lang="ru-RU" sz="2000" dirty="0" smtClean="0"/>
              <a:t>Вольфрамовая нить разогревается до температуры 2600 – 3000 С, но нить не плавится так как температура плавления вольфрама равна 3200 – 3400 С. И это явление позволяет нам использовать вольфрам в качестве нити накаливания. </a:t>
            </a:r>
          </a:p>
          <a:p>
            <a:pPr algn="just"/>
            <a:endParaRPr lang="ru-RU" sz="3200" dirty="0"/>
          </a:p>
        </p:txBody>
      </p:sp>
      <p:pic>
        <p:nvPicPr>
          <p:cNvPr id="5" name="Рисунок 4" descr="http://www.alfael.ru/UserFiles/Image/table/ustr_vkl_lamp_nakal%5B1%5D.gif"/>
          <p:cNvPicPr/>
          <p:nvPr/>
        </p:nvPicPr>
        <p:blipFill>
          <a:blip r:embed="rId2">
            <a:extLst>
              <a:ext uri="{28A0092B-C50C-407E-A947-70E740481C1C}">
                <a14:useLocalDpi xmlns:a14="http://schemas.microsoft.com/office/drawing/2010/main" val="0"/>
              </a:ext>
            </a:extLst>
          </a:blip>
          <a:srcRect/>
          <a:stretch>
            <a:fillRect/>
          </a:stretch>
        </p:blipFill>
        <p:spPr bwMode="auto">
          <a:xfrm>
            <a:off x="0" y="1116330"/>
            <a:ext cx="3406140" cy="3813810"/>
          </a:xfrm>
          <a:prstGeom prst="rect">
            <a:avLst/>
          </a:prstGeom>
          <a:noFill/>
          <a:ln>
            <a:noFill/>
          </a:ln>
        </p:spPr>
      </p:pic>
    </p:spTree>
    <p:extLst>
      <p:ext uri="{BB962C8B-B14F-4D97-AF65-F5344CB8AC3E}">
        <p14:creationId xmlns:p14="http://schemas.microsoft.com/office/powerpoint/2010/main" val="795237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0020" y="137160"/>
            <a:ext cx="8221980" cy="6720840"/>
          </a:xfrm>
        </p:spPr>
        <p:txBody>
          <a:bodyPr>
            <a:normAutofit/>
          </a:bodyPr>
          <a:lstStyle/>
          <a:p>
            <a:r>
              <a:rPr lang="ru-RU" sz="2000" b="1" dirty="0" smtClean="0"/>
              <a:t>Строение </a:t>
            </a:r>
            <a:r>
              <a:rPr lang="ru-RU" sz="2000" b="1" smtClean="0"/>
              <a:t>лампы накаливания:</a:t>
            </a:r>
            <a:r>
              <a:rPr lang="ru-RU" sz="2000" dirty="0" smtClean="0"/>
              <a:t/>
            </a:r>
            <a:br>
              <a:rPr lang="ru-RU" sz="2000" dirty="0" smtClean="0"/>
            </a:br>
            <a:r>
              <a:rPr lang="ru-RU" sz="2000" dirty="0" smtClean="0"/>
              <a:t>1- стеклянная колба</a:t>
            </a:r>
            <a:br>
              <a:rPr lang="ru-RU" sz="2000" dirty="0" smtClean="0"/>
            </a:br>
            <a:r>
              <a:rPr lang="ru-RU" sz="2000" dirty="0" smtClean="0"/>
              <a:t>2- полость колбы (вакуумная или наполненная инертным газом)</a:t>
            </a:r>
            <a:br>
              <a:rPr lang="ru-RU" sz="2000" dirty="0" smtClean="0"/>
            </a:br>
            <a:r>
              <a:rPr lang="ru-RU" sz="2000" dirty="0" smtClean="0"/>
              <a:t>3- нить накаливания</a:t>
            </a:r>
            <a:br>
              <a:rPr lang="ru-RU" sz="2000" dirty="0" smtClean="0"/>
            </a:br>
            <a:r>
              <a:rPr lang="ru-RU" sz="2000" dirty="0" smtClean="0"/>
              <a:t>4,5- электроды (проводники)</a:t>
            </a:r>
            <a:br>
              <a:rPr lang="ru-RU" sz="2000" dirty="0" smtClean="0"/>
            </a:br>
            <a:r>
              <a:rPr lang="ru-RU" sz="2000" dirty="0" smtClean="0"/>
              <a:t>6- крючки или держатели нити накала</a:t>
            </a:r>
            <a:br>
              <a:rPr lang="ru-RU" sz="2000" dirty="0" smtClean="0"/>
            </a:br>
            <a:r>
              <a:rPr lang="ru-RU" sz="2000" dirty="0" smtClean="0"/>
              <a:t>7- ножка лампы</a:t>
            </a:r>
            <a:br>
              <a:rPr lang="ru-RU" sz="2000" dirty="0" smtClean="0"/>
            </a:br>
            <a:r>
              <a:rPr lang="ru-RU" sz="2000" dirty="0" smtClean="0"/>
              <a:t>8- внешнее звено токоввода, предохранитель</a:t>
            </a:r>
            <a:br>
              <a:rPr lang="ru-RU" sz="2000" dirty="0" smtClean="0"/>
            </a:br>
            <a:r>
              <a:rPr lang="ru-RU" sz="2000" dirty="0" smtClean="0"/>
              <a:t>9- корпус цоколя</a:t>
            </a:r>
            <a:br>
              <a:rPr lang="ru-RU" sz="2000" dirty="0" smtClean="0"/>
            </a:br>
            <a:r>
              <a:rPr lang="ru-RU" sz="2000" dirty="0" smtClean="0"/>
              <a:t>10- изолятор цоколя (стекло)</a:t>
            </a:r>
            <a:br>
              <a:rPr lang="ru-RU" sz="2000" dirty="0" smtClean="0"/>
            </a:br>
            <a:r>
              <a:rPr lang="ru-RU" sz="2000" dirty="0" smtClean="0"/>
              <a:t>11- контакт донышка цоколя  </a:t>
            </a:r>
            <a:endParaRPr lang="ru-RU" sz="20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3555048" cy="4950049"/>
          </a:xfrm>
          <a:prstGeom prst="rect">
            <a:avLst/>
          </a:prstGeom>
        </p:spPr>
      </p:pic>
    </p:spTree>
    <p:extLst>
      <p:ext uri="{BB962C8B-B14F-4D97-AF65-F5344CB8AC3E}">
        <p14:creationId xmlns:p14="http://schemas.microsoft.com/office/powerpoint/2010/main" val="1366832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0021"/>
            <a:ext cx="10515600" cy="5151120"/>
          </a:xfrm>
        </p:spPr>
        <p:txBody>
          <a:bodyPr>
            <a:normAutofit fontScale="90000"/>
          </a:bodyPr>
          <a:lstStyle/>
          <a:p>
            <a:r>
              <a:rPr lang="ru-RU" sz="2000" b="1" dirty="0"/>
              <a:t>Достоинства и недостатки ламп </a:t>
            </a:r>
            <a:r>
              <a:rPr lang="ru-RU" sz="2000" b="1" dirty="0" smtClean="0"/>
              <a:t>накаливания</a:t>
            </a:r>
            <a:br>
              <a:rPr lang="ru-RU" sz="2000" b="1" dirty="0" smtClean="0"/>
            </a:br>
            <a:r>
              <a:rPr lang="ru-RU" sz="2000" dirty="0"/>
              <a:t>Из </a:t>
            </a:r>
            <a:r>
              <a:rPr lang="ru-RU" sz="2000" i="1" dirty="0"/>
              <a:t>достоинств</a:t>
            </a:r>
            <a:r>
              <a:rPr lang="ru-RU" sz="2000" dirty="0"/>
              <a:t> ламп накаливания можно выделить следующее:</a:t>
            </a:r>
            <a:br>
              <a:rPr lang="ru-RU" sz="2000" dirty="0"/>
            </a:br>
            <a:r>
              <a:rPr lang="ru-RU" sz="2000" dirty="0" smtClean="0"/>
              <a:t>	относительно </a:t>
            </a:r>
            <a:r>
              <a:rPr lang="ru-RU" sz="2000" dirty="0"/>
              <a:t>невысокая стоимость;</a:t>
            </a:r>
            <a:br>
              <a:rPr lang="ru-RU" sz="2000" dirty="0"/>
            </a:br>
            <a:r>
              <a:rPr lang="ru-RU" sz="2000" dirty="0" smtClean="0"/>
              <a:t>	мгновенное </a:t>
            </a:r>
            <a:r>
              <a:rPr lang="ru-RU" sz="2000" dirty="0"/>
              <a:t>зажигание при включении;</a:t>
            </a:r>
            <a:br>
              <a:rPr lang="ru-RU" sz="2000" dirty="0"/>
            </a:br>
            <a:r>
              <a:rPr lang="ru-RU" sz="2000" dirty="0" smtClean="0"/>
              <a:t>	небольшие </a:t>
            </a:r>
            <a:r>
              <a:rPr lang="ru-RU" sz="2000" dirty="0"/>
              <a:t>габаритные размеры;</a:t>
            </a:r>
            <a:br>
              <a:rPr lang="ru-RU" sz="2000" dirty="0"/>
            </a:br>
            <a:r>
              <a:rPr lang="ru-RU" sz="2000" dirty="0" smtClean="0"/>
              <a:t>	широкий </a:t>
            </a:r>
            <a:r>
              <a:rPr lang="ru-RU" sz="2000" dirty="0"/>
              <a:t>диапазон мощностей.</a:t>
            </a:r>
            <a:br>
              <a:rPr lang="ru-RU" sz="2000" dirty="0"/>
            </a:br>
            <a:r>
              <a:rPr lang="ru-RU" sz="2000" dirty="0"/>
              <a:t> </a:t>
            </a:r>
            <a:br>
              <a:rPr lang="ru-RU" sz="2000" dirty="0"/>
            </a:br>
            <a:r>
              <a:rPr lang="ru-RU" sz="2000" dirty="0"/>
              <a:t>Один из </a:t>
            </a:r>
            <a:r>
              <a:rPr lang="ru-RU" sz="2000" i="1" dirty="0"/>
              <a:t>недостатков</a:t>
            </a:r>
            <a:r>
              <a:rPr lang="ru-RU" sz="2000" dirty="0"/>
              <a:t> ламп накаливания - большая яркость самой лампы, что негативно воздействует на зрение при взгляде на лампу. Но этот недостаток можно быстро устранить - достаточно применить рассеиватель</a:t>
            </a:r>
            <a:r>
              <a:rPr lang="ru-RU" sz="2000" dirty="0" smtClean="0"/>
              <a:t>.</a:t>
            </a:r>
            <a:br>
              <a:rPr lang="ru-RU" sz="2000" dirty="0" smtClean="0"/>
            </a:br>
            <a:r>
              <a:rPr lang="ru-RU" sz="2000" dirty="0"/>
              <a:t/>
            </a:r>
            <a:br>
              <a:rPr lang="ru-RU" sz="2000" dirty="0"/>
            </a:br>
            <a:r>
              <a:rPr lang="ru-RU" sz="2000" dirty="0"/>
              <a:t>Существенный недостаток - небольшой срок службы лампы - до 1000 часов. Исходя из опыта использования ламп, можно отметить, что в большинстве случаев лампа накаливания выходит из строя, не прослужив и нескольких сотен часов. Бывают и исключения - лампы работают несколько десятков лет! К сожалению это лишь единичные случаи. Относительно срока службы, как </a:t>
            </a:r>
            <a:r>
              <a:rPr lang="ru-RU" sz="2000" dirty="0" smtClean="0"/>
              <a:t>энергосберегающие лампы, </a:t>
            </a:r>
            <a:r>
              <a:rPr lang="ru-RU" sz="2000" dirty="0"/>
              <a:t>так и светодиодные лампы выигрывают</a:t>
            </a:r>
            <a:r>
              <a:rPr lang="ru-RU" sz="2000" dirty="0" smtClean="0"/>
              <a:t>.</a:t>
            </a:r>
            <a:br>
              <a:rPr lang="ru-RU" sz="2000" dirty="0" smtClean="0"/>
            </a:br>
            <a:r>
              <a:rPr lang="ru-RU" sz="2000" dirty="0"/>
              <a:t/>
            </a:r>
            <a:br>
              <a:rPr lang="ru-RU" sz="2000" dirty="0"/>
            </a:br>
            <a:r>
              <a:rPr lang="ru-RU" sz="2000" dirty="0"/>
              <a:t> Основным недостатком ламп накаливания является низкий коэффициент полезного действия. Только лишь десятая часть потребляемой лампой электрической энергии преобразуется в видимый световой поток; большинство электрической энергии преобразуется в тепловую энергию.</a:t>
            </a:r>
            <a:br>
              <a:rPr lang="ru-RU" sz="2000" dirty="0"/>
            </a:br>
            <a:endParaRPr lang="ru-RU" sz="2000" dirty="0"/>
          </a:p>
        </p:txBody>
      </p:sp>
    </p:spTree>
    <p:extLst>
      <p:ext uri="{BB962C8B-B14F-4D97-AF65-F5344CB8AC3E}">
        <p14:creationId xmlns:p14="http://schemas.microsoft.com/office/powerpoint/2010/main" val="4238474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8168640" cy="6858000"/>
          </a:xfrm>
        </p:spPr>
        <p:txBody>
          <a:bodyPr>
            <a:normAutofit/>
          </a:bodyPr>
          <a:lstStyle/>
          <a:p>
            <a:r>
              <a:rPr lang="ru-RU" sz="2800" b="1" dirty="0" smtClean="0"/>
              <a:t>Существующие виды ламп:</a:t>
            </a:r>
            <a:br>
              <a:rPr lang="ru-RU" sz="2800" b="1" dirty="0" smtClean="0"/>
            </a:br>
            <a:r>
              <a:rPr lang="ru-RU" sz="2800" b="1" dirty="0" smtClean="0"/>
              <a:t/>
            </a:r>
            <a:br>
              <a:rPr lang="ru-RU" sz="2800" b="1" dirty="0" smtClean="0"/>
            </a:br>
            <a:r>
              <a:rPr lang="ru-RU" sz="2800" b="1" dirty="0" smtClean="0"/>
              <a:t/>
            </a:r>
            <a:br>
              <a:rPr lang="ru-RU" sz="2800" b="1" dirty="0" smtClean="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b="1" dirty="0" smtClean="0"/>
              <a:t>1. Лампы накаливания</a:t>
            </a:r>
            <a:r>
              <a:rPr lang="ru-RU" sz="2000" dirty="0" smtClean="0"/>
              <a:t> (распространенные типы цоколей: E5, E10, E12, E14, E17, E26, E27, E40)</a:t>
            </a:r>
            <a:br>
              <a:rPr lang="ru-RU" sz="2000" dirty="0" smtClean="0"/>
            </a:br>
            <a:r>
              <a:rPr lang="ru-RU" sz="2000" dirty="0" smtClean="0"/>
              <a:t>Наиболее распространённые и недорогие лампы. Создают комфортное освещение и устанавливаются в широчайший ассортимент светильников. Из недостатков следует отметить крайне низкий КПД, составляющий 5-15 процентов, из-за чего такие лампы постепенно выводятся из оборота, в том числе, в принудительном порядке. Также лампы накаливания имеют небольшой ресурс и быстро перегорают.</a:t>
            </a:r>
            <a:br>
              <a:rPr lang="ru-RU" sz="2000" dirty="0" smtClean="0"/>
            </a:br>
            <a:r>
              <a:rPr lang="ru-RU" sz="2000" dirty="0" smtClean="0"/>
              <a:t/>
            </a:r>
            <a:br>
              <a:rPr lang="ru-RU" sz="2000" dirty="0" smtClean="0"/>
            </a:br>
            <a:endParaRPr lang="ru-RU" sz="2000" dirty="0"/>
          </a:p>
        </p:txBody>
      </p:sp>
      <p:pic>
        <p:nvPicPr>
          <p:cNvPr id="3" name="Рисунок 2" descr="E27"/>
          <p:cNvPicPr/>
          <p:nvPr/>
        </p:nvPicPr>
        <p:blipFill>
          <a:blip r:embed="rId2">
            <a:extLst>
              <a:ext uri="{28A0092B-C50C-407E-A947-70E740481C1C}">
                <a14:useLocalDpi xmlns:a14="http://schemas.microsoft.com/office/drawing/2010/main" val="0"/>
              </a:ext>
            </a:extLst>
          </a:blip>
          <a:srcRect/>
          <a:stretch>
            <a:fillRect/>
          </a:stretch>
        </p:blipFill>
        <p:spPr bwMode="auto">
          <a:xfrm>
            <a:off x="0" y="2004060"/>
            <a:ext cx="1287780" cy="1291936"/>
          </a:xfrm>
          <a:prstGeom prst="rect">
            <a:avLst/>
          </a:prstGeom>
          <a:noFill/>
          <a:ln>
            <a:noFill/>
          </a:ln>
        </p:spPr>
      </p:pic>
      <p:pic>
        <p:nvPicPr>
          <p:cNvPr id="4" name="Рисунок 3" descr="E14"/>
          <p:cNvPicPr/>
          <p:nvPr/>
        </p:nvPicPr>
        <p:blipFill>
          <a:blip r:embed="rId3">
            <a:extLst>
              <a:ext uri="{28A0092B-C50C-407E-A947-70E740481C1C}">
                <a14:useLocalDpi xmlns:a14="http://schemas.microsoft.com/office/drawing/2010/main" val="0"/>
              </a:ext>
            </a:extLst>
          </a:blip>
          <a:srcRect/>
          <a:stretch>
            <a:fillRect/>
          </a:stretch>
        </p:blipFill>
        <p:spPr bwMode="auto">
          <a:xfrm>
            <a:off x="1287780" y="2004060"/>
            <a:ext cx="1440180" cy="1291936"/>
          </a:xfrm>
          <a:prstGeom prst="rect">
            <a:avLst/>
          </a:prstGeom>
          <a:noFill/>
          <a:ln>
            <a:noFill/>
          </a:ln>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4860" y="480061"/>
            <a:ext cx="3700272" cy="5486400"/>
          </a:xfrm>
          <a:prstGeom prst="rect">
            <a:avLst/>
          </a:prstGeom>
        </p:spPr>
      </p:pic>
    </p:spTree>
    <p:extLst>
      <p:ext uri="{BB962C8B-B14F-4D97-AF65-F5344CB8AC3E}">
        <p14:creationId xmlns:p14="http://schemas.microsoft.com/office/powerpoint/2010/main" val="3759721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429500" cy="6858000"/>
          </a:xfrm>
        </p:spPr>
        <p:txBody>
          <a:bodyPr>
            <a:normAutofit/>
          </a:bodyPr>
          <a:lstStyle/>
          <a:p>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smtClean="0"/>
              <a:t>2</a:t>
            </a:r>
            <a:r>
              <a:rPr lang="ru-RU" sz="2000" b="1" dirty="0"/>
              <a:t>. Галогенные лампы </a:t>
            </a:r>
            <a:r>
              <a:rPr lang="ru-RU" sz="2000" dirty="0"/>
              <a:t>(распространенные типы цоколей: G4, GU4, GY4, G5, G5,3, GU5,3, GX5,3, GY6,35, G9, GU10)</a:t>
            </a:r>
            <a:br>
              <a:rPr lang="ru-RU" sz="2000" dirty="0"/>
            </a:br>
            <a:r>
              <a:rPr lang="ru-RU" sz="2000" dirty="0"/>
              <a:t>Имеют в 2 раза большую светоотдачу и в 2-4 раза больший срок службы в сравнении с лампами накаливания. Галогенные лампы достаточно дешевы и компактны, что позволяет вкручивать их в точечные светильники. Рабочее напряжение у них составляет 12В, поэтому они могут безопасно использоваться во влажных помещениях. Из минусов нужно указать на то, что галогенные лампы работают через специальный блок, который приобретается вместе со светильником. Стоит он недорого, но все же это дополнительные затраты. Кроме того, такую лампу нельзя трогать руками (даже холодную), так как она перегорит из-за попадания на колбу незаметных потожировых </a:t>
            </a:r>
            <a:r>
              <a:rPr lang="ru-RU" sz="2000" dirty="0" smtClean="0"/>
              <a:t>следов.</a:t>
            </a:r>
            <a:endParaRPr lang="ru-RU" sz="2000" dirty="0"/>
          </a:p>
        </p:txBody>
      </p:sp>
      <p:pic>
        <p:nvPicPr>
          <p:cNvPr id="5" name="Рисунок 4" descr="GU6.35"/>
          <p:cNvPicPr/>
          <p:nvPr/>
        </p:nvPicPr>
        <p:blipFill>
          <a:blip r:embed="rId2">
            <a:extLst>
              <a:ext uri="{28A0092B-C50C-407E-A947-70E740481C1C}">
                <a14:useLocalDpi xmlns:a14="http://schemas.microsoft.com/office/drawing/2010/main" val="0"/>
              </a:ext>
            </a:extLst>
          </a:blip>
          <a:srcRect/>
          <a:stretch>
            <a:fillRect/>
          </a:stretch>
        </p:blipFill>
        <p:spPr bwMode="auto">
          <a:xfrm>
            <a:off x="0" y="805912"/>
            <a:ext cx="1348353" cy="1367083"/>
          </a:xfrm>
          <a:prstGeom prst="rect">
            <a:avLst/>
          </a:prstGeom>
          <a:noFill/>
          <a:ln>
            <a:noFill/>
          </a:ln>
        </p:spPr>
      </p:pic>
      <p:pic>
        <p:nvPicPr>
          <p:cNvPr id="6" name="Рисунок 5" descr="GU10"/>
          <p:cNvPicPr/>
          <p:nvPr/>
        </p:nvPicPr>
        <p:blipFill>
          <a:blip r:embed="rId3">
            <a:extLst>
              <a:ext uri="{28A0092B-C50C-407E-A947-70E740481C1C}">
                <a14:useLocalDpi xmlns:a14="http://schemas.microsoft.com/office/drawing/2010/main" val="0"/>
              </a:ext>
            </a:extLst>
          </a:blip>
          <a:srcRect/>
          <a:stretch>
            <a:fillRect/>
          </a:stretch>
        </p:blipFill>
        <p:spPr bwMode="auto">
          <a:xfrm>
            <a:off x="1348353" y="805912"/>
            <a:ext cx="1557581" cy="1367083"/>
          </a:xfrm>
          <a:prstGeom prst="rect">
            <a:avLst/>
          </a:prstGeom>
          <a:noFill/>
          <a:ln>
            <a:noFill/>
          </a:ln>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0033" y="0"/>
            <a:ext cx="4762500" cy="4046220"/>
          </a:xfrm>
          <a:prstGeom prst="rect">
            <a:avLst/>
          </a:prstGeom>
        </p:spPr>
      </p:pic>
    </p:spTree>
    <p:extLst>
      <p:ext uri="{BB962C8B-B14F-4D97-AF65-F5344CB8AC3E}">
        <p14:creationId xmlns:p14="http://schemas.microsoft.com/office/powerpoint/2010/main" val="61921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7075748" cy="6858000"/>
          </a:xfrm>
        </p:spPr>
        <p:txBody>
          <a:bodyPr>
            <a:normAutofit/>
          </a:bodyPr>
          <a:lstStyle/>
          <a:p>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3</a:t>
            </a:r>
            <a:r>
              <a:rPr lang="ru-RU" sz="2000" b="1" dirty="0"/>
              <a:t>. Люминесцентные лампы</a:t>
            </a:r>
            <a:r>
              <a:rPr lang="ru-RU" sz="2000" dirty="0"/>
              <a:t> (распространенные типы цоколей: G13, G24)</a:t>
            </a:r>
            <a:br>
              <a:rPr lang="ru-RU" sz="2000" dirty="0"/>
            </a:br>
            <a:r>
              <a:rPr lang="ru-RU" sz="2000" dirty="0"/>
              <a:t>У них высокая светоотдача, примерно в 4 раза выше, чем у ламп накаливания. Такие лампы отличаются долговечностью, сниженным тепловыделением и умеренной ценой. Из недостатков нужно отметить большие габариты, ограничивающие область применения. Люминесцентные лампы могут мерцать, что неприятно отражается на утомляемости глаз. Они достаточно требовательны к качеству питающей сети, содержат ртуть и нестабильно работают при отрицательной температуре воздуха.</a:t>
            </a:r>
            <a:br>
              <a:rPr lang="ru-RU" sz="2000" dirty="0"/>
            </a:br>
            <a:endParaRPr lang="ru-RU" sz="2000" dirty="0"/>
          </a:p>
        </p:txBody>
      </p:sp>
      <p:pic>
        <p:nvPicPr>
          <p:cNvPr id="3" name="Рисунок 2" descr="G13"/>
          <p:cNvPicPr/>
          <p:nvPr/>
        </p:nvPicPr>
        <p:blipFill>
          <a:blip r:embed="rId2">
            <a:extLst>
              <a:ext uri="{28A0092B-C50C-407E-A947-70E740481C1C}">
                <a14:useLocalDpi xmlns:a14="http://schemas.microsoft.com/office/drawing/2010/main" val="0"/>
              </a:ext>
            </a:extLst>
          </a:blip>
          <a:srcRect/>
          <a:stretch>
            <a:fillRect/>
          </a:stretch>
        </p:blipFill>
        <p:spPr bwMode="auto">
          <a:xfrm>
            <a:off x="1080654" y="1246909"/>
            <a:ext cx="1061951" cy="1125682"/>
          </a:xfrm>
          <a:prstGeom prst="rect">
            <a:avLst/>
          </a:prstGeom>
          <a:noFill/>
          <a:ln>
            <a:noFill/>
          </a:ln>
        </p:spPr>
      </p:pic>
      <p:pic>
        <p:nvPicPr>
          <p:cNvPr id="4" name="Рисунок 3" descr="GX24"/>
          <p:cNvPicPr/>
          <p:nvPr/>
        </p:nvPicPr>
        <p:blipFill>
          <a:blip r:embed="rId3">
            <a:extLst>
              <a:ext uri="{28A0092B-C50C-407E-A947-70E740481C1C}">
                <a14:useLocalDpi xmlns:a14="http://schemas.microsoft.com/office/drawing/2010/main" val="0"/>
              </a:ext>
            </a:extLst>
          </a:blip>
          <a:srcRect/>
          <a:stretch>
            <a:fillRect/>
          </a:stretch>
        </p:blipFill>
        <p:spPr bwMode="auto">
          <a:xfrm>
            <a:off x="-1" y="1246909"/>
            <a:ext cx="1080655" cy="1125682"/>
          </a:xfrm>
          <a:prstGeom prst="rect">
            <a:avLst/>
          </a:prstGeom>
          <a:noFill/>
          <a:ln>
            <a:noFill/>
          </a:ln>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5748" y="1"/>
            <a:ext cx="5080000" cy="5080000"/>
          </a:xfrm>
          <a:prstGeom prst="rect">
            <a:avLst/>
          </a:prstGeom>
        </p:spPr>
      </p:pic>
    </p:spTree>
    <p:extLst>
      <p:ext uri="{BB962C8B-B14F-4D97-AF65-F5344CB8AC3E}">
        <p14:creationId xmlns:p14="http://schemas.microsoft.com/office/powerpoint/2010/main" val="815474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117080" cy="6857999"/>
          </a:xfrm>
        </p:spPr>
        <p:txBody>
          <a:bodyPr>
            <a:normAutofit/>
          </a:bodyPr>
          <a:lstStyle/>
          <a:p>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4</a:t>
            </a:r>
            <a:r>
              <a:rPr lang="ru-RU" sz="2000" b="1" dirty="0"/>
              <a:t>. Энергосберегающие лампы</a:t>
            </a:r>
            <a:r>
              <a:rPr lang="ru-RU" sz="2000" dirty="0"/>
              <a:t/>
            </a:r>
            <a:br>
              <a:rPr lang="ru-RU" sz="2000" dirty="0"/>
            </a:br>
            <a:r>
              <a:rPr lang="ru-RU" sz="2000" dirty="0"/>
              <a:t>К энергосберегающим лампам относятся компактные люминесцентные лампы (КЛЛ) и светодиодные лампы (LED). Они позволяют по-настоящему экономить энергию, так как расходуют ее в 5 раз меньше, чем обычные лампы накаливания той же мощности. Кроме этого, такие лампы имеют долгий срок службы и низкую теплоотдачу. К недостаткам этих ламп можно отнести высокую стоимость (которая, впрочем, компенсируется продолжительным сроком службы), а также небольшую временную задержку, необходимую им для набора полной световой мощности после включения.</a:t>
            </a:r>
            <a:br>
              <a:rPr lang="ru-RU" sz="2000" dirty="0"/>
            </a:br>
            <a:endParaRPr lang="ru-RU" sz="2000" dirty="0"/>
          </a:p>
        </p:txBody>
      </p:sp>
      <p:pic>
        <p:nvPicPr>
          <p:cNvPr id="3" name="Рисунок 2" descr="KLL"/>
          <p:cNvPicPr/>
          <p:nvPr/>
        </p:nvPicPr>
        <p:blipFill>
          <a:blip r:embed="rId2">
            <a:extLst>
              <a:ext uri="{28A0092B-C50C-407E-A947-70E740481C1C}">
                <a14:useLocalDpi xmlns:a14="http://schemas.microsoft.com/office/drawing/2010/main" val="0"/>
              </a:ext>
            </a:extLst>
          </a:blip>
          <a:srcRect/>
          <a:stretch>
            <a:fillRect/>
          </a:stretch>
        </p:blipFill>
        <p:spPr bwMode="auto">
          <a:xfrm>
            <a:off x="1263534" y="1014153"/>
            <a:ext cx="1170709" cy="1242060"/>
          </a:xfrm>
          <a:prstGeom prst="rect">
            <a:avLst/>
          </a:prstGeom>
          <a:noFill/>
          <a:ln>
            <a:noFill/>
          </a:ln>
        </p:spPr>
      </p:pic>
      <p:pic>
        <p:nvPicPr>
          <p:cNvPr id="4" name="Рисунок 3" descr="KLL"/>
          <p:cNvPicPr/>
          <p:nvPr/>
        </p:nvPicPr>
        <p:blipFill>
          <a:blip r:embed="rId2">
            <a:extLst>
              <a:ext uri="{28A0092B-C50C-407E-A947-70E740481C1C}">
                <a14:useLocalDpi xmlns:a14="http://schemas.microsoft.com/office/drawing/2010/main" val="0"/>
              </a:ext>
            </a:extLst>
          </a:blip>
          <a:srcRect/>
          <a:stretch>
            <a:fillRect/>
          </a:stretch>
        </p:blipFill>
        <p:spPr bwMode="auto">
          <a:xfrm>
            <a:off x="-1" y="1014153"/>
            <a:ext cx="1263535" cy="1242060"/>
          </a:xfrm>
          <a:prstGeom prst="rect">
            <a:avLst/>
          </a:prstGeom>
          <a:noFill/>
          <a:ln>
            <a:noFill/>
          </a:ln>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7080" y="0"/>
            <a:ext cx="3996818" cy="2552700"/>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7080" y="3169920"/>
            <a:ext cx="5074920" cy="2419059"/>
          </a:xfrm>
          <a:prstGeom prst="rect">
            <a:avLst/>
          </a:prstGeom>
        </p:spPr>
      </p:pic>
    </p:spTree>
    <p:extLst>
      <p:ext uri="{BB962C8B-B14F-4D97-AF65-F5344CB8AC3E}">
        <p14:creationId xmlns:p14="http://schemas.microsoft.com/office/powerpoint/2010/main" val="2421202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62</Words>
  <Application>Microsoft Office PowerPoint</Application>
  <PresentationFormat>Широкоэкранный</PresentationFormat>
  <Paragraphs>7</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Calibri Light</vt:lpstr>
      <vt:lpstr>Тема Office</vt:lpstr>
      <vt:lpstr>Презентация PowerPoint</vt:lpstr>
      <vt:lpstr>Строение лампы накаливания: 1- стеклянная колба 2- полость колбы (вакуумная или наполненная инертным газом) 3- нить накаливания 4,5- электроды (проводники) 6- крючки или держатели нити накала 7- ножка лампы 8- внешнее звено токоввода, предохранитель 9- корпус цоколя 10- изолятор цоколя (стекло) 11- контакт донышка цоколя  </vt:lpstr>
      <vt:lpstr>Достоинства и недостатки ламп накаливания Из достоинств ламп накаливания можно выделить следующее:  относительно невысокая стоимость;  мгновенное зажигание при включении;  небольшие габаритные размеры;  широкий диапазон мощностей.   Один из недостатков ламп накаливания - большая яркость самой лампы, что негативно воздействует на зрение при взгляде на лампу. Но этот недостаток можно быстро устранить - достаточно применить рассеиватель.  Существенный недостаток - небольшой срок службы лампы - до 1000 часов. Исходя из опыта использования ламп, можно отметить, что в большинстве случаев лампа накаливания выходит из строя, не прослужив и нескольких сотен часов. Бывают и исключения - лампы работают несколько десятков лет! К сожалению это лишь единичные случаи. Относительно срока службы, как энергосберегающие лампы, так и светодиодные лампы выигрывают.   Основным недостатком ламп накаливания является низкий коэффициент полезного действия. Только лишь десятая часть потребляемой лампой электрической энергии преобразуется в видимый световой поток; большинство электрической энергии преобразуется в тепловую энергию. </vt:lpstr>
      <vt:lpstr>Существующие виды ламп:        1. Лампы накаливания (распространенные типы цоколей: E5, E10, E12, E14, E17, E26, E27, E40) Наиболее распространённые и недорогие лампы. Создают комфортное освещение и устанавливаются в широчайший ассортимент светильников. Из недостатков следует отметить крайне низкий КПД, составляющий 5-15 процентов, из-за чего такие лампы постепенно выводятся из оборота, в том числе, в принудительном порядке. Также лампы накаливания имеют небольшой ресурс и быстро перегорают.  </vt:lpstr>
      <vt:lpstr>     2. Галогенные лампы (распространенные типы цоколей: G4, GU4, GY4, G5, G5,3, GU5,3, GX5,3, GY6,35, G9, GU10) Имеют в 2 раза большую светоотдачу и в 2-4 раза больший срок службы в сравнении с лампами накаливания. Галогенные лампы достаточно дешевы и компактны, что позволяет вкручивать их в точечные светильники. Рабочее напряжение у них составляет 12В, поэтому они могут безопасно использоваться во влажных помещениях. Из минусов нужно указать на то, что галогенные лампы работают через специальный блок, который приобретается вместе со светильником. Стоит он недорого, но все же это дополнительные затраты. Кроме того, такую лампу нельзя трогать руками (даже холодную), так как она перегорит из-за попадания на колбу незаметных потожировых следов.</vt:lpstr>
      <vt:lpstr>    3. Люминесцентные лампы (распространенные типы цоколей: G13, G24) У них высокая светоотдача, примерно в 4 раза выше, чем у ламп накаливания. Такие лампы отличаются долговечностью, сниженным тепловыделением и умеренной ценой. Из недостатков нужно отметить большие габариты, ограничивающие область применения. Люминесцентные лампы могут мерцать, что неприятно отражается на утомляемости глаз. Они достаточно требовательны к качеству питающей сети, содержат ртуть и нестабильно работают при отрицательной температуре воздуха. </vt:lpstr>
      <vt:lpstr>    4. Энергосберегающие лампы К энергосберегающим лампам относятся компактные люминесцентные лампы (КЛЛ) и светодиодные лампы (LED). Они позволяют по-настоящему экономить энергию, так как расходуют ее в 5 раз меньше, чем обычные лампы накаливания той же мощности. Кроме этого, такие лампы имеют долгий срок службы и низкую теплоотдачу. К недостаткам этих ламп можно отнести высокую стоимость (которая, впрочем, компенсируется продолжительным сроком службы), а также небольшую временную задержку, необходимую им для набора полной световой мощности после включения.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Тимур Умаров</dc:creator>
  <cp:lastModifiedBy>Тимур Умаров</cp:lastModifiedBy>
  <cp:revision>9</cp:revision>
  <dcterms:created xsi:type="dcterms:W3CDTF">2014-02-26T12:29:46Z</dcterms:created>
  <dcterms:modified xsi:type="dcterms:W3CDTF">2014-02-26T13:35:46Z</dcterms:modified>
</cp:coreProperties>
</file>