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9">
  <p:sldMasterIdLst>
    <p:sldMasterId id="2147483780" r:id="rId1"/>
  </p:sldMasterIdLst>
  <p:notesMasterIdLst>
    <p:notesMasterId r:id="rId34"/>
  </p:notesMasterIdLst>
  <p:sldIdLst>
    <p:sldId id="257" r:id="rId2"/>
    <p:sldId id="275" r:id="rId3"/>
    <p:sldId id="276" r:id="rId4"/>
    <p:sldId id="272" r:id="rId5"/>
    <p:sldId id="273" r:id="rId6"/>
    <p:sldId id="274" r:id="rId7"/>
    <p:sldId id="279" r:id="rId8"/>
    <p:sldId id="280" r:id="rId9"/>
    <p:sldId id="281" r:id="rId10"/>
    <p:sldId id="277" r:id="rId11"/>
    <p:sldId id="278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4" r:id="rId24"/>
    <p:sldId id="293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271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4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C4D79-4798-4999-9EE9-8E8740B4D9B2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A3B0A-F01D-4571-8581-CB714CC89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F6AD1-40E1-4E84-87A0-406637A67649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6FA065-91D9-46C0-A780-DB5CC6C8B9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F6AD1-40E1-4E84-87A0-406637A67649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6FA065-91D9-46C0-A780-DB5CC6C8B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F6AD1-40E1-4E84-87A0-406637A67649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6FA065-91D9-46C0-A780-DB5CC6C8B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F6AD1-40E1-4E84-87A0-406637A67649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6FA065-91D9-46C0-A780-DB5CC6C8B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F6AD1-40E1-4E84-87A0-406637A67649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6FA065-91D9-46C0-A780-DB5CC6C8B9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F6AD1-40E1-4E84-87A0-406637A67649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6FA065-91D9-46C0-A780-DB5CC6C8B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F6AD1-40E1-4E84-87A0-406637A67649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6FA065-91D9-46C0-A780-DB5CC6C8B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F6AD1-40E1-4E84-87A0-406637A67649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6FA065-91D9-46C0-A780-DB5CC6C8B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F6AD1-40E1-4E84-87A0-406637A67649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6FA065-91D9-46C0-A780-DB5CC6C8B9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F6AD1-40E1-4E84-87A0-406637A67649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6FA065-91D9-46C0-A780-DB5CC6C8B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F6AD1-40E1-4E84-87A0-406637A67649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6FA065-91D9-46C0-A780-DB5CC6C8B9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56F6AD1-40E1-4E84-87A0-406637A67649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66FA065-91D9-46C0-A780-DB5CC6C8B9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1640" y="332656"/>
            <a:ext cx="58092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решения задач</a:t>
            </a:r>
            <a:endParaRPr lang="en-US" sz="6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http://youphrase.ru/i/c/ha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645024"/>
            <a:ext cx="800100" cy="1143001"/>
          </a:xfrm>
          <a:prstGeom prst="rect">
            <a:avLst/>
          </a:prstGeom>
          <a:noFill/>
        </p:spPr>
      </p:pic>
      <p:pic>
        <p:nvPicPr>
          <p:cNvPr id="24578" name="Picture 2" descr="http://dapamoga.ru/uploads/image/3d_rz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636912"/>
            <a:ext cx="2808312" cy="3549476"/>
          </a:xfrm>
          <a:prstGeom prst="rect">
            <a:avLst/>
          </a:prstGeom>
          <a:noFill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509120"/>
            <a:ext cx="25622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://pics.livejournal.com/ege_legko/pic/00066bdr/s640x48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933056"/>
            <a:ext cx="2113003" cy="2667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76672"/>
            <a:ext cx="74168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/>
              <a:t>Задача 4.</a:t>
            </a:r>
          </a:p>
          <a:p>
            <a:r>
              <a:rPr lang="ru-RU" smtClean="0"/>
              <a:t>Проводящий шар радиусом R = 0,3 м имеет поверхностную плотность</a:t>
            </a:r>
          </a:p>
          <a:p>
            <a:r>
              <a:rPr lang="ru-RU" smtClean="0"/>
              <a:t>заряда σ = 2⋅10 </a:t>
            </a:r>
            <a:r>
              <a:rPr lang="ru-RU" baseline="30000" smtClean="0"/>
              <a:t>− 8</a:t>
            </a:r>
            <a:r>
              <a:rPr lang="ru-RU" smtClean="0"/>
              <a:t> Кл/м</a:t>
            </a:r>
            <a:r>
              <a:rPr lang="ru-RU" baseline="30000" smtClean="0"/>
              <a:t>2</a:t>
            </a:r>
            <a:r>
              <a:rPr lang="ru-RU" smtClean="0"/>
              <a:t>. Найти напряжённость поля в точке, находящейся на расстоянии r = 0,7 м от поверхности шара, находящемся в жидкости с диэлектрической проницаемостью </a:t>
            </a:r>
            <a:r>
              <a:rPr lang="el-GR" smtClean="0"/>
              <a:t>ε = 2.</a:t>
            </a:r>
            <a:endParaRPr lang="ru-RU" smtClean="0"/>
          </a:p>
          <a:p>
            <a:endParaRPr lang="ru-RU" smtClean="0"/>
          </a:p>
          <a:p>
            <a:r>
              <a:rPr lang="ru-RU" b="1" smtClean="0"/>
              <a:t>Решение.</a:t>
            </a:r>
          </a:p>
          <a:p>
            <a:endParaRPr lang="ru-RU" b="1" smtClean="0"/>
          </a:p>
          <a:p>
            <a:endParaRPr lang="ru-RU" b="1" smtClean="0"/>
          </a:p>
          <a:p>
            <a:endParaRPr lang="ru-RU" b="1" smtClean="0"/>
          </a:p>
          <a:p>
            <a:endParaRPr lang="ru-RU" b="1" smtClean="0"/>
          </a:p>
          <a:p>
            <a:endParaRPr lang="ru-RU" b="1" smtClean="0"/>
          </a:p>
          <a:p>
            <a:r>
              <a:rPr lang="ru-RU" b="1" smtClean="0"/>
              <a:t>Задача 5.</a:t>
            </a:r>
          </a:p>
          <a:p>
            <a:r>
              <a:rPr lang="ru-RU" smtClean="0"/>
              <a:t>В какой среде точечный заряд q = 4,5⋅10 </a:t>
            </a:r>
            <a:r>
              <a:rPr lang="ru-RU" baseline="30000" smtClean="0"/>
              <a:t>− 7</a:t>
            </a:r>
            <a:r>
              <a:rPr lang="ru-RU" smtClean="0"/>
              <a:t> Кл создаёт на расстоянии r =</a:t>
            </a:r>
          </a:p>
          <a:p>
            <a:r>
              <a:rPr lang="ru-RU" smtClean="0"/>
              <a:t>5 см от себя электрическое поле напряжённостью Е = 2⋅10</a:t>
            </a:r>
            <a:r>
              <a:rPr lang="ru-RU" baseline="30000" smtClean="0"/>
              <a:t>4</a:t>
            </a:r>
            <a:r>
              <a:rPr lang="ru-RU" smtClean="0"/>
              <a:t> В/м?</a:t>
            </a:r>
          </a:p>
          <a:p>
            <a:endParaRPr lang="ru-RU" b="1" smtClean="0"/>
          </a:p>
          <a:p>
            <a:r>
              <a:rPr lang="ru-RU" b="1" smtClean="0"/>
              <a:t>Решение.</a:t>
            </a:r>
          </a:p>
          <a:p>
            <a:endParaRPr lang="ru-RU" b="1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92896"/>
            <a:ext cx="63722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5301208"/>
            <a:ext cx="71818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7667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/>
              <a:t>Задача 6.</a:t>
            </a:r>
          </a:p>
          <a:p>
            <a:r>
              <a:rPr lang="ru-RU" smtClean="0"/>
              <a:t>Два заряда q</a:t>
            </a:r>
            <a:r>
              <a:rPr lang="ru-RU" baseline="-25000" smtClean="0"/>
              <a:t>1</a:t>
            </a:r>
            <a:r>
              <a:rPr lang="ru-RU" smtClean="0"/>
              <a:t> = 2⋅10</a:t>
            </a:r>
            <a:r>
              <a:rPr lang="ru-RU" baseline="30000" smtClean="0"/>
              <a:t>− 8 </a:t>
            </a:r>
            <a:r>
              <a:rPr lang="ru-RU" smtClean="0"/>
              <a:t>Кл и q</a:t>
            </a:r>
            <a:r>
              <a:rPr lang="ru-RU" baseline="-25000" smtClean="0"/>
              <a:t>2</a:t>
            </a:r>
            <a:r>
              <a:rPr lang="ru-RU" smtClean="0"/>
              <a:t> = 1,6⋅10 </a:t>
            </a:r>
            <a:r>
              <a:rPr lang="ru-RU" baseline="30000" smtClean="0"/>
              <a:t>− 6 </a:t>
            </a:r>
            <a:r>
              <a:rPr lang="ru-RU" smtClean="0"/>
              <a:t>Кл расположены на расстоянии</a:t>
            </a:r>
          </a:p>
          <a:p>
            <a:r>
              <a:rPr lang="ru-RU" smtClean="0"/>
              <a:t>L = 5 см друг от друга. Найти напряжённость поля в точке, удалённой от первого заряда на r</a:t>
            </a:r>
            <a:r>
              <a:rPr lang="ru-RU" baseline="-25000" smtClean="0"/>
              <a:t>1</a:t>
            </a:r>
            <a:r>
              <a:rPr lang="ru-RU" smtClean="0"/>
              <a:t> = 3 см и от второго заряда на r</a:t>
            </a:r>
            <a:r>
              <a:rPr lang="ru-RU" baseline="-25000" smtClean="0"/>
              <a:t>2</a:t>
            </a:r>
            <a:r>
              <a:rPr lang="ru-RU" smtClean="0"/>
              <a:t> = 4 см.</a:t>
            </a: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7429" y="1916832"/>
            <a:ext cx="307538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03648" y="191683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smtClean="0"/>
              <a:t>Решение.</a:t>
            </a:r>
          </a:p>
          <a:p>
            <a:r>
              <a:rPr lang="ru-RU" smtClean="0"/>
              <a:t>Модули напряжённостей поля,</a:t>
            </a:r>
          </a:p>
          <a:p>
            <a:r>
              <a:rPr lang="ru-RU" smtClean="0"/>
              <a:t>создаваемого зарядами в заданной</a:t>
            </a:r>
          </a:p>
          <a:p>
            <a:r>
              <a:rPr lang="ru-RU" smtClean="0"/>
              <a:t>точке:</a:t>
            </a:r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ru-RU" smtClean="0"/>
              <a:t>Заданные расстояния указывают, что </a:t>
            </a:r>
            <a:r>
              <a:rPr lang="el-GR" smtClean="0"/>
              <a:t>Δ</a:t>
            </a:r>
            <a:r>
              <a:rPr lang="en-US" smtClean="0"/>
              <a:t>ADB </a:t>
            </a:r>
            <a:r>
              <a:rPr lang="ru-RU" smtClean="0"/>
              <a:t>прямоугольный,</a:t>
            </a:r>
            <a:r>
              <a:rPr lang="en-US" smtClean="0"/>
              <a:t> </a:t>
            </a:r>
            <a:r>
              <a:rPr lang="ru-RU" smtClean="0"/>
              <a:t>т.е. </a:t>
            </a:r>
            <a:r>
              <a:rPr lang="el-GR" smtClean="0"/>
              <a:t>α = π/2, </a:t>
            </a:r>
            <a:r>
              <a:rPr lang="ru-RU" smtClean="0"/>
              <a:t>следовательно:</a:t>
            </a:r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212976"/>
            <a:ext cx="38100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5589240"/>
            <a:ext cx="30289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88640"/>
            <a:ext cx="59766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/>
              <a:t>Электрическая ёмкость</a:t>
            </a:r>
            <a:endParaRPr lang="en-US" b="1" smtClean="0"/>
          </a:p>
          <a:p>
            <a:r>
              <a:rPr lang="ru-RU" smtClean="0"/>
              <a:t>Если нейтральный проводник</a:t>
            </a:r>
            <a:r>
              <a:rPr lang="en-US" smtClean="0"/>
              <a:t> </a:t>
            </a:r>
            <a:r>
              <a:rPr lang="ru-RU" smtClean="0"/>
              <a:t>поместить в электрическое поле, то</a:t>
            </a:r>
            <a:r>
              <a:rPr lang="en-US" smtClean="0"/>
              <a:t> </a:t>
            </a:r>
            <a:r>
              <a:rPr lang="ru-RU" smtClean="0"/>
              <a:t>через короткое время за счёт индукции произойдёт разделение зарядов</a:t>
            </a:r>
            <a:r>
              <a:rPr lang="en-US" smtClean="0"/>
              <a:t> </a:t>
            </a:r>
            <a:r>
              <a:rPr lang="ru-RU" smtClean="0"/>
              <a:t>проводника, которые разместятся на</a:t>
            </a:r>
            <a:r>
              <a:rPr lang="en-US" smtClean="0"/>
              <a:t> </a:t>
            </a:r>
            <a:r>
              <a:rPr lang="ru-RU" smtClean="0"/>
              <a:t>его  поверхности напряжённость поля внутри проводника</a:t>
            </a:r>
            <a:r>
              <a:rPr lang="en-US" smtClean="0"/>
              <a:t> </a:t>
            </a:r>
            <a:r>
              <a:rPr lang="ru-RU" smtClean="0"/>
              <a:t>будет равна нулю, а поверхность</a:t>
            </a:r>
            <a:r>
              <a:rPr lang="en-US" smtClean="0"/>
              <a:t> </a:t>
            </a:r>
            <a:r>
              <a:rPr lang="ru-RU" smtClean="0"/>
              <a:t>будет представлять собой эквипотенциальную поверхность.</a:t>
            </a:r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20688"/>
            <a:ext cx="1666046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403648" y="2420888"/>
            <a:ext cx="7488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>Электрический потенциал на поверхности проводника пропорционален его заряду:</a:t>
            </a:r>
          </a:p>
          <a:p>
            <a:r>
              <a:rPr lang="en-US" smtClean="0"/>
              <a:t>     Q = C</a:t>
            </a:r>
            <a:r>
              <a:rPr lang="el-GR" i="1" smtClean="0">
                <a:latin typeface="Bookman Old Style" pitchFamily="18" charset="0"/>
              </a:rPr>
              <a:t>φ</a:t>
            </a:r>
            <a:endParaRPr lang="el-GR" smtClean="0"/>
          </a:p>
          <a:p>
            <a:r>
              <a:rPr lang="ru-RU" smtClean="0"/>
              <a:t>Коэффициент пропорциональности между зарядом и потенциалом проводника </a:t>
            </a:r>
            <a:r>
              <a:rPr lang="en-US" smtClean="0"/>
              <a:t>C </a:t>
            </a:r>
            <a:r>
              <a:rPr lang="ru-RU" smtClean="0"/>
              <a:t>называется </a:t>
            </a:r>
            <a:r>
              <a:rPr lang="ru-RU" b="1" smtClean="0"/>
              <a:t>электроёмкостью. </a:t>
            </a:r>
          </a:p>
          <a:p>
            <a:r>
              <a:rPr lang="ru-RU" smtClean="0"/>
              <a:t>Электрическая ёмкость проводника или системы проводников – физическая величина, характеризующая способность накапливать заряды. Понятие ёмкости сложилось исторически в те времена, когда электрический заряд представлялся неосязаемой жидкостью, содержащейся в проводнике в большем или меньшем количестве.</a:t>
            </a:r>
          </a:p>
          <a:p>
            <a:r>
              <a:rPr lang="ru-RU" smtClean="0"/>
              <a:t>Электрическая ёмкость измеряется в </a:t>
            </a:r>
            <a:r>
              <a:rPr lang="ru-RU" b="1" smtClean="0"/>
              <a:t>фарадах</a:t>
            </a:r>
            <a:r>
              <a:rPr lang="ru-RU" smtClean="0"/>
              <a:t> [Ф], 1фарада – ёмкость такого проводника, при которой увеличение заряда проводника на 1 кулон увеличивает потенциал на 1 вольт. Такой ёмкостью обладает сфера радиусом  9⋅10</a:t>
            </a:r>
            <a:r>
              <a:rPr lang="ru-RU" baseline="30000" smtClean="0"/>
              <a:t>9</a:t>
            </a:r>
            <a:r>
              <a:rPr lang="ru-RU" smtClean="0"/>
              <a:t> м (радиус Земли равен ≅ 6,4⋅10</a:t>
            </a:r>
            <a:r>
              <a:rPr lang="ru-RU" baseline="30000" smtClean="0"/>
              <a:t>6</a:t>
            </a:r>
            <a:r>
              <a:rPr lang="ru-RU" smtClean="0"/>
              <a:t> м).</a:t>
            </a: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60648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>При решении практических задач используются следующие единицы электроёмкости:</a:t>
            </a:r>
          </a:p>
          <a:p>
            <a:r>
              <a:rPr lang="ru-RU" smtClean="0"/>
              <a:t>• 1 микрофарада (мкФ): 1мкФ = 1⋅10 </a:t>
            </a:r>
            <a:r>
              <a:rPr lang="ru-RU" baseline="30000" smtClean="0"/>
              <a:t>– 6</a:t>
            </a:r>
            <a:r>
              <a:rPr lang="ru-RU" smtClean="0"/>
              <a:t> Ф;</a:t>
            </a:r>
          </a:p>
          <a:p>
            <a:r>
              <a:rPr lang="ru-RU" smtClean="0"/>
              <a:t>• 1 нанофарада (нФ): 1нФ = 1⋅10 </a:t>
            </a:r>
            <a:r>
              <a:rPr lang="ru-RU" baseline="30000" smtClean="0"/>
              <a:t>– 9 </a:t>
            </a:r>
            <a:r>
              <a:rPr lang="ru-RU" smtClean="0"/>
              <a:t>Ф;</a:t>
            </a:r>
          </a:p>
          <a:p>
            <a:r>
              <a:rPr lang="ru-RU" smtClean="0"/>
              <a:t>• 1 пикофарада (пФ): 1 пФ = 1⋅10 </a:t>
            </a:r>
            <a:r>
              <a:rPr lang="ru-RU" baseline="30000" smtClean="0"/>
              <a:t>– 12 </a:t>
            </a:r>
            <a:r>
              <a:rPr lang="ru-RU" smtClean="0"/>
              <a:t>Ф.</a:t>
            </a:r>
          </a:p>
          <a:p>
            <a:endParaRPr lang="ru-RU" smtClean="0"/>
          </a:p>
          <a:p>
            <a:r>
              <a:rPr lang="ru-RU" smtClean="0"/>
              <a:t>Плоский конденсатор с площадью обкладок S, расстоянием между ними d обладает электрической ёмкостью</a:t>
            </a:r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564904"/>
            <a:ext cx="10477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564904"/>
            <a:ext cx="1915106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259632" y="328498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mtClean="0"/>
              <a:t>При параллельном соединении</a:t>
            </a:r>
          </a:p>
          <a:p>
            <a:r>
              <a:rPr lang="ru-RU" smtClean="0"/>
              <a:t>конденсаторов электроёмкость батареи равна сумме электроёмкостей:</a:t>
            </a: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r>
              <a:rPr lang="ru-RU" smtClean="0"/>
              <a:t>При последовательном соединении конденсаторов электроёмкость батареи</a:t>
            </a:r>
          </a:p>
          <a:p>
            <a:r>
              <a:rPr lang="ru-RU" smtClean="0"/>
              <a:t>в общем случае равна:</a:t>
            </a:r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293096"/>
            <a:ext cx="11144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5877272"/>
            <a:ext cx="11715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796136" y="4941168"/>
            <a:ext cx="3147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/>
              <a:t>Энергия конденсатора равна:</a:t>
            </a:r>
            <a:endParaRPr lang="ru-RU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5373216"/>
            <a:ext cx="1066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32656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/>
              <a:t>Задача 7.</a:t>
            </a:r>
          </a:p>
          <a:p>
            <a:r>
              <a:rPr lang="ru-RU" smtClean="0"/>
              <a:t>Определить потенциал точки, расположенной на расстоянии r = 2 м от</a:t>
            </a:r>
          </a:p>
          <a:p>
            <a:r>
              <a:rPr lang="ru-RU" smtClean="0"/>
              <a:t>точечного заряда q = 3⋅10 </a:t>
            </a:r>
            <a:r>
              <a:rPr lang="ru-RU" baseline="30000" smtClean="0"/>
              <a:t>− 7 </a:t>
            </a:r>
            <a:r>
              <a:rPr lang="ru-RU" smtClean="0"/>
              <a:t>Кл.</a:t>
            </a:r>
          </a:p>
          <a:p>
            <a:r>
              <a:rPr lang="ru-RU" b="1" smtClean="0"/>
              <a:t>Решение.</a:t>
            </a:r>
          </a:p>
          <a:p>
            <a:endParaRPr lang="ru-RU" b="1" smtClean="0"/>
          </a:p>
          <a:p>
            <a:endParaRPr lang="ru-RU" b="1" smtClean="0"/>
          </a:p>
          <a:p>
            <a:endParaRPr lang="ru-RU" b="1" smtClean="0"/>
          </a:p>
          <a:p>
            <a:endParaRPr lang="ru-RU" b="1" smtClean="0"/>
          </a:p>
          <a:p>
            <a:endParaRPr lang="ru-RU" b="1" smtClean="0"/>
          </a:p>
          <a:p>
            <a:r>
              <a:rPr lang="ru-RU" b="1" smtClean="0"/>
              <a:t>Задача 8.</a:t>
            </a:r>
          </a:p>
          <a:p>
            <a:r>
              <a:rPr lang="ru-RU" smtClean="0"/>
              <a:t>Шар радиусом R = 19 см заряжен до потенциала </a:t>
            </a:r>
            <a:r>
              <a:rPr lang="el-GR" i="1" smtClean="0">
                <a:latin typeface="Bookman Old Style" pitchFamily="18" charset="0"/>
              </a:rPr>
              <a:t>φ</a:t>
            </a:r>
            <a:r>
              <a:rPr lang="ru-RU" smtClean="0"/>
              <a:t> = 500 В. Определить</a:t>
            </a:r>
          </a:p>
          <a:p>
            <a:r>
              <a:rPr lang="ru-RU" smtClean="0"/>
              <a:t>заряд шара и потенциал точки, находящейся на расстоянии r = 41 см от </a:t>
            </a:r>
          </a:p>
          <a:p>
            <a:r>
              <a:rPr lang="ru-RU" smtClean="0"/>
              <a:t>поверхности шара.</a:t>
            </a:r>
          </a:p>
          <a:p>
            <a:r>
              <a:rPr lang="ru-RU" b="1" smtClean="0"/>
              <a:t>Решение.</a:t>
            </a:r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00808"/>
            <a:ext cx="3429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509120"/>
            <a:ext cx="42767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32656"/>
            <a:ext cx="74888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/>
              <a:t>Задача 9.</a:t>
            </a:r>
          </a:p>
          <a:p>
            <a:r>
              <a:rPr lang="ru-RU" smtClean="0"/>
              <a:t>Какое расстояние должно быть между двумя плоскими пластинами,</a:t>
            </a:r>
          </a:p>
          <a:p>
            <a:r>
              <a:rPr lang="ru-RU" smtClean="0"/>
              <a:t>чтобы при разности потенциалов U = 500 В напряжённость поля составила Е =2⋅10</a:t>
            </a:r>
            <a:r>
              <a:rPr lang="ru-RU" baseline="30000" smtClean="0"/>
              <a:t>3</a:t>
            </a:r>
            <a:r>
              <a:rPr lang="ru-RU" smtClean="0"/>
              <a:t> В/м? Какая сила будет действовать на пылинку с зарядом q = 2⋅10 </a:t>
            </a:r>
            <a:r>
              <a:rPr lang="ru-RU" baseline="30000" smtClean="0"/>
              <a:t>− 8 </a:t>
            </a:r>
            <a:r>
              <a:rPr lang="ru-RU" smtClean="0"/>
              <a:t>Кл в этом поле? С каким ускорением станет двигаться пылинка массой m = 10 </a:t>
            </a:r>
            <a:r>
              <a:rPr lang="ru-RU" baseline="30000" smtClean="0"/>
              <a:t>− 9 </a:t>
            </a:r>
            <a:r>
              <a:rPr lang="ru-RU" smtClean="0"/>
              <a:t>кг?</a:t>
            </a:r>
          </a:p>
          <a:p>
            <a:r>
              <a:rPr lang="ru-RU" b="1" smtClean="0"/>
              <a:t>Решение.</a:t>
            </a:r>
          </a:p>
          <a:p>
            <a:r>
              <a:rPr lang="ru-RU" smtClean="0"/>
              <a:t>Расстояние между пластинами:</a:t>
            </a: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r>
              <a:rPr lang="ru-RU" smtClean="0"/>
              <a:t>Сила Кулона, действующая на пылинку:</a:t>
            </a: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r>
              <a:rPr lang="ru-RU" smtClean="0"/>
              <a:t>Ускорение пылинки:</a:t>
            </a:r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636912"/>
            <a:ext cx="42767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717032"/>
            <a:ext cx="42767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869160"/>
            <a:ext cx="42767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32656"/>
            <a:ext cx="74888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/>
              <a:t>Задача 10.</a:t>
            </a:r>
          </a:p>
          <a:p>
            <a:r>
              <a:rPr lang="ru-RU" smtClean="0"/>
              <a:t>До какого потенциала зарядился сферический проводник радиусом R</a:t>
            </a:r>
          </a:p>
          <a:p>
            <a:r>
              <a:rPr lang="ru-RU" smtClean="0"/>
              <a:t>= 0,1 м, если ему сообщили заряд Q = 2⋅10 </a:t>
            </a:r>
            <a:r>
              <a:rPr lang="ru-RU" baseline="30000" smtClean="0"/>
              <a:t>− 10 </a:t>
            </a:r>
            <a:r>
              <a:rPr lang="ru-RU" smtClean="0"/>
              <a:t>Кл?</a:t>
            </a:r>
          </a:p>
          <a:p>
            <a:r>
              <a:rPr lang="ru-RU" b="1" smtClean="0"/>
              <a:t>Решение.</a:t>
            </a:r>
          </a:p>
          <a:p>
            <a:endParaRPr lang="ru-RU" b="1" smtClean="0"/>
          </a:p>
          <a:p>
            <a:endParaRPr lang="ru-RU" b="1" smtClean="0"/>
          </a:p>
          <a:p>
            <a:endParaRPr lang="ru-RU" b="1" smtClean="0"/>
          </a:p>
          <a:p>
            <a:endParaRPr lang="ru-RU" b="1" smtClean="0"/>
          </a:p>
          <a:p>
            <a:r>
              <a:rPr lang="ru-RU" b="1" smtClean="0"/>
              <a:t>Задача 11.</a:t>
            </a:r>
          </a:p>
          <a:p>
            <a:r>
              <a:rPr lang="ru-RU" smtClean="0"/>
              <a:t>Ёмкость двух металлических шаров С1 = 10 пФ и С2 = 20 пФ, они несут</a:t>
            </a:r>
          </a:p>
          <a:p>
            <a:r>
              <a:rPr lang="ru-RU" smtClean="0"/>
              <a:t>заряды Q1 = 17 нКл и Q2 = 30 нКл. Будут ли перемещаться электроны при соединении шаров проводником?</a:t>
            </a:r>
          </a:p>
          <a:p>
            <a:r>
              <a:rPr lang="ru-RU" b="1" smtClean="0"/>
              <a:t>Решение.</a:t>
            </a:r>
          </a:p>
          <a:p>
            <a:r>
              <a:rPr lang="ru-RU" smtClean="0"/>
              <a:t>Потенциалы шаров:</a:t>
            </a: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r>
              <a:rPr lang="ru-RU" smtClean="0"/>
              <a:t>Так как потенциалы разные, будет перемещене заряда.</a:t>
            </a:r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56792"/>
            <a:ext cx="43815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437112"/>
            <a:ext cx="57721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700" y="5351909"/>
            <a:ext cx="77343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331640" y="188640"/>
            <a:ext cx="74168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/>
              <a:t>Задача 12.</a:t>
            </a:r>
          </a:p>
          <a:p>
            <a:r>
              <a:rPr lang="ru-RU" smtClean="0"/>
              <a:t>К пластинам плоского конденсатора, находящимся на расстоянии друг</a:t>
            </a:r>
          </a:p>
          <a:p>
            <a:r>
              <a:rPr lang="ru-RU" smtClean="0"/>
              <a:t>от друга d = 4 мм, приложена разность потенциалов U = 160 В. Пространство между пластинами заполнено стеклом (ε = 7), площадь обкладок s = 10 </a:t>
            </a:r>
            <a:r>
              <a:rPr lang="ru-RU" baseline="30000" smtClean="0"/>
              <a:t>− 2</a:t>
            </a:r>
            <a:r>
              <a:rPr lang="ru-RU" smtClean="0"/>
              <a:t>м2. Определить величину заряда на пластинах.</a:t>
            </a:r>
          </a:p>
          <a:p>
            <a:r>
              <a:rPr lang="ru-RU" b="1" smtClean="0"/>
              <a:t>Решение.</a:t>
            </a:r>
          </a:p>
          <a:p>
            <a:r>
              <a:rPr lang="ru-RU" smtClean="0"/>
              <a:t>Ёмкость конденсатора:</a:t>
            </a: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r>
              <a:rPr lang="ru-RU" smtClean="0"/>
              <a:t>Заряд на пластинах:</a:t>
            </a:r>
          </a:p>
          <a:p>
            <a:endParaRPr lang="ru-RU" smtClean="0"/>
          </a:p>
          <a:p>
            <a:endParaRPr lang="ru-RU" smtClean="0"/>
          </a:p>
          <a:p>
            <a:r>
              <a:rPr lang="ru-RU" b="1" smtClean="0"/>
              <a:t>Задача 13.</a:t>
            </a:r>
          </a:p>
          <a:p>
            <a:r>
              <a:rPr lang="ru-RU" smtClean="0"/>
              <a:t>Плоский конденсатор, между обкладками которого находится слюдя-</a:t>
            </a:r>
          </a:p>
          <a:p>
            <a:r>
              <a:rPr lang="ru-RU" smtClean="0"/>
              <a:t>ная пластинка (ε = 6), присоединен к аккумулятору. Заряд конденсатора Q1 =14 мкКл. Какой заряд пройдёт через аккумулятор при внезапном удалении пластинки?</a:t>
            </a:r>
          </a:p>
          <a:p>
            <a:r>
              <a:rPr lang="ru-RU" b="1" smtClean="0"/>
              <a:t>Решение.</a:t>
            </a:r>
          </a:p>
          <a:p>
            <a:endParaRPr lang="ru-RU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204864"/>
            <a:ext cx="44481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284984"/>
            <a:ext cx="409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04664"/>
            <a:ext cx="3427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mtClean="0"/>
              <a:t>Постоянный электрический ток</a:t>
            </a: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764704"/>
            <a:ext cx="40324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>Выделим в проводнике физически</a:t>
            </a:r>
          </a:p>
          <a:p>
            <a:r>
              <a:rPr lang="ru-RU" smtClean="0"/>
              <a:t>малый объём, внутри которого</a:t>
            </a:r>
          </a:p>
          <a:p>
            <a:r>
              <a:rPr lang="ru-RU" smtClean="0"/>
              <a:t>направленно движутся со средней </a:t>
            </a:r>
            <a:r>
              <a:rPr lang="ru-RU" smtClean="0"/>
              <a:t>ско</a:t>
            </a:r>
            <a:endParaRPr lang="ru-RU" smtClean="0"/>
          </a:p>
          <a:p>
            <a:r>
              <a:rPr lang="ru-RU" smtClean="0"/>
              <a:t>ростью  </a:t>
            </a:r>
            <a:r>
              <a:rPr lang="ru-RU" smtClean="0"/>
              <a:t>носители заряда</a:t>
            </a:r>
            <a:r>
              <a:rPr lang="ru-RU" smtClean="0"/>
              <a:t>. Эта скорость называтся дрейфовой.</a:t>
            </a: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32656"/>
            <a:ext cx="3248580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331640" y="2564904"/>
            <a:ext cx="75608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>Пусть в рассматриваемом металлическом проводнике в единице </a:t>
            </a:r>
            <a:r>
              <a:rPr lang="ru-RU" smtClean="0"/>
              <a:t>его </a:t>
            </a:r>
            <a:r>
              <a:rPr lang="ru-RU" smtClean="0"/>
              <a:t>объёма содержится </a:t>
            </a:r>
            <a:r>
              <a:rPr lang="ru-RU" smtClean="0"/>
              <a:t>n электронов. Выделим далее элементарную площадку dS</a:t>
            </a:r>
            <a:r>
              <a:rPr lang="ru-RU" smtClean="0"/>
              <a:t>, </a:t>
            </a:r>
            <a:r>
              <a:rPr lang="ru-RU" smtClean="0"/>
              <a:t>перпендикулярную </a:t>
            </a:r>
            <a:r>
              <a:rPr lang="ru-RU" smtClean="0"/>
              <a:t>вектору дрейфовой скорости, являющуюся основанием </a:t>
            </a:r>
            <a:r>
              <a:rPr lang="ru-RU" smtClean="0"/>
              <a:t>цилиндра </a:t>
            </a:r>
            <a:r>
              <a:rPr lang="ru-RU" smtClean="0"/>
              <a:t>с протяжённостью </a:t>
            </a:r>
            <a:r>
              <a:rPr lang="ru-RU" smtClean="0"/>
              <a:t>udt. </a:t>
            </a:r>
            <a:r>
              <a:rPr lang="ru-RU" smtClean="0"/>
              <a:t>Все </a:t>
            </a:r>
            <a:r>
              <a:rPr lang="ru-RU" smtClean="0"/>
              <a:t>носители </a:t>
            </a:r>
            <a:r>
              <a:rPr lang="ru-RU" smtClean="0"/>
              <a:t>заряда, содержащиеся внутри </a:t>
            </a:r>
            <a:r>
              <a:rPr lang="ru-RU" smtClean="0"/>
              <a:t>этого </a:t>
            </a:r>
            <a:r>
              <a:rPr lang="ru-RU" smtClean="0"/>
              <a:t>цилиндра</a:t>
            </a:r>
            <a:r>
              <a:rPr lang="ru-RU" smtClean="0"/>
              <a:t>, через площадку dS за время dt </a:t>
            </a:r>
            <a:r>
              <a:rPr lang="ru-RU" smtClean="0"/>
              <a:t>перенесут </a:t>
            </a:r>
            <a:r>
              <a:rPr lang="ru-RU" smtClean="0"/>
              <a:t>заряд</a:t>
            </a:r>
          </a:p>
          <a:p>
            <a:endParaRPr lang="ru-RU" smtClean="0"/>
          </a:p>
          <a:p>
            <a:r>
              <a:rPr lang="ru-RU" smtClean="0"/>
              <a:t>	</a:t>
            </a:r>
            <a:r>
              <a:rPr lang="en-US" smtClean="0"/>
              <a:t>dq </a:t>
            </a:r>
            <a:r>
              <a:rPr lang="en-US" smtClean="0"/>
              <a:t>= </a:t>
            </a:r>
            <a:r>
              <a:rPr lang="en-US" smtClean="0"/>
              <a:t>neu</a:t>
            </a:r>
            <a:r>
              <a:rPr lang="ru-RU" smtClean="0"/>
              <a:t> </a:t>
            </a:r>
            <a:r>
              <a:rPr lang="en-US" smtClean="0"/>
              <a:t>dS</a:t>
            </a:r>
            <a:r>
              <a:rPr lang="ru-RU" smtClean="0"/>
              <a:t> </a:t>
            </a:r>
            <a:r>
              <a:rPr lang="en-US" smtClean="0"/>
              <a:t>dt</a:t>
            </a:r>
            <a:endParaRPr lang="ru-RU" smtClean="0"/>
          </a:p>
          <a:p>
            <a:endParaRPr lang="ru-RU" smtClean="0"/>
          </a:p>
          <a:p>
            <a:r>
              <a:rPr lang="ru-RU" smtClean="0"/>
              <a:t>Введем понятие плотности тока:</a:t>
            </a:r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5589240"/>
            <a:ext cx="15430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04664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>Георг Симон Ом в 1825 г. опубликовал работу, в которой </a:t>
            </a:r>
            <a:r>
              <a:rPr lang="ru-RU" smtClean="0"/>
              <a:t>установил </a:t>
            </a:r>
            <a:r>
              <a:rPr lang="ru-RU" smtClean="0"/>
              <a:t>экспериментально </a:t>
            </a:r>
            <a:r>
              <a:rPr lang="ru-RU" smtClean="0"/>
              <a:t>зависимость между силой тока I и напряжением на </a:t>
            </a:r>
            <a:r>
              <a:rPr lang="ru-RU" smtClean="0"/>
              <a:t>концах </a:t>
            </a:r>
            <a:r>
              <a:rPr lang="ru-RU" smtClean="0"/>
              <a:t>проводника </a:t>
            </a:r>
            <a:r>
              <a:rPr lang="ru-RU" smtClean="0"/>
              <a:t>U (закон Ома для участка цепи)</a:t>
            </a:r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14478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03648" y="2924944"/>
            <a:ext cx="7344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>где R − электрическое сопротивление, измеряемое в Омах, G </a:t>
            </a:r>
            <a:r>
              <a:rPr lang="ru-RU" smtClean="0"/>
              <a:t>− </a:t>
            </a:r>
            <a:r>
              <a:rPr lang="ru-RU" smtClean="0"/>
              <a:t>проводимость материала </a:t>
            </a:r>
            <a:r>
              <a:rPr lang="ru-RU" smtClean="0"/>
              <a:t>проводника, ρ − удельное сопротивление, измеряемое в Ом⋅м, </a:t>
            </a:r>
            <a:r>
              <a:rPr lang="ru-RU" smtClean="0"/>
              <a:t>S </a:t>
            </a:r>
            <a:r>
              <a:rPr lang="ru-RU" smtClean="0"/>
              <a:t>−площадь </a:t>
            </a:r>
            <a:r>
              <a:rPr lang="ru-RU" smtClean="0"/>
              <a:t>поперечного сечения проводника, l − его </a:t>
            </a:r>
            <a:r>
              <a:rPr lang="ru-RU" smtClean="0"/>
              <a:t>длина</a:t>
            </a:r>
            <a:r>
              <a:rPr lang="ru-RU" smtClean="0"/>
              <a:t>.</a:t>
            </a:r>
          </a:p>
          <a:p>
            <a:r>
              <a:rPr lang="ru-RU" smtClean="0"/>
              <a:t>Сопротивление зависит от внешних условий, особенно от температуры</a:t>
            </a:r>
          </a:p>
          <a:p>
            <a:r>
              <a:rPr lang="ru-RU" smtClean="0"/>
              <a:t>проводника. Экспериментально установлено, что</a:t>
            </a:r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869160"/>
            <a:ext cx="16859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332656"/>
            <a:ext cx="74888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/>
              <a:t>Закон Кулона</a:t>
            </a:r>
          </a:p>
          <a:p>
            <a:r>
              <a:rPr lang="ru-RU" smtClean="0"/>
              <a:t>Система неподвижных электрических зарядов взаимодействует между собой посредствам </a:t>
            </a:r>
            <a:r>
              <a:rPr lang="ru-RU" b="1" smtClean="0"/>
              <a:t>электрического поля. </a:t>
            </a:r>
            <a:r>
              <a:rPr lang="ru-RU" smtClean="0"/>
              <a:t>Взаимодействие  осуществляется не мгновенно, а со скоростью распространения света с = 3⋅10</a:t>
            </a:r>
            <a:r>
              <a:rPr lang="ru-RU" baseline="30000" smtClean="0"/>
              <a:t>8</a:t>
            </a:r>
            <a:r>
              <a:rPr lang="ru-RU" smtClean="0"/>
              <a:t> м/с.</a:t>
            </a:r>
          </a:p>
          <a:p>
            <a:r>
              <a:rPr lang="ru-RU" b="1" smtClean="0"/>
              <a:t>Основной закон электростатического взаимодействия неподвижных то</a:t>
            </a:r>
          </a:p>
          <a:p>
            <a:r>
              <a:rPr lang="ru-RU" smtClean="0"/>
              <a:t>чечных (размеры заряженных тел на много меньше расстояния между ними) был сформулирован в 1785 г. французским физиком </a:t>
            </a:r>
            <a:r>
              <a:rPr lang="ru-RU" b="1" smtClean="0"/>
              <a:t>Шарлем Огюстом Кулоном (1736 – 1806).</a:t>
            </a:r>
            <a:endParaRPr lang="ru-RU" b="1"/>
          </a:p>
        </p:txBody>
      </p:sp>
      <p:pic>
        <p:nvPicPr>
          <p:cNvPr id="41986" name="Picture 2" descr="http://lichnosti.net/photos/2854/129292294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852936"/>
            <a:ext cx="1584176" cy="1863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403648" y="2996952"/>
            <a:ext cx="58326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/>
              <a:t>Закон Кулона: </a:t>
            </a:r>
            <a:r>
              <a:rPr lang="ru-RU" smtClean="0"/>
              <a:t>сила электрического взаимодействия между двумя неподвижными точечными зарядами в вакууме пропорциональна произведению модулей их зарядов и обратно пропорциональна квадрату  расстояния между ними:</a:t>
            </a: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r>
              <a:rPr lang="ru-RU" smtClean="0"/>
              <a:t>где </a:t>
            </a:r>
            <a:endParaRPr lang="ru-RU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725144"/>
            <a:ext cx="23812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5661248"/>
            <a:ext cx="25431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3" y="332656"/>
            <a:ext cx="74888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>В </a:t>
            </a:r>
            <a:r>
              <a:rPr lang="ru-RU" smtClean="0"/>
              <a:t>реальных электрических </a:t>
            </a:r>
            <a:r>
              <a:rPr lang="ru-RU" smtClean="0"/>
              <a:t>цепях </a:t>
            </a:r>
            <a:r>
              <a:rPr lang="ru-RU" smtClean="0"/>
              <a:t>обязательно </a:t>
            </a:r>
            <a:r>
              <a:rPr lang="ru-RU" smtClean="0"/>
              <a:t>присутствует </a:t>
            </a:r>
            <a:r>
              <a:rPr lang="ru-RU" smtClean="0"/>
              <a:t>ЭДС </a:t>
            </a:r>
            <a:r>
              <a:rPr lang="ru-RU" smtClean="0"/>
              <a:t>источника </a:t>
            </a:r>
            <a:r>
              <a:rPr lang="el-GR" smtClean="0">
                <a:latin typeface="Corbel"/>
              </a:rPr>
              <a:t>ε</a:t>
            </a:r>
            <a:r>
              <a:rPr lang="ru-RU" smtClean="0">
                <a:latin typeface="Corbel"/>
              </a:rPr>
              <a:t> </a:t>
            </a:r>
            <a:r>
              <a:rPr lang="ru-RU" smtClean="0"/>
              <a:t>и внутреннее </a:t>
            </a:r>
            <a:r>
              <a:rPr lang="ru-RU" smtClean="0"/>
              <a:t>сопротивление </a:t>
            </a:r>
            <a:r>
              <a:rPr lang="ru-RU" smtClean="0"/>
              <a:t>источника </a:t>
            </a:r>
            <a:r>
              <a:rPr lang="ru-RU" smtClean="0"/>
              <a:t> r.</a:t>
            </a:r>
            <a:r>
              <a:rPr lang="en-US" smtClean="0"/>
              <a:t> </a:t>
            </a:r>
            <a:r>
              <a:rPr lang="ru-RU" smtClean="0"/>
              <a:t>Закон Ома для участка цепи:</a:t>
            </a: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r>
              <a:rPr lang="ru-RU" smtClean="0"/>
              <a:t>Последовательное соединение сопротивлений:</a:t>
            </a:r>
          </a:p>
          <a:p>
            <a:endParaRPr lang="ru-RU" smtClean="0"/>
          </a:p>
          <a:p>
            <a:endParaRPr lang="ru-RU" smtClean="0"/>
          </a:p>
          <a:p>
            <a:r>
              <a:rPr lang="ru-RU" smtClean="0"/>
              <a:t>Параллельное соединение сопротивлений</a:t>
            </a:r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12776"/>
            <a:ext cx="10763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12776"/>
            <a:ext cx="398145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717032"/>
            <a:ext cx="10763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4725144"/>
            <a:ext cx="1152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3284984"/>
            <a:ext cx="2552700" cy="303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04664"/>
            <a:ext cx="50405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/>
              <a:t>Правила Кирхгофа</a:t>
            </a:r>
          </a:p>
          <a:p>
            <a:r>
              <a:rPr lang="ru-RU" i="1" smtClean="0"/>
              <a:t>Первое </a:t>
            </a:r>
            <a:r>
              <a:rPr lang="ru-RU" i="1" smtClean="0"/>
              <a:t>правило </a:t>
            </a:r>
            <a:r>
              <a:rPr lang="ru-RU" i="1" smtClean="0"/>
              <a:t>Кирхгофа. </a:t>
            </a:r>
            <a:r>
              <a:rPr lang="ru-RU" smtClean="0"/>
              <a:t>Это </a:t>
            </a:r>
            <a:r>
              <a:rPr lang="ru-RU" smtClean="0"/>
              <a:t>правило относится к </a:t>
            </a:r>
            <a:r>
              <a:rPr lang="ru-RU" smtClean="0"/>
              <a:t>узлам </a:t>
            </a:r>
            <a:r>
              <a:rPr lang="ru-RU" smtClean="0"/>
              <a:t>электрических цепей, </a:t>
            </a:r>
            <a:r>
              <a:rPr lang="ru-RU" smtClean="0"/>
              <a:t>т.е. точкам </a:t>
            </a:r>
            <a:r>
              <a:rPr lang="ru-RU" smtClean="0"/>
              <a:t>цепи</a:t>
            </a:r>
            <a:r>
              <a:rPr lang="ru-RU" smtClean="0"/>
              <a:t>, в </a:t>
            </a:r>
            <a:r>
              <a:rPr lang="ru-RU" smtClean="0"/>
              <a:t>которых сходится не менее </a:t>
            </a:r>
            <a:r>
              <a:rPr lang="ru-RU" smtClean="0"/>
              <a:t>трёх </a:t>
            </a:r>
            <a:r>
              <a:rPr lang="ru-RU" smtClean="0"/>
              <a:t>проводников</a:t>
            </a:r>
            <a:r>
              <a:rPr lang="ru-RU" smtClean="0"/>
              <a:t>. Если, принять за </a:t>
            </a:r>
            <a:r>
              <a:rPr lang="ru-RU" smtClean="0"/>
              <a:t>положительные </a:t>
            </a:r>
            <a:r>
              <a:rPr lang="ru-RU" smtClean="0"/>
              <a:t>направления </a:t>
            </a:r>
            <a:r>
              <a:rPr lang="ru-RU" smtClean="0"/>
              <a:t>подходящих к узлу токов, </a:t>
            </a:r>
            <a:r>
              <a:rPr lang="ru-RU" smtClean="0"/>
              <a:t>а </a:t>
            </a:r>
            <a:r>
              <a:rPr lang="ru-RU" smtClean="0"/>
              <a:t>отходящих </a:t>
            </a:r>
            <a:r>
              <a:rPr lang="ru-RU" smtClean="0"/>
              <a:t>− за отрицательные, </a:t>
            </a:r>
            <a:r>
              <a:rPr lang="ru-RU" smtClean="0"/>
              <a:t>то </a:t>
            </a:r>
            <a:r>
              <a:rPr lang="ru-RU" smtClean="0"/>
              <a:t>алгебраическая </a:t>
            </a:r>
            <a:r>
              <a:rPr lang="ru-RU" smtClean="0"/>
              <a:t>сумма токов в любом узле </a:t>
            </a:r>
            <a:r>
              <a:rPr lang="ru-RU" smtClean="0"/>
              <a:t>должна </a:t>
            </a:r>
            <a:r>
              <a:rPr lang="ru-RU" smtClean="0"/>
              <a:t>быть равна нулю:</a:t>
            </a: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r>
              <a:rPr lang="ru-RU" i="1" smtClean="0"/>
              <a:t>Второе правило Кирхгофа </a:t>
            </a:r>
            <a:r>
              <a:rPr lang="ru-RU" smtClean="0"/>
              <a:t>является обобщением закона Ома и относится к</a:t>
            </a:r>
          </a:p>
          <a:p>
            <a:r>
              <a:rPr lang="ru-RU" smtClean="0"/>
              <a:t>замкнутым контурам разветвлённой цепи.</a:t>
            </a:r>
          </a:p>
          <a:p>
            <a:r>
              <a:rPr lang="ru-RU" smtClean="0"/>
              <a:t>В любом замкнутом </a:t>
            </a:r>
            <a:r>
              <a:rPr lang="ru-RU" smtClean="0"/>
              <a:t>контуре </a:t>
            </a:r>
            <a:r>
              <a:rPr lang="ru-RU" smtClean="0"/>
              <a:t>электрической  цепи алгебраическая сумма произведений </a:t>
            </a:r>
            <a:r>
              <a:rPr lang="ru-RU" smtClean="0"/>
              <a:t>токов на сопротивления соответствующих участков </a:t>
            </a:r>
            <a:r>
              <a:rPr lang="ru-RU" smtClean="0"/>
              <a:t>контура </a:t>
            </a:r>
            <a:r>
              <a:rPr lang="ru-RU" smtClean="0"/>
              <a:t>равна </a:t>
            </a:r>
            <a:r>
              <a:rPr lang="ru-RU" smtClean="0"/>
              <a:t>алгебраической сумме ЭДС в этом контуре:</a:t>
            </a:r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836712"/>
            <a:ext cx="2241800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068960"/>
            <a:ext cx="8953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6093296"/>
            <a:ext cx="14573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92036" y="3933056"/>
            <a:ext cx="2493975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404664"/>
            <a:ext cx="73448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>Использование правил Кирхгофа может привести к </a:t>
            </a:r>
            <a:r>
              <a:rPr lang="ru-RU" smtClean="0"/>
              <a:t>достаточно </a:t>
            </a:r>
            <a:r>
              <a:rPr lang="ru-RU" smtClean="0"/>
              <a:t>сложным алгебраическим </a:t>
            </a:r>
            <a:r>
              <a:rPr lang="ru-RU" smtClean="0"/>
              <a:t>уравнениям. Ситуация упрощается если цепь </a:t>
            </a:r>
            <a:r>
              <a:rPr lang="ru-RU" smtClean="0"/>
              <a:t>содержит </a:t>
            </a:r>
            <a:r>
              <a:rPr lang="ru-RU" smtClean="0"/>
              <a:t>некие симметричные </a:t>
            </a:r>
            <a:r>
              <a:rPr lang="ru-RU" smtClean="0"/>
              <a:t>элементы, в этом случае могут существовать </a:t>
            </a:r>
            <a:r>
              <a:rPr lang="ru-RU" b="1" smtClean="0"/>
              <a:t>узлы </a:t>
            </a:r>
            <a:r>
              <a:rPr lang="ru-RU" b="1" smtClean="0"/>
              <a:t>с </a:t>
            </a:r>
            <a:r>
              <a:rPr lang="ru-RU" b="1" smtClean="0"/>
              <a:t>одинаковыми </a:t>
            </a:r>
            <a:r>
              <a:rPr lang="ru-RU" b="1" smtClean="0"/>
              <a:t>потенциалами </a:t>
            </a:r>
            <a:r>
              <a:rPr lang="ru-RU" smtClean="0"/>
              <a:t>и ветви цепи с равными токами, это </a:t>
            </a:r>
            <a:r>
              <a:rPr lang="ru-RU" smtClean="0"/>
              <a:t>существенно </a:t>
            </a:r>
            <a:r>
              <a:rPr lang="ru-RU" smtClean="0"/>
              <a:t>упрощает </a:t>
            </a:r>
            <a:r>
              <a:rPr lang="ru-RU" smtClean="0"/>
              <a:t>уравнения</a:t>
            </a:r>
            <a:r>
              <a:rPr lang="ru-RU" smtClean="0"/>
              <a:t>. </a:t>
            </a:r>
            <a:endParaRPr lang="ru-RU" smtClean="0"/>
          </a:p>
          <a:p>
            <a:endParaRPr lang="ru-RU" smtClean="0"/>
          </a:p>
          <a:p>
            <a:r>
              <a:rPr lang="ru-RU" smtClean="0"/>
              <a:t>Классическим </a:t>
            </a:r>
            <a:r>
              <a:rPr lang="ru-RU" smtClean="0"/>
              <a:t>примером такой ситуации является задача </a:t>
            </a:r>
            <a:r>
              <a:rPr lang="ru-RU" smtClean="0"/>
              <a:t>об </a:t>
            </a:r>
            <a:r>
              <a:rPr lang="ru-RU" smtClean="0"/>
              <a:t>определении </a:t>
            </a:r>
            <a:r>
              <a:rPr lang="ru-RU" smtClean="0"/>
              <a:t>сил токов в кубической фигуре, составленной из </a:t>
            </a:r>
            <a:r>
              <a:rPr lang="ru-RU" smtClean="0"/>
              <a:t>одинаковых </a:t>
            </a:r>
            <a:r>
              <a:rPr lang="ru-RU" smtClean="0"/>
              <a:t>сопротивлений:</a:t>
            </a:r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212976"/>
            <a:ext cx="4429125" cy="2152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403648" y="3212976"/>
            <a:ext cx="29523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>В силу симметрии цепи по-</a:t>
            </a:r>
          </a:p>
          <a:p>
            <a:r>
              <a:rPr lang="ru-RU" smtClean="0"/>
              <a:t>тенциалы точек 2,3,6 , </a:t>
            </a:r>
            <a:r>
              <a:rPr lang="ru-RU" smtClean="0"/>
              <a:t>так </a:t>
            </a:r>
            <a:r>
              <a:rPr lang="ru-RU" smtClean="0"/>
              <a:t>жекак </a:t>
            </a:r>
            <a:r>
              <a:rPr lang="ru-RU" smtClean="0"/>
              <a:t>и точек 4,5,7 </a:t>
            </a:r>
            <a:r>
              <a:rPr lang="ru-RU" smtClean="0"/>
              <a:t>будут </a:t>
            </a:r>
            <a:r>
              <a:rPr lang="ru-RU" smtClean="0"/>
              <a:t>одинаковы</a:t>
            </a:r>
            <a:r>
              <a:rPr lang="ru-RU" smtClean="0"/>
              <a:t>, их можно соединять, так</a:t>
            </a:r>
          </a:p>
          <a:p>
            <a:r>
              <a:rPr lang="ru-RU" smtClean="0"/>
              <a:t>как это не изменит в </a:t>
            </a:r>
            <a:r>
              <a:rPr lang="ru-RU" smtClean="0"/>
              <a:t>плане </a:t>
            </a:r>
            <a:r>
              <a:rPr lang="ru-RU" smtClean="0"/>
              <a:t>распределения </a:t>
            </a:r>
            <a:r>
              <a:rPr lang="ru-RU" smtClean="0"/>
              <a:t>токов, но </a:t>
            </a:r>
            <a:r>
              <a:rPr lang="ru-RU" smtClean="0"/>
              <a:t>схема </a:t>
            </a:r>
            <a:r>
              <a:rPr lang="ru-RU" smtClean="0"/>
              <a:t>существенно </a:t>
            </a:r>
            <a:r>
              <a:rPr lang="ru-RU" smtClean="0"/>
              <a:t>упростится.</a:t>
            </a:r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04664"/>
            <a:ext cx="73448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/>
              <a:t>Закон Джоуля </a:t>
            </a:r>
            <a:r>
              <a:rPr lang="ru-RU" b="1" smtClean="0"/>
              <a:t>− </a:t>
            </a:r>
            <a:r>
              <a:rPr lang="ru-RU" b="1" smtClean="0"/>
              <a:t>Ленца</a:t>
            </a:r>
          </a:p>
          <a:p>
            <a:r>
              <a:rPr lang="ru-RU" smtClean="0"/>
              <a:t>В неподвижном проводнике движущиеся носители за-</a:t>
            </a:r>
          </a:p>
          <a:p>
            <a:r>
              <a:rPr lang="ru-RU" smtClean="0"/>
              <a:t>ряда, в соответствие с классической теорией электропроводности</a:t>
            </a:r>
            <a:r>
              <a:rPr lang="ru-RU" smtClean="0"/>
              <a:t>, </a:t>
            </a:r>
            <a:r>
              <a:rPr lang="ru-RU" smtClean="0"/>
              <a:t>сталкиваются </a:t>
            </a:r>
            <a:r>
              <a:rPr lang="ru-RU" smtClean="0"/>
              <a:t>с </a:t>
            </a:r>
            <a:r>
              <a:rPr lang="ru-RU" smtClean="0"/>
              <a:t>атомами </a:t>
            </a:r>
            <a:r>
              <a:rPr lang="ru-RU" smtClean="0"/>
              <a:t>металла и, отдавая им энергию, повышают тем </a:t>
            </a:r>
            <a:r>
              <a:rPr lang="ru-RU" smtClean="0"/>
              <a:t>самым </a:t>
            </a:r>
            <a:r>
              <a:rPr lang="ru-RU" smtClean="0"/>
              <a:t>температуру проводника</a:t>
            </a:r>
            <a:r>
              <a:rPr lang="ru-RU" smtClean="0"/>
              <a:t>. Это было замечено </a:t>
            </a:r>
            <a:r>
              <a:rPr lang="ru-RU" smtClean="0"/>
              <a:t>и </a:t>
            </a:r>
            <a:r>
              <a:rPr lang="ru-RU" smtClean="0"/>
              <a:t>экспериментально</a:t>
            </a:r>
            <a:r>
              <a:rPr lang="ru-RU" smtClean="0"/>
              <a:t>, что всякий проводник, по</a:t>
            </a:r>
          </a:p>
          <a:p>
            <a:r>
              <a:rPr lang="ru-RU" smtClean="0"/>
              <a:t>которому течёт ток, имеет температуру выше окружающей среды.</a:t>
            </a:r>
          </a:p>
          <a:p>
            <a:r>
              <a:rPr lang="ru-RU" smtClean="0"/>
              <a:t>Другими словами, носители заряда, получая энергию от </a:t>
            </a:r>
            <a:r>
              <a:rPr lang="ru-RU" smtClean="0"/>
              <a:t>электрического </a:t>
            </a:r>
            <a:r>
              <a:rPr lang="ru-RU" smtClean="0"/>
              <a:t>поля</a:t>
            </a:r>
            <a:r>
              <a:rPr lang="ru-RU" smtClean="0"/>
              <a:t>, часть её расходуют на </a:t>
            </a:r>
            <a:r>
              <a:rPr lang="ru-RU" smtClean="0"/>
              <a:t>нагревание </a:t>
            </a:r>
            <a:r>
              <a:rPr lang="ru-RU" smtClean="0"/>
              <a:t>проводника.</a:t>
            </a:r>
            <a:endParaRPr lang="ru-RU"/>
          </a:p>
        </p:txBody>
      </p:sp>
      <p:pic>
        <p:nvPicPr>
          <p:cNvPr id="6148" name="Picture 4" descr="http://novmysl.finam.ru/Electrodynamics/JouleLentz_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7816" y="4581128"/>
            <a:ext cx="1445615" cy="1800200"/>
          </a:xfrm>
          <a:prstGeom prst="rect">
            <a:avLst/>
          </a:prstGeom>
          <a:noFill/>
        </p:spPr>
      </p:pic>
      <p:pic>
        <p:nvPicPr>
          <p:cNvPr id="6146" name="Picture 2" descr="http://900igr.net/datai/fizika/Tok/0025-033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284984"/>
            <a:ext cx="1368152" cy="1812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03648" y="314096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mtClean="0"/>
              <a:t>Если сила тока и </a:t>
            </a:r>
            <a:r>
              <a:rPr lang="ru-RU" smtClean="0"/>
              <a:t>разность </a:t>
            </a:r>
            <a:r>
              <a:rPr lang="ru-RU" smtClean="0"/>
              <a:t>потенциалов в проводнике </a:t>
            </a:r>
            <a:r>
              <a:rPr lang="ru-RU" smtClean="0"/>
              <a:t>во времени не меняются, </a:t>
            </a:r>
            <a:r>
              <a:rPr lang="ru-RU" smtClean="0"/>
              <a:t>то </a:t>
            </a:r>
            <a:r>
              <a:rPr lang="ru-RU" smtClean="0"/>
              <a:t> количество тепла, выделившееся в проводнике за время </a:t>
            </a:r>
            <a:r>
              <a:rPr lang="el-GR" smtClean="0">
                <a:latin typeface="Corbel"/>
              </a:rPr>
              <a:t>Δ</a:t>
            </a:r>
            <a:r>
              <a:rPr lang="en-US" smtClean="0">
                <a:latin typeface="Corbel"/>
              </a:rPr>
              <a:t>t</a:t>
            </a:r>
          </a:p>
          <a:p>
            <a:endParaRPr lang="en-US" smtClean="0">
              <a:latin typeface="Corbel"/>
            </a:endParaRPr>
          </a:p>
          <a:p>
            <a:endParaRPr lang="en-US" smtClean="0">
              <a:latin typeface="Corbel"/>
            </a:endParaRPr>
          </a:p>
          <a:p>
            <a:endParaRPr lang="en-US" smtClean="0">
              <a:latin typeface="Corbel"/>
            </a:endParaRPr>
          </a:p>
          <a:p>
            <a:r>
              <a:rPr lang="ru-RU" smtClean="0"/>
              <a:t>Этот </a:t>
            </a:r>
            <a:r>
              <a:rPr lang="ru-RU" smtClean="0"/>
              <a:t>закон </a:t>
            </a:r>
            <a:r>
              <a:rPr lang="ru-RU" smtClean="0"/>
              <a:t>установлен </a:t>
            </a:r>
            <a:r>
              <a:rPr lang="ru-RU" smtClean="0"/>
              <a:t>был в 1841г. Дж. Джоулем и в 1842 г. независимо, </a:t>
            </a:r>
            <a:r>
              <a:rPr lang="ru-RU" smtClean="0"/>
              <a:t>Эмилем </a:t>
            </a:r>
            <a:r>
              <a:rPr lang="ru-RU" smtClean="0"/>
              <a:t>Христофоровичем </a:t>
            </a:r>
            <a:r>
              <a:rPr lang="ru-RU" smtClean="0"/>
              <a:t>Ленцем, профессором Петербургского университета.</a:t>
            </a:r>
            <a:endParaRPr lang="en-US" smtClean="0">
              <a:latin typeface="Corbel"/>
            </a:endParaRPr>
          </a:p>
          <a:p>
            <a:endParaRPr lang="ru-RU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365104"/>
            <a:ext cx="2705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404664"/>
            <a:ext cx="7200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/>
              <a:t>Задача </a:t>
            </a:r>
            <a:r>
              <a:rPr lang="ru-RU" b="1" smtClean="0"/>
              <a:t>14.</a:t>
            </a:r>
            <a:endParaRPr lang="en-US" b="1" smtClean="0"/>
          </a:p>
          <a:p>
            <a:r>
              <a:rPr lang="ru-RU" smtClean="0"/>
              <a:t>Найти скорость упорядоченного движения электронов в </a:t>
            </a:r>
            <a:r>
              <a:rPr lang="ru-RU" smtClean="0"/>
              <a:t>проводнике </a:t>
            </a:r>
            <a:r>
              <a:rPr lang="ru-RU" smtClean="0"/>
              <a:t>сечением </a:t>
            </a:r>
            <a:r>
              <a:rPr lang="ru-RU" smtClean="0"/>
              <a:t>S = 5 мм</a:t>
            </a:r>
            <a:r>
              <a:rPr lang="ru-RU" baseline="30000" smtClean="0"/>
              <a:t>2</a:t>
            </a:r>
            <a:r>
              <a:rPr lang="ru-RU" smtClean="0"/>
              <a:t> при силе тока I = 10 А, если концентрация </a:t>
            </a:r>
            <a:r>
              <a:rPr lang="ru-RU" smtClean="0"/>
              <a:t>электронов </a:t>
            </a:r>
            <a:r>
              <a:rPr lang="ru-RU" smtClean="0"/>
              <a:t>проводимости </a:t>
            </a:r>
            <a:r>
              <a:rPr lang="ru-RU" smtClean="0"/>
              <a:t>n = 5⋅10</a:t>
            </a:r>
            <a:r>
              <a:rPr lang="ru-RU" baseline="30000" smtClean="0"/>
              <a:t>28</a:t>
            </a:r>
            <a:r>
              <a:rPr lang="ru-RU" smtClean="0"/>
              <a:t> м </a:t>
            </a:r>
            <a:r>
              <a:rPr lang="ru-RU" baseline="30000" smtClean="0"/>
              <a:t>− 3</a:t>
            </a:r>
            <a:r>
              <a:rPr lang="ru-RU" smtClean="0"/>
              <a:t>.</a:t>
            </a:r>
          </a:p>
          <a:p>
            <a:r>
              <a:rPr lang="ru-RU" b="1" smtClean="0"/>
              <a:t>Решение.</a:t>
            </a:r>
          </a:p>
          <a:p>
            <a:endParaRPr lang="ru-RU" b="1" smtClean="0"/>
          </a:p>
          <a:p>
            <a:endParaRPr lang="ru-RU" b="1" smtClean="0"/>
          </a:p>
          <a:p>
            <a:endParaRPr lang="ru-RU" b="1" smtClean="0"/>
          </a:p>
          <a:p>
            <a:endParaRPr lang="ru-RU" b="1" smtClean="0"/>
          </a:p>
          <a:p>
            <a:r>
              <a:rPr lang="ru-RU" b="1" smtClean="0"/>
              <a:t>Задача </a:t>
            </a:r>
            <a:r>
              <a:rPr lang="ru-RU" b="1" smtClean="0"/>
              <a:t>15.</a:t>
            </a:r>
          </a:p>
          <a:p>
            <a:r>
              <a:rPr lang="ru-RU" smtClean="0"/>
              <a:t>Сколько электронов проходит через поперечное сечение </a:t>
            </a:r>
            <a:r>
              <a:rPr lang="ru-RU" smtClean="0"/>
              <a:t>проводника </a:t>
            </a:r>
            <a:r>
              <a:rPr lang="ru-RU" smtClean="0"/>
              <a:t>за время </a:t>
            </a:r>
            <a:r>
              <a:rPr lang="ru-RU" smtClean="0"/>
              <a:t>τ = 5 мс при силе тока I = 48 мкА?</a:t>
            </a:r>
            <a:endParaRPr lang="en-US" b="1" smtClean="0"/>
          </a:p>
          <a:p>
            <a:r>
              <a:rPr lang="ru-RU" b="1" smtClean="0"/>
              <a:t>Решение</a:t>
            </a:r>
            <a:r>
              <a:rPr lang="ru-RU" b="1" smtClean="0"/>
              <a:t>.</a:t>
            </a:r>
          </a:p>
          <a:p>
            <a:endParaRPr lang="ru-RU" b="1" smtClean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44824"/>
            <a:ext cx="62007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365104"/>
            <a:ext cx="54197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04664"/>
            <a:ext cx="74888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/>
              <a:t>Задача </a:t>
            </a:r>
            <a:r>
              <a:rPr lang="ru-RU" b="1" smtClean="0"/>
              <a:t>16.</a:t>
            </a:r>
            <a:endParaRPr lang="ru-RU" b="1" smtClean="0"/>
          </a:p>
          <a:p>
            <a:r>
              <a:rPr lang="ru-RU" smtClean="0"/>
              <a:t>Как </a:t>
            </a:r>
            <a:r>
              <a:rPr lang="ru-RU" smtClean="0"/>
              <a:t>изменится сопротивление не изолированного проводника, если его</a:t>
            </a:r>
          </a:p>
          <a:p>
            <a:r>
              <a:rPr lang="ru-RU" smtClean="0"/>
              <a:t>сложить пополам, а затем плотно скрутить?</a:t>
            </a:r>
          </a:p>
          <a:p>
            <a:r>
              <a:rPr lang="ru-RU" b="1" smtClean="0"/>
              <a:t>Решение.</a:t>
            </a:r>
          </a:p>
          <a:p>
            <a:r>
              <a:rPr lang="ru-RU" smtClean="0"/>
              <a:t>Поскольку </a:t>
            </a:r>
          </a:p>
          <a:p>
            <a:endParaRPr lang="ru-RU" smtClean="0"/>
          </a:p>
          <a:p>
            <a:endParaRPr lang="ru-RU" smtClean="0"/>
          </a:p>
          <a:p>
            <a:r>
              <a:rPr lang="ru-RU" smtClean="0"/>
              <a:t>то </a:t>
            </a:r>
            <a:r>
              <a:rPr lang="ru-RU" smtClean="0"/>
              <a:t>складывание проводника пополам уменьшает его длину вдвое, </a:t>
            </a:r>
            <a:r>
              <a:rPr lang="ru-RU" smtClean="0"/>
              <a:t>а </a:t>
            </a:r>
            <a:r>
              <a:rPr lang="ru-RU" smtClean="0"/>
              <a:t>поперечное сечение увеличивает в два раза, в итоге сопротивление проводника уменьшится в </a:t>
            </a:r>
            <a:r>
              <a:rPr lang="ru-RU" smtClean="0"/>
              <a:t>4 </a:t>
            </a:r>
            <a:r>
              <a:rPr lang="ru-RU" smtClean="0"/>
              <a:t>раза</a:t>
            </a:r>
            <a:r>
              <a:rPr lang="ru-RU" smtClean="0"/>
              <a:t>.</a:t>
            </a:r>
          </a:p>
          <a:p>
            <a:endParaRPr lang="ru-RU" smtClean="0"/>
          </a:p>
          <a:p>
            <a:r>
              <a:rPr lang="ru-RU" b="1" smtClean="0"/>
              <a:t>Задача </a:t>
            </a:r>
            <a:r>
              <a:rPr lang="ru-RU" b="1" smtClean="0"/>
              <a:t>17.</a:t>
            </a:r>
          </a:p>
          <a:p>
            <a:r>
              <a:rPr lang="ru-RU" smtClean="0"/>
              <a:t>Лампочка с вольфрамовой нитью при t</a:t>
            </a:r>
            <a:r>
              <a:rPr lang="ru-RU" baseline="-25000" smtClean="0"/>
              <a:t>0</a:t>
            </a:r>
            <a:r>
              <a:rPr lang="ru-RU" smtClean="0"/>
              <a:t> = 0 </a:t>
            </a:r>
            <a:r>
              <a:rPr lang="ru-RU" baseline="30000" smtClean="0"/>
              <a:t>0</a:t>
            </a:r>
            <a:r>
              <a:rPr lang="ru-RU" smtClean="0"/>
              <a:t>С обладает сопротивлени-</a:t>
            </a:r>
          </a:p>
          <a:p>
            <a:r>
              <a:rPr lang="ru-RU" smtClean="0"/>
              <a:t>ем R0 = 1 Ом, а при температуре t</a:t>
            </a:r>
            <a:r>
              <a:rPr lang="ru-RU" baseline="-25000" smtClean="0"/>
              <a:t>1</a:t>
            </a:r>
            <a:r>
              <a:rPr lang="ru-RU" smtClean="0"/>
              <a:t> = 2000 </a:t>
            </a:r>
            <a:r>
              <a:rPr lang="ru-RU" baseline="30000" smtClean="0"/>
              <a:t>0</a:t>
            </a:r>
            <a:r>
              <a:rPr lang="ru-RU" smtClean="0"/>
              <a:t>C сопротивление R1 = 9,4 Ом</a:t>
            </a:r>
            <a:r>
              <a:rPr lang="ru-RU" smtClean="0"/>
              <a:t>. </a:t>
            </a:r>
            <a:r>
              <a:rPr lang="ru-RU" smtClean="0"/>
              <a:t>Определить </a:t>
            </a:r>
            <a:r>
              <a:rPr lang="ru-RU" smtClean="0"/>
              <a:t>температурный коэффициент сопротивления вольфрама.</a:t>
            </a:r>
            <a:endParaRPr lang="ru-RU" b="1" smtClean="0"/>
          </a:p>
          <a:p>
            <a:r>
              <a:rPr lang="ru-RU" b="1" smtClean="0"/>
              <a:t>Решение.</a:t>
            </a:r>
          </a:p>
          <a:p>
            <a:endParaRPr lang="ru-RU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44824"/>
            <a:ext cx="1076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5085184"/>
            <a:ext cx="66198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32656"/>
            <a:ext cx="73448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/>
              <a:t>Задача </a:t>
            </a:r>
            <a:r>
              <a:rPr lang="ru-RU" b="1" smtClean="0"/>
              <a:t>16.</a:t>
            </a:r>
          </a:p>
          <a:p>
            <a:r>
              <a:rPr lang="ru-RU" smtClean="0"/>
              <a:t>Определить эквивалентное сопротивление цепей при условии R1 = R2 =</a:t>
            </a:r>
          </a:p>
          <a:p>
            <a:r>
              <a:rPr lang="en-US" smtClean="0"/>
              <a:t>R3 = 1 </a:t>
            </a:r>
            <a:r>
              <a:rPr lang="ru-RU" smtClean="0"/>
              <a:t>Ом</a:t>
            </a:r>
            <a:r>
              <a:rPr lang="ru-RU" smtClean="0"/>
              <a:t>.</a:t>
            </a:r>
          </a:p>
          <a:p>
            <a:endParaRPr lang="ru-RU" b="1" smtClean="0"/>
          </a:p>
          <a:p>
            <a:endParaRPr lang="ru-RU" b="1" smtClean="0"/>
          </a:p>
          <a:p>
            <a:endParaRPr lang="ru-RU" b="1" smtClean="0"/>
          </a:p>
          <a:p>
            <a:endParaRPr lang="ru-RU" b="1" smtClean="0"/>
          </a:p>
          <a:p>
            <a:endParaRPr lang="ru-RU" b="1" smtClean="0"/>
          </a:p>
          <a:p>
            <a:endParaRPr lang="ru-RU" b="1" smtClean="0"/>
          </a:p>
          <a:p>
            <a:endParaRPr lang="ru-RU" b="1" smtClean="0"/>
          </a:p>
          <a:p>
            <a:endParaRPr lang="ru-RU" b="1" smtClean="0"/>
          </a:p>
          <a:p>
            <a:endParaRPr lang="ru-RU" b="1" smtClean="0"/>
          </a:p>
          <a:p>
            <a:endParaRPr lang="ru-RU" b="1" smtClean="0"/>
          </a:p>
          <a:p>
            <a:r>
              <a:rPr lang="ru-RU" b="1" smtClean="0"/>
              <a:t>Решение.</a:t>
            </a:r>
            <a:endParaRPr lang="ru-RU" b="1" smtClean="0"/>
          </a:p>
          <a:p>
            <a:endParaRPr lang="ru-RU" b="1" smtClean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124744"/>
            <a:ext cx="5208067" cy="284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365104"/>
            <a:ext cx="696277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76672"/>
            <a:ext cx="74888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/>
              <a:t>Задача </a:t>
            </a:r>
            <a:r>
              <a:rPr lang="ru-RU" b="1" smtClean="0"/>
              <a:t>17.</a:t>
            </a:r>
            <a:endParaRPr lang="ru-RU" b="1" smtClean="0"/>
          </a:p>
          <a:p>
            <a:r>
              <a:rPr lang="ru-RU" smtClean="0"/>
              <a:t>Электродвижущая </a:t>
            </a:r>
            <a:r>
              <a:rPr lang="ru-RU" smtClean="0"/>
              <a:t>сила </a:t>
            </a:r>
            <a:r>
              <a:rPr lang="ru-RU" smtClean="0"/>
              <a:t>источника </a:t>
            </a:r>
            <a:r>
              <a:rPr lang="ru-RU" smtClean="0"/>
              <a:t>ε = 6 В. При внешнем сопротивле-</a:t>
            </a:r>
          </a:p>
          <a:p>
            <a:r>
              <a:rPr lang="ru-RU" smtClean="0"/>
              <a:t>нии цепи R = 1 Ом сила тока равна I = 3 А. Определить силу тока </a:t>
            </a:r>
            <a:r>
              <a:rPr lang="ru-RU" smtClean="0"/>
              <a:t>короткого </a:t>
            </a:r>
            <a:r>
              <a:rPr lang="ru-RU" smtClean="0"/>
              <a:t>замыкания.</a:t>
            </a:r>
          </a:p>
          <a:p>
            <a:r>
              <a:rPr lang="ru-RU" b="1" smtClean="0"/>
              <a:t>Решение.</a:t>
            </a:r>
          </a:p>
          <a:p>
            <a:r>
              <a:rPr lang="ru-RU" smtClean="0"/>
              <a:t>Внутреннее </a:t>
            </a:r>
            <a:r>
              <a:rPr lang="ru-RU" smtClean="0"/>
              <a:t>сопротивление </a:t>
            </a:r>
            <a:r>
              <a:rPr lang="ru-RU" smtClean="0"/>
              <a:t>источника:</a:t>
            </a: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r>
              <a:rPr lang="ru-RU" smtClean="0"/>
              <a:t>Сила тока короткого </a:t>
            </a:r>
            <a:r>
              <a:rPr lang="ru-RU" smtClean="0"/>
              <a:t>замыкания</a:t>
            </a:r>
            <a:r>
              <a:rPr lang="ru-RU" smtClean="0"/>
              <a:t>:</a:t>
            </a: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r>
              <a:rPr lang="ru-RU" b="1" smtClean="0"/>
              <a:t>Задача </a:t>
            </a:r>
            <a:r>
              <a:rPr lang="ru-RU" b="1" smtClean="0"/>
              <a:t>18.</a:t>
            </a:r>
          </a:p>
          <a:p>
            <a:r>
              <a:rPr lang="ru-RU" smtClean="0"/>
              <a:t>Внутреннее сопротивление элемента в 5 раз меньше сопротивления</a:t>
            </a:r>
          </a:p>
          <a:p>
            <a:r>
              <a:rPr lang="ru-RU" smtClean="0"/>
              <a:t>внешней нагрузки элемента с ЭДС ε = 10 В. Определить</a:t>
            </a:r>
            <a:r>
              <a:rPr lang="ru-RU" smtClean="0"/>
              <a:t>, </a:t>
            </a:r>
            <a:r>
              <a:rPr lang="ru-RU" smtClean="0"/>
              <a:t>во </a:t>
            </a:r>
            <a:r>
              <a:rPr lang="ru-RU" smtClean="0"/>
              <a:t>сколько </a:t>
            </a:r>
            <a:r>
              <a:rPr lang="ru-RU" smtClean="0"/>
              <a:t>раз напряжение </a:t>
            </a:r>
            <a:r>
              <a:rPr lang="ru-RU" smtClean="0"/>
              <a:t>на зажимах элемента отличается от его </a:t>
            </a:r>
            <a:r>
              <a:rPr lang="ru-RU" smtClean="0"/>
              <a:t>ЭДС</a:t>
            </a:r>
            <a:r>
              <a:rPr lang="ru-RU" smtClean="0"/>
              <a:t>.</a:t>
            </a:r>
          </a:p>
          <a:p>
            <a:r>
              <a:rPr lang="ru-RU" b="1" smtClean="0"/>
              <a:t>Решение.</a:t>
            </a:r>
          </a:p>
          <a:p>
            <a:endParaRPr lang="ru-RU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76872"/>
            <a:ext cx="36480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284984"/>
            <a:ext cx="2695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5589240"/>
            <a:ext cx="38385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04664"/>
            <a:ext cx="38164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/>
              <a:t>Задача 19.</a:t>
            </a:r>
          </a:p>
          <a:p>
            <a:r>
              <a:rPr lang="ru-RU" smtClean="0"/>
              <a:t>ЭДС </a:t>
            </a:r>
            <a:r>
              <a:rPr lang="ru-RU" smtClean="0"/>
              <a:t>источника ε = 4 В, r = 1 Ом, R1 = R2 = R3 = 4,5 Ом. Определить по-</a:t>
            </a:r>
          </a:p>
          <a:p>
            <a:r>
              <a:rPr lang="ru-RU" smtClean="0"/>
              <a:t>казания идеального вольтметра и идеального амперметра, </a:t>
            </a:r>
            <a:r>
              <a:rPr lang="ru-RU" smtClean="0"/>
              <a:t>включённых </a:t>
            </a:r>
            <a:r>
              <a:rPr lang="ru-RU" smtClean="0"/>
              <a:t>в цепь.</a:t>
            </a:r>
          </a:p>
          <a:p>
            <a:r>
              <a:rPr lang="ru-RU" b="1" smtClean="0"/>
              <a:t>Решение.</a:t>
            </a:r>
            <a:endParaRPr lang="ru-RU" b="1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32656"/>
            <a:ext cx="3635127" cy="2026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03648" y="2420888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>Резистор </a:t>
            </a:r>
            <a:r>
              <a:rPr lang="en-US" smtClean="0"/>
              <a:t>R3 </a:t>
            </a:r>
            <a:r>
              <a:rPr lang="ru-RU" smtClean="0"/>
              <a:t>перемкнут </a:t>
            </a:r>
            <a:r>
              <a:rPr lang="ru-RU" smtClean="0"/>
              <a:t>проводником</a:t>
            </a:r>
            <a:r>
              <a:rPr lang="ru-RU" smtClean="0"/>
              <a:t>, поэтому </a:t>
            </a:r>
            <a:r>
              <a:rPr lang="ru-RU" smtClean="0"/>
              <a:t>источник </a:t>
            </a:r>
            <a:r>
              <a:rPr lang="ru-RU" smtClean="0"/>
              <a:t>нагружен </a:t>
            </a:r>
            <a:r>
              <a:rPr lang="ru-RU" smtClean="0"/>
              <a:t>только на </a:t>
            </a:r>
            <a:r>
              <a:rPr lang="ru-RU" smtClean="0"/>
              <a:t>два </a:t>
            </a:r>
            <a:r>
              <a:rPr lang="ru-RU" smtClean="0"/>
              <a:t>последовательно </a:t>
            </a:r>
            <a:r>
              <a:rPr lang="ru-RU" smtClean="0"/>
              <a:t>включенных </a:t>
            </a:r>
            <a:r>
              <a:rPr lang="ru-RU" smtClean="0"/>
              <a:t>сопротивления </a:t>
            </a:r>
            <a:r>
              <a:rPr lang="en-US" smtClean="0"/>
              <a:t>R</a:t>
            </a:r>
            <a:r>
              <a:rPr lang="en-US" baseline="-25000" smtClean="0"/>
              <a:t>1</a:t>
            </a:r>
            <a:r>
              <a:rPr lang="en-US" smtClean="0"/>
              <a:t> </a:t>
            </a:r>
            <a:r>
              <a:rPr lang="ru-RU" smtClean="0"/>
              <a:t>и </a:t>
            </a:r>
            <a:r>
              <a:rPr lang="en-US" smtClean="0"/>
              <a:t>R</a:t>
            </a:r>
            <a:r>
              <a:rPr lang="en-US" baseline="-25000" smtClean="0"/>
              <a:t>2</a:t>
            </a:r>
            <a:r>
              <a:rPr lang="en-US" smtClean="0"/>
              <a:t>.</a:t>
            </a:r>
          </a:p>
          <a:p>
            <a:r>
              <a:rPr lang="ru-RU" smtClean="0"/>
              <a:t>Сила </a:t>
            </a:r>
            <a:r>
              <a:rPr lang="ru-RU" smtClean="0"/>
              <a:t>тока в цепи </a:t>
            </a:r>
            <a:r>
              <a:rPr lang="ru-RU" smtClean="0"/>
              <a:t>(</a:t>
            </a:r>
            <a:r>
              <a:rPr lang="ru-RU" smtClean="0"/>
              <a:t>показания амперметра):</a:t>
            </a: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r>
              <a:rPr lang="ru-RU" smtClean="0"/>
              <a:t>Показания вольтметра:</a:t>
            </a:r>
            <a:endParaRPr lang="ru-RU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501008"/>
            <a:ext cx="2371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5085184"/>
            <a:ext cx="26384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476672"/>
            <a:ext cx="73448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/>
              <a:t>Задача 20.</a:t>
            </a:r>
          </a:p>
          <a:p>
            <a:r>
              <a:rPr lang="ru-RU" smtClean="0"/>
              <a:t>В </a:t>
            </a:r>
            <a:r>
              <a:rPr lang="ru-RU" smtClean="0"/>
              <a:t>электрическом чайнике вода закипает через τ1 = 12 минут после его</a:t>
            </a:r>
          </a:p>
          <a:p>
            <a:r>
              <a:rPr lang="ru-RU" smtClean="0"/>
              <a:t>включения в сеть. Нагревательный элемент чайника намотан </a:t>
            </a:r>
            <a:r>
              <a:rPr lang="ru-RU" smtClean="0"/>
              <a:t>проводом </a:t>
            </a:r>
            <a:r>
              <a:rPr lang="ru-RU" smtClean="0"/>
              <a:t>длиной </a:t>
            </a:r>
            <a:r>
              <a:rPr lang="ru-RU" smtClean="0"/>
              <a:t>l1 = 4,5 м. Как следует изменить нагревательный элемент, чтобы </a:t>
            </a:r>
            <a:r>
              <a:rPr lang="ru-RU" smtClean="0"/>
              <a:t>вода </a:t>
            </a:r>
            <a:r>
              <a:rPr lang="ru-RU" smtClean="0"/>
              <a:t>в чайнике </a:t>
            </a:r>
            <a:r>
              <a:rPr lang="ru-RU" smtClean="0"/>
              <a:t>закипала через время τ2 = 8 </a:t>
            </a:r>
            <a:r>
              <a:rPr lang="ru-RU" smtClean="0"/>
              <a:t>минут</a:t>
            </a:r>
            <a:r>
              <a:rPr lang="ru-RU" smtClean="0"/>
              <a:t>?</a:t>
            </a:r>
          </a:p>
          <a:p>
            <a:r>
              <a:rPr lang="ru-RU" b="1" smtClean="0"/>
              <a:t>Решение.</a:t>
            </a:r>
          </a:p>
          <a:p>
            <a:r>
              <a:rPr lang="ru-RU" smtClean="0"/>
              <a:t>При U = cost, мощность нагревателя определяется силой тока, поэтому</a:t>
            </a:r>
          </a:p>
          <a:p>
            <a:r>
              <a:rPr lang="ru-RU" smtClean="0"/>
              <a:t>для увеличения мощности требуется уменьшить сопротивление нагревателя:</a:t>
            </a:r>
            <a:endParaRPr lang="ru-RU" b="1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56992"/>
            <a:ext cx="54673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80728"/>
            <a:ext cx="29622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331640" y="260648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>При решении задач закон Кулона удобнее представлять в скалярной форме</a:t>
            </a:r>
            <a:endParaRPr lang="ru-RU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692696"/>
            <a:ext cx="2781429" cy="1530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03648" y="2492896"/>
            <a:ext cx="73448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/>
              <a:t>Кулон (Кл)</a:t>
            </a:r>
            <a:r>
              <a:rPr lang="ru-RU" smtClean="0"/>
              <a:t> – единица электрического заряда определяемая как количество электричества, проходящее через поперечное сечение проводника при силе тока в 1 А за время 1с.</a:t>
            </a:r>
          </a:p>
          <a:p>
            <a:r>
              <a:rPr lang="ru-RU" smtClean="0"/>
              <a:t>Кулон является весьма большой величиной. Так, например, два заряда q1 =q2 = 1Кл, помещённые на расстояние r = 1 м, взаимодействуют в соответствии с (1.3) с силой F ≅ 9⋅10</a:t>
            </a:r>
            <a:r>
              <a:rPr lang="ru-RU" baseline="30000" smtClean="0"/>
              <a:t>9</a:t>
            </a:r>
            <a:r>
              <a:rPr lang="ru-RU" smtClean="0"/>
              <a:t>Н ( вес 900 тыс. тонн груза). </a:t>
            </a:r>
          </a:p>
          <a:p>
            <a:r>
              <a:rPr lang="ru-RU" smtClean="0"/>
              <a:t>На практике используют чаще всего микрокулоны ( 1мкКл = 10 </a:t>
            </a:r>
            <a:r>
              <a:rPr lang="ru-RU" baseline="30000" smtClean="0"/>
              <a:t>– 6</a:t>
            </a:r>
            <a:r>
              <a:rPr lang="ru-RU" smtClean="0"/>
              <a:t> Кл ) и нанокулоны (1нКл = 10 </a:t>
            </a:r>
            <a:r>
              <a:rPr lang="ru-RU" baseline="30000" smtClean="0"/>
              <a:t>– 9</a:t>
            </a:r>
            <a:r>
              <a:rPr lang="ru-RU" smtClean="0"/>
              <a:t> Кл).</a:t>
            </a:r>
          </a:p>
          <a:p>
            <a:r>
              <a:rPr lang="ru-RU" smtClean="0"/>
              <a:t>Влияние среды на взаимодействие электрических зарядов определяется безразмерной величиной ε − </a:t>
            </a:r>
            <a:r>
              <a:rPr lang="ru-RU" b="1" smtClean="0"/>
              <a:t>диэлектрической проницаемостью среды</a:t>
            </a:r>
            <a:r>
              <a:rPr lang="ru-RU" smtClean="0"/>
              <a:t>. Диэлектрическая проницаемость показывает, во сколько раз сила кулоновского взаимодействия в данной среде меньше чем в вакууме:</a:t>
            </a:r>
            <a:endParaRPr lang="ru-RU"/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5877272"/>
            <a:ext cx="12001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76672"/>
            <a:ext cx="74888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/>
              <a:t>Задача </a:t>
            </a:r>
            <a:r>
              <a:rPr lang="ru-RU" b="1" smtClean="0"/>
              <a:t>21.</a:t>
            </a:r>
            <a:endParaRPr lang="ru-RU" b="1" smtClean="0"/>
          </a:p>
          <a:p>
            <a:r>
              <a:rPr lang="ru-RU" smtClean="0"/>
              <a:t>На </a:t>
            </a:r>
            <a:r>
              <a:rPr lang="ru-RU" smtClean="0"/>
              <a:t>металлическую пластину падает электромагнитное излучение, вы-</a:t>
            </a:r>
          </a:p>
          <a:p>
            <a:r>
              <a:rPr lang="ru-RU" smtClean="0"/>
              <a:t>бивающее электроны из пластинки. Максимальная кинетическая </a:t>
            </a:r>
            <a:r>
              <a:rPr lang="ru-RU" smtClean="0"/>
              <a:t>энергия </a:t>
            </a:r>
            <a:r>
              <a:rPr lang="ru-RU" smtClean="0"/>
              <a:t>электронов</a:t>
            </a:r>
            <a:r>
              <a:rPr lang="ru-RU" smtClean="0"/>
              <a:t>, вылетевших из пластинки в результате фотоэффекта, составляет </a:t>
            </a:r>
            <a:r>
              <a:rPr lang="ru-RU" smtClean="0"/>
              <a:t>K </a:t>
            </a:r>
            <a:r>
              <a:rPr lang="ru-RU" smtClean="0"/>
              <a:t>=6 </a:t>
            </a:r>
            <a:r>
              <a:rPr lang="ru-RU" smtClean="0"/>
              <a:t>эВ, а энергия падающих фотонов в 3 раза больше работы выхода </a:t>
            </a:r>
            <a:r>
              <a:rPr lang="ru-RU" smtClean="0"/>
              <a:t>из </a:t>
            </a:r>
            <a:r>
              <a:rPr lang="ru-RU" smtClean="0"/>
              <a:t>металла</a:t>
            </a:r>
            <a:r>
              <a:rPr lang="ru-RU" smtClean="0"/>
              <a:t>. Определить величину работы </a:t>
            </a:r>
            <a:r>
              <a:rPr lang="ru-RU" smtClean="0"/>
              <a:t>выхода</a:t>
            </a:r>
            <a:r>
              <a:rPr lang="ru-RU" smtClean="0"/>
              <a:t>.</a:t>
            </a:r>
          </a:p>
          <a:p>
            <a:r>
              <a:rPr lang="ru-RU" b="1" smtClean="0"/>
              <a:t>Решение.</a:t>
            </a:r>
          </a:p>
          <a:p>
            <a:endParaRPr lang="ru-RU" b="1" smtClean="0"/>
          </a:p>
          <a:p>
            <a:endParaRPr lang="ru-RU" b="1" smtClean="0"/>
          </a:p>
          <a:p>
            <a:endParaRPr lang="ru-RU" b="1" smtClean="0"/>
          </a:p>
          <a:p>
            <a:endParaRPr lang="ru-RU" b="1" smtClean="0"/>
          </a:p>
          <a:p>
            <a:r>
              <a:rPr lang="ru-RU" b="1" smtClean="0"/>
              <a:t>Задача </a:t>
            </a:r>
            <a:r>
              <a:rPr lang="ru-RU" b="1" smtClean="0"/>
              <a:t>22.</a:t>
            </a:r>
          </a:p>
          <a:p>
            <a:r>
              <a:rPr lang="ru-RU" smtClean="0"/>
              <a:t>Если полная энергия электрона в атоме увеличилась на Δε = 3⋅10 </a:t>
            </a:r>
            <a:r>
              <a:rPr lang="ru-RU" baseline="30000" smtClean="0"/>
              <a:t>− </a:t>
            </a:r>
            <a:r>
              <a:rPr lang="ru-RU" baseline="30000" smtClean="0"/>
              <a:t>19 </a:t>
            </a:r>
            <a:endParaRPr lang="ru-RU" baseline="30000" smtClean="0"/>
          </a:p>
          <a:p>
            <a:r>
              <a:rPr lang="ru-RU" smtClean="0"/>
              <a:t>Дж, то фотон с какой длиной волны электрон поглотил?</a:t>
            </a:r>
            <a:endParaRPr lang="ru-RU" b="1" smtClean="0"/>
          </a:p>
          <a:p>
            <a:r>
              <a:rPr lang="ru-RU" b="1" smtClean="0"/>
              <a:t>Решение.</a:t>
            </a:r>
          </a:p>
          <a:p>
            <a:r>
              <a:rPr lang="ru-RU" smtClean="0"/>
              <a:t>Величина изменения энергии электрона должна быть равна энергии фотона</a:t>
            </a:r>
            <a:endParaRPr lang="ru-RU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492896"/>
            <a:ext cx="54673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5301208"/>
            <a:ext cx="62198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04664"/>
            <a:ext cx="727280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/>
              <a:t>Задача </a:t>
            </a:r>
            <a:r>
              <a:rPr lang="ru-RU" b="1" smtClean="0"/>
              <a:t>23.</a:t>
            </a:r>
            <a:endParaRPr lang="ru-RU" b="1" smtClean="0"/>
          </a:p>
          <a:p>
            <a:r>
              <a:rPr lang="ru-RU" smtClean="0"/>
              <a:t>Чему </a:t>
            </a:r>
            <a:r>
              <a:rPr lang="ru-RU" smtClean="0"/>
              <a:t>равен угол падения светового луча в воздухе на поверхность</a:t>
            </a:r>
          </a:p>
          <a:p>
            <a:r>
              <a:rPr lang="ru-RU" smtClean="0"/>
              <a:t>воды, если угол между преломлённым и отражённым лучами равен </a:t>
            </a:r>
            <a:r>
              <a:rPr lang="ru-RU" smtClean="0"/>
              <a:t>90</a:t>
            </a:r>
            <a:r>
              <a:rPr lang="ru-RU" baseline="30000" smtClean="0"/>
              <a:t>о</a:t>
            </a:r>
            <a:r>
              <a:rPr lang="ru-RU" smtClean="0"/>
              <a:t>?</a:t>
            </a:r>
          </a:p>
          <a:p>
            <a:r>
              <a:rPr lang="ru-RU" b="1" smtClean="0"/>
              <a:t>Решение.</a:t>
            </a:r>
          </a:p>
          <a:p>
            <a:r>
              <a:rPr lang="ru-RU" smtClean="0"/>
              <a:t>Имеем</a:t>
            </a: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r>
              <a:rPr lang="ru-RU" smtClean="0"/>
              <a:t>По закону преломления</a:t>
            </a: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r>
              <a:rPr lang="ru-RU" smtClean="0"/>
              <a:t>Отсюда</a:t>
            </a:r>
          </a:p>
          <a:p>
            <a:endParaRPr lang="ru-RU" smtClean="0"/>
          </a:p>
          <a:p>
            <a:endParaRPr lang="ru-RU" smtClean="0"/>
          </a:p>
          <a:p>
            <a:r>
              <a:rPr lang="ru-RU" smtClean="0"/>
              <a:t>Поэтому</a:t>
            </a:r>
            <a:endParaRPr lang="ru-RU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484784"/>
            <a:ext cx="30861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204864"/>
            <a:ext cx="16192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212976"/>
            <a:ext cx="1619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4509120"/>
            <a:ext cx="1619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5301208"/>
            <a:ext cx="25812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6093296"/>
            <a:ext cx="49434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835696" y="441013"/>
            <a:ext cx="2880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04184" y="450538"/>
            <a:ext cx="332494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</a:p>
          <a:p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внимание!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http://youphrase.ru/i/c/lha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589240"/>
            <a:ext cx="800100" cy="1143001"/>
          </a:xfrm>
          <a:prstGeom prst="rect">
            <a:avLst/>
          </a:prstGeom>
          <a:noFill/>
        </p:spPr>
      </p:pic>
      <p:pic>
        <p:nvPicPr>
          <p:cNvPr id="2" name="Picture 2" descr="http://cs405930.vk.me/v405930253/7529/zoDqXTxuW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276872"/>
            <a:ext cx="4248472" cy="4248473"/>
          </a:xfrm>
          <a:prstGeom prst="rect">
            <a:avLst/>
          </a:prstGeom>
          <a:noFill/>
        </p:spPr>
      </p:pic>
      <p:pic>
        <p:nvPicPr>
          <p:cNvPr id="1028" name="Picture 4" descr="http://www.doorsline.ru/images/scho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140968"/>
            <a:ext cx="2376264" cy="323436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0648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/>
              <a:t>Задача 1.</a:t>
            </a:r>
          </a:p>
          <a:p>
            <a:r>
              <a:rPr lang="ru-RU" smtClean="0"/>
              <a:t>Четыре равных по величине заряда находятся в вершинах квадрата.</a:t>
            </a:r>
          </a:p>
          <a:p>
            <a:r>
              <a:rPr lang="ru-RU" smtClean="0"/>
              <a:t>Как будут вести себя заряды, будучи предоставленными, самим себе: сближаться, отдаляться или находится в равновесии?</a:t>
            </a:r>
            <a:endParaRPr lang="ru-RU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852936"/>
            <a:ext cx="317182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59632" y="1556792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/>
              <a:t>Решение.</a:t>
            </a:r>
          </a:p>
          <a:p>
            <a:r>
              <a:rPr lang="ru-RU" smtClean="0"/>
              <a:t>Выделим один из зарядов, например, q</a:t>
            </a:r>
            <a:r>
              <a:rPr lang="ru-RU" baseline="-25000" smtClean="0"/>
              <a:t>3</a:t>
            </a:r>
            <a:r>
              <a:rPr lang="ru-RU" smtClean="0"/>
              <a:t> и рассмотрим действующую на него систему сил Кулона:</a:t>
            </a:r>
            <a:endParaRPr lang="ru-RU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140968"/>
            <a:ext cx="35528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5661248"/>
            <a:ext cx="15049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347864" y="5661248"/>
            <a:ext cx="2879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smtClean="0"/>
              <a:t>Ответ:</a:t>
            </a:r>
            <a:r>
              <a:rPr lang="ru-RU" smtClean="0"/>
              <a:t> заряды сближаются</a:t>
            </a: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0648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/>
              <a:t>Задача 2.</a:t>
            </a:r>
          </a:p>
          <a:p>
            <a:r>
              <a:rPr lang="ru-RU" smtClean="0"/>
              <a:t>К шёлковым нитям длиной l = 0,2 м, точки подвеса которых находятся</a:t>
            </a:r>
          </a:p>
          <a:p>
            <a:r>
              <a:rPr lang="ru-RU" smtClean="0"/>
              <a:t>на одном уровне на расстоянии х = 0,1 м друг от друга, подвешены два маленьких шарика массой m = 50 мг каждый. При сообщении шарикам равных по модулю и противоположных по знаку зарядов, шарики сблизились на расстояние r = 2 см. Определить заряды, сообщённые шарикам.</a:t>
            </a:r>
          </a:p>
          <a:p>
            <a:r>
              <a:rPr lang="ru-RU" b="1" smtClean="0"/>
              <a:t>Решение.</a:t>
            </a:r>
            <a:endParaRPr lang="ru-RU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988840"/>
            <a:ext cx="2376264" cy="346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59632" y="2636912"/>
            <a:ext cx="4032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>Угол отклонения нити от равновесно-</a:t>
            </a:r>
          </a:p>
          <a:p>
            <a:r>
              <a:rPr lang="ru-RU" smtClean="0"/>
              <a:t>го положения ϕ определим из прямоугольного треугольника </a:t>
            </a:r>
            <a:r>
              <a:rPr lang="el-GR" smtClean="0"/>
              <a:t>Δ</a:t>
            </a:r>
            <a:r>
              <a:rPr lang="en-US" smtClean="0"/>
              <a:t>OAB:</a:t>
            </a:r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r>
              <a:rPr lang="ru-RU" smtClean="0"/>
              <a:t>Натяжение нити:</a:t>
            </a:r>
          </a:p>
          <a:p>
            <a:endParaRPr lang="ru-RU" smtClean="0"/>
          </a:p>
          <a:p>
            <a:endParaRPr lang="ru-RU" smtClean="0"/>
          </a:p>
          <a:p>
            <a:r>
              <a:rPr lang="ru-RU" smtClean="0"/>
              <a:t>Отсюда</a:t>
            </a:r>
            <a:endParaRPr lang="ru-RU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573016"/>
            <a:ext cx="37528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581128"/>
            <a:ext cx="37528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5517232"/>
            <a:ext cx="61245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259632" y="6237312"/>
            <a:ext cx="2314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/>
              <a:t>Ответ:</a:t>
            </a:r>
            <a:r>
              <a:rPr lang="ru-RU" smtClean="0"/>
              <a:t>  </a:t>
            </a:r>
            <a:r>
              <a:rPr lang="en-US" smtClean="0"/>
              <a:t>q</a:t>
            </a:r>
            <a:r>
              <a:rPr lang="en-US" baseline="-25000" smtClean="0"/>
              <a:t>x</a:t>
            </a:r>
            <a:r>
              <a:rPr lang="en-US" smtClean="0"/>
              <a:t> = 2,1 </a:t>
            </a:r>
            <a:r>
              <a:rPr lang="ru-RU" smtClean="0"/>
              <a:t>нКл</a:t>
            </a: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32656"/>
            <a:ext cx="73448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/>
              <a:t>Задача 3.</a:t>
            </a:r>
          </a:p>
          <a:p>
            <a:r>
              <a:rPr lang="ru-RU" smtClean="0"/>
              <a:t>Два одинаковых металлических шарика заряжены так, что заряд одного из них в пять раз больше другого. Шарики привели в соприкосновение и раздвинули на прежнее расстояние. Как изменится сила взаимодействия, если шарики были заряжены: </a:t>
            </a:r>
          </a:p>
          <a:p>
            <a:pPr marL="342900" indent="-342900"/>
            <a:r>
              <a:rPr lang="ru-RU" smtClean="0"/>
              <a:t>1.одноимённо? 2. разноимённо?</a:t>
            </a:r>
          </a:p>
          <a:p>
            <a:r>
              <a:rPr lang="ru-RU" b="1" smtClean="0"/>
              <a:t>Решение.</a:t>
            </a:r>
          </a:p>
          <a:p>
            <a:pPr marL="342900" indent="-342900">
              <a:buAutoNum type="arabicPeriod"/>
            </a:pPr>
            <a:r>
              <a:rPr lang="ru-RU" smtClean="0"/>
              <a:t>Одноименно заряженные шарики:</a:t>
            </a:r>
          </a:p>
          <a:p>
            <a:pPr marL="342900" indent="-342900">
              <a:buAutoNum type="arabicPeriod"/>
            </a:pPr>
            <a:endParaRPr lang="ru-RU" smtClean="0"/>
          </a:p>
          <a:p>
            <a:pPr marL="342900" indent="-342900">
              <a:buAutoNum type="arabicPeriod"/>
            </a:pPr>
            <a:endParaRPr lang="ru-RU" smtClean="0"/>
          </a:p>
          <a:p>
            <a:pPr marL="342900" indent="-342900">
              <a:buAutoNum type="arabicPeriod"/>
            </a:pPr>
            <a:endParaRPr lang="ru-RU" smtClean="0"/>
          </a:p>
          <a:p>
            <a:pPr marL="342900" indent="-342900">
              <a:buAutoNum type="arabicPeriod"/>
            </a:pPr>
            <a:endParaRPr lang="ru-RU" smtClean="0"/>
          </a:p>
          <a:p>
            <a:pPr marL="342900" indent="-342900">
              <a:buAutoNum type="arabicPeriod"/>
            </a:pPr>
            <a:endParaRPr lang="ru-RU" smtClean="0"/>
          </a:p>
          <a:p>
            <a:pPr marL="342900" indent="-342900"/>
            <a:endParaRPr lang="ru-RU" smtClean="0"/>
          </a:p>
          <a:p>
            <a:pPr marL="342900" indent="-342900"/>
            <a:r>
              <a:rPr lang="ru-RU" smtClean="0"/>
              <a:t>2.    Разноименно заряженные шарики:</a:t>
            </a:r>
          </a:p>
          <a:p>
            <a:pPr marL="342900" indent="-342900">
              <a:buAutoNum type="arabicPeriod"/>
            </a:pPr>
            <a:endParaRPr lang="ru-RU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132856"/>
            <a:ext cx="36099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437112"/>
            <a:ext cx="36099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332656"/>
            <a:ext cx="7488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/>
              <a:t>Электрическое поле</a:t>
            </a:r>
          </a:p>
          <a:p>
            <a:r>
              <a:rPr lang="ru-RU" smtClean="0"/>
              <a:t>Электрическим полем называется часть пространства, в котором прояв</a:t>
            </a:r>
          </a:p>
          <a:p>
            <a:r>
              <a:rPr lang="ru-RU" smtClean="0"/>
              <a:t>ляются электрические силы. Представление об электрическом поле было введено в науку М. Фарадеем в 19 в. Согласно Фарадею, каждый покоящийся заряд создаёт в окружающем пространстве электрическое поле. Поле одного заряда действует на другой заряд, и наоборот; так осуществляется взаимодействие зарядов</a:t>
            </a:r>
            <a:r>
              <a:rPr lang="en-US" smtClean="0"/>
              <a:t>.</a:t>
            </a:r>
            <a:endParaRPr lang="ru-RU" smtClean="0"/>
          </a:p>
          <a:p>
            <a:r>
              <a:rPr lang="ru-RU" smtClean="0"/>
              <a:t>Для характеристики электрических полей оказалось более полезным рас</a:t>
            </a:r>
          </a:p>
          <a:p>
            <a:r>
              <a:rPr lang="ru-RU" smtClean="0"/>
              <a:t>сматривать не силу Кулона в каждой точке поля, а отношение силы Кулона к пробному заряду</a:t>
            </a:r>
            <a:r>
              <a:rPr lang="en-US" smtClean="0"/>
              <a:t>.</a:t>
            </a:r>
          </a:p>
          <a:p>
            <a:endParaRPr lang="en-US" smtClean="0"/>
          </a:p>
          <a:p>
            <a:r>
              <a:rPr lang="ru-RU" smtClean="0"/>
              <a:t> Для изолированного точечного заряда, расположенного в вакууме или</a:t>
            </a:r>
          </a:p>
          <a:p>
            <a:r>
              <a:rPr lang="ru-RU" smtClean="0"/>
              <a:t>сухом воздухе, напряжённость создаваемого им электрического поля определяется непосредственно из уравнения закона Кулона:</a:t>
            </a: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5589240"/>
            <a:ext cx="5472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/>
              <a:t>Майкл Фараде́й </a:t>
            </a:r>
            <a:r>
              <a:rPr lang="ru-RU" smtClean="0"/>
              <a:t>(1791 </a:t>
            </a:r>
            <a:r>
              <a:rPr lang="en-US" smtClean="0"/>
              <a:t>-</a:t>
            </a:r>
            <a:r>
              <a:rPr lang="ru-RU" smtClean="0"/>
              <a:t>1867) — английский физик-экспериментатор, химик . Основоположник учения об электромагнитном поле.</a:t>
            </a:r>
            <a:endParaRPr lang="ru-RU"/>
          </a:p>
        </p:txBody>
      </p:sp>
      <p:pic>
        <p:nvPicPr>
          <p:cNvPr id="2050" name="Picture 2" descr="http://upload.wikimedia.org/wikipedia/commons/thumb/8/88/M_Faraday_Th_Phillips_oil_1842.jpg/220px-M_Faraday_Th_Phillips_oil_18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424019"/>
            <a:ext cx="1677659" cy="2173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581128"/>
            <a:ext cx="191652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04664"/>
            <a:ext cx="69847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>Пусть электрическое поле создаётся двумя точечными зарядами q</a:t>
            </a:r>
            <a:r>
              <a:rPr lang="ru-RU" baseline="-25000" smtClean="0"/>
              <a:t>1</a:t>
            </a:r>
            <a:r>
              <a:rPr lang="ru-RU" smtClean="0"/>
              <a:t> и q</a:t>
            </a:r>
            <a:r>
              <a:rPr lang="ru-RU" baseline="-25000" smtClean="0"/>
              <a:t>2</a:t>
            </a:r>
            <a:r>
              <a:rPr lang="ru-RU" smtClean="0"/>
              <a:t> с напряженностями </a:t>
            </a:r>
            <a:r>
              <a:rPr lang="ru-RU" b="1" smtClean="0"/>
              <a:t>E</a:t>
            </a:r>
            <a:r>
              <a:rPr lang="ru-RU" baseline="-25000" smtClean="0"/>
              <a:t>1</a:t>
            </a:r>
            <a:r>
              <a:rPr lang="ru-RU" smtClean="0"/>
              <a:t> и </a:t>
            </a:r>
            <a:r>
              <a:rPr lang="ru-RU" b="1" smtClean="0"/>
              <a:t>E</a:t>
            </a:r>
            <a:r>
              <a:rPr lang="ru-RU" baseline="-25000" smtClean="0"/>
              <a:t>2</a:t>
            </a:r>
            <a:r>
              <a:rPr lang="ru-RU" smtClean="0"/>
              <a:t>.Результирующее поле может быть найдено по правилам сложения векторов, т.е. путём геометрического сложения:</a:t>
            </a:r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ru-RU" smtClean="0"/>
              <a:t>Найдём далее работу, совершаемую си-</a:t>
            </a:r>
          </a:p>
          <a:p>
            <a:r>
              <a:rPr lang="ru-RU" smtClean="0"/>
              <a:t>лой Кулона на элементарном перемещении</a:t>
            </a:r>
          </a:p>
          <a:p>
            <a:r>
              <a:rPr lang="ru-RU" smtClean="0"/>
              <a:t>заряда:</a:t>
            </a:r>
          </a:p>
          <a:p>
            <a:endParaRPr lang="ru-RU" smtClean="0"/>
          </a:p>
          <a:p>
            <a:endParaRPr lang="ru-RU" smtClean="0"/>
          </a:p>
          <a:p>
            <a:r>
              <a:rPr lang="ru-RU" smtClean="0"/>
              <a:t>В поле точечного зарядаработа на конечном </a:t>
            </a:r>
          </a:p>
          <a:p>
            <a:r>
              <a:rPr lang="ru-RU" smtClean="0"/>
              <a:t>перемещении  определится в виде интеграла:</a:t>
            </a:r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484784"/>
            <a:ext cx="2808312" cy="1816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484784"/>
            <a:ext cx="120546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988840"/>
            <a:ext cx="347588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4077072"/>
            <a:ext cx="128944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3645024"/>
            <a:ext cx="2554783" cy="2677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79" y="5589240"/>
            <a:ext cx="3312369" cy="72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32656"/>
            <a:ext cx="756084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>Интеграл работы не зависит от положения начальной и конечной точек, а так же от формы траектории, по которой перемещается заряд q, а определяется только положениями начальной и конечной точек перемещения:</a:t>
            </a: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r>
              <a:rPr lang="ru-RU" smtClean="0"/>
              <a:t>Свойство </a:t>
            </a:r>
            <a:r>
              <a:rPr lang="ru-RU" b="1" smtClean="0"/>
              <a:t>потенциальности</a:t>
            </a:r>
            <a:r>
              <a:rPr lang="ru-RU" smtClean="0"/>
              <a:t> обусловлено тем обстоятельством, что в </a:t>
            </a:r>
          </a:p>
          <a:p>
            <a:r>
              <a:rPr lang="ru-RU" smtClean="0"/>
              <a:t>электростатических полях проявляются </a:t>
            </a:r>
            <a:r>
              <a:rPr lang="ru-RU" b="1" smtClean="0"/>
              <a:t>консервативные силы</a:t>
            </a:r>
            <a:r>
              <a:rPr lang="ru-RU" smtClean="0"/>
              <a:t>, дающие возможность каждую точку поля охарактеризовать с энергетических позиций. Работа, совершаемая в электростатическом поле, совершается за счёт уменьшения потенциальной энергии (П) заряда.</a:t>
            </a:r>
          </a:p>
          <a:p>
            <a:endParaRPr lang="ru-RU" smtClean="0"/>
          </a:p>
          <a:p>
            <a:endParaRPr lang="ru-RU" smtClean="0"/>
          </a:p>
          <a:p>
            <a:r>
              <a:rPr lang="ru-RU" smtClean="0"/>
              <a:t>Полученные выше уравнения работы показывают, что так же как и напря-</a:t>
            </a:r>
          </a:p>
          <a:p>
            <a:r>
              <a:rPr lang="ru-RU" smtClean="0"/>
              <a:t>жённость, работа пропорциональна величине заряда. В этой связи целесообразно рассмотреть отношение потенциальной энергии поля П к пробному заряду </a:t>
            </a:r>
            <a:r>
              <a:rPr lang="en-US" smtClean="0"/>
              <a:t>q </a:t>
            </a:r>
            <a:r>
              <a:rPr lang="ru-RU" smtClean="0"/>
              <a:t>, что даст новую характеристику поля − потенциал.</a:t>
            </a:r>
          </a:p>
          <a:p>
            <a:r>
              <a:rPr lang="ru-RU" smtClean="0"/>
              <a:t>Работу электрического поля при перемещении заряда q из точки 1 в</a:t>
            </a:r>
          </a:p>
          <a:p>
            <a:r>
              <a:rPr lang="ru-RU" smtClean="0"/>
              <a:t>точку 2 можно определить как разность потенциалов  поля в этих точках:</a:t>
            </a:r>
          </a:p>
          <a:p>
            <a:endParaRPr lang="ru-RU" smtClean="0"/>
          </a:p>
          <a:p>
            <a:r>
              <a:rPr lang="ru-RU" i="1" smtClean="0">
                <a:latin typeface="Bookman Old Style" pitchFamily="18" charset="0"/>
              </a:rPr>
              <a:t>			</a:t>
            </a:r>
            <a:r>
              <a:rPr lang="ru-RU" smtClean="0"/>
              <a:t>где</a:t>
            </a:r>
            <a:r>
              <a:rPr lang="en-US" smtClean="0"/>
              <a:t> </a:t>
            </a:r>
            <a:r>
              <a:rPr lang="el-GR" i="1" smtClean="0">
                <a:latin typeface="Bookman Old Style" pitchFamily="18" charset="0"/>
              </a:rPr>
              <a:t>φ</a:t>
            </a:r>
            <a:r>
              <a:rPr lang="ru-RU" baseline="-25000" smtClean="0">
                <a:latin typeface="Bookman Old Style" pitchFamily="18" charset="0"/>
              </a:rPr>
              <a:t>1</a:t>
            </a:r>
            <a:r>
              <a:rPr lang="ru-RU" smtClean="0">
                <a:latin typeface="Bookman Old Style" pitchFamily="18" charset="0"/>
              </a:rPr>
              <a:t>=П</a:t>
            </a:r>
            <a:r>
              <a:rPr lang="ru-RU" baseline="-25000" smtClean="0">
                <a:latin typeface="Bookman Old Style" pitchFamily="18" charset="0"/>
              </a:rPr>
              <a:t>1</a:t>
            </a:r>
            <a:r>
              <a:rPr lang="en-US" smtClean="0">
                <a:latin typeface="Bookman Old Style" pitchFamily="18" charset="0"/>
              </a:rPr>
              <a:t>/q,   </a:t>
            </a:r>
            <a:r>
              <a:rPr lang="el-GR" i="1" smtClean="0">
                <a:latin typeface="Bookman Old Style" pitchFamily="18" charset="0"/>
              </a:rPr>
              <a:t>φ</a:t>
            </a:r>
            <a:r>
              <a:rPr lang="en-US" baseline="-25000" smtClean="0">
                <a:latin typeface="Bookman Old Style" pitchFamily="18" charset="0"/>
              </a:rPr>
              <a:t>2</a:t>
            </a:r>
            <a:r>
              <a:rPr lang="ru-RU" smtClean="0">
                <a:latin typeface="Bookman Old Style" pitchFamily="18" charset="0"/>
              </a:rPr>
              <a:t>=П</a:t>
            </a:r>
            <a:r>
              <a:rPr lang="en-US" baseline="-25000" smtClean="0">
                <a:latin typeface="Bookman Old Style" pitchFamily="18" charset="0"/>
              </a:rPr>
              <a:t>2</a:t>
            </a:r>
            <a:r>
              <a:rPr lang="en-US" smtClean="0">
                <a:latin typeface="Bookman Old Style" pitchFamily="18" charset="0"/>
              </a:rPr>
              <a:t>/q.</a:t>
            </a:r>
            <a:endParaRPr lang="ru-RU" smtClean="0">
              <a:latin typeface="Bookman Old Style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56792"/>
            <a:ext cx="2088232" cy="70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789041"/>
            <a:ext cx="147016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5949280"/>
            <a:ext cx="1800200" cy="56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18221</TotalTime>
  <Words>2535</Words>
  <Application>Microsoft Office PowerPoint</Application>
  <PresentationFormat>Экран (4:3)</PresentationFormat>
  <Paragraphs>353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Сытнинская,16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Катя</cp:lastModifiedBy>
  <cp:revision>1577</cp:revision>
  <dcterms:created xsi:type="dcterms:W3CDTF">2012-09-09T09:28:16Z</dcterms:created>
  <dcterms:modified xsi:type="dcterms:W3CDTF">2013-05-07T12:30:58Z</dcterms:modified>
</cp:coreProperties>
</file>