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80" r:id="rId1"/>
  </p:sldMasterIdLst>
  <p:sldIdLst>
    <p:sldId id="257" r:id="rId2"/>
    <p:sldId id="315" r:id="rId3"/>
    <p:sldId id="273" r:id="rId4"/>
    <p:sldId id="274" r:id="rId5"/>
    <p:sldId id="275" r:id="rId6"/>
    <p:sldId id="276" r:id="rId7"/>
    <p:sldId id="277" r:id="rId8"/>
    <p:sldId id="278" r:id="rId9"/>
    <p:sldId id="279" r:id="rId10"/>
    <p:sldId id="280" r:id="rId11"/>
    <p:sldId id="281" r:id="rId12"/>
    <p:sldId id="282" r:id="rId13"/>
    <p:sldId id="283" r:id="rId14"/>
    <p:sldId id="284" r:id="rId15"/>
    <p:sldId id="291" r:id="rId16"/>
    <p:sldId id="285" r:id="rId17"/>
    <p:sldId id="290" r:id="rId18"/>
    <p:sldId id="287" r:id="rId19"/>
    <p:sldId id="286" r:id="rId20"/>
    <p:sldId id="288" r:id="rId21"/>
    <p:sldId id="289" r:id="rId22"/>
    <p:sldId id="292" r:id="rId23"/>
    <p:sldId id="293" r:id="rId24"/>
    <p:sldId id="294" r:id="rId25"/>
    <p:sldId id="295" r:id="rId26"/>
    <p:sldId id="297" r:id="rId27"/>
    <p:sldId id="298" r:id="rId28"/>
    <p:sldId id="299" r:id="rId29"/>
    <p:sldId id="300" r:id="rId30"/>
    <p:sldId id="301" r:id="rId31"/>
    <p:sldId id="303" r:id="rId32"/>
    <p:sldId id="304" r:id="rId33"/>
    <p:sldId id="296" r:id="rId34"/>
    <p:sldId id="306" r:id="rId35"/>
    <p:sldId id="302" r:id="rId36"/>
    <p:sldId id="312" r:id="rId37"/>
    <p:sldId id="311" r:id="rId38"/>
    <p:sldId id="308" r:id="rId39"/>
    <p:sldId id="310" r:id="rId40"/>
    <p:sldId id="309" r:id="rId41"/>
    <p:sldId id="313" r:id="rId42"/>
    <p:sldId id="314" r:id="rId43"/>
    <p:sldId id="305" r:id="rId44"/>
    <p:sldId id="307" r:id="rId45"/>
    <p:sldId id="271"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100" d="100"/>
          <a:sy n="100" d="100"/>
        </p:scale>
        <p:origin x="-30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6F6AD1-40E1-4E84-87A0-406637A67649}" type="datetimeFigureOut">
              <a:rPr lang="ru-RU" smtClean="0"/>
              <a:pPr/>
              <a:t>25.09.2012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6FA065-91D9-46C0-A780-DB5CC6C8B91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43372" y="357166"/>
            <a:ext cx="4572000" cy="1754326"/>
          </a:xfrm>
          <a:prstGeom prst="rect">
            <a:avLst/>
          </a:prstGeom>
        </p:spPr>
        <p:txBody>
          <a:bodyPr>
            <a:spAutoFit/>
          </a:bodyPr>
          <a:lstStyle/>
          <a:p>
            <a:r>
              <a:rPr lang="ru-RU" i="1" dirty="0" smtClean="0"/>
              <a:t>Вселенная так рассуждала: «Поверьте,</a:t>
            </a:r>
            <a:br>
              <a:rPr lang="ru-RU" i="1" dirty="0" smtClean="0"/>
            </a:br>
            <a:r>
              <a:rPr lang="ru-RU" i="1" dirty="0" smtClean="0"/>
              <a:t>О счастье и горе, </a:t>
            </a:r>
            <a:r>
              <a:rPr lang="ru-RU" i="1" dirty="0" err="1" smtClean="0"/>
              <a:t>рожденьи</a:t>
            </a:r>
            <a:r>
              <a:rPr lang="ru-RU" i="1" dirty="0" smtClean="0"/>
              <a:t> и смерти</a:t>
            </a:r>
            <a:br>
              <a:rPr lang="ru-RU" i="1" dirty="0" smtClean="0"/>
            </a:br>
            <a:r>
              <a:rPr lang="ru-RU" i="1" dirty="0" smtClean="0"/>
              <a:t>Всегда я толкую правдиво, понятно,</a:t>
            </a:r>
            <a:br>
              <a:rPr lang="ru-RU" i="1" dirty="0" smtClean="0"/>
            </a:br>
            <a:r>
              <a:rPr lang="ru-RU" i="1" dirty="0" smtClean="0"/>
              <a:t>Но вы понимаете суть их превратно».</a:t>
            </a:r>
          </a:p>
          <a:p>
            <a:endParaRPr lang="ru-RU" i="1" dirty="0" smtClean="0"/>
          </a:p>
          <a:p>
            <a:pPr algn="r"/>
            <a:r>
              <a:rPr lang="ru-RU" dirty="0" smtClean="0"/>
              <a:t>Рабиндранат Тагор</a:t>
            </a:r>
            <a:endParaRPr lang="ru-RU" b="1" i="1" dirty="0"/>
          </a:p>
        </p:txBody>
      </p:sp>
      <p:sp>
        <p:nvSpPr>
          <p:cNvPr id="5" name="Прямоугольник 4"/>
          <p:cNvSpPr/>
          <p:nvPr/>
        </p:nvSpPr>
        <p:spPr>
          <a:xfrm>
            <a:off x="1187624" y="1988840"/>
            <a:ext cx="5544616" cy="2862322"/>
          </a:xfrm>
          <a:prstGeom prst="rect">
            <a:avLst/>
          </a:prstGeom>
        </p:spPr>
        <p:txBody>
          <a:bodyPr wrap="square">
            <a:spAutoFit/>
          </a:bodyPr>
          <a:lstStyle/>
          <a:p>
            <a:r>
              <a:rPr lang="ru-RU" sz="6000" dirty="0" smtClean="0">
                <a:solidFill>
                  <a:srgbClr val="C00000"/>
                </a:solidFill>
                <a:effectLst>
                  <a:outerShdw blurRad="38100" dist="38100" dir="2700000" algn="tl">
                    <a:srgbClr val="000000">
                      <a:alpha val="43137"/>
                    </a:srgbClr>
                  </a:outerShdw>
                </a:effectLst>
              </a:rPr>
              <a:t>Космос</a:t>
            </a:r>
            <a:endParaRPr lang="en-US" sz="6000" dirty="0" smtClean="0">
              <a:solidFill>
                <a:srgbClr val="C00000"/>
              </a:solidFill>
              <a:effectLst>
                <a:outerShdw blurRad="38100" dist="38100" dir="2700000" algn="tl">
                  <a:srgbClr val="000000">
                    <a:alpha val="43137"/>
                  </a:srgbClr>
                </a:outerShdw>
              </a:effectLst>
            </a:endParaRPr>
          </a:p>
          <a:p>
            <a:r>
              <a:rPr lang="ru-RU" sz="6000" dirty="0" smtClean="0">
                <a:solidFill>
                  <a:srgbClr val="C00000"/>
                </a:solidFill>
                <a:effectLst>
                  <a:outerShdw blurRad="38100" dist="38100" dir="2700000" algn="tl">
                    <a:srgbClr val="000000">
                      <a:alpha val="43137"/>
                    </a:srgbClr>
                  </a:outerShdw>
                </a:effectLst>
              </a:rPr>
              <a:t>с </a:t>
            </a:r>
            <a:r>
              <a:rPr lang="ru-RU" sz="6000" dirty="0" smtClean="0">
                <a:solidFill>
                  <a:srgbClr val="C00000"/>
                </a:solidFill>
                <a:effectLst>
                  <a:outerShdw blurRad="38100" dist="38100" dir="2700000" algn="tl">
                    <a:srgbClr val="000000">
                      <a:alpha val="43137"/>
                    </a:srgbClr>
                  </a:outerShdw>
                </a:effectLst>
              </a:rPr>
              <a:t>точки зрения физики</a:t>
            </a:r>
            <a:endParaRPr lang="ru-RU" sz="6000" dirty="0">
              <a:solidFill>
                <a:srgbClr val="C00000"/>
              </a:solidFill>
              <a:effectLst>
                <a:outerShdw blurRad="38100" dist="38100" dir="2700000" algn="tl">
                  <a:srgbClr val="000000">
                    <a:alpha val="43137"/>
                  </a:srgbClr>
                </a:outerShdw>
              </a:effectLst>
            </a:endParaRPr>
          </a:p>
        </p:txBody>
      </p:sp>
      <p:pic>
        <p:nvPicPr>
          <p:cNvPr id="45058" name="Picture 2" descr="http://newsfromweb.ru/images/news8/018347198761093847.jpg"/>
          <p:cNvPicPr>
            <a:picLocks noChangeAspect="1" noChangeArrowheads="1"/>
          </p:cNvPicPr>
          <p:nvPr/>
        </p:nvPicPr>
        <p:blipFill>
          <a:blip r:embed="rId2" cstate="print"/>
          <a:srcRect/>
          <a:stretch>
            <a:fillRect/>
          </a:stretch>
        </p:blipFill>
        <p:spPr bwMode="auto">
          <a:xfrm>
            <a:off x="1357290" y="285728"/>
            <a:ext cx="2428892" cy="1895489"/>
          </a:xfrm>
          <a:prstGeom prst="rect">
            <a:avLst/>
          </a:prstGeom>
          <a:noFill/>
          <a:effectLst>
            <a:softEdge rad="317500"/>
          </a:effectLst>
        </p:spPr>
      </p:pic>
      <p:pic>
        <p:nvPicPr>
          <p:cNvPr id="45060" name="Picture 4" descr="http://img-fotki.yandex.ru/get/3004/lexincorp.b5/0_1c4db_f10c3ac5_XL.jpg"/>
          <p:cNvPicPr>
            <a:picLocks noChangeAspect="1" noChangeArrowheads="1"/>
          </p:cNvPicPr>
          <p:nvPr/>
        </p:nvPicPr>
        <p:blipFill>
          <a:blip r:embed="rId3" cstate="print"/>
          <a:srcRect/>
          <a:stretch>
            <a:fillRect/>
          </a:stretch>
        </p:blipFill>
        <p:spPr bwMode="auto">
          <a:xfrm>
            <a:off x="6143636" y="2643182"/>
            <a:ext cx="2435952" cy="1643074"/>
          </a:xfrm>
          <a:prstGeom prst="rect">
            <a:avLst/>
          </a:prstGeom>
          <a:noFill/>
          <a:effectLst>
            <a:softEdge rad="317500"/>
          </a:effectLst>
        </p:spPr>
      </p:pic>
      <p:pic>
        <p:nvPicPr>
          <p:cNvPr id="45062" name="Picture 6" descr="http://im3-tub-ru.yandex.net/i?id=238876906-53-72&amp;n=21"/>
          <p:cNvPicPr>
            <a:picLocks noChangeAspect="1" noChangeArrowheads="1"/>
          </p:cNvPicPr>
          <p:nvPr/>
        </p:nvPicPr>
        <p:blipFill>
          <a:blip r:embed="rId4" cstate="print"/>
          <a:srcRect/>
          <a:stretch>
            <a:fillRect/>
          </a:stretch>
        </p:blipFill>
        <p:spPr bwMode="auto">
          <a:xfrm>
            <a:off x="5286380" y="4643446"/>
            <a:ext cx="2428892" cy="1821670"/>
          </a:xfrm>
          <a:prstGeom prst="rect">
            <a:avLst/>
          </a:prstGeom>
          <a:noFill/>
          <a:effectLst>
            <a:softEdge rad="317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04664"/>
            <a:ext cx="7344816" cy="2031325"/>
          </a:xfrm>
          <a:prstGeom prst="rect">
            <a:avLst/>
          </a:prstGeom>
        </p:spPr>
        <p:txBody>
          <a:bodyPr wrap="square">
            <a:spAutoFit/>
          </a:bodyPr>
          <a:lstStyle/>
          <a:p>
            <a:r>
              <a:rPr lang="ru-RU" dirty="0" smtClean="0"/>
              <a:t>Галилею мы обязаны также теоремой сложения скоростей. </a:t>
            </a:r>
          </a:p>
          <a:p>
            <a:r>
              <a:rPr lang="ru-RU" dirty="0" smtClean="0"/>
              <a:t>Если на шоссе нам навстречу движется автомобиль и если скорость нашего автомобиля так же, как и скорость встречного, равна 150 км/ч, то наша относительная скорость равна 300 км/ч, т.е. сумме двух скоростей. Такое общепринятое представление является отражением предрассудков, о которых мы уже говорили, и его следует пересмотреть.</a:t>
            </a:r>
            <a:endParaRPr lang="ru-RU" dirty="0"/>
          </a:p>
        </p:txBody>
      </p:sp>
      <p:pic>
        <p:nvPicPr>
          <p:cNvPr id="23554" name="Picture 2" descr="http://76.gibdd.ru/data/share/news_425_s.jpg"/>
          <p:cNvPicPr>
            <a:picLocks noChangeAspect="1" noChangeArrowheads="1"/>
          </p:cNvPicPr>
          <p:nvPr/>
        </p:nvPicPr>
        <p:blipFill>
          <a:blip r:embed="rId2" cstate="print"/>
          <a:srcRect/>
          <a:stretch>
            <a:fillRect/>
          </a:stretch>
        </p:blipFill>
        <p:spPr bwMode="auto">
          <a:xfrm>
            <a:off x="1547664" y="2708920"/>
            <a:ext cx="4032448" cy="3024336"/>
          </a:xfrm>
          <a:prstGeom prst="rect">
            <a:avLst/>
          </a:prstGeom>
          <a:noFill/>
          <a:effectLst>
            <a:outerShdw blurRad="50800" dist="127000" dir="2700000" algn="tl" rotWithShape="0">
              <a:prstClr val="black">
                <a:alpha val="40000"/>
              </a:prstClr>
            </a:outerShdw>
          </a:effectLst>
        </p:spPr>
      </p:pic>
      <p:pic>
        <p:nvPicPr>
          <p:cNvPr id="23556" name="Picture 4" descr="&amp;Tcy;&amp;iecy;&amp;ocy;&amp;rcy;&amp;icy;&amp;yacy; &amp;ocy;&amp;tcy;&amp;ncy;&amp;ocy;&amp;scy;&amp;icy;&amp;tcy;&amp;iecy;&amp;lcy;&amp;softcy;&amp;ncy;&amp;ocy;&amp;scy;&amp;tcy;&amp;icy; &amp;dcy;&amp;lcy;&amp;yacy; &amp;mcy;&amp;icy;&amp;lcy;&amp;lcy;&amp;icy;&amp;ocy;&amp;ncy;&amp;ocy;&amp;vcy;"/>
          <p:cNvPicPr>
            <a:picLocks noChangeAspect="1" noChangeArrowheads="1"/>
          </p:cNvPicPr>
          <p:nvPr/>
        </p:nvPicPr>
        <p:blipFill>
          <a:blip r:embed="rId3" cstate="print"/>
          <a:srcRect/>
          <a:stretch>
            <a:fillRect/>
          </a:stretch>
        </p:blipFill>
        <p:spPr bwMode="auto">
          <a:xfrm>
            <a:off x="6156176" y="2996952"/>
            <a:ext cx="2057400" cy="3048001"/>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548680"/>
            <a:ext cx="5328592" cy="2585323"/>
          </a:xfrm>
          <a:prstGeom prst="rect">
            <a:avLst/>
          </a:prstGeom>
        </p:spPr>
        <p:txBody>
          <a:bodyPr wrap="square">
            <a:spAutoFit/>
          </a:bodyPr>
          <a:lstStyle/>
          <a:p>
            <a:r>
              <a:rPr lang="ru-RU" b="1" dirty="0" smtClean="0"/>
              <a:t>Опыт Майкельсона и </a:t>
            </a:r>
            <a:r>
              <a:rPr lang="ru-RU" b="1" dirty="0" err="1" smtClean="0"/>
              <a:t>Морли</a:t>
            </a:r>
            <a:endParaRPr lang="ru-RU" b="1" dirty="0" smtClean="0"/>
          </a:p>
          <a:p>
            <a:endParaRPr lang="ru-RU" b="1" dirty="0" smtClean="0"/>
          </a:p>
          <a:p>
            <a:r>
              <a:rPr lang="ru-RU" dirty="0" smtClean="0"/>
              <a:t>В конце </a:t>
            </a:r>
            <a:r>
              <a:rPr lang="en-US" dirty="0" smtClean="0"/>
              <a:t>XIX</a:t>
            </a:r>
            <a:r>
              <a:rPr lang="ru-RU" dirty="0" smtClean="0"/>
              <a:t> столетия(1887) двум американским физикам – Майкельсону и </a:t>
            </a:r>
            <a:r>
              <a:rPr lang="ru-RU" dirty="0" err="1" smtClean="0"/>
              <a:t>Морли</a:t>
            </a:r>
            <a:r>
              <a:rPr lang="ru-RU" dirty="0" smtClean="0"/>
              <a:t> – пришла в голову</a:t>
            </a:r>
            <a:r>
              <a:rPr lang="en-US" dirty="0" smtClean="0"/>
              <a:t> </a:t>
            </a:r>
            <a:r>
              <a:rPr lang="ru-RU" dirty="0" smtClean="0"/>
              <a:t>идея, развитие и проверка которой окончательно опровергли </a:t>
            </a:r>
            <a:r>
              <a:rPr lang="ru-RU" dirty="0" err="1" smtClean="0"/>
              <a:t>галилеевское</a:t>
            </a:r>
            <a:r>
              <a:rPr lang="ru-RU" dirty="0" smtClean="0"/>
              <a:t> представление о сложении скоростей. </a:t>
            </a:r>
          </a:p>
          <a:p>
            <a:r>
              <a:rPr lang="ru-RU" dirty="0" smtClean="0"/>
              <a:t>Тогда уже было известно, что скорость света чуть меньше чем 300000 км/с. </a:t>
            </a:r>
            <a:endParaRPr lang="ru-RU" dirty="0"/>
          </a:p>
        </p:txBody>
      </p:sp>
      <p:sp>
        <p:nvSpPr>
          <p:cNvPr id="24578" name="AutoShape 2" descr="data:image/jpeg;base64,/9j/4AAQSkZJRgABAQAAAQABAAD/2wCEAAkGBhQSEBQUEhQUFBUUFBQVFBQUFBQUFBQUFBQVFBUUFBQXHCYeFxkkGRQVHy8gJCcpLCwsFR4xNTAqNSYrLCkBCQoKDgwOGA8PGikcHBwsKSksLCwsLSksKSkpKSwpKSwpLCksLCkpKSkpKSwsLCwsKSwpKSksLCwsKS0pLCksLP/AABEIAMUA/wMBIgACEQEDEQH/xAAbAAEBAQADAQEAAAAAAAAAAAAAAQQCAwUGB//EAEgQAAIBAgQBBwYIDgEEAwAAAAECAAMRBBIhMUEFBhMiUWFxIzJTgZHTFDNCobGywfAVQ1JicnOCkpOjs7TR0iQ04eLxFmOi/8QAGAEBAQEBAQAAAAAAAAAAAAAAAAECAwT/xAAnEQEBAAIABgEEAwEBAAAAAAAAAQIRAyExMkFRElJhcfAiQrGBBP/aAAwDAQACEQMRAD8A/YjEXieQIkvLIpERKhLaSUSBPP5cpO1BhSz5jt0bhGG9jfOlwDYlc63Atfgfnugrkm1Rh+287qeBxHpT/EqS/HiT+lbkwv8AaOQrcoghWVTdgAVFJhYJUILOSDkJFLMcobVso1AHLpOUcyDKgBBDsDRIBOazKCb3Hkydx5+h0nJOS8T6YfxH/wATmOSMT6df4jn7JPln9Fa+GP1Rq5LOK6QivlyBTYjo9SMmQjKb5j5XNcBfMtxnrz5qpydieNYep3/xM7YPED8af4lSNcS/1qaw+qPrZJ4XIdOqKpzszDKd2Y63Hb6570as6zTF14uyIiAiIkCCYkMoSSxIJJOUloEtEsQJKIJkkFtEkso5RaJJRbREgEBeWIgWLyRaULxESBMuDHXrd9Vf6FEfZNcx4NwalexGlVb67eQo79k3OlStcREyJLESBESSKsREoSSySBERAl4vLJaAiIkElvEkCxaLyFpRztEl4vKLEglgIiICIiBbRJLATLhm69bbSooGgH4mkdbb78e7sE0zy6mN6NqllzlsRTphbhdXoUdSTsJqeUenLPFo866JUEhw1tUFN3Oa6gqpUWYjpEJtwYd9uxudFAW6zHtIpuct3CXew6ouV34Mp2IMmqPVlnkpznoHY1L2uV6GrmF1Z1DDLoWVSwB3AnBud2GC5i7BTazGnUCsDuVJXrAaXttcDcyaqvZtE8dud2FG9ZfDW/mqxAFrlgHW43HGd2F5w0alXolY9JYkqUZSpUkFWuNGGU6d3hGqPSieMnO/DE5QzltsnR1M+bpOjyFct82bhOS87MMbWcm7pTvkewepbKpuND1luOGYXjVHryTzMJzjo1SoUvdio1pVFAzqGp5iRZcwPVvvPUkEiIgIiIEliIEiW0hkEnF5ygyjkRJMOI5eopU6N3CtmZdQQBkpLWYltgoRl1OlzbeF5ew52r0d1HxibsLqN9yNZdD0LRM55QpekT5Pyl+UpZePEAkdwMYbH06htTqI9hfqsraduh740NETopP1j3k/N/6nfNZY3G6Zl2RETLRERATFh6QNStcA2rIwuNmFCjYjvm2ZcJ8ZW/WL/QozU6VK4ryNQDZhSphu3It9Bbs7PoHYJ0VOTKKadGD01Sx0GhKLa3YAuHpAW26NeyenMfKG9H9cP6dWZV1U+b2HCqoo07KuUdQXAOh17dTr3ntkXm1hhfyFM5jmN0B4EWHYtiRbaxtPSiNjPU5OpsWLU0JfzrqDm286++w37JxoclUkIKU0UhSoIUDqkkke0n2ntmqIHnPzcw5XL0KAdXzVA0VxUA0/OH2Tk/IOHNr0KWlrdRdLbcOH2Dsm+IGVOSqIZWFKmGTzSFUFbKEFuzqqB4CaTLJIEREBEGICDJECyGWZsfiCiXFr3A1lxlyup5S3U20Ezi08jkPlpq7uGVRlAOl+JI1uT2T2JjGyzcaylxuq83F8i0DUzMrZ61RTmDMDnp0HVCDfq5UViLaZtd521eQqTednPaTUclxlRCrm/WUimlwd8s7sb59D9af7evOeJxi0wMx1bRVUFncjgqjU/QNzYazrzZeZV5oYVr+SAzXHVLKQCroQhU3QEVG2tw7BOOAwdOmz/BFAzWD1CWNEZdAFF+uy6gBbAXILDabfgz1fjeqnoVN7j/7nHnfoL1e0uJtVQLAaAWAA0AA2AHAS719zq8qhyYpIzF3JJuxqOCd/koQoHcAJtHJtPsb+JU/2nCgdR6ptnbj2zKc/DjwtWVmHJydh/iVP9oPJqHg38Sr/ALTTE8/yvt21HVhsKtMEICASW1Zm1Y3OrEmdsRJbsJkwRPSV7kkdIuUG3VHQ0TYWHaTvea5lwr9et3VF/oUT9s1j0pWlmtvMi1DUYWAyo1wT22IuPUT7ZzqIXNtl+maFWwsJvUxnPr/jPO37LEROTSyReS8KEziGN/p7uzXt+/iJ17/q/wDf7+NAtNWfHr1RYiBMKREQEWiICIiAmTlIXQfpD7ZrmfFrcAd/2GdOFyzjOXSvneZ/n1vBfpM+oM+W5oHylXwH1jPqZ5uF2T98u/G77++Hhc6OUqtJ6HR0sy5izVLXWn1Wp9bUAACozXYgdXcambMKGQlugqszAZqjVMOXYbgXFSwXsUAKOyenMRwzUtaIunGjoLd9EnRf0T1ezLqT6Mbyscrz19nL4W/oKn79D3kfDKnoKn7+H97O7DYlXF1N7GxBBDKw3VlOqt3Gd0b+yPHo4t+r5Gpw+XQ95N64h/RMP2qX2POuidV9U2zv/wCi/wApyceD0rOcQ/onP7VL7XnA4t/Qv+/Q95NcTz7np206sPVLLdkKG5GUlSbA2BupI13kq1yDYU3bvU0rf/pwfmndBNt5PIyHHMPxNX20PeyAFcz5Hc1HVsg6MFPJonWzOAT1OB4+udqMWN+A2/z4zrwXxlf9av8Ab0J27fyz1QY1vQVvbh/fSjHN6Ct7cP76a4nP5T0uvux/Dm9BW9uH97Kca3oavtoe9muRpNz0aYzj29BW9uH99O6vXK2sjux4L0fUHfncAnwJ/wA9lzfv+r/lvv48gPv9s3uY+OZpjGOYfiK3toe+l+Ht6Ct7aHvZqiZ3PS6ZPwg3oK38j3sfhBvQVv5HvZrkk3PRpl+Ht6Gt/I97Bx7egrfyPezVLG56NVk/CDegrfyPex+EG9BW/k+9mySNz0umT8IN6Gt/J97KOUD6Gt/K95NUSbnpNM4xp9FV/lf7zgmILOoNOouu7dHbY6aOT801zhUa1j3/AGGawv8AKcivk+a9YrVq2Rn0+Tk06x3zsvzXn1NCsWvmRkt+UU1/cZvnnzfND42t4D6xn1Fpw4V/hP3y68bvrnESWnRzZ8TggxzqclQCwcC9wNlqL8te7cXNip1ko47rBKgyVNbC91cDc02+UO0bjiLWJ1CdWJwyuuVxcaHiCCNmBGqsOBFiOE1L4qOijuJtvPJoUqqtYMjgFrFwwe2vnZdCe+w8O3aRV4dF7H/zO/H55T8OXC5StMTNat20vY/+0h6bto/u1P8AacNOu2omYKdU1m0uKYPrJ7fvt47aML0mvSFN+rkDDq2G+YnW99uFp3AW20mscvhv2lm1VbTLgx5Sv+tX+3oTXM2FpgPVIbNmcEiw6hFKmMum+gU/tCZl6q0Wi0RMiE2nHNr3/V/8vv48mmfk6oWo0mO7U6bHxZAxPtJmpdTY0LBiWZVJJZJQiIkElgCWABiLRCpERIhM+Nay+sTRMnKh8mfETpwu+flnLpXgczvja3gPrGfUmfK8zvjavgPrGfVTz8Lsn/f9d+N31yktOUTq5EkRA4LSsSe2dkksttqEREikRLAkyYPz6360f29CbJjwfn1/1o/t6E1PKNck8OrisQHq5Q5YF8qNRvQyB1FNlqLlZnKEkjM2ua4Wwmd+XcYM/wDxb5TUAIWqb5b5NPlZjl6ykgZ77IbzQ+kaZeSf+no/qaX9NZ5J5WxgqZfgyuoOUsoZAfLlMwzMco6Pr8RqOtuB01OcGMCA/AzchdAHbWzErYapsBc3GsulfT3ieEOUcWaVQ9AquKhFMFXIan0ZYMQGB1YZfknrC6g6Tpr8t4tSLYYsGcWAp1AQnS1UOck9VsiI4Yi3X1G0mh9FE8D8K4vKrCgGuBmTo6qMGNSihXM7aACo5zWsRRYjQ6Z63L+MVAfgZLWBsA7AmzFlsNU1AFzfeXQ+miUiSZCBEsBEXkhVkiJEZcbyklIoHuOkYIpCkrmZlUBm2Fyyj2nYEjrXlvDtYCtSNwSB0iagXud9tD7DOeP5LStlFTMQpvlDMFbVWs6g2YXUH/sSD5qczMOLjKxQoFNMschy9ILsB5xy1CuvAdusvIbTy1h1BPTUgBluekW3WBZePEKx/ZPZNOHxqPmyOrZWKtlYHKw3BtsZ5yc1aAZms5LAhiajm4KVKepJuerVqeGbuFtmD5NSlmyX61t2ZrBb5UW50UXNhwuYuhtiUwIEtEskBLJKICIi0BLEkDFjuUhTcJpdhcZjlFr27DM9Ks6GqxCENUDCznboaS3vl7UO9tpg5zJ5ekfzD8za/TNRHkCP8z24YY/GXXVxtu69PB4oVEDDY3+YlT84ndaefzfS2HT9s+12M9G88mckysjpLyJLSxMtJEt4vCJFpbySKSREoREQhF4iFIiJAiSBAQREGBzknKSaqJJeWeXy7yq1AUyuTrOqlWvmYFkBFPUXazFrdZjl0RuEV6l4E+awvPZahRUoszPbLZ1KAEJ59QXCkGoikakFuO8tHnpmOUUGD5abBTUUXNRUe17X0V73sb5H2tc61R9LE+eo89KTWypVJzZWAW+TyqUwWI0AOa/dbXcXnJXPNa9Smi0nAdmUvfMq2Rqi3IHELbXLrcDNZrTVH0Us+efndlfK9EgjpLgVVZitN6qMypYFgDQcm2wK9umSrz5ydIzUxkVFZEB8oQRTYFzchMwqdUZdcrai2t+NGvnJ8dR/Rf6Vmu/kT4TFzhqZnoMOKMdew5SJuv5E+E9mPZi4+a7eQz/x6fgfrNN5mDkM/wDHp+B+s03zx591dJ0iXlvEkypeWJIUicHqgG257BqfX2DvM4BC3naAjzVJvvxcWO3ZbjqZBamIA7ztYa2O+p4eucGqnq30vuBr89vskxAtltwPDv8AtkxA1Xxnpw4cnOsWriDqvj9/olruQRY21nHEDbxjEHVfHvnbUZd+fW05TPWHWWd4nn4mGucblWJkw3K1GoSEqKSqo7a2slVcyE32uuvha+4nMcoUiLipTIsTcVEIsDYm99gSBfvnHStE4zo/CNLPk6RM+XPlzC+XfNbstr4a7S/Dae/SU7BQ1862CnZjr5uo121kGiSQVBwIPr7yPpBHqgwO2QxeLzVEMDSIkVKdMKoVRYAAADQAAWAA4C0t5YlQzSXllgdVTDK2bMoOZcjXAOZNeqe0dZtO8ztERA+d5zfG0f0X+lZst5BvCZecqHPSb5IzKT2EkED2A+yaGqgUDcjbtntw7MXLzWjkP/p6fgfrNN8x8kUitBAwsQDcHhck/QZrnjy7q6Toskj1QN+O2hJPgBrOvrN+aNdNC3tvZfnmGnN6gFr7ngASde4cNDrtpOAVm36otsPO/eG3q9s7EQDYb7nidLXJ3J8ZyvA4KgGwt9p7SeJ75ZTEqM2I+T4xX3WMTuvjJXOq+PfPe5mI3Xxlr/J8YxA83xkxG6+MC1fOXx++s71nRX3XxneJz4nbVjwV5n4ZEW5e1NFGZntpTLPnc2Fzqb30sALAATJjuQMJmzdMtN0K7tRNjSqtVJysvnAZx2doNtfpMTQDoyN5rqytw6rAqdeGhM+ZTCYANnNZndyHSoXqFvjDboiq2J6RybAEkhdwot5ZW0/+LYRvx16bUyuQPR1sgLOKgXNYLZrA2F/yerOI5u4MkqcQDeoAih6AYVb077L1mLKNCMvW82+s5/AOTTcHIb2BLZ+v0qpTW7MLOTnS2psXBG87cJyfgOlUq4d3qB0Jd2u4y11s218uU2JuRfeXY9Hk3m5RoNmphr2A1draNUYdUWH4xha1ttL6z1JZCJkdsk5SESiSSxIpeItEqEsWltKJeW8ZYIkHh87agFFbkDyqb+DTzcbynS+C26RL2OgYE7dg1n0PKuFpugWogqAtoCSLEAm+YajS+3bbjPEXmvS3+DEDXzqtRiezKp6up/K8Laz1cPPWMmnO4219EKqhQb6G1tze/YBqZLs35g17C3cRuB67+qXD0VABUbqNeJW2mvZbhO3LPK6uCUwNhrpc7k22uTqZyBgkdo9s49Kv5S/vDhvIOd4nV8JT8tO3zl2HHfaT4Un5a8D5w2Ox+cRsdhknFsQt9+NvXOPwhe/j8luHqlRxxC7HvnCv5yzu6cfnbX8x/Ds37p1VWvY2fSxtkfW/q/8AU7YcWa1WbiYn5PjJifk+P31ivc2sraNba3r14TtqUb27p1+ePtnThWHWWd0tonDiZ75RuRJ4781MN1ctMoVyZSj1FKhHDgLZurqNxY6mxG89gyTjtWA8gUDlvTXqWy6t1SEWmCNd8qqPV3mcaXNzDo6OlJVZLZSCwsQmQG17Hq6ajtnoyiXdC0CDIDIO4QYidZBLRaIjUFyyWliXUACcrSRLqC2kIiJNQdNbD5iDci1xpl1va9wwPZOg8mqSDdtL20p6X3+RLEI50cAiqFCggC2oB03sdJ2fBU/IXgPNXhtwiJnUXa9Av5K9vmjft8ZyCDsHsiI0LF4iNCMZIiNIkREgRES2DjJETmqiDEQFpRJEoEyAREiv/9k="/>
          <p:cNvSpPr>
            <a:spLocks noChangeAspect="1" noChangeArrowheads="1"/>
          </p:cNvSpPr>
          <p:nvPr/>
        </p:nvSpPr>
        <p:spPr bwMode="auto">
          <a:xfrm>
            <a:off x="155575" y="-898525"/>
            <a:ext cx="2428875" cy="18764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932040" y="3933056"/>
            <a:ext cx="3960440" cy="2585323"/>
          </a:xfrm>
          <a:prstGeom prst="rect">
            <a:avLst/>
          </a:prstGeom>
        </p:spPr>
        <p:txBody>
          <a:bodyPr wrap="square">
            <a:spAutoFit/>
          </a:bodyPr>
          <a:lstStyle/>
          <a:p>
            <a:r>
              <a:rPr lang="ru-RU" dirty="0" smtClean="0"/>
              <a:t>Идея Майкельсона и </a:t>
            </a:r>
            <a:r>
              <a:rPr lang="ru-RU" dirty="0" err="1" smtClean="0"/>
              <a:t>Морли</a:t>
            </a:r>
            <a:r>
              <a:rPr lang="ru-RU" dirty="0" smtClean="0"/>
              <a:t> заключалась в том, что свет,</a:t>
            </a:r>
          </a:p>
          <a:p>
            <a:r>
              <a:rPr lang="ru-RU" dirty="0" smtClean="0"/>
              <a:t>распространяясь в пространстве, должен иметь в различных направлениях разные скорости. Так, если поднимается ветер, то звук распространяется медленнее против ветра, в то время как с попутным ветром его скорость увеличивается. </a:t>
            </a:r>
          </a:p>
        </p:txBody>
      </p:sp>
      <p:pic>
        <p:nvPicPr>
          <p:cNvPr id="24582" name="Picture 6" descr="http://upload.wikimedia.org/wikipedia/commons/thumb/5/51/AetherWind-ru.svg/320px-AetherWind-ru.svg.png"/>
          <p:cNvPicPr>
            <a:picLocks noChangeAspect="1" noChangeArrowheads="1"/>
          </p:cNvPicPr>
          <p:nvPr/>
        </p:nvPicPr>
        <p:blipFill>
          <a:blip r:embed="rId2" cstate="print"/>
          <a:srcRect/>
          <a:stretch>
            <a:fillRect/>
          </a:stretch>
        </p:blipFill>
        <p:spPr bwMode="auto">
          <a:xfrm>
            <a:off x="1547664" y="4005064"/>
            <a:ext cx="3048000" cy="2286001"/>
          </a:xfrm>
          <a:prstGeom prst="rect">
            <a:avLst/>
          </a:prstGeom>
          <a:noFill/>
        </p:spPr>
      </p:pic>
      <p:pic>
        <p:nvPicPr>
          <p:cNvPr id="24584" name="Picture 8" descr="http://journal.pspu.ru/uploads/images/0000/5721/maykelson_width_200.JPG"/>
          <p:cNvPicPr>
            <a:picLocks noChangeAspect="1" noChangeArrowheads="1"/>
          </p:cNvPicPr>
          <p:nvPr/>
        </p:nvPicPr>
        <p:blipFill>
          <a:blip r:embed="rId3" cstate="print"/>
          <a:srcRect/>
          <a:stretch>
            <a:fillRect/>
          </a:stretch>
        </p:blipFill>
        <p:spPr bwMode="auto">
          <a:xfrm>
            <a:off x="6732240" y="260648"/>
            <a:ext cx="1571625" cy="1790701"/>
          </a:xfrm>
          <a:prstGeom prst="rect">
            <a:avLst/>
          </a:prstGeom>
          <a:noFill/>
        </p:spPr>
      </p:pic>
      <p:pic>
        <p:nvPicPr>
          <p:cNvPr id="24586" name="Picture 10" descr="http://journal.pspu.ru/uploads/images/0000/5733/morli_width_200.JPG"/>
          <p:cNvPicPr>
            <a:picLocks noChangeAspect="1" noChangeArrowheads="1"/>
          </p:cNvPicPr>
          <p:nvPr/>
        </p:nvPicPr>
        <p:blipFill>
          <a:blip r:embed="rId4" cstate="print"/>
          <a:srcRect/>
          <a:stretch>
            <a:fillRect/>
          </a:stretch>
        </p:blipFill>
        <p:spPr bwMode="auto">
          <a:xfrm>
            <a:off x="7236296" y="2132856"/>
            <a:ext cx="1571625" cy="17907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elementy.ru/images/eltbook/michelson_morley_experiment_520.jpg"/>
          <p:cNvPicPr>
            <a:picLocks noChangeAspect="1" noChangeArrowheads="1"/>
          </p:cNvPicPr>
          <p:nvPr/>
        </p:nvPicPr>
        <p:blipFill>
          <a:blip r:embed="rId2" cstate="print"/>
          <a:srcRect/>
          <a:stretch>
            <a:fillRect/>
          </a:stretch>
        </p:blipFill>
        <p:spPr bwMode="auto">
          <a:xfrm>
            <a:off x="1403648" y="332656"/>
            <a:ext cx="4005536" cy="3096344"/>
          </a:xfrm>
          <a:prstGeom prst="rect">
            <a:avLst/>
          </a:prstGeom>
          <a:noFill/>
          <a:effectLst>
            <a:outerShdw blurRad="50800" dist="38100" dir="2700000" algn="tl" rotWithShape="0">
              <a:prstClr val="black">
                <a:alpha val="40000"/>
              </a:prstClr>
            </a:outerShdw>
          </a:effectLst>
        </p:spPr>
      </p:pic>
      <p:pic>
        <p:nvPicPr>
          <p:cNvPr id="25602" name="Picture 2" descr="http://upload.wikimedia.org/wikipedia/commons/thumb/7/7c/Michelson_1881_1.jpeg/320px-Michelson_1881_1.jpeg"/>
          <p:cNvPicPr>
            <a:picLocks noChangeAspect="1" noChangeArrowheads="1"/>
          </p:cNvPicPr>
          <p:nvPr/>
        </p:nvPicPr>
        <p:blipFill>
          <a:blip r:embed="rId3" cstate="print"/>
          <a:srcRect/>
          <a:stretch>
            <a:fillRect/>
          </a:stretch>
        </p:blipFill>
        <p:spPr bwMode="auto">
          <a:xfrm>
            <a:off x="5624350" y="404664"/>
            <a:ext cx="3291794" cy="1296144"/>
          </a:xfrm>
          <a:prstGeom prst="rect">
            <a:avLst/>
          </a:prstGeom>
          <a:noFill/>
          <a:effectLst>
            <a:outerShdw blurRad="50800" dist="38100" dir="2700000" algn="tl" rotWithShape="0">
              <a:prstClr val="black">
                <a:alpha val="40000"/>
              </a:prstClr>
            </a:outerShdw>
          </a:effectLst>
        </p:spPr>
      </p:pic>
      <p:sp>
        <p:nvSpPr>
          <p:cNvPr id="5" name="Прямоугольник 4"/>
          <p:cNvSpPr/>
          <p:nvPr/>
        </p:nvSpPr>
        <p:spPr>
          <a:xfrm>
            <a:off x="1331640" y="3645024"/>
            <a:ext cx="7344816" cy="2862322"/>
          </a:xfrm>
          <a:prstGeom prst="rect">
            <a:avLst/>
          </a:prstGeom>
        </p:spPr>
        <p:txBody>
          <a:bodyPr wrap="square">
            <a:spAutoFit/>
          </a:bodyPr>
          <a:lstStyle/>
          <a:p>
            <a:r>
              <a:rPr lang="ru-RU" dirty="0" smtClean="0"/>
              <a:t>Опыт, к счастью, не удался</a:t>
            </a:r>
            <a:r>
              <a:rPr lang="en-US" dirty="0" smtClean="0"/>
              <a:t>(</a:t>
            </a:r>
            <a:r>
              <a:rPr lang="ru-RU" dirty="0" smtClean="0"/>
              <a:t>или, наоборот, удался</a:t>
            </a:r>
            <a:r>
              <a:rPr lang="en-US" dirty="0" smtClean="0"/>
              <a:t>)</a:t>
            </a:r>
            <a:r>
              <a:rPr lang="ru-RU" dirty="0" smtClean="0"/>
              <a:t>. Майкельсон и </a:t>
            </a:r>
            <a:r>
              <a:rPr lang="ru-RU" dirty="0" err="1" smtClean="0"/>
              <a:t>Морли</a:t>
            </a:r>
            <a:r>
              <a:rPr lang="ru-RU" dirty="0" smtClean="0"/>
              <a:t> не почувствовали никакого «ветра», свет продолжал</a:t>
            </a:r>
            <a:r>
              <a:rPr lang="en-US" dirty="0" smtClean="0"/>
              <a:t> </a:t>
            </a:r>
            <a:r>
              <a:rPr lang="ru-RU" dirty="0" smtClean="0"/>
              <a:t>распространяться со скоростью 300000 км/с во всех</a:t>
            </a:r>
            <a:r>
              <a:rPr lang="en-US" dirty="0" smtClean="0"/>
              <a:t> </a:t>
            </a:r>
            <a:r>
              <a:rPr lang="ru-RU" dirty="0" smtClean="0"/>
              <a:t>направлениях и во все времена года. </a:t>
            </a:r>
            <a:endParaRPr lang="en-US" dirty="0" smtClean="0"/>
          </a:p>
          <a:p>
            <a:endParaRPr lang="en-US" dirty="0" smtClean="0"/>
          </a:p>
          <a:p>
            <a:r>
              <a:rPr lang="ru-RU" dirty="0" smtClean="0"/>
              <a:t>Результат выглядел парадоксальным. Ведь, казалось бы, если мы</a:t>
            </a:r>
          </a:p>
          <a:p>
            <a:r>
              <a:rPr lang="ru-RU" dirty="0" smtClean="0"/>
              <a:t>движемся навстречу свету, то он должен к нам приближаться со скоростью, равной сумме нашей скорости</a:t>
            </a:r>
          </a:p>
          <a:p>
            <a:r>
              <a:rPr lang="ru-RU" dirty="0" smtClean="0"/>
              <a:t>и собственной скорости с, точно так же, как в случае встречных автомобилей на шоссе.</a:t>
            </a:r>
            <a:endParaRPr lang="ru-RU" dirty="0"/>
          </a:p>
        </p:txBody>
      </p:sp>
      <p:sp>
        <p:nvSpPr>
          <p:cNvPr id="6" name="Прямоугольник 5"/>
          <p:cNvSpPr/>
          <p:nvPr/>
        </p:nvSpPr>
        <p:spPr>
          <a:xfrm>
            <a:off x="6012160" y="2204864"/>
            <a:ext cx="2880320" cy="646331"/>
          </a:xfrm>
          <a:prstGeom prst="rect">
            <a:avLst/>
          </a:prstGeom>
        </p:spPr>
        <p:txBody>
          <a:bodyPr wrap="square">
            <a:spAutoFit/>
          </a:bodyPr>
          <a:lstStyle/>
          <a:p>
            <a:r>
              <a:rPr lang="ru-RU" dirty="0" smtClean="0"/>
              <a:t>Схема интерферометра Майкельсона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5" y="332656"/>
            <a:ext cx="7272808" cy="3970318"/>
          </a:xfrm>
          <a:prstGeom prst="rect">
            <a:avLst/>
          </a:prstGeom>
        </p:spPr>
        <p:txBody>
          <a:bodyPr wrap="square">
            <a:spAutoFit/>
          </a:bodyPr>
          <a:lstStyle/>
          <a:p>
            <a:r>
              <a:rPr lang="ru-RU" b="1" dirty="0" smtClean="0"/>
              <a:t>Принцип относительности Эйнштейна</a:t>
            </a:r>
          </a:p>
          <a:p>
            <a:endParaRPr lang="ru-RU" b="1" dirty="0" smtClean="0"/>
          </a:p>
          <a:p>
            <a:r>
              <a:rPr lang="ru-RU" dirty="0" smtClean="0"/>
              <a:t>Эйнштейн считал, что принцип относительности должен быть</a:t>
            </a:r>
          </a:p>
          <a:p>
            <a:r>
              <a:rPr lang="ru-RU" dirty="0" smtClean="0"/>
              <a:t>сохранен во что бы то ни стало и что нельзя говорить об абсолютном движении или покое даже при измерении скорости движения света. Итак, он принял </a:t>
            </a:r>
            <a:r>
              <a:rPr lang="ru-RU" b="1" dirty="0" smtClean="0"/>
              <a:t>постоянство скорости света </a:t>
            </a:r>
            <a:r>
              <a:rPr lang="ru-RU" dirty="0" smtClean="0"/>
              <a:t>за тот краеугольный</a:t>
            </a:r>
          </a:p>
          <a:p>
            <a:r>
              <a:rPr lang="ru-RU" dirty="0" smtClean="0"/>
              <a:t>камень, на котором возводится здание теории относительности.</a:t>
            </a:r>
          </a:p>
          <a:p>
            <a:r>
              <a:rPr lang="ru-RU" dirty="0" smtClean="0"/>
              <a:t>Отсюда следует, что все законы природы одинаковы во всех инерциальных системах отсчёта (п</a:t>
            </a:r>
            <a:r>
              <a:rPr lang="ru-RU" b="1" dirty="0" smtClean="0"/>
              <a:t>ринцип относительности Эйнштейна</a:t>
            </a:r>
            <a:r>
              <a:rPr lang="ru-RU" dirty="0" smtClean="0"/>
              <a:t>)</a:t>
            </a:r>
          </a:p>
          <a:p>
            <a:endParaRPr lang="ru-RU" dirty="0" smtClean="0"/>
          </a:p>
          <a:p>
            <a:r>
              <a:rPr lang="ru-RU" dirty="0" smtClean="0"/>
              <a:t>Говоря научным языком, Эйнштейн утверждал, что описание любого физического события или явления зависит от системы отсчета, в которой находится наблюдатель.</a:t>
            </a:r>
            <a:endParaRPr lang="ru-RU" dirty="0"/>
          </a:p>
        </p:txBody>
      </p:sp>
      <p:pic>
        <p:nvPicPr>
          <p:cNvPr id="28674" name="Picture 2" descr="http://www.gorod-c.ru/upload/iblock/4dc/1310368220_tramvai.jpg"/>
          <p:cNvPicPr>
            <a:picLocks noChangeAspect="1" noChangeArrowheads="1"/>
          </p:cNvPicPr>
          <p:nvPr/>
        </p:nvPicPr>
        <p:blipFill>
          <a:blip r:embed="rId2" cstate="print"/>
          <a:srcRect/>
          <a:stretch>
            <a:fillRect/>
          </a:stretch>
        </p:blipFill>
        <p:spPr bwMode="auto">
          <a:xfrm>
            <a:off x="6300192" y="4365104"/>
            <a:ext cx="2232248" cy="1567038"/>
          </a:xfrm>
          <a:prstGeom prst="rect">
            <a:avLst/>
          </a:prstGeom>
          <a:noFill/>
          <a:effectLst>
            <a:outerShdw blurRad="50800" dist="38100" dir="2700000" algn="tl" rotWithShape="0">
              <a:prstClr val="black">
                <a:alpha val="40000"/>
              </a:prstClr>
            </a:outerShdw>
          </a:effectLst>
        </p:spPr>
      </p:pic>
      <p:sp>
        <p:nvSpPr>
          <p:cNvPr id="4" name="Прямоугольник 3"/>
          <p:cNvSpPr/>
          <p:nvPr/>
        </p:nvSpPr>
        <p:spPr>
          <a:xfrm>
            <a:off x="1259632" y="4365104"/>
            <a:ext cx="4572000" cy="2031325"/>
          </a:xfrm>
          <a:prstGeom prst="rect">
            <a:avLst/>
          </a:prstGeom>
        </p:spPr>
        <p:txBody>
          <a:bodyPr>
            <a:spAutoFit/>
          </a:bodyPr>
          <a:lstStyle/>
          <a:p>
            <a:r>
              <a:rPr lang="ru-RU" dirty="0" smtClean="0"/>
              <a:t> Если пассажирка трамвая, например, уронит очки, то для нее они упадут вертикально вниз, а для пешехода, стоящего на улице, очки будут падать по параболе, поскольку трамвай движется, в то время как очки падают. У каждого своя система отсчета.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76672"/>
            <a:ext cx="7272808" cy="3139321"/>
          </a:xfrm>
          <a:prstGeom prst="rect">
            <a:avLst/>
          </a:prstGeom>
        </p:spPr>
        <p:txBody>
          <a:bodyPr wrap="square">
            <a:spAutoFit/>
          </a:bodyPr>
          <a:lstStyle/>
          <a:p>
            <a:r>
              <a:rPr lang="ru-RU" dirty="0" smtClean="0"/>
              <a:t>Но хотя описания событий при переходе из одной системы отсчета в другую меняются, есть и универсальные вещи, остающиеся неизменными. Если вместо описания падения очков задаться вопросом о законе природы, вызывающем их падение, то ответ на него будет один и тот же и для наблюдателя в неподвижной системе координат, и для наблюдателя в движущейся системе координат.</a:t>
            </a:r>
          </a:p>
          <a:p>
            <a:endParaRPr lang="ru-RU" dirty="0" smtClean="0"/>
          </a:p>
          <a:p>
            <a:r>
              <a:rPr lang="ru-RU" dirty="0" smtClean="0"/>
              <a:t>Иными словами, в то время как описание событий зависит от наблюдателя, законы природы от него не зависят, то есть, как принято говорить на научном языке, являются </a:t>
            </a:r>
            <a:r>
              <a:rPr lang="ru-RU" i="1" dirty="0" smtClean="0"/>
              <a:t>инвариантными. </a:t>
            </a:r>
            <a:r>
              <a:rPr lang="ru-RU" dirty="0" smtClean="0"/>
              <a:t>В этом и заключается </a:t>
            </a:r>
            <a:r>
              <a:rPr lang="ru-RU" b="1" i="1" dirty="0" smtClean="0"/>
              <a:t>принцип относительности</a:t>
            </a:r>
            <a:r>
              <a:rPr lang="ru-RU" b="1" dirty="0" smtClean="0"/>
              <a:t>.</a:t>
            </a:r>
            <a:endParaRPr lang="ru-RU" b="1" dirty="0"/>
          </a:p>
        </p:txBody>
      </p:sp>
      <p:pic>
        <p:nvPicPr>
          <p:cNvPr id="27650" name="Picture 2" descr="&amp;Acy;&amp;lcy;&amp;softcy;&amp;bcy;&amp;iecy;&amp;rcy;&amp;tcy; &amp;Ecy;&amp;jcy;&amp;ncy;&amp;shcy;&amp;tcy;&amp;iecy;&amp;jcy;&amp;ncy; &amp;ucy; &amp;dcy;&amp;ocy;&amp;scy;&amp;kcy;&amp;icy; &amp;scy; &amp;fcy;&amp;ocy;&amp;rcy;&amp;mcy;&amp;ucy;&amp;lcy;&amp;acy;&amp;mcy;&amp;icy; &amp;scy;&amp;pcy;&amp;iecy;&amp;tscy;&amp;icy;&amp;acy;&amp;lcy;&amp;softcy;&amp;ncy;&amp;ocy;&amp;jcy; &amp;tcy;&amp;iecy;&amp;ocy;&amp;rcy;&amp;icy;&amp;icy; &amp;ocy;&amp;tcy;&amp;ncy;&amp;ocy;&amp;scy;&amp;icy;&amp;tcy;&amp;iecy;&amp;lcy;&amp;softcy;&amp;ncy;&amp;ocy;&amp;scy;&amp;tcy;&amp;icy;"/>
          <p:cNvPicPr>
            <a:picLocks noChangeAspect="1" noChangeArrowheads="1"/>
          </p:cNvPicPr>
          <p:nvPr/>
        </p:nvPicPr>
        <p:blipFill>
          <a:blip r:embed="rId2" cstate="print"/>
          <a:srcRect/>
          <a:stretch>
            <a:fillRect/>
          </a:stretch>
        </p:blipFill>
        <p:spPr bwMode="auto">
          <a:xfrm>
            <a:off x="6516216" y="3573016"/>
            <a:ext cx="2321635" cy="1584176"/>
          </a:xfrm>
          <a:prstGeom prst="rect">
            <a:avLst/>
          </a:prstGeom>
          <a:noFill/>
          <a:effectLst>
            <a:outerShdw blurRad="50800" dist="38100" dir="2700000" algn="tl" rotWithShape="0">
              <a:prstClr val="black">
                <a:alpha val="40000"/>
              </a:prstClr>
            </a:outerShdw>
          </a:effectLst>
        </p:spPr>
      </p:pic>
      <p:sp>
        <p:nvSpPr>
          <p:cNvPr id="4" name="Прямоугольник 3"/>
          <p:cNvSpPr/>
          <p:nvPr/>
        </p:nvSpPr>
        <p:spPr>
          <a:xfrm>
            <a:off x="1475656" y="3645024"/>
            <a:ext cx="4752528" cy="2862322"/>
          </a:xfrm>
          <a:prstGeom prst="rect">
            <a:avLst/>
          </a:prstGeom>
        </p:spPr>
        <p:txBody>
          <a:bodyPr wrap="square">
            <a:spAutoFit/>
          </a:bodyPr>
          <a:lstStyle/>
          <a:p>
            <a:r>
              <a:rPr lang="ru-RU" dirty="0" smtClean="0"/>
              <a:t>Из принципа относительности Эйнштейн вывел две отдельные (хотя и родственные) теории. </a:t>
            </a:r>
            <a:r>
              <a:rPr lang="ru-RU" i="1" dirty="0" smtClean="0"/>
              <a:t>Специальная, или частная, теория относительности</a:t>
            </a:r>
            <a:r>
              <a:rPr lang="ru-RU" dirty="0" smtClean="0"/>
              <a:t> (1905 г.) исходит из положения, что законы природы одни и те же для всех систем отсчета, движущихся с постоянной скоростью. </a:t>
            </a:r>
            <a:r>
              <a:rPr lang="ru-RU" i="1" dirty="0" smtClean="0"/>
              <a:t>Общая теория относительности </a:t>
            </a:r>
            <a:r>
              <a:rPr lang="ru-RU" dirty="0" smtClean="0"/>
              <a:t>(1916 г.) распространяет этот принцип на любые системы отсчета, включая те, что движутся с ускорением.</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060848"/>
            <a:ext cx="5688632" cy="1754326"/>
          </a:xfrm>
          <a:prstGeom prst="rect">
            <a:avLst/>
          </a:prstGeom>
        </p:spPr>
        <p:txBody>
          <a:bodyPr wrap="square">
            <a:spAutoFit/>
          </a:bodyPr>
          <a:lstStyle/>
          <a:p>
            <a:r>
              <a:rPr lang="ru-RU" i="1" dirty="0" smtClean="0">
                <a:solidFill>
                  <a:srgbClr val="0070C0"/>
                </a:solidFill>
              </a:rPr>
              <a:t>Был этот мир глубокой тьмой окутан. </a:t>
            </a:r>
            <a:br>
              <a:rPr lang="ru-RU" i="1" dirty="0" smtClean="0">
                <a:solidFill>
                  <a:srgbClr val="0070C0"/>
                </a:solidFill>
              </a:rPr>
            </a:br>
            <a:r>
              <a:rPr lang="ru-RU" i="1" dirty="0" smtClean="0">
                <a:solidFill>
                  <a:srgbClr val="0070C0"/>
                </a:solidFill>
              </a:rPr>
              <a:t>Да будет свет! И вот явился Ньютон. </a:t>
            </a:r>
            <a:br>
              <a:rPr lang="ru-RU" i="1" dirty="0" smtClean="0">
                <a:solidFill>
                  <a:srgbClr val="0070C0"/>
                </a:solidFill>
              </a:rPr>
            </a:br>
            <a:r>
              <a:rPr lang="ru-RU" i="1" dirty="0" smtClean="0">
                <a:solidFill>
                  <a:srgbClr val="0070C0"/>
                </a:solidFill>
              </a:rPr>
              <a:t>Но сатана недолго ждал реванша. </a:t>
            </a:r>
            <a:br>
              <a:rPr lang="ru-RU" i="1" dirty="0" smtClean="0">
                <a:solidFill>
                  <a:srgbClr val="0070C0"/>
                </a:solidFill>
              </a:rPr>
            </a:br>
            <a:r>
              <a:rPr lang="ru-RU" i="1" dirty="0" smtClean="0">
                <a:solidFill>
                  <a:srgbClr val="0070C0"/>
                </a:solidFill>
              </a:rPr>
              <a:t>Пришел Эйнштейн — и стало все, как раньше. </a:t>
            </a:r>
          </a:p>
          <a:p>
            <a:pPr algn="r"/>
            <a:r>
              <a:rPr lang="ru-RU" dirty="0" err="1" smtClean="0"/>
              <a:t>А.Поуп</a:t>
            </a:r>
            <a:r>
              <a:rPr lang="ru-RU" dirty="0" smtClean="0"/>
              <a:t>, Дж.Сквайр </a:t>
            </a:r>
            <a:br>
              <a:rPr lang="ru-RU" dirty="0" smtClean="0"/>
            </a:br>
            <a:r>
              <a:rPr lang="ru-RU" dirty="0" smtClean="0"/>
              <a:t>(перевод С.Маршака) </a:t>
            </a:r>
            <a:endParaRPr lang="ru-RU" i="1" dirty="0">
              <a:solidFill>
                <a:srgbClr val="0070C0"/>
              </a:solidFill>
            </a:endParaRPr>
          </a:p>
        </p:txBody>
      </p:sp>
      <p:sp>
        <p:nvSpPr>
          <p:cNvPr id="3" name="Прямоугольник 2"/>
          <p:cNvSpPr/>
          <p:nvPr/>
        </p:nvSpPr>
        <p:spPr>
          <a:xfrm>
            <a:off x="1403648" y="4221088"/>
            <a:ext cx="6408712" cy="1200329"/>
          </a:xfrm>
          <a:prstGeom prst="rect">
            <a:avLst/>
          </a:prstGeom>
        </p:spPr>
        <p:txBody>
          <a:bodyPr wrap="square">
            <a:spAutoFit/>
          </a:bodyPr>
          <a:lstStyle/>
          <a:p>
            <a:r>
              <a:rPr lang="ru-RU" i="1" dirty="0" smtClean="0">
                <a:solidFill>
                  <a:srgbClr val="0070C0"/>
                </a:solidFill>
              </a:rPr>
              <a:t>Уголовники тюрьмы города М. выразили благодарность изобретателю теории относительности: "Мы за Эйнштейном как за каменной стеной! Теперь если мы стоим, лежим или ходим, то всё равно сидим." </a:t>
            </a:r>
            <a:endParaRPr lang="ru-RU" i="1" dirty="0">
              <a:solidFill>
                <a:srgbClr val="0070C0"/>
              </a:solidFill>
            </a:endParaRPr>
          </a:p>
        </p:txBody>
      </p:sp>
      <p:sp>
        <p:nvSpPr>
          <p:cNvPr id="4" name="Прямоугольник 3"/>
          <p:cNvSpPr/>
          <p:nvPr/>
        </p:nvSpPr>
        <p:spPr>
          <a:xfrm>
            <a:off x="1763688" y="692696"/>
            <a:ext cx="2720809" cy="523220"/>
          </a:xfrm>
          <a:prstGeom prst="rect">
            <a:avLst/>
          </a:prstGeom>
        </p:spPr>
        <p:txBody>
          <a:bodyPr wrap="none">
            <a:spAutoFit/>
          </a:bodyPr>
          <a:lstStyle/>
          <a:p>
            <a:r>
              <a:rPr lang="ru-RU" sz="2800" b="1" dirty="0" smtClean="0">
                <a:solidFill>
                  <a:srgbClr val="0070C0"/>
                </a:solidFill>
                <a:effectLst>
                  <a:outerShdw blurRad="38100" dist="38100" dir="2700000" algn="tl">
                    <a:srgbClr val="000000">
                      <a:alpha val="43137"/>
                    </a:srgbClr>
                  </a:outerShdw>
                </a:effectLst>
              </a:rPr>
              <a:t>Физики шутят…</a:t>
            </a:r>
          </a:p>
        </p:txBody>
      </p:sp>
      <p:pic>
        <p:nvPicPr>
          <p:cNvPr id="5" name="Picture 2" descr="https://encrypted-tbn0.google.com/images?q=tbn:ANd9GcRf4ooXRzex66wQO1tIPpTEBpzMFyKJPrz8DkKkmI1ATSg95-7O"/>
          <p:cNvPicPr>
            <a:picLocks noChangeAspect="1" noChangeArrowheads="1"/>
          </p:cNvPicPr>
          <p:nvPr/>
        </p:nvPicPr>
        <p:blipFill>
          <a:blip r:embed="rId2" cstate="print"/>
          <a:srcRect/>
          <a:stretch>
            <a:fillRect/>
          </a:stretch>
        </p:blipFill>
        <p:spPr bwMode="auto">
          <a:xfrm>
            <a:off x="4716016" y="260648"/>
            <a:ext cx="748083" cy="10801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60648"/>
            <a:ext cx="7344816" cy="5909310"/>
          </a:xfrm>
          <a:prstGeom prst="rect">
            <a:avLst/>
          </a:prstGeom>
        </p:spPr>
        <p:txBody>
          <a:bodyPr wrap="square">
            <a:spAutoFit/>
          </a:bodyPr>
          <a:lstStyle/>
          <a:p>
            <a:r>
              <a:rPr lang="ru-RU" dirty="0" smtClean="0"/>
              <a:t>Представим самолет, который вылетел из Турина в Рим;</a:t>
            </a:r>
          </a:p>
          <a:p>
            <a:r>
              <a:rPr lang="ru-RU" dirty="0" smtClean="0"/>
              <a:t>на полпути с его борта послан в пространство </a:t>
            </a:r>
          </a:p>
          <a:p>
            <a:r>
              <a:rPr lang="ru-RU" dirty="0" smtClean="0"/>
              <a:t>радиосигнал, который, как известно, так же, как и свет, </a:t>
            </a:r>
          </a:p>
          <a:p>
            <a:r>
              <a:rPr lang="ru-RU" dirty="0" smtClean="0"/>
              <a:t>представляет собой электромагнитную волну и </a:t>
            </a:r>
          </a:p>
          <a:p>
            <a:r>
              <a:rPr lang="ru-RU" dirty="0" smtClean="0"/>
              <a:t>распространяется во всех направлениях с такой же скоростью. </a:t>
            </a:r>
          </a:p>
          <a:p>
            <a:endParaRPr lang="ru-RU" dirty="0" smtClean="0"/>
          </a:p>
          <a:p>
            <a:r>
              <a:rPr lang="ru-RU" dirty="0" smtClean="0"/>
              <a:t>Человеку на земле покажется, что сигнал, пройдя в противоположных направлениях одинаковые пути, одновременно достигнет (спустя тысячную долю секунды) как Турина, так и Рима. </a:t>
            </a:r>
          </a:p>
          <a:p>
            <a:endParaRPr lang="ru-RU" dirty="0" smtClean="0"/>
          </a:p>
          <a:p>
            <a:r>
              <a:rPr lang="ru-RU" dirty="0" smtClean="0"/>
              <a:t>Иное мнение будет у пилотов. С их точки зрения сигнал, как и прежде, движется со скоростью 300000 км/с, но Рим теперь «движется навстречу» ему, в то время как Турин «удаляется». Поэтому сигнал сначала прибудет в Рим, а потом уже достигнет Турина.</a:t>
            </a:r>
          </a:p>
          <a:p>
            <a:endParaRPr lang="ru-RU" dirty="0" smtClean="0"/>
          </a:p>
          <a:p>
            <a:r>
              <a:rPr lang="ru-RU" dirty="0" smtClean="0"/>
              <a:t>Чье восприятие правильное: пилотов или человека на земле? По Эйнштейну и в соответствии с результатами выдающихся экспериментов, выполненных в течение последних семидесяти</a:t>
            </a:r>
          </a:p>
          <a:p>
            <a:r>
              <a:rPr lang="ru-RU" dirty="0" smtClean="0"/>
              <a:t>лет, правы все: два события, которые одному наблюдателю покажутся одновременными, не будут таковыми с точки зрения другого наблюдателя. </a:t>
            </a:r>
            <a:endParaRPr lang="ru-RU" dirty="0"/>
          </a:p>
        </p:txBody>
      </p:sp>
      <p:pic>
        <p:nvPicPr>
          <p:cNvPr id="26626" name="Picture 2" descr="http://sharilon.ru/images/userfiles/120.jpg"/>
          <p:cNvPicPr>
            <a:picLocks noChangeAspect="1" noChangeArrowheads="1"/>
          </p:cNvPicPr>
          <p:nvPr/>
        </p:nvPicPr>
        <p:blipFill>
          <a:blip r:embed="rId2" cstate="print"/>
          <a:srcRect/>
          <a:stretch>
            <a:fillRect/>
          </a:stretch>
        </p:blipFill>
        <p:spPr bwMode="auto">
          <a:xfrm>
            <a:off x="7164288" y="188640"/>
            <a:ext cx="1619250" cy="1181101"/>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404664"/>
            <a:ext cx="6840760" cy="5355312"/>
          </a:xfrm>
          <a:prstGeom prst="rect">
            <a:avLst/>
          </a:prstGeom>
        </p:spPr>
        <p:txBody>
          <a:bodyPr wrap="square">
            <a:spAutoFit/>
          </a:bodyPr>
          <a:lstStyle/>
          <a:p>
            <a:r>
              <a:rPr lang="ru-RU" dirty="0" smtClean="0"/>
              <a:t>Это кажется невероятным! </a:t>
            </a:r>
          </a:p>
          <a:p>
            <a:r>
              <a:rPr lang="ru-RU" dirty="0" smtClean="0"/>
              <a:t>Время не является абсолютным, как утверждали Ньютон и Кант, и течет оно не одинаково для всех наблюдателей.</a:t>
            </a:r>
          </a:p>
          <a:p>
            <a:endParaRPr lang="ru-RU" dirty="0" smtClean="0"/>
          </a:p>
          <a:p>
            <a:r>
              <a:rPr lang="ru-RU" dirty="0" smtClean="0"/>
              <a:t>Многие другие понятия, известные из повседневной жизни, относительны. Рассмотрим понятия «вверх» и «вниз». В прошлые века людям было нелегко понять, почему человек на противоположной стороне Земли висит вниз головой и вся кровь не приливает ему к голове. Дети и теперь сталкиваются с такой трудностью, узнав впервые, что Земля круглая.</a:t>
            </a:r>
          </a:p>
          <a:p>
            <a:endParaRPr lang="ru-RU" dirty="0" smtClean="0"/>
          </a:p>
          <a:p>
            <a:r>
              <a:rPr lang="ru-RU" dirty="0" smtClean="0"/>
              <a:t>На Земле направление «вверх» — это направление от центра Земли. Направление «вниз» — к центру Земли. В межзвездном пространстве нет абсолютного верха и низа, поскольку там нет планеты, которая могла бы служить «системой отсчета».</a:t>
            </a:r>
          </a:p>
          <a:p>
            <a:endParaRPr lang="ru-RU" dirty="0" smtClean="0"/>
          </a:p>
          <a:p>
            <a:r>
              <a:rPr lang="ru-RU" dirty="0" smtClean="0"/>
              <a:t>Аналогично этому относительны понятия «слева» и «справа» и т.д. </a:t>
            </a:r>
          </a:p>
          <a:p>
            <a:endParaRPr lang="ru-RU" dirty="0" smtClean="0"/>
          </a:p>
          <a:p>
            <a:r>
              <a:rPr lang="ru-RU" i="1" dirty="0" smtClean="0">
                <a:solidFill>
                  <a:srgbClr val="0070C0"/>
                </a:solidFill>
              </a:rPr>
              <a:t>"Пять волос на голове - это много? А в супе?" </a:t>
            </a:r>
            <a:endParaRPr lang="ru-RU" i="1"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0648"/>
            <a:ext cx="7272808" cy="4247317"/>
          </a:xfrm>
          <a:prstGeom prst="rect">
            <a:avLst/>
          </a:prstGeom>
        </p:spPr>
        <p:txBody>
          <a:bodyPr wrap="square">
            <a:spAutoFit/>
          </a:bodyPr>
          <a:lstStyle/>
          <a:p>
            <a:r>
              <a:rPr lang="ru-RU" dirty="0" smtClean="0"/>
              <a:t>Раз с точки зрения пилотов путешествие продлится меньше времени, то и пройденный путь должен им показаться короче, если они будут лететь все время с постоянной скоростью. </a:t>
            </a:r>
          </a:p>
          <a:p>
            <a:endParaRPr lang="ru-RU" dirty="0" smtClean="0"/>
          </a:p>
          <a:p>
            <a:r>
              <a:rPr lang="ru-RU" dirty="0" smtClean="0"/>
              <a:t>Для космического корабля будущего, который отправится в полет к ближайшей к нам звезде Альфа созвездия Центавра (называемой Альфой Центавра), расположенной на расстоянии около четырех</a:t>
            </a:r>
          </a:p>
          <a:p>
            <a:r>
              <a:rPr lang="ru-RU" dirty="0" smtClean="0"/>
              <a:t>световых лет, со скоростью, равной 4/5 скорости света (240000 км/с), эффект уже будет весьма ощутим.</a:t>
            </a:r>
          </a:p>
          <a:p>
            <a:endParaRPr lang="ru-RU" dirty="0" smtClean="0"/>
          </a:p>
          <a:p>
            <a:r>
              <a:rPr lang="ru-RU" dirty="0" smtClean="0"/>
              <a:t>Земляне будут считать, что весь путь туда и обратно проделан за десять лет, тогда как часы космонавтов покажут всего шесть лет. Для космонавтов расстояние до Альфы уменьшится до 2,4 светового года. Если бы этот путь проделал один из близнецов, то он вернулся бы домой на четыре года моложе своего брата, оставшегося на Земле.</a:t>
            </a:r>
            <a:endParaRPr lang="ru-RU" dirty="0"/>
          </a:p>
        </p:txBody>
      </p:sp>
      <p:pic>
        <p:nvPicPr>
          <p:cNvPr id="7172" name="Picture 4" descr="http://twinsy.ru/images/stories/15dd5b0e-ab41-23b8-2b1e53e8573428c5_1.jpg"/>
          <p:cNvPicPr>
            <a:picLocks noChangeAspect="1" noChangeArrowheads="1"/>
          </p:cNvPicPr>
          <p:nvPr/>
        </p:nvPicPr>
        <p:blipFill>
          <a:blip r:embed="rId2" cstate="print"/>
          <a:srcRect/>
          <a:stretch>
            <a:fillRect/>
          </a:stretch>
        </p:blipFill>
        <p:spPr bwMode="auto">
          <a:xfrm>
            <a:off x="4499992" y="4581128"/>
            <a:ext cx="2088232" cy="208823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272808" cy="5909310"/>
          </a:xfrm>
          <a:prstGeom prst="rect">
            <a:avLst/>
          </a:prstGeom>
        </p:spPr>
        <p:txBody>
          <a:bodyPr wrap="square">
            <a:spAutoFit/>
          </a:bodyPr>
          <a:lstStyle/>
          <a:p>
            <a:r>
              <a:rPr lang="ru-RU" b="1" dirty="0" smtClean="0"/>
              <a:t>Кажущиеся парадоксы теории Эйнштейна</a:t>
            </a:r>
          </a:p>
          <a:p>
            <a:endParaRPr lang="ru-RU" dirty="0" smtClean="0"/>
          </a:p>
          <a:p>
            <a:r>
              <a:rPr lang="ru-RU" dirty="0" smtClean="0"/>
              <a:t>Большинство парадоксальных и противоречащих интуитивным представлениям о мире эффектов, возникающих при движении со скоростью, близкой к скорости света, предсказывается именно специальной теорией относительности. Самый известный из них — эффект замедления хода часов, или </a:t>
            </a:r>
            <a:r>
              <a:rPr lang="ru-RU" b="1" dirty="0" smtClean="0"/>
              <a:t>эффект замедления времени</a:t>
            </a:r>
            <a:r>
              <a:rPr lang="ru-RU" i="1" dirty="0" smtClean="0"/>
              <a:t>.</a:t>
            </a:r>
            <a:r>
              <a:rPr lang="ru-RU" dirty="0" smtClean="0"/>
              <a:t> Часы, движущиеся относительно наблюдателя, идут для него медленнее, чем точно такие же часы у него в руках.</a:t>
            </a:r>
          </a:p>
          <a:p>
            <a:endParaRPr lang="ru-RU" dirty="0" smtClean="0"/>
          </a:p>
          <a:p>
            <a:r>
              <a:rPr lang="ru-RU" dirty="0" smtClean="0"/>
              <a:t>Эффект изменения времени смехотворно мал – всего одна секунда за сто тысяч лет, но тем не менее его заметят современные атомные часы.</a:t>
            </a:r>
          </a:p>
          <a:p>
            <a:r>
              <a:rPr lang="ru-RU" dirty="0" smtClean="0"/>
              <a:t>Время в системе координат, движущейся со скоростями, близкими к скорости света, относительно наблюдателя растягивается, а пространственная протяженность (длина) объектов вдоль оси направления движения — напротив, сжимается. </a:t>
            </a:r>
          </a:p>
          <a:p>
            <a:endParaRPr lang="ru-RU" dirty="0" smtClean="0"/>
          </a:p>
          <a:p>
            <a:r>
              <a:rPr lang="ru-RU" dirty="0" smtClean="0"/>
              <a:t>Эйнштейн включил эти уравнения в специальную теорию относительности и дополнил их аналогичной формулой преобразования для массы, согласно которой масса тела также увеличивается по мере приближения скорости тела к скорости света.</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188640"/>
            <a:ext cx="4572000" cy="6247864"/>
          </a:xfrm>
          <a:prstGeom prst="rect">
            <a:avLst/>
          </a:prstGeom>
        </p:spPr>
        <p:txBody>
          <a:bodyPr>
            <a:spAutoFit/>
          </a:bodyPr>
          <a:lstStyle/>
          <a:p>
            <a:r>
              <a:rPr lang="ru-RU" sz="1600" i="1" dirty="0" smtClean="0">
                <a:solidFill>
                  <a:srgbClr val="0070C0"/>
                </a:solidFill>
              </a:rPr>
              <a:t>Есть много мелких, безымянных   </a:t>
            </a:r>
          </a:p>
          <a:p>
            <a:r>
              <a:rPr lang="ru-RU" sz="1600" i="1" dirty="0" smtClean="0">
                <a:solidFill>
                  <a:srgbClr val="0070C0"/>
                </a:solidFill>
              </a:rPr>
              <a:t>Созвездий в горней вышине,   </a:t>
            </a:r>
          </a:p>
          <a:p>
            <a:r>
              <a:rPr lang="ru-RU" sz="1600" i="1" dirty="0" smtClean="0">
                <a:solidFill>
                  <a:srgbClr val="0070C0"/>
                </a:solidFill>
              </a:rPr>
              <a:t>Для наших слабых глаз, туманных,    </a:t>
            </a:r>
          </a:p>
          <a:p>
            <a:r>
              <a:rPr lang="ru-RU" sz="1600" i="1" dirty="0" smtClean="0">
                <a:solidFill>
                  <a:srgbClr val="0070C0"/>
                </a:solidFill>
              </a:rPr>
              <a:t>Недосягаемы </a:t>
            </a:r>
            <a:r>
              <a:rPr lang="ru-RU" sz="1600" i="1" dirty="0" err="1" smtClean="0">
                <a:solidFill>
                  <a:srgbClr val="0070C0"/>
                </a:solidFill>
              </a:rPr>
              <a:t>оне</a:t>
            </a:r>
            <a:r>
              <a:rPr lang="ru-RU" sz="1600" i="1" dirty="0" smtClean="0">
                <a:solidFill>
                  <a:srgbClr val="0070C0"/>
                </a:solidFill>
              </a:rPr>
              <a:t>...   </a:t>
            </a:r>
          </a:p>
          <a:p>
            <a:r>
              <a:rPr lang="ru-RU" sz="1600" i="1" dirty="0" smtClean="0">
                <a:solidFill>
                  <a:srgbClr val="0070C0"/>
                </a:solidFill>
              </a:rPr>
              <a:t>   </a:t>
            </a:r>
          </a:p>
          <a:p>
            <a:r>
              <a:rPr lang="ru-RU" sz="1600" i="1" dirty="0" smtClean="0">
                <a:solidFill>
                  <a:srgbClr val="0070C0"/>
                </a:solidFill>
              </a:rPr>
              <a:t>И как они бы ни светили,   </a:t>
            </a:r>
          </a:p>
          <a:p>
            <a:r>
              <a:rPr lang="ru-RU" sz="1600" i="1" dirty="0" smtClean="0">
                <a:solidFill>
                  <a:srgbClr val="0070C0"/>
                </a:solidFill>
              </a:rPr>
              <a:t>Не нам о блеске их судить,    </a:t>
            </a:r>
          </a:p>
          <a:p>
            <a:r>
              <a:rPr lang="ru-RU" sz="1600" i="1" dirty="0" smtClean="0">
                <a:solidFill>
                  <a:srgbClr val="0070C0"/>
                </a:solidFill>
              </a:rPr>
              <a:t>Лишь телескопа дивной силе    </a:t>
            </a:r>
          </a:p>
          <a:p>
            <a:r>
              <a:rPr lang="ru-RU" sz="1600" i="1" dirty="0" smtClean="0">
                <a:solidFill>
                  <a:srgbClr val="0070C0"/>
                </a:solidFill>
              </a:rPr>
              <a:t>Они доступны, может быть.   </a:t>
            </a:r>
          </a:p>
          <a:p>
            <a:r>
              <a:rPr lang="ru-RU" sz="1600" i="1" dirty="0" smtClean="0">
                <a:solidFill>
                  <a:srgbClr val="0070C0"/>
                </a:solidFill>
              </a:rPr>
              <a:t>   </a:t>
            </a:r>
          </a:p>
          <a:p>
            <a:r>
              <a:rPr lang="ru-RU" sz="1600" i="1" dirty="0" smtClean="0">
                <a:solidFill>
                  <a:srgbClr val="0070C0"/>
                </a:solidFill>
              </a:rPr>
              <a:t>Но есть созвездия иные,    </a:t>
            </a:r>
          </a:p>
          <a:p>
            <a:r>
              <a:rPr lang="ru-RU" sz="1600" i="1" dirty="0" smtClean="0">
                <a:solidFill>
                  <a:srgbClr val="0070C0"/>
                </a:solidFill>
              </a:rPr>
              <a:t>От них иные и лучи:    </a:t>
            </a:r>
          </a:p>
          <a:p>
            <a:r>
              <a:rPr lang="ru-RU" sz="1600" i="1" dirty="0" smtClean="0">
                <a:solidFill>
                  <a:srgbClr val="0070C0"/>
                </a:solidFill>
              </a:rPr>
              <a:t>Как солнца пламенно-живые,    </a:t>
            </a:r>
          </a:p>
          <a:p>
            <a:r>
              <a:rPr lang="ru-RU" sz="1600" i="1" dirty="0" smtClean="0">
                <a:solidFill>
                  <a:srgbClr val="0070C0"/>
                </a:solidFill>
              </a:rPr>
              <a:t>Они сияют нам в ночи.    </a:t>
            </a:r>
          </a:p>
          <a:p>
            <a:r>
              <a:rPr lang="ru-RU" sz="1600" i="1" dirty="0" smtClean="0">
                <a:solidFill>
                  <a:srgbClr val="0070C0"/>
                </a:solidFill>
              </a:rPr>
              <a:t>   </a:t>
            </a:r>
          </a:p>
          <a:p>
            <a:r>
              <a:rPr lang="ru-RU" sz="1600" i="1" dirty="0" smtClean="0">
                <a:solidFill>
                  <a:srgbClr val="0070C0"/>
                </a:solidFill>
              </a:rPr>
              <a:t>Их бодрый, радующий души,    </a:t>
            </a:r>
          </a:p>
          <a:p>
            <a:r>
              <a:rPr lang="ru-RU" sz="1600" i="1" dirty="0" smtClean="0">
                <a:solidFill>
                  <a:srgbClr val="0070C0"/>
                </a:solidFill>
              </a:rPr>
              <a:t>Свет путеводный, свет благой    </a:t>
            </a:r>
          </a:p>
          <a:p>
            <a:r>
              <a:rPr lang="ru-RU" sz="1600" i="1" dirty="0" smtClean="0">
                <a:solidFill>
                  <a:srgbClr val="0070C0"/>
                </a:solidFill>
              </a:rPr>
              <a:t>Везде, и в море, и на суше,   </a:t>
            </a:r>
          </a:p>
          <a:p>
            <a:r>
              <a:rPr lang="ru-RU" sz="1600" i="1" dirty="0" smtClean="0">
                <a:solidFill>
                  <a:srgbClr val="0070C0"/>
                </a:solidFill>
              </a:rPr>
              <a:t>Везде мы видим пред собой!    </a:t>
            </a:r>
          </a:p>
          <a:p>
            <a:r>
              <a:rPr lang="ru-RU" sz="1600" i="1" dirty="0" smtClean="0">
                <a:solidFill>
                  <a:srgbClr val="0070C0"/>
                </a:solidFill>
              </a:rPr>
              <a:t>   </a:t>
            </a:r>
          </a:p>
          <a:p>
            <a:r>
              <a:rPr lang="ru-RU" sz="1600" i="1" dirty="0" smtClean="0">
                <a:solidFill>
                  <a:srgbClr val="0070C0"/>
                </a:solidFill>
              </a:rPr>
              <a:t>Для мира </a:t>
            </a:r>
            <a:r>
              <a:rPr lang="ru-RU" sz="1600" i="1" dirty="0" err="1" smtClean="0">
                <a:solidFill>
                  <a:srgbClr val="0070C0"/>
                </a:solidFill>
              </a:rPr>
              <a:t>долнего</a:t>
            </a:r>
            <a:r>
              <a:rPr lang="ru-RU" sz="1600" i="1" dirty="0" smtClean="0">
                <a:solidFill>
                  <a:srgbClr val="0070C0"/>
                </a:solidFill>
              </a:rPr>
              <a:t> отрада    </a:t>
            </a:r>
          </a:p>
          <a:p>
            <a:r>
              <a:rPr lang="ru-RU" sz="1600" i="1" dirty="0" smtClean="0">
                <a:solidFill>
                  <a:srgbClr val="0070C0"/>
                </a:solidFill>
              </a:rPr>
              <a:t>Они - краса небес родных,    </a:t>
            </a:r>
          </a:p>
          <a:p>
            <a:r>
              <a:rPr lang="ru-RU" sz="1600" i="1" dirty="0" smtClean="0">
                <a:solidFill>
                  <a:srgbClr val="0070C0"/>
                </a:solidFill>
              </a:rPr>
              <a:t>Для этих звезд очков не надо,   </a:t>
            </a:r>
          </a:p>
          <a:p>
            <a:r>
              <a:rPr lang="ru-RU" sz="1600" i="1" dirty="0" smtClean="0">
                <a:solidFill>
                  <a:srgbClr val="0070C0"/>
                </a:solidFill>
              </a:rPr>
              <a:t>И близорукий видит их</a:t>
            </a:r>
            <a:r>
              <a:rPr lang="ru-RU" sz="1600" i="1" dirty="0" smtClean="0">
                <a:solidFill>
                  <a:srgbClr val="0070C0"/>
                </a:solidFill>
              </a:rPr>
              <a:t>...</a:t>
            </a:r>
          </a:p>
          <a:p>
            <a:pPr algn="r"/>
            <a:r>
              <a:rPr lang="ru-RU" sz="1600" dirty="0" smtClean="0"/>
              <a:t>Ф.И.Тютчев</a:t>
            </a:r>
            <a:r>
              <a:rPr lang="ru-RU" sz="1600" i="1" dirty="0" smtClean="0">
                <a:solidFill>
                  <a:srgbClr val="0070C0"/>
                </a:solidFill>
              </a:rPr>
              <a:t> </a:t>
            </a:r>
            <a:endParaRPr lang="ru-RU" sz="1600" i="1" dirty="0">
              <a:solidFill>
                <a:srgbClr val="0070C0"/>
              </a:solidFill>
            </a:endParaRPr>
          </a:p>
        </p:txBody>
      </p:sp>
      <p:pic>
        <p:nvPicPr>
          <p:cNvPr id="6" name="Picture 4" descr="http://www.vikingomega3.ru/img/140.jpg"/>
          <p:cNvPicPr>
            <a:picLocks noChangeAspect="1" noChangeArrowheads="1"/>
          </p:cNvPicPr>
          <p:nvPr/>
        </p:nvPicPr>
        <p:blipFill>
          <a:blip r:embed="rId2" cstate="print"/>
          <a:srcRect/>
          <a:stretch>
            <a:fillRect/>
          </a:stretch>
        </p:blipFill>
        <p:spPr bwMode="auto">
          <a:xfrm>
            <a:off x="5868144" y="1052736"/>
            <a:ext cx="2885816" cy="2520280"/>
          </a:xfrm>
          <a:prstGeom prst="rect">
            <a:avLst/>
          </a:prstGeom>
          <a:noFill/>
          <a:effectLst>
            <a:softEdge rad="1270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9" y="476672"/>
            <a:ext cx="7128792" cy="5078313"/>
          </a:xfrm>
          <a:prstGeom prst="rect">
            <a:avLst/>
          </a:prstGeom>
        </p:spPr>
        <p:txBody>
          <a:bodyPr wrap="square">
            <a:spAutoFit/>
          </a:bodyPr>
          <a:lstStyle/>
          <a:p>
            <a:r>
              <a:rPr lang="ru-RU" b="1" dirty="0" smtClean="0"/>
              <a:t>Эквивалентность массы и энергии</a:t>
            </a:r>
          </a:p>
          <a:p>
            <a:endParaRPr lang="ru-RU" b="1" dirty="0" smtClean="0"/>
          </a:p>
          <a:p>
            <a:r>
              <a:rPr lang="ru-RU" dirty="0" smtClean="0"/>
              <a:t>Так что же произойдет, если мы на самом деле попытаемся ускорить материальное тело до скоростей, близких к скорости света? Чтобы так поступить, нам придется сообщить телу энергию, и при этом мы</a:t>
            </a:r>
          </a:p>
          <a:p>
            <a:r>
              <a:rPr lang="ru-RU" dirty="0" smtClean="0"/>
              <a:t>столкнемся с удивительным явлением. Теория относительности утверждает эквивалентность массы и энергии в соответствии с теперь уже знаменитой формулой: </a:t>
            </a:r>
          </a:p>
          <a:p>
            <a:endParaRPr lang="ru-RU" dirty="0" smtClean="0"/>
          </a:p>
          <a:p>
            <a:r>
              <a:rPr lang="ru-RU" i="1" dirty="0" smtClean="0"/>
              <a:t>	E = mc</a:t>
            </a:r>
            <a:r>
              <a:rPr lang="ru-RU" i="1" baseline="30000" dirty="0" smtClean="0"/>
              <a:t>2</a:t>
            </a:r>
          </a:p>
          <a:p>
            <a:endParaRPr lang="ru-RU" i="1" dirty="0" smtClean="0"/>
          </a:p>
          <a:p>
            <a:r>
              <a:rPr lang="ru-RU" dirty="0" smtClean="0"/>
              <a:t>Если мы проделаем расчеты, то увидим, что один грамм массы вещества соответствует огромной энергии, а именно свыше 25 млн. кВтч. Вначале увеличение энергии тела сопровождается едва уловимым увеличением массы и, следовательно, инерции тела. Поэтому становится чуть-чуть труднее ускорить его дальше. По мере приближения скорости к величине с этот эффект, становясь все внушительнее, делает невозможным преодоление скорости света.</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antidogma.ru/library/Einstein_4.jpg"/>
          <p:cNvPicPr>
            <a:picLocks noChangeAspect="1" noChangeArrowheads="1"/>
          </p:cNvPicPr>
          <p:nvPr/>
        </p:nvPicPr>
        <p:blipFill>
          <a:blip r:embed="rId2" cstate="print"/>
          <a:srcRect/>
          <a:stretch>
            <a:fillRect/>
          </a:stretch>
        </p:blipFill>
        <p:spPr bwMode="auto">
          <a:xfrm>
            <a:off x="1259632" y="953344"/>
            <a:ext cx="7362414" cy="5904656"/>
          </a:xfrm>
          <a:prstGeom prst="rect">
            <a:avLst/>
          </a:prstGeom>
          <a:noFill/>
        </p:spPr>
      </p:pic>
      <p:sp>
        <p:nvSpPr>
          <p:cNvPr id="3" name="Прямоугольник 2"/>
          <p:cNvSpPr/>
          <p:nvPr/>
        </p:nvSpPr>
        <p:spPr>
          <a:xfrm>
            <a:off x="1691680" y="260648"/>
            <a:ext cx="2720809" cy="523220"/>
          </a:xfrm>
          <a:prstGeom prst="rect">
            <a:avLst/>
          </a:prstGeom>
        </p:spPr>
        <p:txBody>
          <a:bodyPr wrap="none">
            <a:spAutoFit/>
          </a:bodyPr>
          <a:lstStyle/>
          <a:p>
            <a:r>
              <a:rPr lang="ru-RU" sz="2800" b="1" dirty="0" smtClean="0">
                <a:solidFill>
                  <a:srgbClr val="0070C0"/>
                </a:solidFill>
                <a:effectLst>
                  <a:outerShdw blurRad="38100" dist="38100" dir="2700000" algn="tl">
                    <a:srgbClr val="000000">
                      <a:alpha val="43137"/>
                    </a:srgbClr>
                  </a:outerShdw>
                </a:effectLst>
              </a:rPr>
              <a:t>Физики шутят…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76672"/>
            <a:ext cx="7272808" cy="4524315"/>
          </a:xfrm>
          <a:prstGeom prst="rect">
            <a:avLst/>
          </a:prstGeom>
        </p:spPr>
        <p:txBody>
          <a:bodyPr wrap="square">
            <a:spAutoFit/>
          </a:bodyPr>
          <a:lstStyle/>
          <a:p>
            <a:r>
              <a:rPr lang="ru-RU" dirty="0" smtClean="0"/>
              <a:t>Формула </a:t>
            </a:r>
            <a:r>
              <a:rPr lang="ru-RU" i="1" dirty="0" smtClean="0"/>
              <a:t>E = mc</a:t>
            </a:r>
            <a:r>
              <a:rPr lang="ru-RU" i="1" baseline="30000" dirty="0" smtClean="0"/>
              <a:t>2</a:t>
            </a:r>
            <a:r>
              <a:rPr lang="ru-RU" dirty="0" smtClean="0"/>
              <a:t> получила блестящее подтверждение, когда было открыто деление </a:t>
            </a:r>
            <a:r>
              <a:rPr lang="ru-RU" dirty="0" smtClean="0"/>
              <a:t>урана U235</a:t>
            </a:r>
            <a:r>
              <a:rPr lang="ru-RU" dirty="0" smtClean="0"/>
              <a:t>, при котором одна тысячная часть полной массы исчезает, чтобы вновь целиком обнаружиться в </a:t>
            </a:r>
            <a:r>
              <a:rPr lang="ru-RU" dirty="0" smtClean="0"/>
              <a:t>виде атомной </a:t>
            </a:r>
            <a:r>
              <a:rPr lang="ru-RU" dirty="0" smtClean="0"/>
              <a:t>энергии. </a:t>
            </a:r>
            <a:endParaRPr lang="ru-RU" dirty="0" smtClean="0"/>
          </a:p>
          <a:p>
            <a:endParaRPr lang="ru-RU" dirty="0" smtClean="0"/>
          </a:p>
          <a:p>
            <a:r>
              <a:rPr lang="ru-RU" dirty="0" smtClean="0"/>
              <a:t>Даже </a:t>
            </a:r>
            <a:r>
              <a:rPr lang="ru-RU" dirty="0" smtClean="0"/>
              <a:t>в обычных химических реакциях соблюдается соотношение </a:t>
            </a:r>
            <a:r>
              <a:rPr lang="ru-RU" dirty="0" smtClean="0"/>
              <a:t> </a:t>
            </a:r>
          </a:p>
          <a:p>
            <a:r>
              <a:rPr lang="ru-RU" i="1" dirty="0" smtClean="0"/>
              <a:t>E </a:t>
            </a:r>
            <a:r>
              <a:rPr lang="ru-RU" i="1" dirty="0" smtClean="0"/>
              <a:t>= mc</a:t>
            </a:r>
            <a:r>
              <a:rPr lang="ru-RU" i="1" baseline="30000" dirty="0" smtClean="0"/>
              <a:t>2</a:t>
            </a:r>
            <a:r>
              <a:rPr lang="ru-RU" i="1" dirty="0" smtClean="0"/>
              <a:t>,</a:t>
            </a:r>
            <a:r>
              <a:rPr lang="ru-RU" dirty="0" smtClean="0"/>
              <a:t> </a:t>
            </a:r>
            <a:r>
              <a:rPr lang="ru-RU" dirty="0" smtClean="0"/>
              <a:t> но количества вещества</a:t>
            </a:r>
            <a:r>
              <a:rPr lang="ru-RU" dirty="0" smtClean="0"/>
              <a:t>, появляющиеся или исчезающие во время реакции, меньше одной десятимиллиардной части </a:t>
            </a:r>
            <a:r>
              <a:rPr lang="ru-RU" dirty="0" smtClean="0"/>
              <a:t>всей массы</a:t>
            </a:r>
            <a:r>
              <a:rPr lang="ru-RU" dirty="0" smtClean="0"/>
              <a:t>, и обнаружить их невозможно даже с помощью очень точных весов</a:t>
            </a:r>
            <a:r>
              <a:rPr lang="ru-RU" dirty="0" smtClean="0"/>
              <a:t>.</a:t>
            </a:r>
          </a:p>
          <a:p>
            <a:endParaRPr lang="ru-RU" dirty="0" smtClean="0"/>
          </a:p>
          <a:p>
            <a:r>
              <a:rPr lang="ru-RU" dirty="0" smtClean="0"/>
              <a:t>Важно подчеркнуть, что в специальной теории относительности рассматривается </a:t>
            </a:r>
            <a:r>
              <a:rPr lang="ru-RU" dirty="0" smtClean="0"/>
              <a:t>равномерное движение</a:t>
            </a:r>
            <a:r>
              <a:rPr lang="ru-RU" dirty="0" smtClean="0"/>
              <a:t>, т.е. движение с постоянной скоростью, при котором не изменяется направление движения. Если</a:t>
            </a:r>
          </a:p>
          <a:p>
            <a:r>
              <a:rPr lang="ru-RU" dirty="0" smtClean="0"/>
              <a:t>движение происходит с ускорением, обусловленным внешними силами, например </a:t>
            </a:r>
            <a:r>
              <a:rPr lang="ru-RU" dirty="0" smtClean="0"/>
              <a:t>гравитационным притяжением</a:t>
            </a:r>
            <a:r>
              <a:rPr lang="ru-RU" dirty="0" smtClean="0"/>
              <a:t>, то специальную теорию относительности уже нельзя применять</a:t>
            </a:r>
            <a:r>
              <a:rPr lang="ru-RU" dirty="0" smtClean="0"/>
              <a:t>. </a:t>
            </a:r>
          </a:p>
        </p:txBody>
      </p:sp>
      <p:pic>
        <p:nvPicPr>
          <p:cNvPr id="3" name="Picture 2" descr="http://astroscope.ru/img/gemini.jpg"/>
          <p:cNvPicPr>
            <a:picLocks noChangeAspect="1" noChangeArrowheads="1"/>
          </p:cNvPicPr>
          <p:nvPr/>
        </p:nvPicPr>
        <p:blipFill>
          <a:blip r:embed="rId2" cstate="print"/>
          <a:srcRect/>
          <a:stretch>
            <a:fillRect/>
          </a:stretch>
        </p:blipFill>
        <p:spPr bwMode="auto">
          <a:xfrm>
            <a:off x="6228184" y="4941168"/>
            <a:ext cx="1895475" cy="1724025"/>
          </a:xfrm>
          <a:prstGeom prst="rect">
            <a:avLst/>
          </a:prstGeom>
          <a:noFill/>
        </p:spPr>
      </p:pic>
      <p:sp>
        <p:nvSpPr>
          <p:cNvPr id="4" name="Прямоугольник 3"/>
          <p:cNvSpPr/>
          <p:nvPr/>
        </p:nvSpPr>
        <p:spPr>
          <a:xfrm>
            <a:off x="1547664" y="5157192"/>
            <a:ext cx="4572000" cy="1477328"/>
          </a:xfrm>
          <a:prstGeom prst="rect">
            <a:avLst/>
          </a:prstGeom>
        </p:spPr>
        <p:txBody>
          <a:bodyPr>
            <a:spAutoFit/>
          </a:bodyPr>
          <a:lstStyle/>
          <a:p>
            <a:r>
              <a:rPr lang="ru-RU" dirty="0" smtClean="0"/>
              <a:t>Парадокс </a:t>
            </a:r>
            <a:r>
              <a:rPr lang="ru-RU" dirty="0" smtClean="0"/>
              <a:t>близнецов  </a:t>
            </a:r>
            <a:r>
              <a:rPr lang="ru-RU" dirty="0" smtClean="0"/>
              <a:t>возник именно из-за попытки использовать специальную теорию относительности применительно к двум системам, одна из которых движется ускоренно относительно другой.</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476672"/>
            <a:ext cx="7488832" cy="5909310"/>
          </a:xfrm>
          <a:prstGeom prst="rect">
            <a:avLst/>
          </a:prstGeom>
        </p:spPr>
        <p:txBody>
          <a:bodyPr wrap="square">
            <a:spAutoFit/>
          </a:bodyPr>
          <a:lstStyle/>
          <a:p>
            <a:r>
              <a:rPr lang="ru-RU" b="1" dirty="0" smtClean="0"/>
              <a:t>Общая </a:t>
            </a:r>
            <a:r>
              <a:rPr lang="ru-RU" b="1" dirty="0" smtClean="0"/>
              <a:t>теории относительности </a:t>
            </a:r>
            <a:r>
              <a:rPr lang="ru-RU" b="1" dirty="0" smtClean="0"/>
              <a:t>.Принцип эквивалентности</a:t>
            </a:r>
          </a:p>
          <a:p>
            <a:endParaRPr lang="ru-RU" b="1" dirty="0" smtClean="0"/>
          </a:p>
          <a:p>
            <a:r>
              <a:rPr lang="ru-RU" dirty="0" smtClean="0"/>
              <a:t>В общей теории относительности законы физики выражаются одинаково в любой системе отсчета; </a:t>
            </a:r>
            <a:r>
              <a:rPr lang="ru-RU" dirty="0" smtClean="0"/>
              <a:t>в ней</a:t>
            </a:r>
            <a:r>
              <a:rPr lang="ru-RU" dirty="0" smtClean="0"/>
              <a:t>, следовательно, рассматриваются также тела, движущиеся ускоренно относительно друг друга</a:t>
            </a:r>
            <a:r>
              <a:rPr lang="ru-RU" dirty="0" smtClean="0"/>
              <a:t>.</a:t>
            </a:r>
          </a:p>
          <a:p>
            <a:endParaRPr lang="ru-RU" dirty="0" smtClean="0"/>
          </a:p>
          <a:p>
            <a:r>
              <a:rPr lang="ru-RU" dirty="0" smtClean="0"/>
              <a:t>Существуют </a:t>
            </a:r>
            <a:r>
              <a:rPr lang="ru-RU" b="1" dirty="0" smtClean="0"/>
              <a:t>два способа </a:t>
            </a:r>
            <a:r>
              <a:rPr lang="ru-RU" b="1" dirty="0" smtClean="0"/>
              <a:t>определения массы </a:t>
            </a:r>
            <a:r>
              <a:rPr lang="ru-RU" dirty="0" smtClean="0"/>
              <a:t>тела. Первый способ (инерциальный) заключается в измерении ускорения, сообщаемого телу</a:t>
            </a:r>
          </a:p>
          <a:p>
            <a:r>
              <a:rPr lang="ru-RU" dirty="0" smtClean="0"/>
              <a:t>известной силой; при втором (гравитационном) измеряется притяжение тела к какой-нибудь </a:t>
            </a:r>
            <a:r>
              <a:rPr lang="ru-RU" dirty="0" smtClean="0"/>
              <a:t>близко расположенной </a:t>
            </a:r>
            <a:r>
              <a:rPr lang="ru-RU" dirty="0" smtClean="0"/>
              <a:t>массе (если в качестве такой массы служит Земля, то измеряется, следовательно, вес тела</a:t>
            </a:r>
            <a:r>
              <a:rPr lang="ru-RU" dirty="0" smtClean="0"/>
              <a:t>).</a:t>
            </a:r>
          </a:p>
          <a:p>
            <a:endParaRPr lang="ru-RU" dirty="0" smtClean="0"/>
          </a:p>
          <a:p>
            <a:r>
              <a:rPr lang="ru-RU" dirty="0" smtClean="0"/>
              <a:t>Уже </a:t>
            </a:r>
            <a:r>
              <a:rPr lang="ru-RU" b="1" dirty="0" smtClean="0"/>
              <a:t>Ньютон</a:t>
            </a:r>
            <a:r>
              <a:rPr lang="ru-RU" dirty="0" smtClean="0"/>
              <a:t> находил весьма странным, что оба способа определения массы дают одинаковые результаты </a:t>
            </a:r>
            <a:r>
              <a:rPr lang="ru-RU" dirty="0" smtClean="0"/>
              <a:t>в пределах </a:t>
            </a:r>
            <a:r>
              <a:rPr lang="ru-RU" dirty="0" smtClean="0"/>
              <a:t>ошибок эксперимента; что так и должно быть, по существу, следует из опыта Галилея. </a:t>
            </a:r>
            <a:endParaRPr lang="ru-RU" dirty="0" smtClean="0"/>
          </a:p>
          <a:p>
            <a:r>
              <a:rPr lang="ru-RU" b="1" dirty="0" smtClean="0"/>
              <a:t>Эйнштейн </a:t>
            </a:r>
            <a:r>
              <a:rPr lang="ru-RU" dirty="0" smtClean="0"/>
              <a:t>возвел </a:t>
            </a:r>
            <a:r>
              <a:rPr lang="ru-RU" dirty="0" smtClean="0"/>
              <a:t>этот таинственный эмпирический факт в ранг конструктивного принципа – </a:t>
            </a:r>
            <a:r>
              <a:rPr lang="ru-RU" b="1" dirty="0" err="1" smtClean="0"/>
              <a:t>принципа</a:t>
            </a:r>
            <a:r>
              <a:rPr lang="ru-RU" b="1" dirty="0" smtClean="0"/>
              <a:t> эквивалентности.</a:t>
            </a:r>
          </a:p>
          <a:p>
            <a:endParaRPr lang="ru-RU" b="1" dirty="0" smtClean="0"/>
          </a:p>
          <a:p>
            <a:r>
              <a:rPr lang="ru-RU" dirty="0" smtClean="0"/>
              <a:t>Известность получил его мысленный </a:t>
            </a:r>
            <a:r>
              <a:rPr lang="ru-RU" dirty="0" smtClean="0"/>
              <a:t>эксперимент, </a:t>
            </a:r>
            <a:r>
              <a:rPr lang="ru-RU" dirty="0" smtClean="0"/>
              <a:t>в котором </a:t>
            </a:r>
            <a:r>
              <a:rPr lang="ru-RU" dirty="0" smtClean="0"/>
              <a:t>ученый рассматривает </a:t>
            </a:r>
            <a:r>
              <a:rPr lang="ru-RU" dirty="0" smtClean="0"/>
              <a:t>лабораторию, помещенную в закрытой кабине лифта, в двух совершенно </a:t>
            </a:r>
            <a:r>
              <a:rPr lang="ru-RU" dirty="0" smtClean="0"/>
              <a:t>различных ситуациях</a:t>
            </a:r>
            <a:r>
              <a:rPr lang="ru-RU" dirty="0" smtClean="0"/>
              <a:t>.</a:t>
            </a:r>
            <a:endParaRPr lang="ru-RU"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nidor.net/img/02blackhall.gif"/>
          <p:cNvPicPr>
            <a:picLocks noChangeAspect="1" noChangeArrowheads="1"/>
          </p:cNvPicPr>
          <p:nvPr/>
        </p:nvPicPr>
        <p:blipFill>
          <a:blip r:embed="rId2" cstate="print"/>
          <a:srcRect/>
          <a:stretch>
            <a:fillRect/>
          </a:stretch>
        </p:blipFill>
        <p:spPr bwMode="auto">
          <a:xfrm>
            <a:off x="1475656" y="620688"/>
            <a:ext cx="7281032" cy="475252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5846"/>
            <a:ext cx="7344816" cy="5632311"/>
          </a:xfrm>
          <a:prstGeom prst="rect">
            <a:avLst/>
          </a:prstGeom>
        </p:spPr>
        <p:txBody>
          <a:bodyPr wrap="square">
            <a:spAutoFit/>
          </a:bodyPr>
          <a:lstStyle/>
          <a:p>
            <a:r>
              <a:rPr lang="ru-RU" dirty="0" smtClean="0"/>
              <a:t>В первом случае кабина лифта подвешена неподвижно в гравитационном поле Земли, </a:t>
            </a:r>
            <a:r>
              <a:rPr lang="ru-RU" dirty="0" smtClean="0"/>
              <a:t>и наблюдатель</a:t>
            </a:r>
            <a:r>
              <a:rPr lang="ru-RU" dirty="0" smtClean="0"/>
              <a:t>, присутствующий в ней, видит, что предметы падают с привычным ускорением свободного</a:t>
            </a:r>
          </a:p>
          <a:p>
            <a:r>
              <a:rPr lang="ru-RU" dirty="0" smtClean="0"/>
              <a:t>падения. </a:t>
            </a:r>
            <a:endParaRPr lang="ru-RU" dirty="0" smtClean="0"/>
          </a:p>
          <a:p>
            <a:r>
              <a:rPr lang="ru-RU" dirty="0" smtClean="0"/>
              <a:t>Во </a:t>
            </a:r>
            <a:r>
              <a:rPr lang="ru-RU" dirty="0" smtClean="0"/>
              <a:t>втором случае кабина лифта находится в космосе, далеко от каких-либо масс, но при </a:t>
            </a:r>
            <a:r>
              <a:rPr lang="ru-RU" dirty="0" smtClean="0"/>
              <a:t>этом  ракетный </a:t>
            </a:r>
            <a:r>
              <a:rPr lang="ru-RU" dirty="0" smtClean="0"/>
              <a:t>двигатель сообщает ей ускорение, в точности равное ускорению свободного падения, </a:t>
            </a:r>
            <a:r>
              <a:rPr lang="ru-RU" dirty="0" smtClean="0"/>
              <a:t>и наблюдатель </a:t>
            </a:r>
            <a:r>
              <a:rPr lang="ru-RU" dirty="0" smtClean="0"/>
              <a:t>этого не ощущает. </a:t>
            </a:r>
            <a:endParaRPr lang="ru-RU" dirty="0" smtClean="0"/>
          </a:p>
          <a:p>
            <a:endParaRPr lang="ru-RU" dirty="0" smtClean="0"/>
          </a:p>
          <a:p>
            <a:r>
              <a:rPr lang="ru-RU" dirty="0" smtClean="0"/>
              <a:t>Эйнштейн </a:t>
            </a:r>
            <a:r>
              <a:rPr lang="ru-RU" dirty="0" smtClean="0"/>
              <a:t>привлек внимание к тому, что если справедлив принцип</a:t>
            </a:r>
          </a:p>
          <a:p>
            <a:r>
              <a:rPr lang="ru-RU" dirty="0" smtClean="0"/>
              <a:t>эквивалентности, то совершенно невозможно отличить падение тел под действием силы тяжести </a:t>
            </a:r>
            <a:r>
              <a:rPr lang="ru-RU" dirty="0" smtClean="0"/>
              <a:t>от падения </a:t>
            </a:r>
            <a:r>
              <a:rPr lang="ru-RU" dirty="0" smtClean="0"/>
              <a:t>под действием инерции. </a:t>
            </a:r>
            <a:endParaRPr lang="ru-RU" dirty="0" smtClean="0"/>
          </a:p>
          <a:p>
            <a:endParaRPr lang="ru-RU" dirty="0" smtClean="0"/>
          </a:p>
          <a:p>
            <a:r>
              <a:rPr lang="ru-RU" dirty="0" smtClean="0"/>
              <a:t>Таким </a:t>
            </a:r>
            <a:r>
              <a:rPr lang="ru-RU" dirty="0" smtClean="0"/>
              <a:t>образом, гравитация и инерция </a:t>
            </a:r>
            <a:r>
              <a:rPr lang="ru-RU" dirty="0" smtClean="0"/>
              <a:t> </a:t>
            </a:r>
            <a:r>
              <a:rPr lang="ru-RU" dirty="0" smtClean="0"/>
              <a:t>приводят </a:t>
            </a:r>
            <a:r>
              <a:rPr lang="ru-RU" dirty="0" smtClean="0"/>
              <a:t>к одинаковым </a:t>
            </a:r>
            <a:r>
              <a:rPr lang="ru-RU" dirty="0" smtClean="0"/>
              <a:t>эффектам</a:t>
            </a:r>
            <a:r>
              <a:rPr lang="ru-RU" dirty="0" smtClean="0"/>
              <a:t>. </a:t>
            </a:r>
          </a:p>
          <a:p>
            <a:endParaRPr lang="ru-RU" dirty="0" smtClean="0"/>
          </a:p>
          <a:p>
            <a:r>
              <a:rPr lang="ru-RU" dirty="0" smtClean="0"/>
              <a:t>В этом смысле </a:t>
            </a:r>
            <a:r>
              <a:rPr lang="ru-RU" dirty="0" smtClean="0"/>
              <a:t>сила тяготения подобна </a:t>
            </a:r>
            <a:r>
              <a:rPr lang="ru-RU" dirty="0" smtClean="0"/>
              <a:t>силе инерции — фиктивной силе, возникающей в результате ускорения системы отсчета, в которой производится наблюдение. Наиболее известный пример силы инерции — «центробежная сила».</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mp;Scy;&amp;vcy;&amp;ocy;&amp;bcy;&amp;ocy;&amp;dcy;&amp;ncy;&amp;ocy;&amp;iecy; &amp;pcy;&amp;acy;&amp;dcy;&amp;iecy;&amp;ncy;&amp;icy;&amp;iecy;."/>
          <p:cNvPicPr>
            <a:picLocks noChangeAspect="1" noChangeArrowheads="1"/>
          </p:cNvPicPr>
          <p:nvPr/>
        </p:nvPicPr>
        <p:blipFill>
          <a:blip r:embed="rId2" cstate="print"/>
          <a:srcRect/>
          <a:stretch>
            <a:fillRect/>
          </a:stretch>
        </p:blipFill>
        <p:spPr bwMode="auto">
          <a:xfrm>
            <a:off x="1547664" y="548680"/>
            <a:ext cx="6642246" cy="57606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332656"/>
            <a:ext cx="6840760" cy="4524315"/>
          </a:xfrm>
          <a:prstGeom prst="rect">
            <a:avLst/>
          </a:prstGeom>
        </p:spPr>
        <p:txBody>
          <a:bodyPr wrap="square">
            <a:spAutoFit/>
          </a:bodyPr>
          <a:lstStyle/>
          <a:p>
            <a:r>
              <a:rPr lang="ru-RU" dirty="0" smtClean="0"/>
              <a:t>В свободно падающем лифте справедливы законы механики Ньютона. </a:t>
            </a:r>
            <a:endParaRPr lang="ru-RU" dirty="0" smtClean="0"/>
          </a:p>
          <a:p>
            <a:endParaRPr lang="ru-RU" dirty="0" smtClean="0"/>
          </a:p>
          <a:p>
            <a:r>
              <a:rPr lang="ru-RU" dirty="0" smtClean="0"/>
              <a:t>Если</a:t>
            </a:r>
            <a:r>
              <a:rPr lang="ru-RU" dirty="0" smtClean="0"/>
              <a:t>, например, придать телу некоторую скорость, то оно будет двигаться в полном соответствии с законом инерции (до тех пор, пока не ударится о стену кабины). Нетрудно убедиться, что в этом случае будут выполняться и два других закона Ньютона. Таким образом, свободно падающая кабина представляет собой локальную инерциальную систему отсчета: внутри нее соблюдаются все условия, определяющие инерциальную систему. </a:t>
            </a:r>
            <a:endParaRPr lang="ru-RU" dirty="0" smtClean="0"/>
          </a:p>
          <a:p>
            <a:endParaRPr lang="ru-RU" dirty="0" smtClean="0"/>
          </a:p>
          <a:p>
            <a:r>
              <a:rPr lang="ru-RU" dirty="0" smtClean="0"/>
              <a:t>Но </a:t>
            </a:r>
            <a:r>
              <a:rPr lang="ru-RU" dirty="0" smtClean="0"/>
              <a:t>принцип эквивалентности Эйнштейна не только говорит о неразличимости явлений гравитации и ускоренного движения в закрытой кабине, но и утверждает, что все законы природы формулируются одинаково и в кабине свободно падающего лифта, и в любой другой инерциальной системе отсчета.</a:t>
            </a:r>
            <a:endParaRPr lang="ru-RU" dirty="0"/>
          </a:p>
        </p:txBody>
      </p:sp>
      <p:pic>
        <p:nvPicPr>
          <p:cNvPr id="41986" name="Picture 2" descr="http://odlar-yurdu.ru/uploads/posts/2010-05/1274962569_5708.jpg"/>
          <p:cNvPicPr>
            <a:picLocks noChangeAspect="1" noChangeArrowheads="1"/>
          </p:cNvPicPr>
          <p:nvPr/>
        </p:nvPicPr>
        <p:blipFill>
          <a:blip r:embed="rId2" cstate="print"/>
          <a:srcRect/>
          <a:stretch>
            <a:fillRect/>
          </a:stretch>
        </p:blipFill>
        <p:spPr bwMode="auto">
          <a:xfrm>
            <a:off x="6156176" y="4869160"/>
            <a:ext cx="2520280" cy="1609068"/>
          </a:xfrm>
          <a:prstGeom prst="rect">
            <a:avLst/>
          </a:prstGeom>
          <a:noFill/>
          <a:effectLst>
            <a:softEdge rad="1270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7" y="404664"/>
            <a:ext cx="7200799" cy="1477328"/>
          </a:xfrm>
          <a:prstGeom prst="rect">
            <a:avLst/>
          </a:prstGeom>
        </p:spPr>
        <p:txBody>
          <a:bodyPr wrap="square">
            <a:spAutoFit/>
          </a:bodyPr>
          <a:lstStyle/>
          <a:p>
            <a:r>
              <a:rPr lang="ru-RU" b="1" dirty="0" smtClean="0"/>
              <a:t>Следствия принципа </a:t>
            </a:r>
            <a:r>
              <a:rPr lang="ru-RU" b="1" dirty="0" smtClean="0"/>
              <a:t>эквивалентности. </a:t>
            </a:r>
          </a:p>
          <a:p>
            <a:r>
              <a:rPr lang="ru-RU" b="1" dirty="0" smtClean="0"/>
              <a:t>Отклонение лучей света гравитационным полем </a:t>
            </a:r>
          </a:p>
          <a:p>
            <a:r>
              <a:rPr lang="ru-RU" dirty="0" smtClean="0"/>
              <a:t>Если эффекты тяготения и ускоренного движения неразличимы, то лучи света должны отклоняться гравитационным </a:t>
            </a:r>
            <a:r>
              <a:rPr lang="ru-RU" dirty="0" smtClean="0"/>
              <a:t>полем. </a:t>
            </a:r>
          </a:p>
          <a:p>
            <a:endParaRPr lang="ru-RU" dirty="0" smtClean="0"/>
          </a:p>
        </p:txBody>
      </p:sp>
      <p:pic>
        <p:nvPicPr>
          <p:cNvPr id="43010" name="Picture 2" descr="&amp;Ocy;&amp;tcy;&amp;ncy;&amp;ocy;&amp;scy;&amp;icy;&amp;tcy;&amp;iecy;&amp;lcy;&amp;softcy;&amp;ncy;&amp;ocy;&amp;scy;&amp;tcy;&amp;softcy; &amp;scy;&amp;vcy;&amp;ocy;&amp;bcy;&amp;ocy;&amp;dcy;&amp;ncy;&amp;ocy;&amp;gcy;&amp;ocy; &amp;pcy;&amp;acy;&amp;dcy;&amp;iecy;&amp;ncy;&amp;icy;&amp;yacy;."/>
          <p:cNvPicPr>
            <a:picLocks noChangeAspect="1" noChangeArrowheads="1"/>
          </p:cNvPicPr>
          <p:nvPr/>
        </p:nvPicPr>
        <p:blipFill>
          <a:blip r:embed="rId2" cstate="print"/>
          <a:srcRect/>
          <a:stretch>
            <a:fillRect/>
          </a:stretch>
        </p:blipFill>
        <p:spPr bwMode="auto">
          <a:xfrm>
            <a:off x="1691680" y="1772816"/>
            <a:ext cx="5765638" cy="472782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60648"/>
            <a:ext cx="7344816" cy="4524315"/>
          </a:xfrm>
          <a:prstGeom prst="rect">
            <a:avLst/>
          </a:prstGeom>
        </p:spPr>
        <p:txBody>
          <a:bodyPr wrap="square">
            <a:spAutoFit/>
          </a:bodyPr>
          <a:lstStyle/>
          <a:p>
            <a:r>
              <a:rPr lang="ru-RU" dirty="0" smtClean="0"/>
              <a:t>Вернемся к  наблюдателю в свободно падающем лифте. </a:t>
            </a:r>
          </a:p>
          <a:p>
            <a:r>
              <a:rPr lang="ru-RU" dirty="0" smtClean="0"/>
              <a:t>Согласно принципу эквивалентности, никаких проявлений тяготения в своей кабине он не заметит, поэтому брошенный им по направлению к противоположной стене мяч полетит по прямой линии.  Относительно внешнего наблюдателя лифт падает вниз с ускорением, вместе с ним падает и мяч, описывая параболическую траекторию, какую описывал бы любой снаряд, брошенный у поверхности Земли.</a:t>
            </a:r>
          </a:p>
          <a:p>
            <a:endParaRPr lang="ru-RU" dirty="0" smtClean="0"/>
          </a:p>
          <a:p>
            <a:r>
              <a:rPr lang="ru-RU" dirty="0" smtClean="0"/>
              <a:t>Если вместо мяча наблюдатель, находящийся в лифте, направит на противоположную стену кабины луч света, то для него свет также будет распространяться по прямой линии. Но с точки зрения внешнего наблюдателя траектория луча будет несколько искривлена, так как за тот очень короткий отрезок времени, пока луч пересекает кабину, лифт, падая, успевает сместиться вниз. Кривизна траектории, конечно, очень мала, поскольку скорость света колоссальна, но все же линия распространения луча света отклонится от прямой. </a:t>
            </a:r>
            <a:endParaRPr lang="ru-RU" dirty="0" smtClean="0"/>
          </a:p>
        </p:txBody>
      </p:sp>
      <p:pic>
        <p:nvPicPr>
          <p:cNvPr id="44034" name="Picture 2" descr="http://lib.rus.ec/i/85/285485/image002.jpg"/>
          <p:cNvPicPr>
            <a:picLocks noChangeAspect="1" noChangeArrowheads="1"/>
          </p:cNvPicPr>
          <p:nvPr/>
        </p:nvPicPr>
        <p:blipFill>
          <a:blip r:embed="rId2" cstate="print"/>
          <a:srcRect/>
          <a:stretch>
            <a:fillRect/>
          </a:stretch>
        </p:blipFill>
        <p:spPr bwMode="auto">
          <a:xfrm>
            <a:off x="5364088" y="4869160"/>
            <a:ext cx="3672407" cy="1728192"/>
          </a:xfrm>
          <a:prstGeom prst="rect">
            <a:avLst/>
          </a:prstGeom>
          <a:noFill/>
        </p:spPr>
      </p:pic>
      <p:sp>
        <p:nvSpPr>
          <p:cNvPr id="4" name="Прямоугольник 3"/>
          <p:cNvSpPr/>
          <p:nvPr/>
        </p:nvSpPr>
        <p:spPr>
          <a:xfrm>
            <a:off x="1403648" y="4869160"/>
            <a:ext cx="4572000" cy="1477328"/>
          </a:xfrm>
          <a:prstGeom prst="rect">
            <a:avLst/>
          </a:prstGeom>
        </p:spPr>
        <p:txBody>
          <a:bodyPr>
            <a:spAutoFit/>
          </a:bodyPr>
          <a:lstStyle/>
          <a:p>
            <a:r>
              <a:rPr lang="ru-RU" dirty="0" smtClean="0"/>
              <a:t>Таким образом, из принципа эквивалентности следует вывод: световые лучи, проходя вблизи массивных тел, должны </a:t>
            </a:r>
            <a:r>
              <a:rPr lang="ru-RU" b="1" dirty="0" smtClean="0"/>
              <a:t>отклоняться от первоначального направления. </a:t>
            </a: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6786610" cy="5078313"/>
          </a:xfrm>
          <a:prstGeom prst="rect">
            <a:avLst/>
          </a:prstGeom>
        </p:spPr>
        <p:txBody>
          <a:bodyPr wrap="square">
            <a:spAutoFit/>
          </a:bodyPr>
          <a:lstStyle/>
          <a:p>
            <a:r>
              <a:rPr lang="ru-RU" dirty="0" smtClean="0">
                <a:solidFill>
                  <a:srgbClr val="C00000"/>
                </a:solidFill>
                <a:effectLst>
                  <a:outerShdw blurRad="38100" dist="38100" dir="2700000" algn="tl">
                    <a:srgbClr val="000000">
                      <a:alpha val="43137"/>
                    </a:srgbClr>
                  </a:outerShdw>
                </a:effectLst>
              </a:rPr>
              <a:t>Размеры  Космоса</a:t>
            </a:r>
          </a:p>
          <a:p>
            <a:endParaRPr lang="ru-RU" dirty="0" smtClean="0">
              <a:solidFill>
                <a:srgbClr val="C00000"/>
              </a:solidFill>
              <a:effectLst>
                <a:outerShdw blurRad="38100" dist="38100" dir="2700000" algn="tl">
                  <a:srgbClr val="000000">
                    <a:alpha val="43137"/>
                  </a:srgbClr>
                </a:outerShdw>
              </a:effectLst>
            </a:endParaRPr>
          </a:p>
          <a:p>
            <a:r>
              <a:rPr lang="ru-RU" b="1" dirty="0" smtClean="0"/>
              <a:t>Размеры и возраст </a:t>
            </a:r>
            <a:r>
              <a:rPr lang="ru-RU" dirty="0" smtClean="0"/>
              <a:t>Космоса лежат за пределами нормального человеческого понимания. Наш крошечный планетарный дом затерян где-то между вечностью и безмерностью пространства. Перед лицом Космоса большинство людских дел выглядят незначительными, даже пустячными. </a:t>
            </a:r>
          </a:p>
          <a:p>
            <a:endParaRPr lang="ru-RU" dirty="0" smtClean="0"/>
          </a:p>
          <a:p>
            <a:r>
              <a:rPr lang="ru-RU" dirty="0" smtClean="0"/>
              <a:t>И все же человеческий род молод, любопытен, храбр и подает большие надежды. За последние несколько тысячелетий мы сделали множество удивительных и неожиданных открытий, касающихся устройства Космоса и нашего места в нем.</a:t>
            </a:r>
          </a:p>
          <a:p>
            <a:endParaRPr lang="ru-RU" dirty="0" smtClean="0"/>
          </a:p>
          <a:p>
            <a:r>
              <a:rPr lang="ru-RU" dirty="0" smtClean="0"/>
              <a:t>Эти исследования требуют одновременно и скептицизма, и воображения. Воображение часто уносит нас в небывалые миры. Но без него мы вообще никуда не попадем. Скептицизм позволяет нам отличать фантазии от фактов, проверять наши предположения. </a:t>
            </a:r>
            <a:endParaRPr lang="ru-RU" dirty="0"/>
          </a:p>
        </p:txBody>
      </p:sp>
      <p:pic>
        <p:nvPicPr>
          <p:cNvPr id="4" name="Picture 3" descr="http://iloveastronomy.ru/wp-content/uploads/2011/10/%D0%BA%D0%BE%D1%81%D0%BC%D0%BE%D1%81-2.jpg"/>
          <p:cNvPicPr>
            <a:picLocks noChangeAspect="1" noChangeArrowheads="1"/>
          </p:cNvPicPr>
          <p:nvPr/>
        </p:nvPicPr>
        <p:blipFill>
          <a:blip r:embed="rId2" cstate="print"/>
          <a:srcRect/>
          <a:stretch>
            <a:fillRect/>
          </a:stretch>
        </p:blipFill>
        <p:spPr bwMode="auto">
          <a:xfrm>
            <a:off x="5652120" y="5149991"/>
            <a:ext cx="2520280" cy="1663385"/>
          </a:xfrm>
          <a:prstGeom prst="rect">
            <a:avLst/>
          </a:prstGeom>
          <a:noFill/>
          <a:effectLst>
            <a:softEdge rad="127000"/>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32656"/>
            <a:ext cx="6840760" cy="5909310"/>
          </a:xfrm>
          <a:prstGeom prst="rect">
            <a:avLst/>
          </a:prstGeom>
        </p:spPr>
        <p:txBody>
          <a:bodyPr wrap="square">
            <a:spAutoFit/>
          </a:bodyPr>
          <a:lstStyle/>
          <a:p>
            <a:r>
              <a:rPr lang="ru-RU" dirty="0" smtClean="0"/>
              <a:t>Это </a:t>
            </a:r>
            <a:r>
              <a:rPr lang="ru-RU" dirty="0" smtClean="0"/>
              <a:t>предсказание</a:t>
            </a:r>
            <a:r>
              <a:rPr lang="ru-RU" dirty="0" smtClean="0"/>
              <a:t>, подтвержденное </a:t>
            </a:r>
            <a:r>
              <a:rPr lang="ru-RU" dirty="0" smtClean="0"/>
              <a:t>в 1919 г. во время солнечного затмения, сделало Эйнштейна известным и </a:t>
            </a:r>
            <a:r>
              <a:rPr lang="ru-RU" dirty="0" smtClean="0"/>
              <a:t>широкой публике</a:t>
            </a:r>
            <a:r>
              <a:rPr lang="ru-RU" dirty="0" smtClean="0"/>
              <a:t>. </a:t>
            </a:r>
            <a:endParaRPr lang="ru-RU" dirty="0" smtClean="0"/>
          </a:p>
          <a:p>
            <a:endParaRPr lang="ru-RU" dirty="0" smtClean="0"/>
          </a:p>
          <a:p>
            <a:r>
              <a:rPr lang="ru-RU" dirty="0" smtClean="0"/>
              <a:t>Итак</a:t>
            </a:r>
            <a:r>
              <a:rPr lang="ru-RU" dirty="0" smtClean="0"/>
              <a:t>, направленные вверх световые волны, так же, как и камень, брошенный вверх, </a:t>
            </a:r>
            <a:r>
              <a:rPr lang="ru-RU" dirty="0" smtClean="0"/>
              <a:t>должны терять </a:t>
            </a:r>
            <a:r>
              <a:rPr lang="ru-RU" dirty="0" smtClean="0"/>
              <a:t>энергию движения. В то же время свет по самой своей природе вынужден, как всегда,</a:t>
            </a:r>
          </a:p>
          <a:p>
            <a:r>
              <a:rPr lang="ru-RU" dirty="0" smtClean="0"/>
              <a:t>распространяться со скоростью 300000 км/с и не может замедляться. Свет, оказывается, теряет энергию</a:t>
            </a:r>
            <a:r>
              <a:rPr lang="ru-RU" dirty="0" smtClean="0"/>
              <a:t>, </a:t>
            </a:r>
            <a:r>
              <a:rPr lang="ru-RU" b="1" dirty="0" smtClean="0"/>
              <a:t>уменьшая </a:t>
            </a:r>
            <a:r>
              <a:rPr lang="ru-RU" b="1" dirty="0" smtClean="0"/>
              <a:t>свою частоту и увеличивая тем самым длину </a:t>
            </a:r>
            <a:r>
              <a:rPr lang="ru-RU" b="1" dirty="0" smtClean="0"/>
              <a:t>волны</a:t>
            </a:r>
            <a:r>
              <a:rPr lang="ru-RU" dirty="0" smtClean="0"/>
              <a:t>.</a:t>
            </a:r>
          </a:p>
          <a:p>
            <a:endParaRPr lang="ru-RU" dirty="0" smtClean="0"/>
          </a:p>
          <a:p>
            <a:r>
              <a:rPr lang="ru-RU" b="1" dirty="0" smtClean="0"/>
              <a:t>Гравитация влияет на течение времени</a:t>
            </a:r>
          </a:p>
          <a:p>
            <a:r>
              <a:rPr lang="ru-RU" dirty="0" smtClean="0"/>
              <a:t>Свет – это волновой процесс, т.е. такой процесс, который повторяется через регулярные </a:t>
            </a:r>
            <a:r>
              <a:rPr lang="ru-RU" dirty="0" smtClean="0"/>
              <a:t>интервалы времени</a:t>
            </a:r>
            <a:r>
              <a:rPr lang="ru-RU" dirty="0" smtClean="0"/>
              <a:t>. В этом смысле свет представляет собой «часы», которые отбивают удары, преданно следуя </a:t>
            </a:r>
            <a:r>
              <a:rPr lang="ru-RU" dirty="0" smtClean="0"/>
              <a:t>ритму источника</a:t>
            </a:r>
            <a:r>
              <a:rPr lang="ru-RU" dirty="0" smtClean="0"/>
              <a:t>; частота света равна частоте колебаний излучающего его атома (кстати, современные атомные</a:t>
            </a:r>
          </a:p>
          <a:p>
            <a:r>
              <a:rPr lang="ru-RU" dirty="0" smtClean="0"/>
              <a:t>часы используются именно в качестве источников точного времени). Если внешнему </a:t>
            </a:r>
            <a:r>
              <a:rPr lang="ru-RU" dirty="0" smtClean="0"/>
              <a:t>наблюдателю кажется</a:t>
            </a:r>
            <a:r>
              <a:rPr lang="ru-RU" dirty="0" smtClean="0"/>
              <a:t>, что на Земле «световые часы» идут медленнее, то во избежание противоречий все </a:t>
            </a:r>
            <a:r>
              <a:rPr lang="ru-RU" dirty="0" smtClean="0"/>
              <a:t>земные процессы </a:t>
            </a:r>
            <a:r>
              <a:rPr lang="ru-RU" dirty="0" smtClean="0"/>
              <a:t>должны казаться ему протекающими во столько же раз медленнее.</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32656"/>
            <a:ext cx="7200800" cy="4247317"/>
          </a:xfrm>
          <a:prstGeom prst="rect">
            <a:avLst/>
          </a:prstGeom>
        </p:spPr>
        <p:txBody>
          <a:bodyPr wrap="square">
            <a:spAutoFit/>
          </a:bodyPr>
          <a:lstStyle/>
          <a:p>
            <a:r>
              <a:rPr lang="ru-RU" dirty="0" smtClean="0"/>
              <a:t>Итак, время течет быстрее в космическом пространстве, чем на поверхности Земли. А на Земле </a:t>
            </a:r>
            <a:r>
              <a:rPr lang="ru-RU" dirty="0" smtClean="0"/>
              <a:t>оно течет </a:t>
            </a:r>
            <a:r>
              <a:rPr lang="ru-RU" dirty="0" smtClean="0"/>
              <a:t>быстрее на горных </a:t>
            </a:r>
            <a:r>
              <a:rPr lang="ru-RU" dirty="0" smtClean="0"/>
              <a:t> вершинах</a:t>
            </a:r>
            <a:r>
              <a:rPr lang="ru-RU" dirty="0" smtClean="0"/>
              <a:t>, чем в долинах</a:t>
            </a:r>
            <a:r>
              <a:rPr lang="ru-RU" dirty="0" smtClean="0"/>
              <a:t>.</a:t>
            </a:r>
          </a:p>
          <a:p>
            <a:endParaRPr lang="ru-RU" dirty="0" smtClean="0"/>
          </a:p>
          <a:p>
            <a:r>
              <a:rPr lang="ru-RU" dirty="0" smtClean="0"/>
              <a:t>Замедление </a:t>
            </a:r>
            <a:r>
              <a:rPr lang="ru-RU" dirty="0" smtClean="0"/>
              <a:t>времени </a:t>
            </a:r>
            <a:r>
              <a:rPr lang="ru-RU" dirty="0" smtClean="0"/>
              <a:t>на Солнце </a:t>
            </a:r>
            <a:r>
              <a:rPr lang="ru-RU" dirty="0" smtClean="0"/>
              <a:t>намного больше, чем на Земле. Это уже давно доказано с помощью спектроскопии. </a:t>
            </a:r>
            <a:endParaRPr lang="ru-RU" dirty="0" smtClean="0"/>
          </a:p>
          <a:p>
            <a:endParaRPr lang="ru-RU" dirty="0" smtClean="0"/>
          </a:p>
          <a:p>
            <a:r>
              <a:rPr lang="ru-RU" dirty="0" smtClean="0"/>
              <a:t>Существуют звезды</a:t>
            </a:r>
            <a:r>
              <a:rPr lang="ru-RU" dirty="0" smtClean="0"/>
              <a:t>, на которых эффект еще значительнее: так, например, Сириус на самом деле – это система из двух</a:t>
            </a:r>
          </a:p>
          <a:p>
            <a:r>
              <a:rPr lang="ru-RU" dirty="0" smtClean="0"/>
              <a:t>звезд, Сириуса А и Сириуса </a:t>
            </a:r>
            <a:r>
              <a:rPr lang="ru-RU" dirty="0" smtClean="0"/>
              <a:t>В. </a:t>
            </a:r>
          </a:p>
          <a:p>
            <a:r>
              <a:rPr lang="ru-RU" dirty="0" smtClean="0"/>
              <a:t>Сириус </a:t>
            </a:r>
            <a:r>
              <a:rPr lang="ru-RU" dirty="0" smtClean="0"/>
              <a:t>В представляет собой так называемый «белый карлик», </a:t>
            </a:r>
            <a:r>
              <a:rPr lang="ru-RU" dirty="0" smtClean="0"/>
              <a:t>плотность которого </a:t>
            </a:r>
            <a:r>
              <a:rPr lang="ru-RU" dirty="0" smtClean="0"/>
              <a:t>такова, что масса, равная массе Солнца, занимает там объем, равный объему Земли</a:t>
            </a:r>
            <a:r>
              <a:rPr lang="ru-RU" dirty="0" smtClean="0"/>
              <a:t>. Относительная </a:t>
            </a:r>
            <a:r>
              <a:rPr lang="ru-RU" dirty="0" smtClean="0"/>
              <a:t>задержка времени на этой звезде достигает одной десятитысячной, т.е. приблизительно</a:t>
            </a:r>
          </a:p>
          <a:p>
            <a:r>
              <a:rPr lang="ru-RU" dirty="0" smtClean="0"/>
              <a:t>восьми секунд в сутки.</a:t>
            </a:r>
            <a:endParaRPr lang="ru-RU" dirty="0"/>
          </a:p>
        </p:txBody>
      </p:sp>
      <p:pic>
        <p:nvPicPr>
          <p:cNvPr id="46082" name="Picture 2" descr="http://future24.ru/sites/default/files/imagecache/News250/watch_vihri_prekrasnyie_1%5b1%5d.jpg"/>
          <p:cNvPicPr>
            <a:picLocks noChangeAspect="1" noChangeArrowheads="1"/>
          </p:cNvPicPr>
          <p:nvPr/>
        </p:nvPicPr>
        <p:blipFill>
          <a:blip r:embed="rId2" cstate="print"/>
          <a:srcRect/>
          <a:stretch>
            <a:fillRect/>
          </a:stretch>
        </p:blipFill>
        <p:spPr bwMode="auto">
          <a:xfrm>
            <a:off x="6300192" y="4221088"/>
            <a:ext cx="2381250" cy="2381250"/>
          </a:xfrm>
          <a:prstGeom prst="rect">
            <a:avLst/>
          </a:prstGeom>
          <a:noFill/>
        </p:spPr>
      </p:pic>
      <p:pic>
        <p:nvPicPr>
          <p:cNvPr id="46084" name="Picture 4" descr="http://ig3.mirtesen.ru/images/upload/20297791003/big.jpeg?2010022223532020927203"/>
          <p:cNvPicPr>
            <a:picLocks noChangeAspect="1" noChangeArrowheads="1"/>
          </p:cNvPicPr>
          <p:nvPr/>
        </p:nvPicPr>
        <p:blipFill>
          <a:blip r:embed="rId3" cstate="print"/>
          <a:srcRect/>
          <a:stretch>
            <a:fillRect/>
          </a:stretch>
        </p:blipFill>
        <p:spPr bwMode="auto">
          <a:xfrm>
            <a:off x="2411760" y="4797152"/>
            <a:ext cx="1800200" cy="1726156"/>
          </a:xfrm>
          <a:prstGeom prst="rect">
            <a:avLst/>
          </a:prstGeom>
          <a:noFill/>
          <a:effectLst>
            <a:softEdge rad="1270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35846"/>
            <a:ext cx="7272808" cy="3970318"/>
          </a:xfrm>
          <a:prstGeom prst="rect">
            <a:avLst/>
          </a:prstGeom>
        </p:spPr>
        <p:txBody>
          <a:bodyPr wrap="square">
            <a:spAutoFit/>
          </a:bodyPr>
          <a:lstStyle/>
          <a:p>
            <a:r>
              <a:rPr lang="ru-RU" dirty="0" smtClean="0"/>
              <a:t>Пульсар, обнаруженный внутри </a:t>
            </a:r>
            <a:r>
              <a:rPr lang="ru-RU" dirty="0" err="1" smtClean="0"/>
              <a:t>Крабовидной</a:t>
            </a:r>
            <a:r>
              <a:rPr lang="ru-RU" dirty="0" smtClean="0"/>
              <a:t> туманности (M1 по каталогу </a:t>
            </a:r>
            <a:r>
              <a:rPr lang="ru-RU" dirty="0" err="1" smtClean="0"/>
              <a:t>Мессье</a:t>
            </a:r>
            <a:r>
              <a:rPr lang="ru-RU" dirty="0" smtClean="0"/>
              <a:t>, или NGC 1952;) </a:t>
            </a:r>
            <a:r>
              <a:rPr lang="ru-RU" dirty="0" smtClean="0"/>
              <a:t>и являющийся </a:t>
            </a:r>
            <a:r>
              <a:rPr lang="ru-RU" dirty="0" smtClean="0"/>
              <a:t>остатком взрыва сверхновой около девятисот лет назад, представляет собой </a:t>
            </a:r>
            <a:r>
              <a:rPr lang="ru-RU" dirty="0" smtClean="0"/>
              <a:t>следующую стадию </a:t>
            </a:r>
            <a:r>
              <a:rPr lang="ru-RU" dirty="0" smtClean="0"/>
              <a:t>еще большего сжатия звездного вещества, а именно «нейтронную звезду», плотность </a:t>
            </a:r>
            <a:r>
              <a:rPr lang="ru-RU" dirty="0" smtClean="0"/>
              <a:t>массы которой </a:t>
            </a:r>
            <a:r>
              <a:rPr lang="ru-RU" dirty="0" smtClean="0"/>
              <a:t>достигает десяти миллионов тонн на кубический сантиметр. </a:t>
            </a:r>
            <a:endParaRPr lang="ru-RU" dirty="0" smtClean="0"/>
          </a:p>
          <a:p>
            <a:r>
              <a:rPr lang="ru-RU" dirty="0" smtClean="0"/>
              <a:t>По </a:t>
            </a:r>
            <a:r>
              <a:rPr lang="ru-RU" dirty="0" smtClean="0"/>
              <a:t>современным представлениям </a:t>
            </a:r>
            <a:r>
              <a:rPr lang="ru-RU" dirty="0" smtClean="0"/>
              <a:t>она имеет </a:t>
            </a:r>
            <a:r>
              <a:rPr lang="ru-RU" dirty="0" smtClean="0"/>
              <a:t>форму почти правильной сферы диаметром порядка 20 км, что сравнимо с размерами, например</a:t>
            </a:r>
            <a:r>
              <a:rPr lang="ru-RU" dirty="0" smtClean="0"/>
              <a:t>, небольшого города . </a:t>
            </a:r>
          </a:p>
          <a:p>
            <a:endParaRPr lang="ru-RU" dirty="0" smtClean="0"/>
          </a:p>
          <a:p>
            <a:r>
              <a:rPr lang="ru-RU" dirty="0" smtClean="0"/>
              <a:t>Задержка </a:t>
            </a:r>
            <a:r>
              <a:rPr lang="ru-RU" dirty="0" smtClean="0"/>
              <a:t>времени на ее поверхности по сравнению с внешним пространством </a:t>
            </a:r>
            <a:r>
              <a:rPr lang="ru-RU" dirty="0" smtClean="0"/>
              <a:t>достигает 10</a:t>
            </a:r>
            <a:r>
              <a:rPr lang="ru-RU" dirty="0" smtClean="0"/>
              <a:t>%, а вторая космическая скорость (</a:t>
            </a:r>
            <a:r>
              <a:rPr lang="ru-RU" dirty="0" err="1" smtClean="0"/>
              <a:t>скорость</a:t>
            </a:r>
            <a:r>
              <a:rPr lang="ru-RU" dirty="0" smtClean="0"/>
              <a:t>, которую необходимо превысить для преодоления силы</a:t>
            </a:r>
          </a:p>
          <a:p>
            <a:r>
              <a:rPr lang="ru-RU" dirty="0" smtClean="0"/>
              <a:t>притяжения) достигает 100000 км/с.</a:t>
            </a:r>
            <a:endParaRPr lang="ru-RU" dirty="0"/>
          </a:p>
        </p:txBody>
      </p:sp>
      <p:pic>
        <p:nvPicPr>
          <p:cNvPr id="45058" name="Picture 2" descr="http://zhelezyaka.com/images/2009/02/27/pulsar.jpg"/>
          <p:cNvPicPr>
            <a:picLocks noChangeAspect="1" noChangeArrowheads="1"/>
          </p:cNvPicPr>
          <p:nvPr/>
        </p:nvPicPr>
        <p:blipFill>
          <a:blip r:embed="rId2" cstate="print"/>
          <a:srcRect/>
          <a:stretch>
            <a:fillRect/>
          </a:stretch>
        </p:blipFill>
        <p:spPr bwMode="auto">
          <a:xfrm>
            <a:off x="1763688" y="4509120"/>
            <a:ext cx="2304256" cy="2107717"/>
          </a:xfrm>
          <a:prstGeom prst="rect">
            <a:avLst/>
          </a:prstGeom>
          <a:noFill/>
          <a:effectLst>
            <a:softEdge rad="63500"/>
          </a:effectLst>
        </p:spPr>
      </p:pic>
      <p:pic>
        <p:nvPicPr>
          <p:cNvPr id="45060" name="Picture 4" descr="http://yastro.narod.ru/2pic/A/msec_pulsar.jpg"/>
          <p:cNvPicPr>
            <a:picLocks noChangeAspect="1" noChangeArrowheads="1"/>
          </p:cNvPicPr>
          <p:nvPr/>
        </p:nvPicPr>
        <p:blipFill>
          <a:blip r:embed="rId3" cstate="print"/>
          <a:srcRect/>
          <a:stretch>
            <a:fillRect/>
          </a:stretch>
        </p:blipFill>
        <p:spPr bwMode="auto">
          <a:xfrm>
            <a:off x="4499992" y="4509120"/>
            <a:ext cx="2913812" cy="2088232"/>
          </a:xfrm>
          <a:prstGeom prst="rect">
            <a:avLst/>
          </a:prstGeom>
          <a:noFill/>
          <a:effectLst>
            <a:softEdge rad="63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5846"/>
            <a:ext cx="7344816" cy="2585323"/>
          </a:xfrm>
          <a:prstGeom prst="rect">
            <a:avLst/>
          </a:prstGeom>
        </p:spPr>
        <p:txBody>
          <a:bodyPr wrap="square">
            <a:spAutoFit/>
          </a:bodyPr>
          <a:lstStyle/>
          <a:p>
            <a:r>
              <a:rPr lang="ru-RU" b="1" dirty="0" smtClean="0"/>
              <a:t>Кривизна </a:t>
            </a:r>
            <a:r>
              <a:rPr lang="ru-RU" b="1" dirty="0" smtClean="0"/>
              <a:t>пространства</a:t>
            </a:r>
          </a:p>
          <a:p>
            <a:endParaRPr lang="ru-RU" b="1" dirty="0" smtClean="0"/>
          </a:p>
          <a:p>
            <a:r>
              <a:rPr lang="ru-RU" dirty="0" smtClean="0"/>
              <a:t>Взяв за отправную точку принцип эквивалентности и пройдя сквозь </a:t>
            </a:r>
            <a:r>
              <a:rPr lang="ru-RU" dirty="0" smtClean="0"/>
              <a:t> серию мысленных </a:t>
            </a:r>
            <a:r>
              <a:rPr lang="ru-RU" dirty="0" smtClean="0"/>
              <a:t>экстраполяций, ведомый безошибочным эстетическим чутьем, Эйнштейн пришел к </a:t>
            </a:r>
            <a:r>
              <a:rPr lang="ru-RU" dirty="0" smtClean="0"/>
              <a:t>понятию кривизны </a:t>
            </a:r>
            <a:r>
              <a:rPr lang="ru-RU" dirty="0" smtClean="0"/>
              <a:t>пространства. </a:t>
            </a:r>
            <a:endParaRPr lang="ru-RU" dirty="0" smtClean="0"/>
          </a:p>
          <a:p>
            <a:r>
              <a:rPr lang="ru-RU" dirty="0" smtClean="0"/>
              <a:t>Чтобы как-то осознать связь гравитации с кривизной, представим себе стол с резиновой поверхностью вместо привычной твердой. </a:t>
            </a:r>
          </a:p>
          <a:p>
            <a:endParaRPr lang="ru-RU" dirty="0" smtClean="0"/>
          </a:p>
        </p:txBody>
      </p:sp>
      <p:pic>
        <p:nvPicPr>
          <p:cNvPr id="38914" name="Picture 2" descr="http://www.philosophy.nsc.ru/DEPPHIL/PHILSCIENCE/simanov/SIMANOV/SPACE/Image84.gif"/>
          <p:cNvPicPr>
            <a:picLocks noChangeAspect="1" noChangeArrowheads="1"/>
          </p:cNvPicPr>
          <p:nvPr/>
        </p:nvPicPr>
        <p:blipFill>
          <a:blip r:embed="rId2" cstate="print"/>
          <a:srcRect/>
          <a:stretch>
            <a:fillRect/>
          </a:stretch>
        </p:blipFill>
        <p:spPr bwMode="auto">
          <a:xfrm>
            <a:off x="5508104" y="3356992"/>
            <a:ext cx="3384376" cy="2088232"/>
          </a:xfrm>
          <a:prstGeom prst="rect">
            <a:avLst/>
          </a:prstGeom>
          <a:noFill/>
        </p:spPr>
      </p:pic>
      <p:sp>
        <p:nvSpPr>
          <p:cNvPr id="4" name="Прямоугольник 3"/>
          <p:cNvSpPr/>
          <p:nvPr/>
        </p:nvSpPr>
        <p:spPr>
          <a:xfrm>
            <a:off x="1475656" y="3068960"/>
            <a:ext cx="4248472" cy="3139321"/>
          </a:xfrm>
          <a:prstGeom prst="rect">
            <a:avLst/>
          </a:prstGeom>
        </p:spPr>
        <p:txBody>
          <a:bodyPr wrap="square">
            <a:spAutoFit/>
          </a:bodyPr>
          <a:lstStyle/>
          <a:p>
            <a:r>
              <a:rPr lang="ru-RU" dirty="0" smtClean="0"/>
              <a:t>Бильярдный </a:t>
            </a:r>
            <a:r>
              <a:rPr lang="ru-RU" dirty="0" smtClean="0"/>
              <a:t>шар, положенный на этот стол, образует углубление. </a:t>
            </a:r>
          </a:p>
          <a:p>
            <a:r>
              <a:rPr lang="ru-RU" dirty="0" smtClean="0"/>
              <a:t>Материальное тело вызывает деформацию такого же рода в окружающем пространстве. Если положить на стол два шара, то каждый из них стремится попасть в углубление, образованное другим.</a:t>
            </a:r>
          </a:p>
          <a:p>
            <a:r>
              <a:rPr lang="ru-RU" dirty="0" smtClean="0"/>
              <a:t>Возникающая в этом случае сила «притяжения» полностью аналогична силе гравитации.</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74345"/>
            <a:ext cx="7272808" cy="3416320"/>
          </a:xfrm>
          <a:prstGeom prst="rect">
            <a:avLst/>
          </a:prstGeom>
        </p:spPr>
        <p:txBody>
          <a:bodyPr wrap="square">
            <a:spAutoFit/>
          </a:bodyPr>
          <a:lstStyle/>
          <a:p>
            <a:r>
              <a:rPr lang="ru-RU" dirty="0" smtClean="0"/>
              <a:t>Если </a:t>
            </a:r>
            <a:r>
              <a:rPr lang="ru-RU" dirty="0" smtClean="0"/>
              <a:t>запустить два шарика параллельно друг другу по резиновой мембране, на которую в центр положен массивный </a:t>
            </a:r>
            <a:r>
              <a:rPr lang="ru-RU" dirty="0" smtClean="0"/>
              <a:t>предмет то шарики будут вести себя по-разному. </a:t>
            </a:r>
          </a:p>
          <a:p>
            <a:endParaRPr lang="ru-RU" dirty="0" smtClean="0"/>
          </a:p>
          <a:p>
            <a:r>
              <a:rPr lang="ru-RU" dirty="0" smtClean="0"/>
              <a:t>Тот</a:t>
            </a:r>
            <a:r>
              <a:rPr lang="ru-RU" dirty="0" smtClean="0"/>
              <a:t>, который был ближе к предмету, продавливающему мембрану, будет стремиться к центру сильнее, чем более удалённый шарик. Это расхождение обусловлено кривизной мембраны. </a:t>
            </a:r>
            <a:endParaRPr lang="ru-RU" dirty="0" smtClean="0"/>
          </a:p>
          <a:p>
            <a:endParaRPr lang="ru-RU" dirty="0" smtClean="0"/>
          </a:p>
          <a:p>
            <a:r>
              <a:rPr lang="ru-RU" dirty="0" smtClean="0"/>
              <a:t>Итак, описание гравитационного взаимодействия между телами можно свести к описанию пространства-времени, в котором двигаются тела. </a:t>
            </a:r>
            <a:r>
              <a:rPr lang="ru-RU" dirty="0" smtClean="0"/>
              <a:t> </a:t>
            </a:r>
          </a:p>
          <a:p>
            <a:endParaRPr lang="ru-RU" dirty="0" smtClean="0"/>
          </a:p>
        </p:txBody>
      </p:sp>
      <p:pic>
        <p:nvPicPr>
          <p:cNvPr id="3" name="Picture 4" descr="&amp;Acy;&amp;rcy;&amp;scy;&amp;iecy;&amp;ncy;&amp;acy;&amp;lcy; &amp;acy;&amp;scy;&amp;tcy;&amp;rcy;&amp;ocy;&amp;ncy;&amp;ocy;&amp;mcy;&amp;acy;"/>
          <p:cNvPicPr>
            <a:picLocks noChangeAspect="1" noChangeArrowheads="1"/>
          </p:cNvPicPr>
          <p:nvPr/>
        </p:nvPicPr>
        <p:blipFill>
          <a:blip r:embed="rId2" cstate="print"/>
          <a:srcRect/>
          <a:stretch>
            <a:fillRect/>
          </a:stretch>
        </p:blipFill>
        <p:spPr bwMode="auto">
          <a:xfrm>
            <a:off x="4932040" y="3861048"/>
            <a:ext cx="3461370" cy="2589106"/>
          </a:xfrm>
          <a:prstGeom prst="rect">
            <a:avLst/>
          </a:prstGeom>
          <a:noFill/>
          <a:effectLst>
            <a:softEdge rad="63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76672"/>
            <a:ext cx="7056784" cy="5632311"/>
          </a:xfrm>
          <a:prstGeom prst="rect">
            <a:avLst/>
          </a:prstGeom>
        </p:spPr>
        <p:txBody>
          <a:bodyPr wrap="square">
            <a:spAutoFit/>
          </a:bodyPr>
          <a:lstStyle/>
          <a:p>
            <a:r>
              <a:rPr lang="ru-RU" dirty="0" smtClean="0"/>
              <a:t>Теория Эйнштейна не дает ответ на то, почему массивные тела искривляют пространство. А также почему тела движется именно по геодезическим линиями. Все это является лишь предположением, и как говорится в самой теории, все это свойства самого пространства в котором мы живем. </a:t>
            </a:r>
          </a:p>
          <a:p>
            <a:endParaRPr lang="ru-RU" dirty="0" smtClean="0"/>
          </a:p>
          <a:p>
            <a:r>
              <a:rPr lang="ru-RU" dirty="0" smtClean="0"/>
              <a:t>Однако уравнения теории гравитации Эйнштейна дают, на сегодняшний момент, самую точную картину движения объектов во вселенной. </a:t>
            </a:r>
          </a:p>
          <a:p>
            <a:endParaRPr lang="ru-RU" dirty="0" smtClean="0"/>
          </a:p>
          <a:p>
            <a:r>
              <a:rPr lang="ru-RU" dirty="0" smtClean="0"/>
              <a:t>Естественной </a:t>
            </a:r>
            <a:r>
              <a:rPr lang="ru-RU" dirty="0" smtClean="0"/>
              <a:t>лабораторией для проверки общей теории относительности служит все </a:t>
            </a:r>
            <a:r>
              <a:rPr lang="ru-RU" dirty="0" smtClean="0"/>
              <a:t>космическое пространство</a:t>
            </a:r>
            <a:r>
              <a:rPr lang="ru-RU" dirty="0" smtClean="0"/>
              <a:t>: собранные вместе массы миллиардов галактик вызывают искривление пространства </a:t>
            </a:r>
            <a:r>
              <a:rPr lang="ru-RU" dirty="0" smtClean="0"/>
              <a:t>в глобальном </a:t>
            </a:r>
            <a:r>
              <a:rPr lang="ru-RU" dirty="0" smtClean="0"/>
              <a:t>масштабе. </a:t>
            </a:r>
            <a:endParaRPr lang="ru-RU" dirty="0" smtClean="0"/>
          </a:p>
          <a:p>
            <a:endParaRPr lang="ru-RU" dirty="0" smtClean="0"/>
          </a:p>
          <a:p>
            <a:r>
              <a:rPr lang="ru-RU" dirty="0" smtClean="0"/>
              <a:t>По </a:t>
            </a:r>
            <a:r>
              <a:rPr lang="ru-RU" dirty="0" smtClean="0"/>
              <a:t>этой причине самые значительные успехи теории достигнуты при обращении </a:t>
            </a:r>
            <a:r>
              <a:rPr lang="ru-RU" dirty="0" smtClean="0"/>
              <a:t>на современной </a:t>
            </a:r>
            <a:r>
              <a:rPr lang="ru-RU" dirty="0" smtClean="0"/>
              <a:t>основе к наиболее глубинным космологическим периодам </a:t>
            </a:r>
            <a:r>
              <a:rPr lang="ru-RU" dirty="0" smtClean="0"/>
              <a:t>времени и к наиболее интересным космическим объектам. </a:t>
            </a:r>
          </a:p>
          <a:p>
            <a:endParaRPr lang="ru-RU"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4572000" cy="6186309"/>
          </a:xfrm>
          <a:prstGeom prst="rect">
            <a:avLst/>
          </a:prstGeom>
        </p:spPr>
        <p:txBody>
          <a:bodyPr>
            <a:spAutoFit/>
          </a:bodyPr>
          <a:lstStyle/>
          <a:p>
            <a:r>
              <a:rPr lang="ru-RU" b="1" dirty="0" err="1" smtClean="0"/>
              <a:t>Сверхно́вые</a:t>
            </a:r>
            <a:r>
              <a:rPr lang="ru-RU" b="1" dirty="0" smtClean="0"/>
              <a:t> </a:t>
            </a:r>
            <a:r>
              <a:rPr lang="ru-RU" b="1" dirty="0" smtClean="0"/>
              <a:t>звёзды</a:t>
            </a:r>
          </a:p>
          <a:p>
            <a:endParaRPr lang="ru-RU" b="1" dirty="0" smtClean="0"/>
          </a:p>
          <a:p>
            <a:r>
              <a:rPr lang="ru-RU" dirty="0" err="1" smtClean="0"/>
              <a:t>Сверхно́вые</a:t>
            </a:r>
            <a:r>
              <a:rPr lang="ru-RU" dirty="0" smtClean="0"/>
              <a:t> </a:t>
            </a:r>
            <a:r>
              <a:rPr lang="ru-RU" dirty="0" smtClean="0"/>
              <a:t>звёзды — </a:t>
            </a:r>
            <a:r>
              <a:rPr lang="ru-RU" dirty="0" err="1" smtClean="0"/>
              <a:t>звёзды</a:t>
            </a:r>
            <a:r>
              <a:rPr lang="ru-RU" dirty="0" smtClean="0"/>
              <a:t>, блеск которых при вспышке увеличивается на десятки звёздных величин в течение нескольких суток. В максимуме блеска сверхновая сравнима по яркости со всей галактикой, в которой она вспыхнула, и даже может превосходить её. </a:t>
            </a:r>
            <a:endParaRPr lang="ru-RU" dirty="0" smtClean="0"/>
          </a:p>
          <a:p>
            <a:endParaRPr lang="ru-RU" dirty="0" smtClean="0"/>
          </a:p>
          <a:p>
            <a:r>
              <a:rPr lang="ru-RU" dirty="0" smtClean="0"/>
              <a:t>Самая яркая известная сверхновая SN 1006 была подробно описана китайскими и исламскими астрономами. Хорошо наблюдалась сверхновая SN 1054, породившая </a:t>
            </a:r>
            <a:r>
              <a:rPr lang="ru-RU" b="1" dirty="0" err="1" smtClean="0"/>
              <a:t>Крабовидную</a:t>
            </a:r>
            <a:r>
              <a:rPr lang="ru-RU" b="1" dirty="0" smtClean="0"/>
              <a:t> туманность</a:t>
            </a:r>
            <a:r>
              <a:rPr lang="ru-RU" dirty="0" smtClean="0"/>
              <a:t>. Сверхновые звезды SN 1572 и SN 1604 были видны невооруженным глазом и имели большое значение в развитии астрономии в Европе, т.к. были использованы в качестве аргумента против аристотелевской идеи, гласившей, что мир за пределами Луны и Солнечной системы неизменен</a:t>
            </a:r>
            <a:r>
              <a:rPr lang="ru-RU" dirty="0" smtClean="0"/>
              <a:t>.</a:t>
            </a:r>
            <a:endParaRPr lang="ru-RU" dirty="0"/>
          </a:p>
        </p:txBody>
      </p:sp>
      <p:pic>
        <p:nvPicPr>
          <p:cNvPr id="56322" name="Picture 2" descr="http://upload.wikimedia.org/wikipedia/commons/thumb/0/00/Crab_Nebula.jpg/250px-Crab_Nebula.jpg"/>
          <p:cNvPicPr>
            <a:picLocks noChangeAspect="1" noChangeArrowheads="1"/>
          </p:cNvPicPr>
          <p:nvPr/>
        </p:nvPicPr>
        <p:blipFill>
          <a:blip r:embed="rId2" cstate="print"/>
          <a:srcRect/>
          <a:stretch>
            <a:fillRect/>
          </a:stretch>
        </p:blipFill>
        <p:spPr bwMode="auto">
          <a:xfrm>
            <a:off x="6084168" y="620688"/>
            <a:ext cx="2381250" cy="2381250"/>
          </a:xfrm>
          <a:prstGeom prst="rect">
            <a:avLst/>
          </a:prstGeom>
          <a:noFill/>
          <a:effectLst>
            <a:softEdge rad="1270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76672"/>
            <a:ext cx="4176464" cy="5355312"/>
          </a:xfrm>
          <a:prstGeom prst="rect">
            <a:avLst/>
          </a:prstGeom>
        </p:spPr>
        <p:txBody>
          <a:bodyPr wrap="square">
            <a:spAutoFit/>
          </a:bodyPr>
          <a:lstStyle/>
          <a:p>
            <a:r>
              <a:rPr lang="ru-RU" b="1" dirty="0" smtClean="0"/>
              <a:t>Нейтронные </a:t>
            </a:r>
            <a:r>
              <a:rPr lang="ru-RU" b="1" dirty="0" smtClean="0"/>
              <a:t>звезды</a:t>
            </a:r>
          </a:p>
          <a:p>
            <a:endParaRPr lang="ru-RU" dirty="0" smtClean="0"/>
          </a:p>
          <a:p>
            <a:r>
              <a:rPr lang="ru-RU" dirty="0" err="1" smtClean="0"/>
              <a:t>Нейтро́нная</a:t>
            </a:r>
            <a:r>
              <a:rPr lang="ru-RU" dirty="0" smtClean="0"/>
              <a:t> </a:t>
            </a:r>
            <a:r>
              <a:rPr lang="ru-RU" dirty="0" smtClean="0"/>
              <a:t>звезда́ — астрономический объект, являющийся одним из конечных продуктов эволюции звёзд, состоящий из нейтронной сердцевины и сравнительно тонкой (∼1 км) коры вырожденного вещества, содержащей тяжёлые атомные ядра. Масса нейтронной звезды практически такая же, как и у Солнца, но радиус составляет около 10 км. Поэтому средняя плотность вещества такой звезды в несколько раз превышает плотность атомного ядра (которая для тяжёлых ядер составляет в среднем 2,8·10</a:t>
            </a:r>
            <a:r>
              <a:rPr lang="ru-RU" baseline="30000" dirty="0" smtClean="0"/>
              <a:t>17</a:t>
            </a:r>
            <a:r>
              <a:rPr lang="ru-RU" dirty="0" smtClean="0"/>
              <a:t> кг/м³). Считается, что нейтронные звезды рождаются во время вспышек сверхновых.</a:t>
            </a:r>
            <a:endParaRPr lang="ru-RU" dirty="0"/>
          </a:p>
        </p:txBody>
      </p:sp>
      <p:pic>
        <p:nvPicPr>
          <p:cNvPr id="54274" name="Picture 2" descr="http://upload.wikimedia.org/wikipedia/commons/thumb/0/0d/Neutron_star_cross_section_ru.svg/300px-Neutron_star_cross_section_ru.svg.png"/>
          <p:cNvPicPr>
            <a:picLocks noChangeAspect="1" noChangeArrowheads="1"/>
          </p:cNvPicPr>
          <p:nvPr/>
        </p:nvPicPr>
        <p:blipFill>
          <a:blip r:embed="rId2" cstate="print"/>
          <a:srcRect/>
          <a:stretch>
            <a:fillRect/>
          </a:stretch>
        </p:blipFill>
        <p:spPr bwMode="auto">
          <a:xfrm>
            <a:off x="5724128" y="980728"/>
            <a:ext cx="2857500" cy="228600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332656"/>
            <a:ext cx="7128792" cy="6186309"/>
          </a:xfrm>
          <a:prstGeom prst="rect">
            <a:avLst/>
          </a:prstGeom>
        </p:spPr>
        <p:txBody>
          <a:bodyPr wrap="square">
            <a:spAutoFit/>
          </a:bodyPr>
          <a:lstStyle/>
          <a:p>
            <a:r>
              <a:rPr lang="ru-RU" b="1" dirty="0" smtClean="0"/>
              <a:t>Квазары</a:t>
            </a:r>
          </a:p>
          <a:p>
            <a:r>
              <a:rPr lang="ru-RU" dirty="0" smtClean="0"/>
              <a:t>Ученые обнаружили такие космические объекты, которые разлетаются с громадными скоростями</a:t>
            </a:r>
            <a:r>
              <a:rPr lang="ru-RU" dirty="0" smtClean="0"/>
              <a:t>, достигающими </a:t>
            </a:r>
            <a:r>
              <a:rPr lang="ru-RU" dirty="0" smtClean="0"/>
              <a:t>девяти десятых скорости света. </a:t>
            </a:r>
            <a:endParaRPr lang="ru-RU" dirty="0" smtClean="0"/>
          </a:p>
          <a:p>
            <a:r>
              <a:rPr lang="ru-RU" dirty="0" smtClean="0"/>
              <a:t>Это </a:t>
            </a:r>
            <a:r>
              <a:rPr lang="ru-RU" dirty="0" smtClean="0"/>
              <a:t>должны быть объекты</a:t>
            </a:r>
            <a:r>
              <a:rPr lang="ru-RU" dirty="0" smtClean="0"/>
              <a:t>, удаленные </a:t>
            </a:r>
            <a:r>
              <a:rPr lang="ru-RU" dirty="0" smtClean="0"/>
              <a:t>на десяток миллиардов световых лет и, следовательно, чрезвычайно яркие, раз их можно</a:t>
            </a:r>
          </a:p>
          <a:p>
            <a:r>
              <a:rPr lang="ru-RU" dirty="0" smtClean="0"/>
              <a:t>наблюдать с Земли. </a:t>
            </a:r>
            <a:endParaRPr lang="ru-RU" dirty="0" smtClean="0"/>
          </a:p>
          <a:p>
            <a:r>
              <a:rPr lang="ru-RU" dirty="0" smtClean="0"/>
              <a:t>Эти </a:t>
            </a:r>
            <a:r>
              <a:rPr lang="ru-RU" dirty="0" smtClean="0"/>
              <a:t>источники энергии должны иметь ограниченные размеры, небольшие </a:t>
            </a:r>
            <a:r>
              <a:rPr lang="ru-RU" dirty="0" smtClean="0"/>
              <a:t>по сравнению </a:t>
            </a:r>
            <a:r>
              <a:rPr lang="ru-RU" dirty="0" smtClean="0"/>
              <a:t>с размерами галактик (отсюда и название «квазар» – </a:t>
            </a:r>
            <a:r>
              <a:rPr lang="ru-RU" dirty="0" err="1" smtClean="0"/>
              <a:t>квазизвездный</a:t>
            </a:r>
            <a:r>
              <a:rPr lang="ru-RU" dirty="0" smtClean="0"/>
              <a:t> объект), </a:t>
            </a:r>
            <a:r>
              <a:rPr lang="ru-RU" dirty="0" smtClean="0"/>
              <a:t>поскольку наблюдаются </a:t>
            </a:r>
            <a:r>
              <a:rPr lang="ru-RU" dirty="0" smtClean="0"/>
              <a:t>очень быстрые (в течение нескольких недель) изменения интенсивности их излучения</a:t>
            </a:r>
            <a:r>
              <a:rPr lang="ru-RU" dirty="0" smtClean="0"/>
              <a:t>.</a:t>
            </a:r>
          </a:p>
          <a:p>
            <a:endParaRPr lang="ru-RU" dirty="0" smtClean="0"/>
          </a:p>
          <a:p>
            <a:r>
              <a:rPr lang="ru-RU" b="1" dirty="0" smtClean="0"/>
              <a:t>Пульсары</a:t>
            </a:r>
          </a:p>
          <a:p>
            <a:r>
              <a:rPr lang="ru-RU" dirty="0" smtClean="0"/>
              <a:t>Пульсары были открыты в июне 1967 г. </a:t>
            </a:r>
            <a:r>
              <a:rPr lang="ru-RU" dirty="0" smtClean="0"/>
              <a:t>Результаты </a:t>
            </a:r>
            <a:r>
              <a:rPr lang="ru-RU" dirty="0" smtClean="0"/>
              <a:t>наблюдений были засекречены на полгода. Это было связано с предположением искусственности строго периодических импульсов радиоизлучения. Пульсар, представляет собой нейтронную звезду. Она испускает узконаправленные потоки </a:t>
            </a:r>
            <a:r>
              <a:rPr lang="ru-RU" dirty="0" smtClean="0"/>
              <a:t>излучения</a:t>
            </a:r>
            <a:r>
              <a:rPr lang="ru-RU" dirty="0" smtClean="0"/>
              <a:t>. В результате вращения нейтронной звезды поток попадает в поле зрения внешнего наблюдателя через равные промежутки времени — так образуются импульсы пульсара.</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0648"/>
            <a:ext cx="7128792" cy="5909310"/>
          </a:xfrm>
          <a:prstGeom prst="rect">
            <a:avLst/>
          </a:prstGeom>
        </p:spPr>
        <p:txBody>
          <a:bodyPr wrap="square">
            <a:spAutoFit/>
          </a:bodyPr>
          <a:lstStyle/>
          <a:p>
            <a:endParaRPr lang="ru-RU" dirty="0" smtClean="0"/>
          </a:p>
          <a:p>
            <a:r>
              <a:rPr lang="ru-RU" dirty="0" smtClean="0"/>
              <a:t>Каким </a:t>
            </a:r>
            <a:r>
              <a:rPr lang="ru-RU" dirty="0" smtClean="0"/>
              <a:t>же образом пульсары излучают электромагнитные волны? При сжатии звезды увеличивается не только её плотность. При коллапсе огромной массивной звезды до размеров порядка нескольких десятков километров период вращения уменьшается до сотых и даже тысячных долей секунды, т. е. до характерных периодов переменности пульсаров. Помимо этого сильно уплотняется и магнитное поле звезды.</a:t>
            </a:r>
          </a:p>
          <a:p>
            <a:endParaRPr lang="ru-RU" dirty="0" smtClean="0"/>
          </a:p>
          <a:p>
            <a:r>
              <a:rPr lang="ru-RU" dirty="0" smtClean="0"/>
              <a:t>На поверхности нейтронной звезды, где давление не столь велико как в центре, нейтроны могут опять распадаться на протоны и электроны</a:t>
            </a:r>
            <a:r>
              <a:rPr lang="ru-RU" dirty="0" smtClean="0"/>
              <a:t>.</a:t>
            </a:r>
          </a:p>
          <a:p>
            <a:endParaRPr lang="ru-RU" dirty="0" smtClean="0"/>
          </a:p>
          <a:p>
            <a:r>
              <a:rPr lang="ru-RU" dirty="0" smtClean="0"/>
              <a:t> </a:t>
            </a:r>
            <a:r>
              <a:rPr lang="ru-RU" dirty="0" smtClean="0"/>
              <a:t>Сильное магнитное поле разгоняет электроны до скоростей, близких к скорости света, и выбрасывает их в околозвёздное пространство. Заряженные частицы движутся только вдоль магнитных силовых линий, поэтому электроны покидают звезду именно от её магнитных полюсов, где силовые линии выходят наружу. Перемещаясь вдоль силовых линий, электроны испускают излучение в направлении своего движения. Это излучение представляет собой два узких пучка электромагнитных волн.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404664"/>
            <a:ext cx="6715172" cy="5909310"/>
          </a:xfrm>
          <a:prstGeom prst="rect">
            <a:avLst/>
          </a:prstGeom>
        </p:spPr>
        <p:txBody>
          <a:bodyPr wrap="square">
            <a:spAutoFit/>
          </a:bodyPr>
          <a:lstStyle/>
          <a:p>
            <a:r>
              <a:rPr lang="ru-RU" dirty="0" smtClean="0"/>
              <a:t>Космос настолько велик, что для его описания нет смысла прибегать к таким удобным на Земле </a:t>
            </a:r>
            <a:r>
              <a:rPr lang="ru-RU" b="1" dirty="0" smtClean="0"/>
              <a:t>единицам измерения </a:t>
            </a:r>
            <a:r>
              <a:rPr lang="ru-RU" dirty="0" smtClean="0"/>
              <a:t>расстояния, как метры и километры. </a:t>
            </a:r>
          </a:p>
          <a:p>
            <a:r>
              <a:rPr lang="ru-RU" dirty="0" smtClean="0"/>
              <a:t>Вместо этого мы измеряем расстояние скоростью света. За одну секунду луч света проходит 300 000 километров, что равняется примерно семи оборотам вокруг Земли. Приблизительно за восемь минут он преодолевает путь от Солнца до Земли. Мы можем сказать, что Солнце находится в восьми световых минутах от нас. За год свет покрывает почти десять триллионов километров мирового пространства. </a:t>
            </a:r>
          </a:p>
          <a:p>
            <a:endParaRPr lang="ru-RU" dirty="0" smtClean="0"/>
          </a:p>
          <a:p>
            <a:r>
              <a:rPr lang="ru-RU" dirty="0" smtClean="0"/>
              <a:t>Единица длины, равная пути, который свет проходит за год, называется </a:t>
            </a:r>
            <a:r>
              <a:rPr lang="ru-RU" b="1" dirty="0" smtClean="0"/>
              <a:t>световым годом. </a:t>
            </a:r>
            <a:r>
              <a:rPr lang="ru-RU" dirty="0" smtClean="0"/>
              <a:t>Ею измеряют не время, а расстояния — гигантские расстояния.</a:t>
            </a:r>
            <a:endParaRPr lang="en-US" dirty="0" smtClean="0"/>
          </a:p>
          <a:p>
            <a:r>
              <a:rPr lang="ru-RU" dirty="0" smtClean="0"/>
              <a:t>Другая распространённая в астрономии единица измерения расстояний - п</a:t>
            </a:r>
            <a:r>
              <a:rPr lang="ru-RU" b="1" dirty="0" smtClean="0"/>
              <a:t>арсек</a:t>
            </a:r>
            <a:r>
              <a:rPr lang="ru-RU" dirty="0" smtClean="0"/>
              <a:t> (русское сокращение: </a:t>
            </a:r>
            <a:r>
              <a:rPr lang="ru-RU" dirty="0" err="1" smtClean="0"/>
              <a:t>пк</a:t>
            </a:r>
            <a:r>
              <a:rPr lang="ru-RU" dirty="0" smtClean="0"/>
              <a:t>; международное сокращение: </a:t>
            </a:r>
            <a:r>
              <a:rPr lang="ru-RU" dirty="0" err="1" smtClean="0"/>
              <a:t>pc</a:t>
            </a:r>
            <a:r>
              <a:rPr lang="ru-RU" dirty="0" smtClean="0"/>
              <a:t>) . Согласно определению, парсек — это расстояние, с которого радиус земной орбиты(1 а.е.=149 597 870 км) виден под углом в одну угловую секунду. </a:t>
            </a:r>
          </a:p>
          <a:p>
            <a:endParaRPr lang="ru-RU" dirty="0" smtClean="0"/>
          </a:p>
          <a:p>
            <a:r>
              <a:rPr lang="ru-RU" dirty="0" smtClean="0"/>
              <a:t>1 пк=3,2616 светового года.</a:t>
            </a:r>
            <a:endParaRPr lang="ru-RU"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335846"/>
            <a:ext cx="4752528" cy="5632311"/>
          </a:xfrm>
          <a:prstGeom prst="rect">
            <a:avLst/>
          </a:prstGeom>
        </p:spPr>
        <p:txBody>
          <a:bodyPr wrap="square">
            <a:spAutoFit/>
          </a:bodyPr>
          <a:lstStyle/>
          <a:p>
            <a:r>
              <a:rPr lang="ru-RU" b="1" dirty="0" smtClean="0"/>
              <a:t>Расширение </a:t>
            </a:r>
            <a:r>
              <a:rPr lang="ru-RU" b="1" dirty="0" smtClean="0"/>
              <a:t>Вселенной</a:t>
            </a:r>
          </a:p>
          <a:p>
            <a:endParaRPr lang="ru-RU" b="1" dirty="0" smtClean="0"/>
          </a:p>
          <a:p>
            <a:r>
              <a:rPr lang="ru-RU" dirty="0" smtClean="0"/>
              <a:t>В </a:t>
            </a:r>
            <a:r>
              <a:rPr lang="ru-RU" dirty="0" smtClean="0"/>
              <a:t>1929 г., когда </a:t>
            </a:r>
            <a:r>
              <a:rPr lang="ru-RU" dirty="0" smtClean="0"/>
              <a:t>американский астроном Хаббл обнаружил</a:t>
            </a:r>
            <a:r>
              <a:rPr lang="ru-RU" dirty="0" smtClean="0"/>
              <a:t>, что в космосе «все разбегается». Согласно Хабблу да и большинству современных</a:t>
            </a:r>
          </a:p>
          <a:p>
            <a:r>
              <a:rPr lang="ru-RU" dirty="0" smtClean="0"/>
              <a:t>астрофизиков, галактики разбегаются со скоростями, пропорциональными расстояниям до них. Галактика,</a:t>
            </a:r>
          </a:p>
          <a:p>
            <a:r>
              <a:rPr lang="ru-RU" dirty="0" smtClean="0"/>
              <a:t>находящаяся на расстоянии 100 млн. световых лет, удаляется от нас со скоростью порядка 2000 км/с; </a:t>
            </a:r>
            <a:r>
              <a:rPr lang="ru-RU" dirty="0" smtClean="0"/>
              <a:t>если расстояние </a:t>
            </a:r>
            <a:r>
              <a:rPr lang="ru-RU" dirty="0" smtClean="0"/>
              <a:t>до галактики в два раза больше, то и скорость удаления удваивается, и т.д. Вселенная</a:t>
            </a:r>
          </a:p>
          <a:p>
            <a:r>
              <a:rPr lang="ru-RU" dirty="0" smtClean="0"/>
              <a:t>расширяется, следовательно, она не является неизменной. Речь идет о глобальном космическом явлении</a:t>
            </a:r>
            <a:r>
              <a:rPr lang="ru-RU" dirty="0" smtClean="0"/>
              <a:t>, </a:t>
            </a:r>
            <a:endParaRPr lang="ru-RU" dirty="0" smtClean="0"/>
          </a:p>
          <a:p>
            <a:r>
              <a:rPr lang="ru-RU" dirty="0" smtClean="0"/>
              <a:t>имеющем огромные масштабы, такие, что сами галактики уже кажутся всего лишь пылинками.</a:t>
            </a:r>
            <a:endParaRPr lang="ru-RU" dirty="0"/>
          </a:p>
        </p:txBody>
      </p:sp>
      <p:pic>
        <p:nvPicPr>
          <p:cNvPr id="51202" name="Picture 2" descr="http://elementy.ru/images/eltpub/hubble_edwin_300.jpg"/>
          <p:cNvPicPr>
            <a:picLocks noChangeAspect="1" noChangeArrowheads="1"/>
          </p:cNvPicPr>
          <p:nvPr/>
        </p:nvPicPr>
        <p:blipFill>
          <a:blip r:embed="rId2" cstate="print"/>
          <a:srcRect/>
          <a:stretch>
            <a:fillRect/>
          </a:stretch>
        </p:blipFill>
        <p:spPr bwMode="auto">
          <a:xfrm>
            <a:off x="6732240" y="476672"/>
            <a:ext cx="2088232" cy="2605255"/>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404664"/>
            <a:ext cx="4104456" cy="5355312"/>
          </a:xfrm>
          <a:prstGeom prst="rect">
            <a:avLst/>
          </a:prstGeom>
        </p:spPr>
        <p:txBody>
          <a:bodyPr wrap="square">
            <a:spAutoFit/>
          </a:bodyPr>
          <a:lstStyle/>
          <a:p>
            <a:r>
              <a:rPr lang="ru-RU" b="1" dirty="0" smtClean="0"/>
              <a:t>Тёмная </a:t>
            </a:r>
            <a:r>
              <a:rPr lang="ru-RU" b="1" dirty="0" smtClean="0"/>
              <a:t>материя</a:t>
            </a:r>
          </a:p>
          <a:p>
            <a:endParaRPr lang="ru-RU" b="1" dirty="0" smtClean="0"/>
          </a:p>
          <a:p>
            <a:r>
              <a:rPr lang="ru-RU" dirty="0" smtClean="0"/>
              <a:t>Тёмная </a:t>
            </a:r>
            <a:r>
              <a:rPr lang="ru-RU" dirty="0" smtClean="0"/>
              <a:t>материя в астрономии и космологии — форма материи, которая не испускает электромагнитного излучения и не взаимодействует с ним. Это свойство данной формы вещества делает невозможным её прямое наблюдение. Однако возможно обнаружить присутствие тёмной материи по создаваемым ею гравитационным эффектам</a:t>
            </a:r>
            <a:r>
              <a:rPr lang="ru-RU" dirty="0" smtClean="0"/>
              <a:t>.</a:t>
            </a:r>
          </a:p>
          <a:p>
            <a:endParaRPr lang="ru-RU" dirty="0" smtClean="0"/>
          </a:p>
          <a:p>
            <a:r>
              <a:rPr lang="ru-RU" dirty="0" smtClean="0"/>
              <a:t>Обнаружение природы тёмной материи поможет решить проблему скрытой массы, которая, в частности, заключается в аномально быстрой скорости вращения внешних областей галактик.</a:t>
            </a:r>
            <a:endParaRPr lang="ru-RU" dirty="0"/>
          </a:p>
        </p:txBody>
      </p:sp>
      <p:pic>
        <p:nvPicPr>
          <p:cNvPr id="57346" name="Picture 2" descr="http://upload.wikimedia.org/wikipedia/commons/thumb/4/4b/Darkenergy.png/320px-Darkenergy.png"/>
          <p:cNvPicPr>
            <a:picLocks noChangeAspect="1" noChangeArrowheads="1"/>
          </p:cNvPicPr>
          <p:nvPr/>
        </p:nvPicPr>
        <p:blipFill>
          <a:blip r:embed="rId2" cstate="print"/>
          <a:srcRect/>
          <a:stretch>
            <a:fillRect/>
          </a:stretch>
        </p:blipFill>
        <p:spPr bwMode="auto">
          <a:xfrm>
            <a:off x="5652120" y="908720"/>
            <a:ext cx="3048000" cy="224790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620688"/>
            <a:ext cx="4572000" cy="5355312"/>
          </a:xfrm>
          <a:prstGeom prst="rect">
            <a:avLst/>
          </a:prstGeom>
        </p:spPr>
        <p:txBody>
          <a:bodyPr>
            <a:spAutoFit/>
          </a:bodyPr>
          <a:lstStyle/>
          <a:p>
            <a:r>
              <a:rPr lang="ru-RU" b="1" dirty="0" smtClean="0"/>
              <a:t>Тёмная </a:t>
            </a:r>
            <a:r>
              <a:rPr lang="ru-RU" b="1" dirty="0" err="1" smtClean="0"/>
              <a:t>эне́ргия</a:t>
            </a:r>
            <a:endParaRPr lang="ru-RU" b="1" dirty="0" smtClean="0"/>
          </a:p>
          <a:p>
            <a:r>
              <a:rPr lang="ru-RU" dirty="0" smtClean="0"/>
              <a:t>Тёмная </a:t>
            </a:r>
            <a:r>
              <a:rPr lang="ru-RU" dirty="0" err="1" smtClean="0"/>
              <a:t>эне́ргия</a:t>
            </a:r>
            <a:r>
              <a:rPr lang="ru-RU" dirty="0" smtClean="0"/>
              <a:t> (англ. </a:t>
            </a:r>
            <a:r>
              <a:rPr lang="en-US" dirty="0" smtClean="0"/>
              <a:t>D</a:t>
            </a:r>
            <a:r>
              <a:rPr lang="ru-RU" dirty="0" err="1" smtClean="0"/>
              <a:t>ark</a:t>
            </a:r>
            <a:endParaRPr lang="ru-RU" dirty="0" smtClean="0"/>
          </a:p>
          <a:p>
            <a:r>
              <a:rPr lang="ru-RU" dirty="0" smtClean="0"/>
              <a:t> </a:t>
            </a:r>
            <a:r>
              <a:rPr lang="ru-RU" dirty="0" err="1" smtClean="0"/>
              <a:t>energy</a:t>
            </a:r>
            <a:r>
              <a:rPr lang="ru-RU" dirty="0" smtClean="0"/>
              <a:t>) в космологии — феномен, объясняющий факт, что Вселенная расширяется с </a:t>
            </a:r>
            <a:r>
              <a:rPr lang="ru-RU" dirty="0" smtClean="0"/>
              <a:t>ускорением.</a:t>
            </a:r>
          </a:p>
          <a:p>
            <a:endParaRPr lang="ru-RU" dirty="0" smtClean="0"/>
          </a:p>
          <a:p>
            <a:r>
              <a:rPr lang="ru-RU" dirty="0" smtClean="0"/>
              <a:t>Существует два варианта объяснения сущности тёмной энергии:</a:t>
            </a:r>
          </a:p>
          <a:p>
            <a:r>
              <a:rPr lang="ru-RU" dirty="0" smtClean="0"/>
              <a:t>тёмная энергия есть космологическая константа — неизменная энергетическая плотность, равномерно заполняющая пространство Вселенной (другими словами, постулируется ненулевая энергия и давление </a:t>
            </a:r>
            <a:r>
              <a:rPr lang="ru-RU" dirty="0" smtClean="0"/>
              <a:t>вакуума);</a:t>
            </a:r>
          </a:p>
          <a:p>
            <a:endParaRPr lang="ru-RU" dirty="0" smtClean="0"/>
          </a:p>
          <a:p>
            <a:r>
              <a:rPr lang="ru-RU" dirty="0" smtClean="0"/>
              <a:t>тёмная энергия есть некая квинтэссенция — динамическое поле, энергетическая плотность которого может меняться в пространстве и времени.</a:t>
            </a:r>
            <a:endParaRPr lang="ru-RU" dirty="0"/>
          </a:p>
        </p:txBody>
      </p:sp>
      <p:pic>
        <p:nvPicPr>
          <p:cNvPr id="58370" name="Picture 2" descr="http://what-is-what.ru/uploads/posts/2009-07/1246411280_dark-matter.jpg"/>
          <p:cNvPicPr>
            <a:picLocks noChangeAspect="1" noChangeArrowheads="1"/>
          </p:cNvPicPr>
          <p:nvPr/>
        </p:nvPicPr>
        <p:blipFill>
          <a:blip r:embed="rId2" cstate="print"/>
          <a:srcRect/>
          <a:stretch>
            <a:fillRect/>
          </a:stretch>
        </p:blipFill>
        <p:spPr bwMode="auto">
          <a:xfrm>
            <a:off x="6084168" y="404664"/>
            <a:ext cx="2857500" cy="2857500"/>
          </a:xfrm>
          <a:prstGeom prst="rect">
            <a:avLst/>
          </a:prstGeom>
          <a:noFill/>
          <a:effectLst>
            <a:softEdge rad="1270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404664"/>
            <a:ext cx="5760640" cy="4524315"/>
          </a:xfrm>
          <a:prstGeom prst="rect">
            <a:avLst/>
          </a:prstGeom>
        </p:spPr>
        <p:txBody>
          <a:bodyPr wrap="square">
            <a:spAutoFit/>
          </a:bodyPr>
          <a:lstStyle/>
          <a:p>
            <a:r>
              <a:rPr lang="ru-RU" b="1" dirty="0" smtClean="0"/>
              <a:t>Черные дыры</a:t>
            </a:r>
          </a:p>
          <a:p>
            <a:endParaRPr lang="ru-RU" b="1" dirty="0" smtClean="0"/>
          </a:p>
          <a:p>
            <a:r>
              <a:rPr lang="ru-RU" dirty="0" smtClean="0"/>
              <a:t>Концепция </a:t>
            </a:r>
            <a:r>
              <a:rPr lang="ru-RU" dirty="0" smtClean="0"/>
              <a:t>массивного тела, гравитационное притяжение которого настолько велико, что скорость, необходимая для преодоления этого притяжения (вторая космическая скорость), равна или превышает скорость света, впервые была высказана в 1784 году Джоном </a:t>
            </a:r>
            <a:r>
              <a:rPr lang="ru-RU" dirty="0" err="1" smtClean="0"/>
              <a:t>Мичеллом</a:t>
            </a:r>
            <a:r>
              <a:rPr lang="ru-RU" dirty="0" smtClean="0"/>
              <a:t> в письме, которое он послал в Королевское общество. Письмо содержало расчёт, из которого следовало, что для тела с радиусом в 500 солнечных радиусов и с плотностью Солнца вторая космическая скорость на его поверхности будет равна скорости </a:t>
            </a:r>
            <a:r>
              <a:rPr lang="ru-RU" dirty="0" smtClean="0"/>
              <a:t>света. </a:t>
            </a:r>
            <a:r>
              <a:rPr lang="ru-RU" dirty="0" smtClean="0"/>
              <a:t>Таким образом, свет не сможет покинуть это тело, и оно будет </a:t>
            </a:r>
            <a:r>
              <a:rPr lang="ru-RU" dirty="0" smtClean="0"/>
              <a:t>невидимым. </a:t>
            </a:r>
            <a:r>
              <a:rPr lang="ru-RU" dirty="0" err="1" smtClean="0"/>
              <a:t>Мичелл</a:t>
            </a:r>
            <a:r>
              <a:rPr lang="ru-RU" dirty="0" smtClean="0"/>
              <a:t> предположил, что в космосе может существовать множество таких недоступных наблюдению объектов.</a:t>
            </a:r>
            <a:endParaRPr lang="ru-RU" dirty="0"/>
          </a:p>
        </p:txBody>
      </p:sp>
      <p:pic>
        <p:nvPicPr>
          <p:cNvPr id="50178" name="Picture 2" descr="http://shipdesign.ru/Gotman/Img/01.jpg"/>
          <p:cNvPicPr>
            <a:picLocks noChangeAspect="1" noChangeArrowheads="1"/>
          </p:cNvPicPr>
          <p:nvPr/>
        </p:nvPicPr>
        <p:blipFill>
          <a:blip r:embed="rId2" cstate="print"/>
          <a:srcRect/>
          <a:stretch>
            <a:fillRect/>
          </a:stretch>
        </p:blipFill>
        <p:spPr bwMode="auto">
          <a:xfrm>
            <a:off x="7308304" y="188640"/>
            <a:ext cx="1657350" cy="2257426"/>
          </a:xfrm>
          <a:prstGeom prst="rect">
            <a:avLst/>
          </a:prstGeom>
          <a:noFill/>
        </p:spPr>
      </p:pic>
      <p:pic>
        <p:nvPicPr>
          <p:cNvPr id="50180" name="Picture 4" descr="http://www.rusrep.ru/images/texts/1696/169643_9.jpeg"/>
          <p:cNvPicPr>
            <a:picLocks noChangeAspect="1" noChangeArrowheads="1"/>
          </p:cNvPicPr>
          <p:nvPr/>
        </p:nvPicPr>
        <p:blipFill>
          <a:blip r:embed="rId3" cstate="print"/>
          <a:srcRect/>
          <a:stretch>
            <a:fillRect/>
          </a:stretch>
        </p:blipFill>
        <p:spPr bwMode="auto">
          <a:xfrm>
            <a:off x="1619672" y="4941168"/>
            <a:ext cx="1800200" cy="1549120"/>
          </a:xfrm>
          <a:prstGeom prst="rect">
            <a:avLst/>
          </a:prstGeom>
          <a:noFill/>
          <a:effectLst>
            <a:softEdge rad="63500"/>
          </a:effectLst>
        </p:spPr>
      </p:pic>
      <p:pic>
        <p:nvPicPr>
          <p:cNvPr id="50182" name="Picture 6" descr="http://oritan.org/article/images/BLACKHOLE/blackhole6.jpg"/>
          <p:cNvPicPr>
            <a:picLocks noChangeAspect="1" noChangeArrowheads="1"/>
          </p:cNvPicPr>
          <p:nvPr/>
        </p:nvPicPr>
        <p:blipFill>
          <a:blip r:embed="rId4" cstate="print"/>
          <a:srcRect/>
          <a:stretch>
            <a:fillRect/>
          </a:stretch>
        </p:blipFill>
        <p:spPr bwMode="auto">
          <a:xfrm>
            <a:off x="3707904" y="4941168"/>
            <a:ext cx="1584175" cy="1584176"/>
          </a:xfrm>
          <a:prstGeom prst="rect">
            <a:avLst/>
          </a:prstGeom>
          <a:noFill/>
          <a:effectLst>
            <a:softEdge rad="63500"/>
          </a:effectLst>
        </p:spPr>
      </p:pic>
      <p:pic>
        <p:nvPicPr>
          <p:cNvPr id="50184" name="Picture 8" descr="http://spacereal.ru/wp-content/uploads/2011/02/obrazovanie-chernyx-dyr.jpg"/>
          <p:cNvPicPr>
            <a:picLocks noChangeAspect="1" noChangeArrowheads="1"/>
          </p:cNvPicPr>
          <p:nvPr/>
        </p:nvPicPr>
        <p:blipFill>
          <a:blip r:embed="rId5" cstate="print"/>
          <a:srcRect/>
          <a:stretch>
            <a:fillRect/>
          </a:stretch>
        </p:blipFill>
        <p:spPr bwMode="auto">
          <a:xfrm>
            <a:off x="5508104" y="4869160"/>
            <a:ext cx="2592288" cy="1710376"/>
          </a:xfrm>
          <a:prstGeom prst="rect">
            <a:avLst/>
          </a:prstGeom>
          <a:noFill/>
          <a:effectLst>
            <a:softEdge rad="63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476672"/>
            <a:ext cx="7128792" cy="5632311"/>
          </a:xfrm>
          <a:prstGeom prst="rect">
            <a:avLst/>
          </a:prstGeom>
        </p:spPr>
        <p:txBody>
          <a:bodyPr wrap="square">
            <a:spAutoFit/>
          </a:bodyPr>
          <a:lstStyle/>
          <a:p>
            <a:r>
              <a:rPr lang="ru-RU" dirty="0" smtClean="0"/>
              <a:t>Черные дыры появляются, когда гравитация </a:t>
            </a:r>
            <a:r>
              <a:rPr lang="ru-RU" dirty="0" smtClean="0"/>
              <a:t>наконец побеждает все прочие силы </a:t>
            </a:r>
            <a:r>
              <a:rPr lang="ru-RU" dirty="0" smtClean="0"/>
              <a:t>и приводит </a:t>
            </a:r>
            <a:r>
              <a:rPr lang="ru-RU" dirty="0" smtClean="0"/>
              <a:t>звезду в состояние коллапса (катастрофического сжатия).</a:t>
            </a:r>
          </a:p>
          <a:p>
            <a:r>
              <a:rPr lang="ru-RU" dirty="0" smtClean="0"/>
              <a:t>В черной дыре вторая космическая скорость достигает скорости света, т.е. 300000 км/с; при </a:t>
            </a:r>
            <a:r>
              <a:rPr lang="ru-RU" dirty="0" smtClean="0"/>
              <a:t>этом преодолеть </a:t>
            </a:r>
            <a:r>
              <a:rPr lang="ru-RU" dirty="0" smtClean="0"/>
              <a:t>силу притяжения не может ни один объект, включая свет. Задержка времени здесь доходит до</a:t>
            </a:r>
          </a:p>
          <a:p>
            <a:r>
              <a:rPr lang="ru-RU" dirty="0" smtClean="0"/>
              <a:t>100%; хотя это звучит парадоксально, но на поверхности черной дыры течение времени останавливается</a:t>
            </a:r>
            <a:r>
              <a:rPr lang="ru-RU" dirty="0" smtClean="0"/>
              <a:t>.</a:t>
            </a:r>
          </a:p>
          <a:p>
            <a:endParaRPr lang="ru-RU" dirty="0" smtClean="0"/>
          </a:p>
          <a:p>
            <a:r>
              <a:rPr lang="ru-RU" dirty="0" smtClean="0"/>
              <a:t>Если </a:t>
            </a:r>
            <a:r>
              <a:rPr lang="ru-RU" dirty="0" smtClean="0"/>
              <a:t>бы отважные (и безрассудные) исследователи осмелились войти в черную дыру на </a:t>
            </a:r>
            <a:r>
              <a:rPr lang="ru-RU" dirty="0" smtClean="0"/>
              <a:t>космическом корабле</a:t>
            </a:r>
            <a:r>
              <a:rPr lang="ru-RU" dirty="0" smtClean="0"/>
              <a:t>, то в таком случае растяжение времени возымело бы обратное действие. Астронавты увидели бы,</a:t>
            </a:r>
          </a:p>
          <a:p>
            <a:r>
              <a:rPr lang="ru-RU" dirty="0" smtClean="0"/>
              <a:t>что события во внешнем пространстве стали развертываться с внезапным ускорением, и в считанные </a:t>
            </a:r>
            <a:r>
              <a:rPr lang="ru-RU" dirty="0" smtClean="0"/>
              <a:t>доли секунды </a:t>
            </a:r>
            <a:r>
              <a:rPr lang="ru-RU" dirty="0" smtClean="0"/>
              <a:t>субъективного времени астронавтов они вместе со своей черной дырой оказались бы в </a:t>
            </a:r>
            <a:r>
              <a:rPr lang="ru-RU" dirty="0" smtClean="0"/>
              <a:t>самом отдаленном </a:t>
            </a:r>
            <a:r>
              <a:rPr lang="ru-RU" dirty="0" smtClean="0"/>
              <a:t>будущем нашей Вселенной. Так что путешествие в черную дыру – это одновременно и</a:t>
            </a:r>
          </a:p>
          <a:p>
            <a:r>
              <a:rPr lang="ru-RU" dirty="0" smtClean="0"/>
              <a:t>путешествие в будущее.</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1268760"/>
            <a:ext cx="2880320" cy="923330"/>
          </a:xfrm>
          <a:prstGeom prst="rect">
            <a:avLst/>
          </a:prstGeom>
        </p:spPr>
        <p:txBody>
          <a:bodyPr wrap="square">
            <a:spAutoFit/>
          </a:bodyPr>
          <a:lstStyle/>
          <a:p>
            <a:r>
              <a:rPr lang="ru-RU" sz="5400" dirty="0" smtClean="0">
                <a:solidFill>
                  <a:srgbClr val="C00000"/>
                </a:solidFill>
                <a:effectLst>
                  <a:outerShdw blurRad="38100" dist="38100" dir="2700000" algn="tl">
                    <a:srgbClr val="000000">
                      <a:alpha val="43137"/>
                    </a:srgbClr>
                  </a:outerShdw>
                </a:effectLst>
              </a:rPr>
              <a:t>Спасибо</a:t>
            </a:r>
            <a:endParaRPr lang="ru-RU" sz="5400" dirty="0">
              <a:solidFill>
                <a:srgbClr val="C00000"/>
              </a:solidFill>
              <a:effectLst>
                <a:outerShdw blurRad="38100" dist="38100" dir="2700000" algn="tl">
                  <a:srgbClr val="000000">
                    <a:alpha val="43137"/>
                  </a:srgbClr>
                </a:outerShdw>
              </a:effectLst>
            </a:endParaRPr>
          </a:p>
        </p:txBody>
      </p:sp>
      <p:sp>
        <p:nvSpPr>
          <p:cNvPr id="5" name="Прямоугольник 4"/>
          <p:cNvSpPr/>
          <p:nvPr/>
        </p:nvSpPr>
        <p:spPr>
          <a:xfrm>
            <a:off x="5364088" y="3789040"/>
            <a:ext cx="3324949" cy="1754326"/>
          </a:xfrm>
          <a:prstGeom prst="rect">
            <a:avLst/>
          </a:prstGeom>
        </p:spPr>
        <p:txBody>
          <a:bodyPr wrap="none">
            <a:spAutoFit/>
          </a:bodyPr>
          <a:lstStyle/>
          <a:p>
            <a:r>
              <a:rPr lang="ru-RU" sz="5400" dirty="0" smtClean="0">
                <a:solidFill>
                  <a:srgbClr val="C00000"/>
                </a:solidFill>
                <a:effectLst>
                  <a:outerShdw blurRad="38100" dist="38100" dir="2700000" algn="tl">
                    <a:srgbClr val="000000">
                      <a:alpha val="43137"/>
                    </a:srgbClr>
                  </a:outerShdw>
                </a:effectLst>
              </a:rPr>
              <a:t>за </a:t>
            </a:r>
          </a:p>
          <a:p>
            <a:r>
              <a:rPr lang="ru-RU" sz="5400" dirty="0" smtClean="0">
                <a:solidFill>
                  <a:srgbClr val="C00000"/>
                </a:solidFill>
                <a:effectLst>
                  <a:outerShdw blurRad="38100" dist="38100" dir="2700000" algn="tl">
                    <a:srgbClr val="000000">
                      <a:alpha val="43137"/>
                    </a:srgbClr>
                  </a:outerShdw>
                </a:effectLst>
              </a:rPr>
              <a:t>внимание!</a:t>
            </a:r>
            <a:endParaRPr lang="ru-RU" sz="5400" dirty="0">
              <a:solidFill>
                <a:srgbClr val="C00000"/>
              </a:solidFill>
              <a:effectLst>
                <a:outerShdw blurRad="38100" dist="38100" dir="2700000" algn="tl">
                  <a:srgbClr val="000000">
                    <a:alpha val="43137"/>
                  </a:srgbClr>
                </a:outerShdw>
              </a:effectLst>
            </a:endParaRPr>
          </a:p>
        </p:txBody>
      </p:sp>
      <p:pic>
        <p:nvPicPr>
          <p:cNvPr id="1026" name="Picture 2" descr="https://encrypted-tbn0.gstatic.com/images?q=tbn:ANd9GcSHo_9ueo1z4OexcNMq9PdvkcJs9UN0gLO5OJgqFW00B5RNlJLP"/>
          <p:cNvPicPr>
            <a:picLocks noChangeAspect="1" noChangeArrowheads="1"/>
          </p:cNvPicPr>
          <p:nvPr/>
        </p:nvPicPr>
        <p:blipFill>
          <a:blip r:embed="rId2" cstate="print"/>
          <a:srcRect/>
          <a:stretch>
            <a:fillRect/>
          </a:stretch>
        </p:blipFill>
        <p:spPr bwMode="auto">
          <a:xfrm>
            <a:off x="5796136" y="1124744"/>
            <a:ext cx="2162175" cy="2124075"/>
          </a:xfrm>
          <a:prstGeom prst="rect">
            <a:avLst/>
          </a:prstGeom>
          <a:noFill/>
        </p:spPr>
      </p:pic>
      <p:pic>
        <p:nvPicPr>
          <p:cNvPr id="2" name="Picture 2" descr="http://www.55referatov.ru/upload/iblock/513/51385186493afaec2d3481fc8c89eadd.jpg"/>
          <p:cNvPicPr>
            <a:picLocks noChangeAspect="1" noChangeArrowheads="1"/>
          </p:cNvPicPr>
          <p:nvPr/>
        </p:nvPicPr>
        <p:blipFill>
          <a:blip r:embed="rId3" cstate="print"/>
          <a:srcRect/>
          <a:stretch>
            <a:fillRect/>
          </a:stretch>
        </p:blipFill>
        <p:spPr bwMode="auto">
          <a:xfrm>
            <a:off x="1475656" y="2780928"/>
            <a:ext cx="3312368" cy="2592749"/>
          </a:xfrm>
          <a:prstGeom prst="rect">
            <a:avLst/>
          </a:prstGeom>
          <a:noFill/>
          <a:effectLst>
            <a:softEdge rad="63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04664"/>
            <a:ext cx="7000924" cy="4247317"/>
          </a:xfrm>
          <a:prstGeom prst="rect">
            <a:avLst/>
          </a:prstGeom>
        </p:spPr>
        <p:txBody>
          <a:bodyPr wrap="square">
            <a:spAutoFit/>
          </a:bodyPr>
          <a:lstStyle/>
          <a:p>
            <a:r>
              <a:rPr lang="ru-RU" dirty="0" smtClean="0"/>
              <a:t>Земля — особое место. Безусловно — не единственное в своем роде. Но, конечно</a:t>
            </a:r>
            <a:r>
              <a:rPr lang="ru-RU" b="1" dirty="0" smtClean="0"/>
              <a:t>, и не типичное</a:t>
            </a:r>
            <a:r>
              <a:rPr lang="ru-RU" dirty="0" smtClean="0"/>
              <a:t>. Никакая планета, звезда или галактика не может быть типичной, потому что Космос в основном </a:t>
            </a:r>
            <a:r>
              <a:rPr lang="ru-RU" b="1" dirty="0" smtClean="0"/>
              <a:t>пуст. </a:t>
            </a:r>
          </a:p>
          <a:p>
            <a:r>
              <a:rPr lang="ru-RU" dirty="0" smtClean="0"/>
              <a:t>Единственное, что типично для него, — безмерный, ледяной, вселенский вакуум, вечная ночь межгалактического пространства, место, настолько странное и пустынное, что в сравнении с ним планеты, звезды и галактики кажутся восхитительными исключениями. </a:t>
            </a:r>
          </a:p>
          <a:p>
            <a:endParaRPr lang="ru-RU" dirty="0" smtClean="0"/>
          </a:p>
          <a:p>
            <a:r>
              <a:rPr lang="ru-RU" dirty="0" smtClean="0"/>
              <a:t>Если бы нас вдруг случайным образом выбросило где-то в Космосе, то шансы оказаться на поверхности планеты или вблизи нее не превысили бы одного к миллиарду триллионов </a:t>
            </a:r>
            <a:r>
              <a:rPr lang="ru-RU" dirty="0" err="1" smtClean="0"/>
              <a:t>триллионов</a:t>
            </a:r>
            <a:r>
              <a:rPr lang="ru-RU" dirty="0" smtClean="0"/>
              <a:t> (10</a:t>
            </a:r>
            <a:r>
              <a:rPr lang="ru-RU" baseline="30000" dirty="0" smtClean="0"/>
              <a:t>33</a:t>
            </a:r>
            <a:r>
              <a:rPr lang="ru-RU" dirty="0" smtClean="0"/>
              <a:t>, единица с 33 нулями). В повседневной жизни такие числа называют астрономическими. Планеты поистине бесценны.</a:t>
            </a:r>
            <a:endParaRPr lang="ru-RU" dirty="0"/>
          </a:p>
        </p:txBody>
      </p:sp>
      <p:sp>
        <p:nvSpPr>
          <p:cNvPr id="3074" name="AutoShape 2" descr="data:image/jpeg;base64,/9j/4AAQSkZJRgABAQAAAQABAAD/2wCEAAkGBhQSEBUUEhQUFRUUFxcUFhUVFxQUFRUVFBQVFRQVFBUYHCYeFxokGRQUHy8gJCcpLCwsFR4xNTAqNSYrLCkBCQoKDgwOGg8PGikkHiQpLCwpLiksKSwsLCksKSksLCksLCksKSwsLCwpLCkpLCwsKSksKSwsLCksLCkpLCwpKf/AABEIALYBFQMBIgACEQEDEQH/xAAcAAABBQEBAQAAAAAAAAAAAAADAAECBAUGBwj/xABCEAABAwIEAwMJBgUEAAcAAAABAAIRAyEEEjFBBVFhcYGRBhMiMqGxwdHwFEJSYnLhByMzgpJDorLxFRckU3PC0v/EABsBAAIDAQEBAAAAAAAAAAAAAAADAQIEBQYH/8QAJhEAAwACAgICAgEFAAAAAAAAAAECAxESIQQxE0FRYSIFMnGB0f/aAAwDAQACEQMRAD8AfF4oucbluYzlmbaQLW0VfE4rLMA9pNwQNRyRmy4y0gkOLYjVt4g6oHEKT6YlwzdsRGxleFnXLR9FnS0jluI8We/0XNHQgmw0Nisyqxb1bhL3nOyBrmA9XTaeeizBhzlMj1XZfo/WoXax1CX8RzlUuJi16SqOC3K+GWXXowt+LJs855viuHspEqOdSeEErXJw7WgnnE4qoBTZlfQl0WfPJxVVXzifOf8Av90aI5lvzykKqpZ+v13JZ+qjiT8ho0sRf90nV77LPFTtRH1ARMe1Tx2HyFv7V1KM3EgDdZXnunv+aOa/QIUk/IXvtaX2zoPb81nnEdngE32o8m/4j5KOJKymj9u7PBSGP7PAfJZn2vo3/H5KQxY/A3/ePc5RxJ+VmoOIHp/i35IjeIn8v+LfkssYlm7CP0vj/kCiNfTP33t/U0OHi0z7FKgPmZfdxGDo3w+SccSG7G9xeP8A7Ki/BOd/TLKnRjvS/wAHQ49wVOo4tMOBBGoIgjtBUOCyzM3RxCnu147HA+wt+KIytTJtUI/Ww+9hd7lkswVUNzZHRtIjvQvPESTr11UfEHz/ALOpweAfVqNY1zCCbua5roG5LZzDvC6vGeRjRTtIMayvN+Acb+z4mnVIkNNx+Uggx4r07H+V7KlPM17SI5hdDw5xrfJGLysmSmtPo4KtUdTqGm7bQ9EaljFVrf8AqqznU3NzCzWEwak65CbE2FpvKpedLXEOBBBggiCDyI2WLPjnm+Po24M1KFy9m+zFLSocaeBDoe38L/SA7Dq3uIXLU8SrVLELPw0avl2dXTdQffO6kd2kGoP7XC8dqSwaVaydRour/Z6PjuFkgVANpjlG8DZR8w2o0AAgRDt4J+E371s0aRdGWCQNyQI0g/8Aas0uGBxt/LLhaJu4SSI7AV4qIu0uJ3H5PHqvo40YTLLYGhIgakfBUavDpkxe87A2ANtNIXe4/h0Q4hpIbsOdpWDj6WsaHWO8K7yXjvTNWHyFk9HGVuHaxpt0WBxTBQu5qYdwkAWmQeYO6w+L4SQV0/H8h8hmefkk4Su1VXLSxlKCVQqNK9FjraPI+RHFlcpvr6lTcOv13IZA5p6OfQu9NA5pW6p5HI+I+SsLGkdU+YdfH9ksw5Hx/ZPmbyPj+yAGzDl7Sp06o5D2/NMHN5O/yH/5Ug2md3DuDviEAM8jkP8Ad80Tzgj1faVNmFzWa9juk5D/AL4HgUOrh3MOVwLTyII96sQLM3k7xB+CQpsP3yP1Nt4tJ9yESmaRN9N45KGSWRw559SH/oIcf8fW9irEc1v4fgtKo3Mx7hHK5HaIsVYweDNeo2lLMQXWEnJXb1a8i4AvDpFtlTmidHMgqQK9ZwP8ERkl9RzidIhojbTdc15Tfw4qYa7ZI5H5qk58betg5ZxNU3XT+Q7ziMXTo1SHsuQHgOILWlwyE3bcaBcs9pBIOu6s8Mxj6NVlWmYcw5gfgehFu9OXsq/R9AY/gVMMiBovGfLPh4pVSBzXX/8AmzTcyKjHh4sQIcJ6GR7Vx3lRWNdjMSDLXlzS3djxoDzlt027TQjHDTOfDk4coBOCkmgM166HCYgYtvm6h/ntH8qof9QD/TqHcxofo80EWjWLXBzTBaQQeoMhBOy6HkGDYixB1BGoKs0qyn5QEGo2q0QKzG1P7iId8PFUGVFRoYqNqlWskqFKrZJV4jlkPfKdQH7wbeZ+7O0bjZbLMFNIAOkkhzTP3p2PVck6sXSHiC2WkCxMdPrRap8pG0qLMm17301C8R49TLas9JnwW9cPyWft2WoadSRp2TuO9UeLYVoeS0jLcg87Ku7jgq1c72C8SBsIgHVPi4mxi4jfqk5r3/H99P70Mx4nFJ+uu/xsoUcTFTK4CDY+BMjloFh8YcHExC0cbWlxtp8lh8RquBv94T8/an4I20zpTG+zkOKUvSKxqtI8iui4heZI/wB3wWLWaObPB/yXq/HfR57z41RnupH6I+agaJ6f5N+atlg50+8OHvCb7M46U2u/QS72NdK3I4NoqfZnbQewg+4pnYdw1aR3FEzMn0muHYZjuI+KNSwbjei/MRfKJbU/x37iVYSUUlbZjtqjQ8f4v7ni89srVw/kfUrUjWw/pUhrm9FwI1bH3u0KG0vZKWzn0lOtRLXEEQQoKSBK7hOKOYMrofT3pvu3+3dp6hUwF13Bf4fVarc7xlBEx81S7mPZeMdX6MPiPD2hja1Ik0nHLf1qb9cjudrg7hZq7zF+QD2t9HMQbwJgxz2XJ8Q4Q6kSCIjZRORV6JvG49lTD4lzDLCQenx5ruv4b4ipVxhfRZT8+xhdBs2o0locI2NxcEfBcAtPyb4+/B4llencsN27OabOae0eBhTc8paKJ6PpTh/ldRnJXDsJV3bV/pOP5anqx25U/lJhw+i6WggiQ5tweoCx+FeW+Dx9ECWG16dSMzT2H3hc15S18PhWE0az6IOrGP8AQP8AYZE9xXKeN8tJaZp2tHl3lNh2sxBjf4LHc9beIrUq9XP54g8qjBB8LK7i+E0qrQWlofa7PVPaBsuor4pJmfWzl3vn61WxgHTw/EA6NfScO0nKfYsivRLHFp1BgrVc7zeBA3rVM39lMR/yTCpjhOFFOgCUpwVCVOjTLnBo1JA8UAa3Fqn8rDDcUye4kQs9r0fjVcGrA0YAwf26+2VQzIA0adVJVadeySjZbo9wxlc+deRTJa+7XTcGSIVbEYpxpkuIin6JG8km3wWVj8Y7VuZs2uTYnmQdI6KgzEvAa0sdBJJHOL2m/K68ZHjtrZ9GnF0jpmVS1xcDIgTvuJ7pR/PmHZjvY787LAp4oh0EEkAQDofRBPgr7MYWvIcCYIJ/KR+0+CTeFkOCT8R6Tc2pCzOPvgtm2o6QI+aNiKmarmEnKM2xgtgx7CP7lS4tixUY1zdM0aaWPsstOLHqpYyV2jHxLzFiVi4nEOnY9rWn3hblZllhY0XXa8d/Rw/6jK2VjiGH16Y7WHI7wu0+AUMZw/I0VKbs1MmA4WLXfhcNig1FfwBjCYmfVPmwP15ibdwXTk8zkWgeBxAruFKtq6zKv3mu+6HH7zSbXWa9rqbyNHMcRbYtMWPaFa4Jh8+IZsGnO48ms9JxPcF3Pkj5EMxzK2JqXL3PNNmYNAuTLu8RB6apqWzK3o43jTQ5tGsAAarXZwNC9jsrnd9iu08ifLanTwTsO5npUg+pJEtLMxcTzaRmPbbsXJeVGEfSeKTm5RRlrW2NnHNmkEzPyQB/Iwxn+piItu2iDMn9TgO5vVVuN9MtNa7RU4pjBVqlwEDYdFUTwlCkg6X+HHCWYjiNFlQ+gMzz1ytJA8YX0zhMBhqbQGNDiOk+9fLPkjxn7LjaVY6NMO0PouBaTflM9y95xXla5jWhoJzwfRBIIO4gX8Fg8u+DT0b/ABY5y0mbHlBiJpOhgbG7iOugGq8P8saYzEzPYIXpnFHuLPTIbmE+k64/sEQvL/K3Es0Dp9ypgq6fZfNEQno4uoLlRUnukq3w3A+cJLjlps9J7uQ5Dm46ALpHNLmB/k4Z9U+vWBpUv0/6rx7Gg8yVjucTqZVriWP86+YytaA1jdmsGg+JPMlVEAJOmTgIAPgcIatQNG+p2AFyT2BG4vjBUqQ31GAMYPyt379e9ErO8zTNMf1Hj+Yfwt2pjrz8FnIAZJSypoQAyv4E+baap1Hos/Ud+4Krh6GYxoNSeQ3Kni6+YgCzW2aPj2lAACUySs0aQaMz/wC1v4u3ogAuGwbcs1HZZ9Ubkc0lWq1i4knX6sEkAet8Q4b5uqz7rDMwJItt36KvUpNbSc7zhdE2du8jWYmZ2PNekcS4Y3LIGYGcwHrDlHNc7xDg7adKS0AHYxOk6LxCy3OptH0DD5U5EjkGUjnDiMrnZegAAIdc66T4LTFYMDs9mPaRpNmmxEbzEdClRwn8t5IDgbsFi7qANhICHUotey5MNHqt2DQDvrt4p9Uqf6NTaYHGYYmm2oCGnWQIhpgNm/OVmY2ofNtj1S7N1k5pHYtuvdtOBm88ADIkFrWnMSAdbkzzWC6m7zIbBs/MbaCPR7rnxT8D37/P/SU+gTh6KwsaLreqeqserhy8mIAF3ONmtHNx+Gp2XRwf3HE/qDM3D4J9Wo2nTaXOcYAH1ornGsFUZloNacrDB/E+q6AXFuvIAcu1bPklxVlHEgU2yA0kvI9JxEXP4GATA6ibxGp5YuZUaH0wcz3GG/ekcoN7zy0Wus1RkU66Z5+saqXRw2JqCjTNJhBe7+q4XAAMik07gG5O5EbX6HgHlScDRNKrmcXgnIwgPpSLZidyTOXYG/Jc6HtoerD6v4hdlP8ATs5/XQbSbhvMCn6Vb0nm4pEnU3zVjqP06neN9ybXo57Wy/jsaKrziKwOUmWMcZdVLRALiAPQG7t9BvGLisS6o8veZc7X4ADYAWjolicQ6o4ucZJ7gANAALADYBDhBA0JQnhW8PgRlz1SWs2j13xswH/kbDqbIJIYHAmoSScrG3e86NHLq47NFyuk4Z/EKthh5uiP5LRla1xOeNyXczy0FgFzmMxxfDQMrG+qwaDmSfvOO5PsFlWBVXKpaZM05e0dLxHy6qVSTlgnrK53E4pzzLjKTKc62RsNgswLnHKwau5n8LR953TxRONT6JrJVeyGCwRqE3DWtu559Vo5nryGpRsdjQWinTBbTboDq52739emwso4rFyA1oy0xcN3J/E8/ed7tlUJVipFJOkG8lADK+z+SJP9Q+qPwD8R/NyGygIpdanLUM6nm73Ko5xJk3JQA9yfeU5dySdYQoIASLSoEkczt801CnmdCPVqwIbvqefQdFACrVABkbpufxH5KuWpC6K12TqfYPmUAJlMNu652b8XdFCrUJMnUpnO3USgBBJIJKQPqWtiGNYCCQ2fRJEkRoJm5nfqq3HcU2pT9aTDRECxiZnv9i4yhxQ+jSc6IuefXUxoruKxkjM2zfRFr6Wn9l4S3euOuno9vPh8KT2UKjHyAItew1LpGvX5IHEnvbTJdAg2IHrkwA2RrrKd7HPeCwuBDrADWDEXsO9TxrHOqNaDm828ucDYBxFg3oPinT01vR0V7MY4SqRmcS1+YhoEjKBIcTGkz71cxlOXRME3cec6ADuXU4bhNzIMRlJN9YNvb4qhWwsEloy7Z3a25cu66svI5UU+ZP0UWnC0sI9tVo89JjNE5T6sDbfquFx9/XOSmLsYB6TuobuT+N3t0XQcUqQTkEkavdEN6wbDtPsXL13jNaatQnUyWz0Grz2wOhXd8XtbPO+WtW3v2AqEubaKVGe0vI9tV3sH5UM13PBZSlrAIc9xuR+d+jW/lGv5iliInNVdnd+BpsI2c4WA/K32KniMU50AwGjRrbNHYOfU36rpo4mRhBiW0v6V3f8AukRH/wAbT6v6jfllVM9UkoTDMJSp0y4gNBJOgFye5Hp4Owc85GnSbud+lu/bYdU78ZALaYyNNju936ncuggdqkCYYyl60VH/AIdabf1EeuegtzJ0VavXc92ZxJPw2AGw6BQhJGgGhNCNSoF2m2pNgBzJ2RfOtZ6l3fjI0/QDp2m/YjQCZhwy9SZ1FMWJ6uP3R7T7UHEYpzzfQWDRZrRyaNlBxm5umhAEUoUoU2UtzYc+fYN1AEKdMkwPrtRvOBnqXdu7l0b81F9W0NED2ntO6CgkZOwXSUqWoUARebpMZPzThnPT60Sc+bDTkgAtOpBgb77lMac9nNDAjXXl80bPn+XyVWQDL4s3vO5+SiAiGmlkRsCLxZROiVR8pD1e9WRJEJJBJAHreApk5jUYW6DMTmmBoOSNTp1AGsFMkZi4uJmxJMx2LRZWa+m1pMuiYFjM6FauCwBDZc6LFzm77jXU+wQF4e8r72v9H0S8vH2ZuEolzXZXAAGw+870pmNhr4LR4Zw8edMABptm1LjOvJDazI0QAPOaOsJPyA7UWvVAjKSTpOnojU+Kzuu+hF062l9nQY2q2kHMAlxkydpEfUrleIvgX9I7Dbs5nuRa2Lzkuc7sA6a9Aue49xaxAt2b9p3TpTy5EkuhGPF8U9+/s5nj1eXem6w0Y2LfBvbc9FzuIxZghoytOoGp/U7U9mnRWMfXklZtRy9XgjUpHF8q9sE9DKM2iTfQfiNh479gT5mt0Gc8zZvc3U9/gt0o5FsHSwxcJsG/iNm/uegkogqtZ6gzH8bhYfpZp3mewIVSqXGSZ+A5AbBRhNSEjveXGSSSdSbnxTQnhFFDdxge09g+akgEGyjCiG+vc/hGv9x29/Yl52LNGXr949p+AQ8qCNj1axdawA0aLAfM9ShwpQlCCdjVGAGAZ6ieXVRDZ0RRT529/gkXbCw9/aUARgDW55bDt5qD3E6qYamc1VJBwlCkkGqAIQpNsb+HzUg3l4/WimMKeXyVW0vZZJv0DqtvJ0+tFDNyVh1GRfVCNFRyRbgwKSJ5pRLEbKuWh/OnmVEulMkpIEpv0A70zQmcUAIJJBJAHt4Ia4GQ202A3iJPM9Si4jiEAuJ0AvOsi7WqpTwRDy/NMC9rwCMpnn16qdDhIc5xfLi7YxYQBA6WXhnw9tn0XS9sJw57nlrnFxuYbNgNdd/3RK+IkkkgC5y/EDolVdaA2NIgzIHVc7xnicPyNmQfSI57DuREPLfRMzyZeqYvKNea5bjHEZRMVxK0E/ErCxOL5DvNz+y7Pi+Lp7Zz/NzKVpAajSbmw5n4DUoDqjRoJPN2nc35qNR83Q124nR5bLe2Ko8m5M/W3JQhFLE3m+dvf4J6MdMg1qP9ntJt2/AJ6JvYd5uf2RajFYoVxUA9Ud517uSiUbzKbIrFWBhKEXInDPrZTojYJrFea0CwHeqxYiirA0V569lW9gMQyD23QoRqgJMlQLVR+yy9DMCkaaTKaMRb696Wxk9orGn3olHCFx+oVnCYYucuhwvDunsWfJl49L2PjFvtmRRwQbsiF0Le/wDDPyn65pVOHACcvvWNtv2aOl0jmKzp2HbCqPokLsHcOa5slkXjN92YmJ5wqNXh4Bj3KVbn6DW/s5kNG6Z4C0sXgADKzqlNPm1XZVrRSeLqKNUahLQmZaWmMkkkpKjhJIJIA98GFGQxv4mNNULEvgZZuQNAPadkGtxLKTAk29bSTYALB4jxsBptDjy2g6z7l4PFgu2fRZlv2WeJ8YNFpiC4ugcgIXJ4rFkkknXXZQxGKLiSTJKz69dd/wAfxlC69iPI8icU6Qq9ZUnvTvdKESO1dWI0eW8jO7exlJjOfsUC5TpLQkc6q2WQbWt7/FQGGkqzhqElamHwivIujOwuCM2CtVsHGq3+G8JzG9go8UwYBgKansJa0cw+mhloVvFU7quGJiQpsC5qYMRi1LKmJC2yIppGmrTKchRqMhX49FNlM0U9PDyUYNJK3eFcKB1WPNkULZrwxyMmhgDFgtHAeTb6hgN8V1GB4dGwWtQwgaBmIA6a9i5tZbr0bEpn2ZHBPIqHCRmcdBsu24d5F06Y/met2SB1U6HGadOhFMQZudTbfoq+I4+XCcxndRi8TJme6ekZ83mTC1KNRnk/h9C6/S22/RU8V5JUjfNbxHgsU8VfNnKzh+LO0JsZsForweC6ZmXl0wOJ8kaL5DKgzcgIErkuMeTr6M5gbGxXYVa95BT0OI2LKkOa7Y7cki8V41td/wCTTjzqumeY1BYgi6x+I4eNF6D5TcAawZ2XB9nQrjuJ0/QlKm1tNG3XRzT1XIVh6C9dGTLkRBJJJXEjhJIJIA9Gx/G8stb6TtC514j8Kw6mInqgVKwVapUJ5rkYsCn0e3z+bx6ROtW6qnUqqZpOOxR6HCXuOkDcnQdpW+Mf4PP581WzPc5JrCdAtX7DSZ67w48m3Hed0N3EABDGgdVpU/kwX+yvT4eTc2CdpDTAuh1cQXalMxN6+jNTNTDCV0PCWAkLmsIulwBiFTkpfZKl16PRqPCqLcJnDhnNsv7rieKsklHqcVIAEqm+oXWTnSrtC+LnpnPYrVVSFpY/Dw5VTTTJnYlvRVyJ8qseZS80nKRToAAnZSkhGNNXaNABsquTpDMS29gaGEgk9V0PC26LHw9/FbXDHwYXJ8iW/Z0cb0a3nMgvqfYquIrbqeMMkKu+krYZSRmz09kK2OdFinpYkof2fZEbRt0Cck+RnrjxCfalOhiCHK3wfhnnXhtpJgTb2qziuGebqOaY9Exa+idS67M6f2gWczuiu0lBeVBtY/ula60xip72WPPZ6ZaRp8Vx/F8GCCAuowr5Lo2H/UrA4kdSuNmjjb0dzx63HZwnEsGWmyzCun4kAbrnq9O624L5T2LzR9oAkkktBmHCSQSQB7x5G/w5wtTAsr1Tnc8ZomAOlll+UTcDh5aGgkfdBGq83oeU2Ip0/NsrPaz8IcQFmVa5cZJJPMqs6RpdVybpnQ43yibpTa1vdmPtWTiOJOebkntMqjKk1Wbb9layNhmyUQU01NTFRShLexvMItLDqbCr+EpglWdaRVTtljhmAzG+i3GUb9iHRhrRCc1YKQt5GMb4ILXDR1VZ7ztZO58pg4LbjxpIxXlbAVKUobcNKvhsopYNAtcSKdbM37MBrfsTmkPwrVpYOVY/8Nstkx0Z3RgeYb1HtVmth4YOXNXa+BhDa6BGw2Sc2P7H4L+inh2QFbwtSCOaerTA00N0IPgrk5Z7OhLNl+xnZCDVLB1mvbB1U30yDBScdJdBmhtbQJikH6hTFGbqVLD3+rJzr7MalemLCVyCIWkZIiVUp0Y0WlhcMQL/AFyTtc/sQ/4FdlC0lC+yk2AJnkttnDJBNgE1fHspNLaY9KLvMT/aNu1ZPI8icfS7ZowYatmdXw7KLMp9c3dB0A+6SuJ4njbnwWvxfiQAJJXF4ziIuVyJ5ZG2ztpKForY+rqVi1KiNisTmKqldLFHFGbLe/QySSScIHCSQSQBMuSlJJQWbHCsUGSnSQyCZQ8ySSvJVh6Tlq8OddJJVv0Wk1H4mAoNrJJKca0LyCOITCukktUmZoNSxZF1YoYhJJaYfYto2sA6VtMoCEklXJdbLxKMviIhc/iK8SmSTJpueyutV0BGNMEckH7SZSSWLKbYD08WW6LRw/Gc3ovBPI7hJJc611s0z+C66oY9qLTeXeEp0lTnXEXULZdo4hjSbEx2BHdx5rBOUkHQGEySyrLf5GPFH4KWP8qHE2BAjSbQencuZ4v5SOE6yU6SiZTfY9LS6OTxfFHvMkkrOrViUyS6MQl6EW3oCSmKSSaIGSSSQA4SSSQB/9k="/>
          <p:cNvSpPr>
            <a:spLocks noChangeAspect="1" noChangeArrowheads="1"/>
          </p:cNvSpPr>
          <p:nvPr/>
        </p:nvSpPr>
        <p:spPr bwMode="auto">
          <a:xfrm>
            <a:off x="155575" y="-830263"/>
            <a:ext cx="2638425" cy="17335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6" name="Picture 4" descr="https://encrypted-tbn1.gstatic.com/images?q=tbn:ANd9GcRowCIakbCt2ccQMF6NKHD6-EblhJjugInT1RDOJGU40Q4oJRX36w"/>
          <p:cNvPicPr>
            <a:picLocks noChangeAspect="1" noChangeArrowheads="1"/>
          </p:cNvPicPr>
          <p:nvPr/>
        </p:nvPicPr>
        <p:blipFill>
          <a:blip r:embed="rId2" cstate="print"/>
          <a:srcRect/>
          <a:stretch>
            <a:fillRect/>
          </a:stretch>
        </p:blipFill>
        <p:spPr bwMode="auto">
          <a:xfrm>
            <a:off x="6732240" y="4581128"/>
            <a:ext cx="2057400" cy="2057401"/>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7358114" cy="5355312"/>
          </a:xfrm>
          <a:prstGeom prst="rect">
            <a:avLst/>
          </a:prstGeom>
        </p:spPr>
        <p:txBody>
          <a:bodyPr wrap="square">
            <a:spAutoFit/>
          </a:bodyPr>
          <a:lstStyle/>
          <a:p>
            <a:r>
              <a:rPr lang="ru-RU" dirty="0" smtClean="0"/>
              <a:t>Заняв наблюдательный пост в межгалактическом пространстве, мы увидели бы россыпь бесчисленных  слабых источников света.</a:t>
            </a:r>
          </a:p>
          <a:p>
            <a:r>
              <a:rPr lang="ru-RU" dirty="0" smtClean="0"/>
              <a:t>Это </a:t>
            </a:r>
            <a:r>
              <a:rPr lang="ru-RU" b="1" dirty="0" smtClean="0"/>
              <a:t>галактики</a:t>
            </a:r>
            <a:r>
              <a:rPr lang="ru-RU" dirty="0" smtClean="0"/>
              <a:t>. Некоторые из них одинокие странники, но большинство обретается в составе общин — звездных скоплений. Перед нами Космос в самом крупном из известных масштабов. Мы в царстве туманностей, в </a:t>
            </a:r>
            <a:r>
              <a:rPr lang="ru-RU" b="1" dirty="0" smtClean="0"/>
              <a:t>восьми миллиардах </a:t>
            </a:r>
            <a:r>
              <a:rPr lang="ru-RU" dirty="0" smtClean="0"/>
              <a:t>световых лет от Земли, на полпути к границам известной нам Вселенной. </a:t>
            </a:r>
          </a:p>
          <a:p>
            <a:r>
              <a:rPr lang="ru-RU" dirty="0" smtClean="0"/>
              <a:t>Любая галактика состоит из газа, пыли и звезд — миллиардов и миллиардов звезд. </a:t>
            </a:r>
          </a:p>
          <a:p>
            <a:r>
              <a:rPr lang="ru-RU" dirty="0" smtClean="0"/>
              <a:t>Существует несколько сотен миллиардов (10</a:t>
            </a:r>
            <a:r>
              <a:rPr lang="ru-RU" baseline="30000" dirty="0" smtClean="0"/>
              <a:t>11</a:t>
            </a:r>
            <a:r>
              <a:rPr lang="ru-RU" dirty="0" smtClean="0"/>
              <a:t>) галактик, каждая из которых состоит в среднем из ста миллиардов (10</a:t>
            </a:r>
            <a:r>
              <a:rPr lang="ru-RU" baseline="30000" dirty="0" smtClean="0"/>
              <a:t>11</a:t>
            </a:r>
            <a:r>
              <a:rPr lang="ru-RU" dirty="0" smtClean="0"/>
              <a:t>) звезд. </a:t>
            </a:r>
          </a:p>
          <a:p>
            <a:endParaRPr lang="ru-RU" dirty="0" smtClean="0"/>
          </a:p>
          <a:p>
            <a:r>
              <a:rPr lang="ru-RU" dirty="0" smtClean="0"/>
              <a:t>Одна из таких галактик, относительно близкая к нам,</a:t>
            </a:r>
            <a:endParaRPr lang="en-US" dirty="0" smtClean="0"/>
          </a:p>
          <a:p>
            <a:r>
              <a:rPr lang="ru-RU" dirty="0" smtClean="0"/>
              <a:t>М31, видна с Земли в созвездии Андромеды («</a:t>
            </a:r>
            <a:r>
              <a:rPr lang="ru-RU" dirty="0" err="1" smtClean="0"/>
              <a:t>Туманость</a:t>
            </a:r>
            <a:r>
              <a:rPr lang="ru-RU" dirty="0" smtClean="0"/>
              <a:t> Андромеды»).Она видна невооруженным глазом всего лишь как звезда четвертой величины, но разворачивается в величественную спираль, если разглядывать ее в большой</a:t>
            </a:r>
          </a:p>
          <a:p>
            <a:r>
              <a:rPr lang="ru-RU" dirty="0" smtClean="0"/>
              <a:t>телескоп.</a:t>
            </a:r>
          </a:p>
          <a:p>
            <a:endParaRPr lang="ru-RU" dirty="0"/>
          </a:p>
        </p:txBody>
      </p:sp>
      <p:pic>
        <p:nvPicPr>
          <p:cNvPr id="2050" name="Picture 2" descr="Thumbnail example"/>
          <p:cNvPicPr>
            <a:picLocks noChangeAspect="1" noChangeArrowheads="1"/>
          </p:cNvPicPr>
          <p:nvPr/>
        </p:nvPicPr>
        <p:blipFill>
          <a:blip r:embed="rId2" cstate="print"/>
          <a:srcRect/>
          <a:stretch>
            <a:fillRect/>
          </a:stretch>
        </p:blipFill>
        <p:spPr bwMode="auto">
          <a:xfrm>
            <a:off x="1403648" y="5517232"/>
            <a:ext cx="1080120" cy="1080120"/>
          </a:xfrm>
          <a:prstGeom prst="rect">
            <a:avLst/>
          </a:prstGeom>
          <a:noFill/>
          <a:effectLst>
            <a:softEdge rad="127000"/>
          </a:effectLst>
        </p:spPr>
      </p:pic>
      <p:pic>
        <p:nvPicPr>
          <p:cNvPr id="2052" name="Picture 4" descr="Thumbnail example"/>
          <p:cNvPicPr>
            <a:picLocks noChangeAspect="1" noChangeArrowheads="1"/>
          </p:cNvPicPr>
          <p:nvPr/>
        </p:nvPicPr>
        <p:blipFill>
          <a:blip r:embed="rId3" cstate="print"/>
          <a:srcRect/>
          <a:stretch>
            <a:fillRect/>
          </a:stretch>
        </p:blipFill>
        <p:spPr bwMode="auto">
          <a:xfrm>
            <a:off x="2339752" y="5517232"/>
            <a:ext cx="1080120" cy="1080120"/>
          </a:xfrm>
          <a:prstGeom prst="rect">
            <a:avLst/>
          </a:prstGeom>
          <a:noFill/>
          <a:effectLst>
            <a:softEdge rad="127000"/>
          </a:effectLst>
        </p:spPr>
      </p:pic>
      <p:pic>
        <p:nvPicPr>
          <p:cNvPr id="2054" name="Picture 6" descr="Thumbnail example"/>
          <p:cNvPicPr>
            <a:picLocks noChangeAspect="1" noChangeArrowheads="1"/>
          </p:cNvPicPr>
          <p:nvPr/>
        </p:nvPicPr>
        <p:blipFill>
          <a:blip r:embed="rId4" cstate="print"/>
          <a:srcRect/>
          <a:stretch>
            <a:fillRect/>
          </a:stretch>
        </p:blipFill>
        <p:spPr bwMode="auto">
          <a:xfrm>
            <a:off x="3275856" y="5517232"/>
            <a:ext cx="1080120" cy="1080120"/>
          </a:xfrm>
          <a:prstGeom prst="rect">
            <a:avLst/>
          </a:prstGeom>
          <a:noFill/>
          <a:effectLst>
            <a:softEdge rad="127000"/>
          </a:effectLst>
        </p:spPr>
      </p:pic>
      <p:pic>
        <p:nvPicPr>
          <p:cNvPr id="2056" name="Picture 8" descr="http://astro.uni-altai.ru/_Messier/m31.jpg"/>
          <p:cNvPicPr>
            <a:picLocks noChangeAspect="1" noChangeArrowheads="1"/>
          </p:cNvPicPr>
          <p:nvPr/>
        </p:nvPicPr>
        <p:blipFill>
          <a:blip r:embed="rId5" cstate="print"/>
          <a:srcRect/>
          <a:stretch>
            <a:fillRect/>
          </a:stretch>
        </p:blipFill>
        <p:spPr bwMode="auto">
          <a:xfrm>
            <a:off x="5508104" y="4869160"/>
            <a:ext cx="2727276" cy="1872208"/>
          </a:xfrm>
          <a:prstGeom prst="rect">
            <a:avLst/>
          </a:prstGeom>
          <a:noFill/>
          <a:effectLst>
            <a:softEdge rad="12700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0648"/>
            <a:ext cx="7488832" cy="3693319"/>
          </a:xfrm>
          <a:prstGeom prst="rect">
            <a:avLst/>
          </a:prstGeom>
        </p:spPr>
        <p:txBody>
          <a:bodyPr wrap="square">
            <a:spAutoFit/>
          </a:bodyPr>
          <a:lstStyle/>
          <a:p>
            <a:r>
              <a:rPr lang="ru-RU" dirty="0" smtClean="0">
                <a:solidFill>
                  <a:srgbClr val="C00000"/>
                </a:solidFill>
                <a:effectLst>
                  <a:outerShdw blurRad="38100" dist="38100" dir="2700000" algn="tl">
                    <a:srgbClr val="000000">
                      <a:alpha val="43137"/>
                    </a:srgbClr>
                  </a:outerShdw>
                </a:effectLst>
              </a:rPr>
              <a:t>Относительность и космология</a:t>
            </a:r>
          </a:p>
          <a:p>
            <a:endParaRPr lang="ru-RU" dirty="0" smtClean="0">
              <a:solidFill>
                <a:srgbClr val="C00000"/>
              </a:solidFill>
              <a:effectLst>
                <a:outerShdw blurRad="38100" dist="38100" dir="2700000" algn="tl">
                  <a:srgbClr val="000000">
                    <a:alpha val="43137"/>
                  </a:srgbClr>
                </a:outerShdw>
              </a:effectLst>
            </a:endParaRPr>
          </a:p>
          <a:p>
            <a:r>
              <a:rPr lang="ru-RU" dirty="0" smtClean="0"/>
              <a:t>Существует две </a:t>
            </a:r>
            <a:r>
              <a:rPr lang="ru-RU" b="1" dirty="0" smtClean="0"/>
              <a:t>теории относительности </a:t>
            </a:r>
            <a:r>
              <a:rPr lang="ru-RU" dirty="0" smtClean="0"/>
              <a:t>– специальная (появившаяся в 1905 г.) и общая (получившая обоснование в 1916 г.). Первая рассматривает движение тел со скоростями, сравнимыми со скоростью света (больше которой не бывает), и отправной точкой для нее служит классический подход к пространству и времени. Общая же теория относительности дополняет специальную, объясняя гравитацию на основе кривизны пространства-времени. </a:t>
            </a:r>
          </a:p>
          <a:p>
            <a:endParaRPr lang="ru-RU" dirty="0" smtClean="0"/>
          </a:p>
          <a:p>
            <a:r>
              <a:rPr lang="ru-RU" dirty="0" smtClean="0"/>
              <a:t>Трудно объяснить  специальную теорию относительности тому, кто совсем не имеет математической подготовки; еще труднее дается популяризация общей теории. </a:t>
            </a:r>
          </a:p>
        </p:txBody>
      </p:sp>
      <p:pic>
        <p:nvPicPr>
          <p:cNvPr id="21506" name="Picture 2" descr="http://im-possible.info/images/art/escher/relativity.jpg"/>
          <p:cNvPicPr>
            <a:picLocks noChangeAspect="1" noChangeArrowheads="1"/>
          </p:cNvPicPr>
          <p:nvPr/>
        </p:nvPicPr>
        <p:blipFill>
          <a:blip r:embed="rId2" cstate="print"/>
          <a:srcRect/>
          <a:stretch>
            <a:fillRect/>
          </a:stretch>
        </p:blipFill>
        <p:spPr bwMode="auto">
          <a:xfrm>
            <a:off x="6084168" y="4149080"/>
            <a:ext cx="2664296" cy="2516280"/>
          </a:xfrm>
          <a:prstGeom prst="rect">
            <a:avLst/>
          </a:prstGeom>
          <a:noFill/>
          <a:effectLst>
            <a:outerShdw blurRad="50800" dist="38100" dir="2700000" algn="tl" rotWithShape="0">
              <a:prstClr val="black">
                <a:alpha val="40000"/>
              </a:prstClr>
            </a:outerShdw>
          </a:effectLst>
        </p:spPr>
      </p:pic>
      <p:sp>
        <p:nvSpPr>
          <p:cNvPr id="4" name="Прямоугольник 3"/>
          <p:cNvSpPr/>
          <p:nvPr/>
        </p:nvSpPr>
        <p:spPr>
          <a:xfrm>
            <a:off x="1259632" y="4077072"/>
            <a:ext cx="4680520" cy="2585323"/>
          </a:xfrm>
          <a:prstGeom prst="rect">
            <a:avLst/>
          </a:prstGeom>
        </p:spPr>
        <p:txBody>
          <a:bodyPr wrap="square">
            <a:spAutoFit/>
          </a:bodyPr>
          <a:lstStyle/>
          <a:p>
            <a:r>
              <a:rPr lang="ru-RU" i="1" dirty="0" smtClean="0"/>
              <a:t>Тем не менее математика специальной теории относительности не столь уж сложна: она не выходит за рамки действий над квадратными корнями. Встречающиеся трудности, скорее всего, психологического характера, поскольку теория  относительности полностью опровергает предрассудки, основанные на житейском опыте.</a:t>
            </a:r>
            <a:endParaRPr lang="ru-RU" i="1" dirty="0">
              <a:solidFill>
                <a:srgbClr val="C0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60648"/>
            <a:ext cx="7056784" cy="5078313"/>
          </a:xfrm>
          <a:prstGeom prst="rect">
            <a:avLst/>
          </a:prstGeom>
        </p:spPr>
        <p:txBody>
          <a:bodyPr wrap="square">
            <a:spAutoFit/>
          </a:bodyPr>
          <a:lstStyle/>
          <a:p>
            <a:r>
              <a:rPr lang="ru-RU" b="1" dirty="0" smtClean="0"/>
              <a:t>Принцип относительности </a:t>
            </a:r>
            <a:r>
              <a:rPr lang="ru-RU" b="1" dirty="0" smtClean="0"/>
              <a:t>Галилея</a:t>
            </a:r>
          </a:p>
          <a:p>
            <a:endParaRPr lang="ru-RU" b="1" dirty="0" smtClean="0"/>
          </a:p>
          <a:p>
            <a:r>
              <a:rPr lang="ru-RU" dirty="0" smtClean="0"/>
              <a:t>Теория относительности Эйнштейна прежде всего занимается движением материальных тел. По определению тело, которое движется (грубым примером такого материального тела мог бы послужить поезд или самолет), занимает в различные моменты времени различные положения. Можно определить скорость и ускорение, с которыми оно перемещается. Обычно мы знаем положение поезда относительно какой-либо фиксированной точки, например станции. Если мы поменяем станцию, то изменится также и наше описание движения поезда, хотя оно будет эквивалентным старому и совершенно законным.</a:t>
            </a:r>
          </a:p>
          <a:p>
            <a:endParaRPr lang="ru-RU" dirty="0" smtClean="0"/>
          </a:p>
          <a:p>
            <a:r>
              <a:rPr lang="ru-RU" dirty="0" smtClean="0"/>
              <a:t>Следовательно, существует бесконечное множество различных способов описать данное физическое явление, и они, кстати, не исчерпываются простой сменой станций. Что касается перемещений, например, внутри поезда, то пассажиры предпочитают отсчитывать расстояния от вагона-ресторана.</a:t>
            </a:r>
            <a:endParaRPr lang="ru-RU" dirty="0"/>
          </a:p>
        </p:txBody>
      </p:sp>
      <p:pic>
        <p:nvPicPr>
          <p:cNvPr id="20482" name="Picture 2" descr="http://cartoon.metro.ru/cart/1950_1.jpg"/>
          <p:cNvPicPr>
            <a:picLocks noChangeAspect="1" noChangeArrowheads="1"/>
          </p:cNvPicPr>
          <p:nvPr/>
        </p:nvPicPr>
        <p:blipFill>
          <a:blip r:embed="rId2" cstate="print"/>
          <a:srcRect/>
          <a:stretch>
            <a:fillRect/>
          </a:stretch>
        </p:blipFill>
        <p:spPr bwMode="auto">
          <a:xfrm>
            <a:off x="5580112" y="5013176"/>
            <a:ext cx="1440160" cy="1618740"/>
          </a:xfrm>
          <a:prstGeom prst="rect">
            <a:avLst/>
          </a:prstGeom>
          <a:noFill/>
          <a:effectLst>
            <a:softEdge rad="63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335846"/>
            <a:ext cx="7200800" cy="3693319"/>
          </a:xfrm>
          <a:prstGeom prst="rect">
            <a:avLst/>
          </a:prstGeom>
        </p:spPr>
        <p:txBody>
          <a:bodyPr wrap="square">
            <a:spAutoFit/>
          </a:bodyPr>
          <a:lstStyle/>
          <a:p>
            <a:r>
              <a:rPr lang="ru-RU" dirty="0" smtClean="0"/>
              <a:t>Если бы на глаза пассажиров были надеты повязки и если бы они не могли чувствовать толчки и слышать перестук колес, то они вовсе не имели бы возможности определить, в движении находится поезд или стоит на месте. Кстати, на вокзале многим из нас приходилось, глядя из окна вагона на рядом идущий поезд, ошибочно принимать</a:t>
            </a:r>
          </a:p>
          <a:p>
            <a:r>
              <a:rPr lang="ru-RU" dirty="0" smtClean="0"/>
              <a:t>движение прибывающего поезда за отправление своего.</a:t>
            </a:r>
          </a:p>
          <a:p>
            <a:endParaRPr lang="ru-RU" dirty="0" smtClean="0"/>
          </a:p>
          <a:p>
            <a:r>
              <a:rPr lang="ru-RU" dirty="0" smtClean="0"/>
              <a:t>Еще </a:t>
            </a:r>
            <a:r>
              <a:rPr lang="ru-RU" b="1" dirty="0" smtClean="0"/>
              <a:t>Галилей</a:t>
            </a:r>
            <a:r>
              <a:rPr lang="ru-RU" dirty="0" smtClean="0"/>
              <a:t> установил (причем при отсутствии поездов), что невозможно почувствовать, находимся ли мы в состоянии покоя или в состоянии абсолютного равномерного движения, т.е. движения без толчков, остановок или виражей. Мы можем определить состояние только относительного движения двух объектов (поезда и станции, например).</a:t>
            </a:r>
            <a:endParaRPr lang="ru-RU" dirty="0"/>
          </a:p>
        </p:txBody>
      </p:sp>
      <p:pic>
        <p:nvPicPr>
          <p:cNvPr id="22530" name="Picture 2" descr="http://dic.academic.ru/pictures/enc_colier/ph04219.jpg"/>
          <p:cNvPicPr>
            <a:picLocks noChangeAspect="1" noChangeArrowheads="1"/>
          </p:cNvPicPr>
          <p:nvPr/>
        </p:nvPicPr>
        <p:blipFill>
          <a:blip r:embed="rId2" cstate="print"/>
          <a:srcRect/>
          <a:stretch>
            <a:fillRect/>
          </a:stretch>
        </p:blipFill>
        <p:spPr bwMode="auto">
          <a:xfrm>
            <a:off x="1619672" y="4149080"/>
            <a:ext cx="1871257" cy="2251943"/>
          </a:xfrm>
          <a:prstGeom prst="rect">
            <a:avLst/>
          </a:prstGeom>
          <a:noFill/>
          <a:effectLst>
            <a:outerShdw blurRad="50800" dist="127000" dir="2700000" algn="tl" rotWithShape="0">
              <a:prstClr val="black">
                <a:alpha val="40000"/>
              </a:prstClr>
            </a:outerShdw>
            <a:softEdge rad="12700"/>
          </a:effectLst>
        </p:spPr>
      </p:pic>
      <p:sp>
        <p:nvSpPr>
          <p:cNvPr id="5" name="Прямоугольник 4"/>
          <p:cNvSpPr/>
          <p:nvPr/>
        </p:nvSpPr>
        <p:spPr>
          <a:xfrm>
            <a:off x="3923928" y="4221088"/>
            <a:ext cx="4572000" cy="2308324"/>
          </a:xfrm>
          <a:prstGeom prst="rect">
            <a:avLst/>
          </a:prstGeom>
        </p:spPr>
        <p:txBody>
          <a:bodyPr>
            <a:spAutoFit/>
          </a:bodyPr>
          <a:lstStyle/>
          <a:p>
            <a:r>
              <a:rPr lang="ru-RU" dirty="0" smtClean="0"/>
              <a:t>Так происходит потому, что механические </a:t>
            </a:r>
            <a:r>
              <a:rPr lang="ru-RU" b="1" dirty="0" smtClean="0"/>
              <a:t>законы физики одинаковы при любой скорости движения (принцип относительности Галилея). </a:t>
            </a:r>
            <a:r>
              <a:rPr lang="ru-RU" dirty="0" smtClean="0"/>
              <a:t>Более того, мы проносимся вместе со всей Солнечной системой несколько сотен километров в секунду в космическом пространстве, даже не замечая этого.</a:t>
            </a:r>
            <a:endParaRPr lang="ru-RU"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3207</TotalTime>
  <Words>4393</Words>
  <Application>Microsoft Office PowerPoint</Application>
  <PresentationFormat>Экран (4:3)</PresentationFormat>
  <Paragraphs>285</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Company>Сытнинская,16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Катя</cp:lastModifiedBy>
  <cp:revision>299</cp:revision>
  <dcterms:created xsi:type="dcterms:W3CDTF">2012-09-09T09:28:16Z</dcterms:created>
  <dcterms:modified xsi:type="dcterms:W3CDTF">2012-09-25T11:29:14Z</dcterms:modified>
</cp:coreProperties>
</file>