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7">
  <p:sldMasterIdLst>
    <p:sldMasterId id="2147483780" r:id="rId1"/>
  </p:sldMasterIdLst>
  <p:sldIdLst>
    <p:sldId id="257" r:id="rId2"/>
    <p:sldId id="275" r:id="rId3"/>
    <p:sldId id="276" r:id="rId4"/>
    <p:sldId id="277" r:id="rId5"/>
    <p:sldId id="278" r:id="rId6"/>
    <p:sldId id="279" r:id="rId7"/>
    <p:sldId id="281" r:id="rId8"/>
    <p:sldId id="282" r:id="rId9"/>
    <p:sldId id="283" r:id="rId10"/>
    <p:sldId id="284" r:id="rId11"/>
    <p:sldId id="272" r:id="rId12"/>
    <p:sldId id="273" r:id="rId13"/>
    <p:sldId id="274" r:id="rId14"/>
    <p:sldId id="285" r:id="rId15"/>
    <p:sldId id="286" r:id="rId16"/>
    <p:sldId id="287" r:id="rId17"/>
    <p:sldId id="289" r:id="rId18"/>
    <p:sldId id="290" r:id="rId19"/>
    <p:sldId id="288" r:id="rId20"/>
    <p:sldId id="291" r:id="rId21"/>
    <p:sldId id="292" r:id="rId22"/>
    <p:sldId id="293" r:id="rId23"/>
    <p:sldId id="294" r:id="rId24"/>
    <p:sldId id="295" r:id="rId25"/>
    <p:sldId id="296" r:id="rId26"/>
    <p:sldId id="297" r:id="rId27"/>
    <p:sldId id="298" r:id="rId28"/>
    <p:sldId id="299" r:id="rId29"/>
    <p:sldId id="280" r:id="rId30"/>
    <p:sldId id="300" r:id="rId31"/>
    <p:sldId id="271" r:id="rId3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60" autoAdjust="0"/>
  </p:normalViewPr>
  <p:slideViewPr>
    <p:cSldViewPr>
      <p:cViewPr>
        <p:scale>
          <a:sx n="100" d="100"/>
          <a:sy n="100" d="100"/>
        </p:scale>
        <p:origin x="-51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image" Target="../media/image33.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wmf"/><Relationship Id="rId1" Type="http://schemas.openxmlformats.org/officeDocument/2006/relationships/image" Target="../media/image36.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33.wmf"/><Relationship Id="rId1" Type="http://schemas.openxmlformats.org/officeDocument/2006/relationships/image" Target="../media/image39.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11.wmf"/><Relationship Id="rId1" Type="http://schemas.openxmlformats.org/officeDocument/2006/relationships/image" Target="../media/image10.wmf"/><Relationship Id="rId6" Type="http://schemas.openxmlformats.org/officeDocument/2006/relationships/image" Target="../media/image46.wmf"/><Relationship Id="rId5" Type="http://schemas.openxmlformats.org/officeDocument/2006/relationships/image" Target="../media/image45.wmf"/><Relationship Id="rId4" Type="http://schemas.openxmlformats.org/officeDocument/2006/relationships/image" Target="../media/image44.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50.wmf"/><Relationship Id="rId1" Type="http://schemas.openxmlformats.org/officeDocument/2006/relationships/image" Target="../media/image49.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smtClean="0"/>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7" name="Дата 6"/>
          <p:cNvSpPr>
            <a:spLocks noGrp="1"/>
          </p:cNvSpPr>
          <p:nvPr>
            <p:ph type="dt" sz="half" idx="10"/>
          </p:nvPr>
        </p:nvSpPr>
        <p:spPr/>
        <p:txBody>
          <a:bodyPr/>
          <a:lstStyle>
            <a:extLst/>
          </a:lstStyle>
          <a:p>
            <a:fld id="{A56F6AD1-40E1-4E84-87A0-406637A67649}" type="datetimeFigureOut">
              <a:rPr lang="ru-RU" smtClean="0"/>
              <a:pPr/>
              <a:t>28.01.2015</a:t>
            </a:fld>
            <a:endParaRPr lang="ru-RU"/>
          </a:p>
        </p:txBody>
      </p:sp>
      <p:sp>
        <p:nvSpPr>
          <p:cNvPr id="20" name="Нижний колонтитул 19"/>
          <p:cNvSpPr>
            <a:spLocks noGrp="1"/>
          </p:cNvSpPr>
          <p:nvPr>
            <p:ph type="ftr" sz="quarter" idx="11"/>
          </p:nvPr>
        </p:nvSpPr>
        <p:spPr/>
        <p:txBody>
          <a:bodyPr/>
          <a:lstStyle>
            <a:extLst/>
          </a:lstStyle>
          <a:p>
            <a:endParaRPr lang="ru-RU"/>
          </a:p>
        </p:txBody>
      </p:sp>
      <p:sp>
        <p:nvSpPr>
          <p:cNvPr id="10" name="Номер слайда 9"/>
          <p:cNvSpPr>
            <a:spLocks noGrp="1"/>
          </p:cNvSpPr>
          <p:nvPr>
            <p:ph type="sldNum" sz="quarter" idx="12"/>
          </p:nvPr>
        </p:nvSpPr>
        <p:spPr/>
        <p:txBody>
          <a:bodyPr/>
          <a:lstStyle>
            <a:extLst/>
          </a:lstStyle>
          <a:p>
            <a:fld id="{166FA065-91D9-46C0-A780-DB5CC6C8B919}" type="slidenum">
              <a:rPr lang="ru-RU" smtClean="0"/>
              <a:pPr/>
              <a:t>‹#›</a:t>
            </a:fld>
            <a:endParaRPr lang="ru-RU"/>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A56F6AD1-40E1-4E84-87A0-406637A67649}" type="datetimeFigureOut">
              <a:rPr lang="ru-RU" smtClean="0"/>
              <a:pPr/>
              <a:t>28.01.2015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166FA065-91D9-46C0-A780-DB5CC6C8B919}"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A56F6AD1-40E1-4E84-87A0-406637A67649}" type="datetimeFigureOut">
              <a:rPr lang="ru-RU" smtClean="0"/>
              <a:pPr/>
              <a:t>28.01.2015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166FA065-91D9-46C0-A780-DB5CC6C8B919}"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A56F6AD1-40E1-4E84-87A0-406637A67649}" type="datetimeFigureOut">
              <a:rPr lang="ru-RU" smtClean="0"/>
              <a:pPr/>
              <a:t>28.01.2015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166FA065-91D9-46C0-A780-DB5CC6C8B919}"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A56F6AD1-40E1-4E84-87A0-406637A67649}" type="datetimeFigureOut">
              <a:rPr lang="ru-RU" smtClean="0"/>
              <a:pPr/>
              <a:t>28.01.2015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166FA065-91D9-46C0-A780-DB5CC6C8B919}" type="slidenum">
              <a:rPr lang="ru-RU" smtClean="0"/>
              <a:pPr/>
              <a:t>‹#›</a:t>
            </a:fld>
            <a:endParaRPr lang="ru-RU"/>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A56F6AD1-40E1-4E84-87A0-406637A67649}" type="datetimeFigureOut">
              <a:rPr lang="ru-RU" smtClean="0"/>
              <a:pPr/>
              <a:t>28.01.2015</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166FA065-91D9-46C0-A780-DB5CC6C8B919}"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A56F6AD1-40E1-4E84-87A0-406637A67649}" type="datetimeFigureOut">
              <a:rPr lang="ru-RU" smtClean="0"/>
              <a:pPr/>
              <a:t>28.01.2015</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166FA065-91D9-46C0-A780-DB5CC6C8B919}"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A56F6AD1-40E1-4E84-87A0-406637A67649}" type="datetimeFigureOut">
              <a:rPr lang="ru-RU" smtClean="0"/>
              <a:pPr/>
              <a:t>28.01.2015</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166FA065-91D9-46C0-A780-DB5CC6C8B919}"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A56F6AD1-40E1-4E84-87A0-406637A67649}" type="datetimeFigureOut">
              <a:rPr lang="ru-RU" smtClean="0"/>
              <a:pPr/>
              <a:t>28.01.2015</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166FA065-91D9-46C0-A780-DB5CC6C8B919}" type="slidenum">
              <a:rPr lang="ru-RU" smtClean="0"/>
              <a:pPr/>
              <a:t>‹#›</a:t>
            </a:fld>
            <a:endParaRPr lang="ru-RU"/>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A56F6AD1-40E1-4E84-87A0-406637A67649}" type="datetimeFigureOut">
              <a:rPr lang="ru-RU" smtClean="0"/>
              <a:pPr/>
              <a:t>28.01.2015</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166FA065-91D9-46C0-A780-DB5CC6C8B919}"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extLst/>
          </a:lstStyle>
          <a:p>
            <a:fld id="{A56F6AD1-40E1-4E84-87A0-406637A67649}" type="datetimeFigureOut">
              <a:rPr lang="ru-RU" smtClean="0"/>
              <a:pPr/>
              <a:t>28.01.2015</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166FA065-91D9-46C0-A780-DB5CC6C8B919}" type="slidenum">
              <a:rPr lang="ru-RU" smtClean="0"/>
              <a:pPr/>
              <a:t>‹#›</a:t>
            </a:fld>
            <a:endParaRPr lang="ru-RU"/>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smtClean="0"/>
              <a:t>Вставка рисунка</a:t>
            </a:r>
            <a:endParaRPr kumimoji="0" lang="en-US"/>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extLst/>
          </a:lstStyle>
          <a:p>
            <a:r>
              <a:rPr kumimoji="0" lang="ru-RU" smtClean="0"/>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A56F6AD1-40E1-4E84-87A0-406637A67649}" type="datetimeFigureOut">
              <a:rPr lang="ru-RU" smtClean="0"/>
              <a:pPr/>
              <a:t>28.01.2015</a:t>
            </a:fld>
            <a:endParaRPr lang="ru-RU"/>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ru-RU"/>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166FA065-91D9-46C0-A780-DB5CC6C8B919}" type="slidenum">
              <a:rPr lang="ru-RU" smtClean="0"/>
              <a:pPr/>
              <a:t>‹#›</a:t>
            </a:fld>
            <a:endParaRPr lang="ru-RU"/>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oleObject" Target="../embeddings/oleObject1.bin"/><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oleObject" Target="../embeddings/oleObject3.bin"/></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23.gif"/><Relationship Id="rId1" Type="http://schemas.openxmlformats.org/officeDocument/2006/relationships/slideLayout" Target="../slideLayouts/slideLayout7.xml"/><Relationship Id="rId4" Type="http://schemas.openxmlformats.org/officeDocument/2006/relationships/image" Target="../media/image25.gif"/></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g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35.png"/><Relationship Id="rId4" Type="http://schemas.openxmlformats.org/officeDocument/2006/relationships/oleObject" Target="../embeddings/oleObject5.bin"/></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image" Target="../media/image37.png"/><Relationship Id="rId7"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8.bin"/><Relationship Id="rId11" Type="http://schemas.openxmlformats.org/officeDocument/2006/relationships/oleObject" Target="../embeddings/oleObject12.bin"/><Relationship Id="rId5" Type="http://schemas.openxmlformats.org/officeDocument/2006/relationships/oleObject" Target="../embeddings/oleObject7.bin"/><Relationship Id="rId10" Type="http://schemas.openxmlformats.org/officeDocument/2006/relationships/oleObject" Target="../embeddings/oleObject11.bin"/><Relationship Id="rId4" Type="http://schemas.openxmlformats.org/officeDocument/2006/relationships/oleObject" Target="../embeddings/oleObject6.bin"/><Relationship Id="rId9" Type="http://schemas.openxmlformats.org/officeDocument/2006/relationships/image" Target="../media/image38.png"/></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16.bin"/><Relationship Id="rId3" Type="http://schemas.openxmlformats.org/officeDocument/2006/relationships/image" Target="../media/image41.png"/><Relationship Id="rId7" Type="http://schemas.openxmlformats.org/officeDocument/2006/relationships/oleObject" Target="../embeddings/oleObject15.bin"/><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42.png"/><Relationship Id="rId5" Type="http://schemas.openxmlformats.org/officeDocument/2006/relationships/oleObject" Target="../embeddings/oleObject14.bin"/><Relationship Id="rId4" Type="http://schemas.openxmlformats.org/officeDocument/2006/relationships/oleObject" Target="../embeddings/oleObject13.bin"/><Relationship Id="rId9" Type="http://schemas.openxmlformats.org/officeDocument/2006/relationships/oleObject" Target="../embeddings/oleObject17.bin"/></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22.bin"/><Relationship Id="rId3" Type="http://schemas.openxmlformats.org/officeDocument/2006/relationships/image" Target="../media/image47.png"/><Relationship Id="rId7" Type="http://schemas.openxmlformats.org/officeDocument/2006/relationships/oleObject" Target="../embeddings/oleObject21.bin"/><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oleObject" Target="../embeddings/oleObject20.bin"/><Relationship Id="rId5" Type="http://schemas.openxmlformats.org/officeDocument/2006/relationships/oleObject" Target="../embeddings/oleObject19.bin"/><Relationship Id="rId10" Type="http://schemas.openxmlformats.org/officeDocument/2006/relationships/image" Target="../media/image48.png"/><Relationship Id="rId4" Type="http://schemas.openxmlformats.org/officeDocument/2006/relationships/oleObject" Target="../embeddings/oleObject18.bin"/><Relationship Id="rId9" Type="http://schemas.openxmlformats.org/officeDocument/2006/relationships/oleObject" Target="../embeddings/oleObject23.bin"/></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24.bin"/><Relationship Id="rId7" Type="http://schemas.openxmlformats.org/officeDocument/2006/relationships/image" Target="../media/image52.png"/><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51.png"/><Relationship Id="rId5" Type="http://schemas.openxmlformats.org/officeDocument/2006/relationships/oleObject" Target="../embeddings/oleObject26.bin"/><Relationship Id="rId4" Type="http://schemas.openxmlformats.org/officeDocument/2006/relationships/oleObject" Target="../embeddings/oleObject25.bin"/></Relationships>
</file>

<file path=ppt/slides/_rels/slide2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7.xml"/><Relationship Id="rId4" Type="http://schemas.openxmlformats.org/officeDocument/2006/relationships/image" Target="../media/image55.png"/></Relationships>
</file>

<file path=ppt/slides/_rels/slide2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7.xml"/><Relationship Id="rId5" Type="http://schemas.openxmlformats.org/officeDocument/2006/relationships/image" Target="../media/image59.png"/><Relationship Id="rId4" Type="http://schemas.openxmlformats.org/officeDocument/2006/relationships/image" Target="../media/image58.png"/></Relationships>
</file>

<file path=ppt/slides/_rels/slide2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7.xml"/><Relationship Id="rId5" Type="http://schemas.openxmlformats.org/officeDocument/2006/relationships/image" Target="../media/image63.png"/><Relationship Id="rId4" Type="http://schemas.openxmlformats.org/officeDocument/2006/relationships/image" Target="../media/image62.png"/></Relationships>
</file>

<file path=ppt/slides/_rels/slide2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7.xml"/><Relationship Id="rId5" Type="http://schemas.openxmlformats.org/officeDocument/2006/relationships/image" Target="../media/image67.png"/><Relationship Id="rId4" Type="http://schemas.openxmlformats.org/officeDocument/2006/relationships/image" Target="../media/image6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69.jpeg"/><Relationship Id="rId7" Type="http://schemas.openxmlformats.org/officeDocument/2006/relationships/image" Target="../media/image73.png"/><Relationship Id="rId2" Type="http://schemas.openxmlformats.org/officeDocument/2006/relationships/image" Target="../media/image68.jpeg"/><Relationship Id="rId1" Type="http://schemas.openxmlformats.org/officeDocument/2006/relationships/slideLayout" Target="../slideLayouts/slideLayout7.xml"/><Relationship Id="rId6" Type="http://schemas.openxmlformats.org/officeDocument/2006/relationships/image" Target="../media/image72.jpeg"/><Relationship Id="rId5" Type="http://schemas.openxmlformats.org/officeDocument/2006/relationships/image" Target="../media/image71.jpeg"/><Relationship Id="rId4" Type="http://schemas.openxmlformats.org/officeDocument/2006/relationships/image" Target="../media/image70.jpeg"/></Relationships>
</file>

<file path=ppt/slides/_rels/slide31.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691680" y="692696"/>
            <a:ext cx="3672408" cy="1938992"/>
          </a:xfrm>
          <a:prstGeom prst="rect">
            <a:avLst/>
          </a:prstGeom>
        </p:spPr>
        <p:txBody>
          <a:bodyPr wrap="square">
            <a:spAutoFit/>
          </a:bodyPr>
          <a:lstStyle/>
          <a:p>
            <a:r>
              <a:rPr lang="ru-RU" sz="6000" dirty="0" smtClean="0">
                <a:solidFill>
                  <a:srgbClr val="C00000"/>
                </a:solidFill>
                <a:effectLst>
                  <a:outerShdw blurRad="38100" dist="38100" dir="2700000" algn="tl">
                    <a:srgbClr val="000000">
                      <a:alpha val="43137"/>
                    </a:srgbClr>
                  </a:outerShdw>
                </a:effectLst>
              </a:rPr>
              <a:t>Динамика</a:t>
            </a:r>
            <a:r>
              <a:rPr lang="en-US" sz="6000" dirty="0" smtClean="0">
                <a:solidFill>
                  <a:srgbClr val="C00000"/>
                </a:solidFill>
                <a:effectLst>
                  <a:outerShdw blurRad="38100" dist="38100" dir="2700000" algn="tl">
                    <a:srgbClr val="000000">
                      <a:alpha val="43137"/>
                    </a:srgbClr>
                  </a:outerShdw>
                </a:effectLst>
              </a:rPr>
              <a:t> </a:t>
            </a:r>
            <a:endParaRPr lang="ru-RU" sz="6000" dirty="0" smtClean="0">
              <a:solidFill>
                <a:srgbClr val="C00000"/>
              </a:solidFill>
              <a:effectLst>
                <a:outerShdw blurRad="38100" dist="38100" dir="2700000" algn="tl">
                  <a:srgbClr val="000000">
                    <a:alpha val="43137"/>
                  </a:srgbClr>
                </a:outerShdw>
              </a:effectLst>
            </a:endParaRPr>
          </a:p>
          <a:p>
            <a:r>
              <a:rPr lang="ru-RU" sz="6000" smtClean="0">
                <a:solidFill>
                  <a:srgbClr val="C00000"/>
                </a:solidFill>
                <a:effectLst>
                  <a:outerShdw blurRad="38100" dist="38100" dir="2700000" algn="tl">
                    <a:srgbClr val="000000">
                      <a:alpha val="43137"/>
                    </a:srgbClr>
                  </a:outerShdw>
                </a:effectLst>
              </a:rPr>
              <a:t>Часть </a:t>
            </a:r>
            <a:r>
              <a:rPr lang="ru-RU" sz="6000" smtClean="0">
                <a:solidFill>
                  <a:srgbClr val="C00000"/>
                </a:solidFill>
                <a:effectLst>
                  <a:outerShdw blurRad="38100" dist="38100" dir="2700000" algn="tl">
                    <a:srgbClr val="000000">
                      <a:alpha val="43137"/>
                    </a:srgbClr>
                  </a:outerShdw>
                </a:effectLst>
              </a:rPr>
              <a:t>4</a:t>
            </a:r>
            <a:r>
              <a:rPr lang="ru-RU" sz="6000" smtClean="0">
                <a:solidFill>
                  <a:srgbClr val="C00000"/>
                </a:solidFill>
                <a:effectLst>
                  <a:outerShdw blurRad="38100" dist="38100" dir="2700000" algn="tl">
                    <a:srgbClr val="000000">
                      <a:alpha val="43137"/>
                    </a:srgbClr>
                  </a:outerShdw>
                </a:effectLst>
              </a:rPr>
              <a:t>.</a:t>
            </a:r>
            <a:endParaRPr lang="en-US" sz="6000" dirty="0" smtClean="0">
              <a:solidFill>
                <a:srgbClr val="C00000"/>
              </a:solidFill>
              <a:effectLst>
                <a:outerShdw blurRad="38100" dist="38100" dir="2700000" algn="tl">
                  <a:srgbClr val="000000">
                    <a:alpha val="43137"/>
                  </a:srgbClr>
                </a:outerShdw>
              </a:effectLst>
            </a:endParaRPr>
          </a:p>
        </p:txBody>
      </p:sp>
      <p:sp>
        <p:nvSpPr>
          <p:cNvPr id="108545" name="Rectangle 1"/>
          <p:cNvSpPr>
            <a:spLocks noChangeArrowheads="1"/>
          </p:cNvSpPr>
          <p:nvPr/>
        </p:nvSpPr>
        <p:spPr bwMode="auto">
          <a:xfrm>
            <a:off x="1547664" y="2875001"/>
            <a:ext cx="3528392" cy="36933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ru-RU" i="1" smtClean="0">
                <a:solidFill>
                  <a:srgbClr val="0070C0"/>
                </a:solidFill>
              </a:rPr>
              <a:t>Но необходимо иметь в виду, что проявляемая участвующими лицами энергия, как и во всякой механической системе не вся переходит в полезную или действительную работу: часть ее тратится на преодоление инерции  коллектива, на внутреннее трение между участниками работы, на преодолевание внешних препятствий к работе…</a:t>
            </a:r>
          </a:p>
          <a:p>
            <a:pPr lvl="0" algn="r" fontAlgn="base">
              <a:spcBef>
                <a:spcPct val="0"/>
              </a:spcBef>
              <a:spcAft>
                <a:spcPct val="0"/>
              </a:spcAft>
            </a:pPr>
            <a:r>
              <a:rPr lang="ru-RU" smtClean="0"/>
              <a:t>Бехтерев В. М.</a:t>
            </a:r>
            <a:endParaRPr kumimoji="0" lang="ru-RU" sz="1800" b="0" i="1" u="none" strike="noStrike" cap="none" normalizeH="0" baseline="0" smtClean="0">
              <a:ln>
                <a:noFill/>
              </a:ln>
              <a:solidFill>
                <a:srgbClr val="0070C0"/>
              </a:solidFill>
              <a:effectLst/>
            </a:endParaRPr>
          </a:p>
        </p:txBody>
      </p:sp>
      <p:sp>
        <p:nvSpPr>
          <p:cNvPr id="9" name="Прямоугольник 8"/>
          <p:cNvSpPr/>
          <p:nvPr/>
        </p:nvSpPr>
        <p:spPr>
          <a:xfrm>
            <a:off x="5292080" y="548680"/>
            <a:ext cx="3582144" cy="4247317"/>
          </a:xfrm>
          <a:prstGeom prst="rect">
            <a:avLst/>
          </a:prstGeom>
        </p:spPr>
        <p:txBody>
          <a:bodyPr wrap="square">
            <a:spAutoFit/>
          </a:bodyPr>
          <a:lstStyle/>
          <a:p>
            <a:r>
              <a:rPr lang="ru-RU" i="1" smtClean="0">
                <a:solidFill>
                  <a:srgbClr val="0070C0"/>
                </a:solidFill>
              </a:rPr>
              <a:t>1 Закон сохранения кошачьей энергии:</a:t>
            </a:r>
            <a:br>
              <a:rPr lang="ru-RU" i="1" smtClean="0">
                <a:solidFill>
                  <a:srgbClr val="0070C0"/>
                </a:solidFill>
              </a:rPr>
            </a:br>
            <a:r>
              <a:rPr lang="ru-RU" i="1" smtClean="0">
                <a:solidFill>
                  <a:srgbClr val="0070C0"/>
                </a:solidFill>
              </a:rPr>
              <a:t>Кошка знает, что энергия не может возникнуть ниоткуда, или исчезнуть бесследно, а потому, достигает своей цели тратя как можно меньше энергии.</a:t>
            </a:r>
          </a:p>
          <a:p>
            <a:endParaRPr lang="ru-RU" i="1" smtClean="0">
              <a:solidFill>
                <a:srgbClr val="0070C0"/>
              </a:solidFill>
            </a:endParaRPr>
          </a:p>
          <a:p>
            <a:r>
              <a:rPr lang="ru-RU" i="1" smtClean="0">
                <a:solidFill>
                  <a:srgbClr val="0070C0"/>
                </a:solidFill>
              </a:rPr>
              <a:t>2 Закон сохранения кошачьей энергии:</a:t>
            </a:r>
            <a:br>
              <a:rPr lang="ru-RU" i="1" smtClean="0">
                <a:solidFill>
                  <a:srgbClr val="0070C0"/>
                </a:solidFill>
              </a:rPr>
            </a:br>
            <a:r>
              <a:rPr lang="ru-RU" i="1" smtClean="0">
                <a:solidFill>
                  <a:srgbClr val="0070C0"/>
                </a:solidFill>
              </a:rPr>
              <a:t>Кошка знает, что энергия может быть запасена только во время сна.</a:t>
            </a:r>
          </a:p>
          <a:p>
            <a:pPr algn="r"/>
            <a:r>
              <a:rPr lang="ru-RU" smtClean="0"/>
              <a:t>Физика кошачьего тела</a:t>
            </a:r>
            <a:endParaRPr lang="ru-RU" i="1" smtClean="0">
              <a:solidFill>
                <a:srgbClr val="0070C0"/>
              </a:solidFill>
            </a:endParaRPr>
          </a:p>
        </p:txBody>
      </p:sp>
      <p:pic>
        <p:nvPicPr>
          <p:cNvPr id="78852" name="Picture 4" descr="http://our-pets.ru/wp-co/uploads/2010/05/5293735.jpg"/>
          <p:cNvPicPr>
            <a:picLocks noChangeAspect="1" noChangeArrowheads="1"/>
          </p:cNvPicPr>
          <p:nvPr/>
        </p:nvPicPr>
        <p:blipFill>
          <a:blip r:embed="rId2" cstate="print"/>
          <a:srcRect/>
          <a:stretch>
            <a:fillRect/>
          </a:stretch>
        </p:blipFill>
        <p:spPr bwMode="auto">
          <a:xfrm>
            <a:off x="5436096" y="4869160"/>
            <a:ext cx="1512168" cy="1570106"/>
          </a:xfrm>
          <a:prstGeom prst="rect">
            <a:avLst/>
          </a:prstGeom>
          <a:noFill/>
        </p:spPr>
      </p:pic>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47664" y="476672"/>
            <a:ext cx="7128792" cy="5355312"/>
          </a:xfrm>
          <a:prstGeom prst="rect">
            <a:avLst/>
          </a:prstGeom>
          <a:noFill/>
        </p:spPr>
        <p:txBody>
          <a:bodyPr wrap="square" rtlCol="0">
            <a:spAutoFit/>
          </a:bodyPr>
          <a:lstStyle/>
          <a:p>
            <a:r>
              <a:rPr lang="ru-RU" smtClean="0"/>
              <a:t>В конечном счете мы не понимаем законов сохранения достаточно глубоко. </a:t>
            </a:r>
          </a:p>
          <a:p>
            <a:endParaRPr lang="ru-RU" smtClean="0"/>
          </a:p>
          <a:p>
            <a:r>
              <a:rPr lang="ru-RU" smtClean="0"/>
              <a:t>Мы не можем представить себе энергию как некоторое количество неделимых порций. Вы, вероятно, слышали, что фотоны вылетают порциями и что энергия их равна постоянной Планка, умноженной на частоту. Это правда, но так как частота света может быть любой, то нет никакого закона, по которому энергия обязана иметь некоторую определенную величину. Любые количества энергии допустимы, по крайней мере в настоящее время. </a:t>
            </a:r>
          </a:p>
          <a:p>
            <a:endParaRPr lang="ru-RU" smtClean="0"/>
          </a:p>
          <a:p>
            <a:r>
              <a:rPr lang="ru-RU" smtClean="0"/>
              <a:t>В квантовой механике выявляется, что сохраняемость энергии тесно увязана с другим важным свойством мира — с независимостью от абсолютного времени. Мы можем поставить опыт в некоторый момент, а потом еще раз в другой момент; он будет протекать одинаково. Абсолютно ли верно это утверждение или нет — мы не знаем. Но если мы примем, что оно абсолютно верно, и добавим принципы квантовой механики, то из этого можно вывести принцип сохранения энергии.</a:t>
            </a:r>
            <a:endParaRPr lang="ru-RU"/>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59632" y="260648"/>
            <a:ext cx="7272808" cy="6186309"/>
          </a:xfrm>
          <a:prstGeom prst="rect">
            <a:avLst/>
          </a:prstGeom>
          <a:noFill/>
        </p:spPr>
        <p:txBody>
          <a:bodyPr wrap="square" rtlCol="0">
            <a:spAutoFit/>
          </a:bodyPr>
          <a:lstStyle/>
          <a:p>
            <a:r>
              <a:rPr lang="ru-RU" smtClean="0">
                <a:solidFill>
                  <a:srgbClr val="C00000"/>
                </a:solidFill>
                <a:effectLst>
                  <a:outerShdw blurRad="38100" dist="38100" dir="2700000" algn="tl">
                    <a:srgbClr val="000000">
                      <a:alpha val="43137"/>
                    </a:srgbClr>
                  </a:outerShdw>
                </a:effectLst>
              </a:rPr>
              <a:t>Закон сохранения импульса</a:t>
            </a:r>
          </a:p>
          <a:p>
            <a:r>
              <a:rPr lang="ru-RU" b="1" smtClean="0"/>
              <a:t> </a:t>
            </a:r>
            <a:endParaRPr lang="ru-RU" smtClean="0"/>
          </a:p>
          <a:p>
            <a:r>
              <a:rPr lang="ru-RU" smtClean="0"/>
              <a:t>Известно, что  второй закон Ньютона гласит, что скорость изменения импульса тела равна действующей на тело силе:</a:t>
            </a:r>
          </a:p>
          <a:p>
            <a:r>
              <a:rPr lang="ru-RU" smtClean="0"/>
              <a:t> </a:t>
            </a:r>
            <a:endParaRPr lang="en-US" smtClean="0"/>
          </a:p>
          <a:p>
            <a:endParaRPr lang="ru-RU" smtClean="0"/>
          </a:p>
          <a:p>
            <a:endParaRPr lang="en-US" smtClean="0"/>
          </a:p>
          <a:p>
            <a:r>
              <a:rPr lang="ru-RU" smtClean="0"/>
              <a:t>Рассмотрим произвольную систему из </a:t>
            </a:r>
            <a:r>
              <a:rPr lang="en-US" smtClean="0"/>
              <a:t>n </a:t>
            </a:r>
            <a:r>
              <a:rPr lang="ru-RU" smtClean="0"/>
              <a:t>частиц в любой инерциальной системе отсчета. В общем случае частицы этой системы могут взаимодействовать как между собой, так и с телами, не входящими в систему. Поэтому уравнение движения </a:t>
            </a:r>
            <a:r>
              <a:rPr lang="en-US" smtClean="0"/>
              <a:t>i</a:t>
            </a:r>
            <a:r>
              <a:rPr lang="ru-RU" smtClean="0"/>
              <a:t>-й частицы можем записать в виде:</a:t>
            </a:r>
          </a:p>
          <a:p>
            <a:endParaRPr lang="ru-RU" smtClean="0"/>
          </a:p>
          <a:p>
            <a:endParaRPr lang="ru-RU" smtClean="0"/>
          </a:p>
          <a:p>
            <a:endParaRPr lang="ru-RU" smtClean="0"/>
          </a:p>
          <a:p>
            <a:endParaRPr lang="ru-RU" smtClean="0"/>
          </a:p>
          <a:p>
            <a:endParaRPr lang="ru-RU" smtClean="0"/>
          </a:p>
          <a:p>
            <a:r>
              <a:rPr lang="ru-RU" smtClean="0"/>
              <a:t>где 	- равнодействующая внешних сил, действующих на </a:t>
            </a:r>
            <a:r>
              <a:rPr lang="en-US" smtClean="0"/>
              <a:t>i</a:t>
            </a:r>
            <a:r>
              <a:rPr lang="ru-RU" smtClean="0"/>
              <a:t>-ую частицу; 	</a:t>
            </a:r>
          </a:p>
          <a:p>
            <a:endParaRPr lang="ru-RU" smtClean="0"/>
          </a:p>
          <a:p>
            <a:r>
              <a:rPr lang="ru-RU" smtClean="0"/>
              <a:t>	- сила, действующая на </a:t>
            </a:r>
            <a:r>
              <a:rPr lang="en-US" smtClean="0"/>
              <a:t>i</a:t>
            </a:r>
            <a:r>
              <a:rPr lang="ru-RU" smtClean="0"/>
              <a:t>-ую частицу со стороны </a:t>
            </a:r>
            <a:r>
              <a:rPr lang="en-US" smtClean="0"/>
              <a:t>k</a:t>
            </a:r>
            <a:r>
              <a:rPr lang="ru-RU" smtClean="0"/>
              <a:t>-й частицы внутри системы.</a:t>
            </a:r>
            <a:endParaRPr lang="ru-RU"/>
          </a:p>
        </p:txBody>
      </p:sp>
      <p:pic>
        <p:nvPicPr>
          <p:cNvPr id="77827" name="Picture 3"/>
          <p:cNvPicPr>
            <a:picLocks noChangeAspect="1" noChangeArrowheads="1"/>
          </p:cNvPicPr>
          <p:nvPr/>
        </p:nvPicPr>
        <p:blipFill>
          <a:blip r:embed="rId3" cstate="print"/>
          <a:srcRect/>
          <a:stretch>
            <a:fillRect/>
          </a:stretch>
        </p:blipFill>
        <p:spPr bwMode="auto">
          <a:xfrm>
            <a:off x="1763688" y="1484784"/>
            <a:ext cx="952500" cy="714375"/>
          </a:xfrm>
          <a:prstGeom prst="rect">
            <a:avLst/>
          </a:prstGeom>
          <a:noFill/>
          <a:ln w="9525">
            <a:noFill/>
            <a:miter lim="800000"/>
            <a:headEnd/>
            <a:tailEnd/>
          </a:ln>
        </p:spPr>
      </p:pic>
      <p:pic>
        <p:nvPicPr>
          <p:cNvPr id="77828" name="Picture 4"/>
          <p:cNvPicPr>
            <a:picLocks noChangeAspect="1" noChangeArrowheads="1"/>
          </p:cNvPicPr>
          <p:nvPr/>
        </p:nvPicPr>
        <p:blipFill>
          <a:blip r:embed="rId4" cstate="print"/>
          <a:srcRect/>
          <a:stretch>
            <a:fillRect/>
          </a:stretch>
        </p:blipFill>
        <p:spPr bwMode="auto">
          <a:xfrm>
            <a:off x="1907704" y="3717032"/>
            <a:ext cx="1924050" cy="990600"/>
          </a:xfrm>
          <a:prstGeom prst="rect">
            <a:avLst/>
          </a:prstGeom>
          <a:noFill/>
          <a:ln w="9525">
            <a:noFill/>
            <a:miter lim="800000"/>
            <a:headEnd/>
            <a:tailEnd/>
          </a:ln>
        </p:spPr>
      </p:pic>
      <p:sp>
        <p:nvSpPr>
          <p:cNvPr id="7783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77829" name="Object 5"/>
          <p:cNvGraphicFramePr>
            <a:graphicFrameLocks noChangeAspect="1"/>
          </p:cNvGraphicFramePr>
          <p:nvPr/>
        </p:nvGraphicFramePr>
        <p:xfrm>
          <a:off x="1998762" y="4907260"/>
          <a:ext cx="251520" cy="414268"/>
        </p:xfrm>
        <a:graphic>
          <a:graphicData uri="http://schemas.openxmlformats.org/presentationml/2006/ole">
            <p:oleObj spid="_x0000_s77829" name="Формула" r:id="rId5" imgW="164885" imgH="266353" progId="Equation.3">
              <p:embed/>
            </p:oleObj>
          </a:graphicData>
        </a:graphic>
      </p:graphicFrame>
      <p:sp>
        <p:nvSpPr>
          <p:cNvPr id="7783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77831" name="Object 7"/>
          <p:cNvGraphicFramePr>
            <a:graphicFrameLocks noChangeAspect="1"/>
          </p:cNvGraphicFramePr>
          <p:nvPr/>
        </p:nvGraphicFramePr>
        <p:xfrm>
          <a:off x="1979712" y="5733256"/>
          <a:ext cx="346323" cy="404043"/>
        </p:xfrm>
        <a:graphic>
          <a:graphicData uri="http://schemas.openxmlformats.org/presentationml/2006/ole">
            <p:oleObj spid="_x0000_s77831" name="Формула" r:id="rId6" imgW="228501" imgH="266584" progId="Equation.3">
              <p:embed/>
            </p:oleObj>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03648" y="404664"/>
            <a:ext cx="6768752" cy="5632311"/>
          </a:xfrm>
          <a:prstGeom prst="rect">
            <a:avLst/>
          </a:prstGeom>
          <a:noFill/>
        </p:spPr>
        <p:txBody>
          <a:bodyPr wrap="square" rtlCol="0">
            <a:spAutoFit/>
          </a:bodyPr>
          <a:lstStyle/>
          <a:p>
            <a:r>
              <a:rPr lang="ru-RU" smtClean="0"/>
              <a:t>Просуммируем последнее соотношение  по всем частицам (телам) системы:</a:t>
            </a:r>
          </a:p>
          <a:p>
            <a:endParaRPr lang="ru-RU" smtClean="0"/>
          </a:p>
          <a:p>
            <a:endParaRPr lang="ru-RU" smtClean="0"/>
          </a:p>
          <a:p>
            <a:endParaRPr lang="ru-RU" smtClean="0"/>
          </a:p>
          <a:p>
            <a:endParaRPr lang="ru-RU" smtClean="0"/>
          </a:p>
          <a:p>
            <a:endParaRPr lang="ru-RU" smtClean="0"/>
          </a:p>
          <a:p>
            <a:r>
              <a:rPr lang="ru-RU" smtClean="0"/>
              <a:t>В правой части этого уравнения  второе слагаемое представляет собой результирующую внешнюю силу , действующую на систему</a:t>
            </a:r>
          </a:p>
          <a:p>
            <a:endParaRPr lang="ru-RU" smtClean="0"/>
          </a:p>
          <a:p>
            <a:endParaRPr lang="ru-RU" smtClean="0"/>
          </a:p>
          <a:p>
            <a:endParaRPr lang="ru-RU" smtClean="0"/>
          </a:p>
          <a:p>
            <a:endParaRPr lang="ru-RU" smtClean="0"/>
          </a:p>
          <a:p>
            <a:r>
              <a:rPr lang="ru-RU" smtClean="0"/>
              <a:t>Первое же слагаемое, представляющее векторную сумму всех внутренних сил, равно нулю</a:t>
            </a:r>
          </a:p>
          <a:p>
            <a:r>
              <a:rPr lang="ru-RU" smtClean="0"/>
              <a:t> </a:t>
            </a:r>
          </a:p>
          <a:p>
            <a:r>
              <a:rPr lang="ru-RU" smtClean="0"/>
              <a:t>	          = О</a:t>
            </a:r>
          </a:p>
          <a:p>
            <a:endParaRPr lang="ru-RU" smtClean="0"/>
          </a:p>
          <a:p>
            <a:endParaRPr lang="ru-RU" smtClean="0"/>
          </a:p>
          <a:p>
            <a:r>
              <a:rPr lang="ru-RU" smtClean="0"/>
              <a:t>так как в соответствии с третьим законом Ньютона</a:t>
            </a:r>
            <a:endParaRPr lang="ru-RU"/>
          </a:p>
        </p:txBody>
      </p:sp>
      <p:pic>
        <p:nvPicPr>
          <p:cNvPr id="95234" name="Picture 2"/>
          <p:cNvPicPr>
            <a:picLocks noChangeAspect="1" noChangeArrowheads="1"/>
          </p:cNvPicPr>
          <p:nvPr/>
        </p:nvPicPr>
        <p:blipFill>
          <a:blip r:embed="rId2" cstate="print"/>
          <a:srcRect/>
          <a:stretch>
            <a:fillRect/>
          </a:stretch>
        </p:blipFill>
        <p:spPr bwMode="auto">
          <a:xfrm>
            <a:off x="1835696" y="1052736"/>
            <a:ext cx="2828925" cy="1076325"/>
          </a:xfrm>
          <a:prstGeom prst="rect">
            <a:avLst/>
          </a:prstGeom>
          <a:noFill/>
          <a:ln w="9525">
            <a:noFill/>
            <a:miter lim="800000"/>
            <a:headEnd/>
            <a:tailEnd/>
          </a:ln>
        </p:spPr>
      </p:pic>
      <p:sp>
        <p:nvSpPr>
          <p:cNvPr id="9523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95237" name="Picture 5"/>
          <p:cNvPicPr>
            <a:picLocks noChangeAspect="1" noChangeArrowheads="1"/>
          </p:cNvPicPr>
          <p:nvPr/>
        </p:nvPicPr>
        <p:blipFill>
          <a:blip r:embed="rId3" cstate="print"/>
          <a:srcRect/>
          <a:stretch>
            <a:fillRect/>
          </a:stretch>
        </p:blipFill>
        <p:spPr bwMode="auto">
          <a:xfrm>
            <a:off x="1763688" y="2996952"/>
            <a:ext cx="571500" cy="742950"/>
          </a:xfrm>
          <a:prstGeom prst="rect">
            <a:avLst/>
          </a:prstGeom>
          <a:noFill/>
          <a:ln w="9525">
            <a:noFill/>
            <a:miter lim="800000"/>
            <a:headEnd/>
            <a:tailEnd/>
          </a:ln>
        </p:spPr>
      </p:pic>
      <p:pic>
        <p:nvPicPr>
          <p:cNvPr id="95238" name="Picture 6"/>
          <p:cNvPicPr>
            <a:picLocks noChangeAspect="1" noChangeArrowheads="1"/>
          </p:cNvPicPr>
          <p:nvPr/>
        </p:nvPicPr>
        <p:blipFill>
          <a:blip r:embed="rId4" cstate="print"/>
          <a:srcRect/>
          <a:stretch>
            <a:fillRect/>
          </a:stretch>
        </p:blipFill>
        <p:spPr bwMode="auto">
          <a:xfrm>
            <a:off x="2339752" y="3107060"/>
            <a:ext cx="809625" cy="485775"/>
          </a:xfrm>
          <a:prstGeom prst="rect">
            <a:avLst/>
          </a:prstGeom>
          <a:noFill/>
          <a:ln w="9525">
            <a:noFill/>
            <a:miter lim="800000"/>
            <a:headEnd/>
            <a:tailEnd/>
          </a:ln>
        </p:spPr>
      </p:pic>
      <p:pic>
        <p:nvPicPr>
          <p:cNvPr id="95240" name="Picture 8"/>
          <p:cNvPicPr>
            <a:picLocks noChangeAspect="1" noChangeArrowheads="1"/>
          </p:cNvPicPr>
          <p:nvPr/>
        </p:nvPicPr>
        <p:blipFill>
          <a:blip r:embed="rId5" cstate="print"/>
          <a:srcRect/>
          <a:stretch>
            <a:fillRect/>
          </a:stretch>
        </p:blipFill>
        <p:spPr bwMode="auto">
          <a:xfrm>
            <a:off x="1835696" y="6021288"/>
            <a:ext cx="1019175" cy="447675"/>
          </a:xfrm>
          <a:prstGeom prst="rect">
            <a:avLst/>
          </a:prstGeom>
          <a:noFill/>
          <a:ln w="9525">
            <a:noFill/>
            <a:miter lim="800000"/>
            <a:headEnd/>
            <a:tailEnd/>
          </a:ln>
        </p:spPr>
      </p:pic>
      <p:pic>
        <p:nvPicPr>
          <p:cNvPr id="95241" name="Picture 9"/>
          <p:cNvPicPr>
            <a:picLocks noChangeAspect="1" noChangeArrowheads="1"/>
          </p:cNvPicPr>
          <p:nvPr/>
        </p:nvPicPr>
        <p:blipFill>
          <a:blip r:embed="rId6" cstate="print"/>
          <a:srcRect/>
          <a:stretch>
            <a:fillRect/>
          </a:stretch>
        </p:blipFill>
        <p:spPr bwMode="auto">
          <a:xfrm>
            <a:off x="1835696" y="4653136"/>
            <a:ext cx="952500" cy="93345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31640" y="476672"/>
            <a:ext cx="7272808" cy="5909310"/>
          </a:xfrm>
          <a:prstGeom prst="rect">
            <a:avLst/>
          </a:prstGeom>
          <a:noFill/>
        </p:spPr>
        <p:txBody>
          <a:bodyPr wrap="square" rtlCol="0">
            <a:spAutoFit/>
          </a:bodyPr>
          <a:lstStyle/>
          <a:p>
            <a:r>
              <a:rPr lang="ru-RU" smtClean="0"/>
              <a:t>Поэтому, поменяв порядки суммирования и дифференцирования в левой части, получим:</a:t>
            </a:r>
          </a:p>
          <a:p>
            <a:endParaRPr lang="ru-RU" smtClean="0"/>
          </a:p>
          <a:p>
            <a:endParaRPr lang="ru-RU" smtClean="0"/>
          </a:p>
          <a:p>
            <a:endParaRPr lang="ru-RU" smtClean="0"/>
          </a:p>
          <a:p>
            <a:endParaRPr lang="ru-RU" smtClean="0"/>
          </a:p>
          <a:p>
            <a:r>
              <a:rPr lang="ru-RU" smtClean="0"/>
              <a:t>т.е. импульс системы частиц 	        может изменяться только под действием внешних сил. Внутренние силы не могут изменить импульс системы. </a:t>
            </a:r>
          </a:p>
          <a:p>
            <a:endParaRPr lang="ru-RU" smtClean="0"/>
          </a:p>
          <a:p>
            <a:r>
              <a:rPr lang="ru-RU" smtClean="0"/>
              <a:t>В случае </a:t>
            </a:r>
            <a:r>
              <a:rPr lang="ru-RU" b="1" smtClean="0"/>
              <a:t>замкнутой (изолированной)</a:t>
            </a:r>
            <a:r>
              <a:rPr lang="ru-RU" smtClean="0"/>
              <a:t> системы на нее не действуют внешние силы . Таким образом, получаем закон сохранения импульса – импульс замкнутой системы  остается постоянным, т.е. не меняется со временем. При этом отдельные части замкнутой системы могут только обмениваться импульсами так, что приращение импульса одной части системы всегда равно уменьшению импульса оставшейся части системы.</a:t>
            </a:r>
          </a:p>
          <a:p>
            <a:endParaRPr lang="ru-RU" smtClean="0"/>
          </a:p>
          <a:p>
            <a:r>
              <a:rPr lang="ru-RU" smtClean="0"/>
              <a:t>Импульс может сохраняться и у незамкнутой системы при условии равенства нулю результирующей всех внешних сил. </a:t>
            </a:r>
          </a:p>
          <a:p>
            <a:endParaRPr lang="ru-RU"/>
          </a:p>
        </p:txBody>
      </p:sp>
      <p:pic>
        <p:nvPicPr>
          <p:cNvPr id="96258" name="Picture 2"/>
          <p:cNvPicPr>
            <a:picLocks noChangeAspect="1" noChangeArrowheads="1"/>
          </p:cNvPicPr>
          <p:nvPr/>
        </p:nvPicPr>
        <p:blipFill>
          <a:blip r:embed="rId3" cstate="print"/>
          <a:srcRect/>
          <a:stretch>
            <a:fillRect/>
          </a:stretch>
        </p:blipFill>
        <p:spPr bwMode="auto">
          <a:xfrm>
            <a:off x="1763688" y="1124744"/>
            <a:ext cx="2543175" cy="933450"/>
          </a:xfrm>
          <a:prstGeom prst="rect">
            <a:avLst/>
          </a:prstGeom>
          <a:noFill/>
          <a:ln w="9525">
            <a:noFill/>
            <a:miter lim="800000"/>
            <a:headEnd/>
            <a:tailEnd/>
          </a:ln>
        </p:spPr>
      </p:pic>
      <p:sp>
        <p:nvSpPr>
          <p:cNvPr id="9626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96259" name="Object 3"/>
          <p:cNvGraphicFramePr>
            <a:graphicFrameLocks noChangeAspect="1"/>
          </p:cNvGraphicFramePr>
          <p:nvPr/>
        </p:nvGraphicFramePr>
        <p:xfrm>
          <a:off x="4388743" y="2117998"/>
          <a:ext cx="1008113" cy="409089"/>
        </p:xfrm>
        <a:graphic>
          <a:graphicData uri="http://schemas.openxmlformats.org/presentationml/2006/ole">
            <p:oleObj spid="_x0000_s96259" name="Формула" r:id="rId4" imgW="660113" imgH="266584" progId="Equation.3">
              <p:embed/>
            </p:oleObj>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500" name="Picture 4" descr="http://upload.wikimedia.org/wikibooks/ru/9/9e/Potphys0.jpg"/>
          <p:cNvPicPr>
            <a:picLocks noChangeAspect="1" noChangeArrowheads="1"/>
          </p:cNvPicPr>
          <p:nvPr/>
        </p:nvPicPr>
        <p:blipFill>
          <a:blip r:embed="rId2" cstate="print"/>
          <a:srcRect/>
          <a:stretch>
            <a:fillRect/>
          </a:stretch>
        </p:blipFill>
        <p:spPr bwMode="auto">
          <a:xfrm>
            <a:off x="5004048" y="5190455"/>
            <a:ext cx="3862139" cy="1667545"/>
          </a:xfrm>
          <a:prstGeom prst="rect">
            <a:avLst/>
          </a:prstGeom>
          <a:noFill/>
        </p:spPr>
      </p:pic>
      <p:sp>
        <p:nvSpPr>
          <p:cNvPr id="2" name="TextBox 1"/>
          <p:cNvSpPr txBox="1"/>
          <p:nvPr/>
        </p:nvSpPr>
        <p:spPr>
          <a:xfrm>
            <a:off x="1331640" y="332656"/>
            <a:ext cx="7416824" cy="5078313"/>
          </a:xfrm>
          <a:prstGeom prst="rect">
            <a:avLst/>
          </a:prstGeom>
          <a:noFill/>
        </p:spPr>
        <p:txBody>
          <a:bodyPr wrap="square" rtlCol="0">
            <a:spAutoFit/>
          </a:bodyPr>
          <a:lstStyle/>
          <a:p>
            <a:r>
              <a:rPr lang="ru-RU" smtClean="0">
                <a:solidFill>
                  <a:srgbClr val="C00000"/>
                </a:solidFill>
                <a:effectLst>
                  <a:outerShdw blurRad="38100" dist="38100" dir="2700000" algn="tl">
                    <a:srgbClr val="000000">
                      <a:alpha val="43137"/>
                    </a:srgbClr>
                  </a:outerShdw>
                </a:effectLst>
              </a:rPr>
              <a:t>Упругие и неупругие соударения</a:t>
            </a:r>
          </a:p>
          <a:p>
            <a:endParaRPr lang="ru-RU" smtClean="0"/>
          </a:p>
          <a:p>
            <a:r>
              <a:rPr lang="ru-RU" smtClean="0"/>
              <a:t>Уда́р — толчок, кратковременное взаимодействие тел, при котором происходит перераспределение кинетической энергии. В физике под ударом понимают такой тип взаимодействия движущихся тел, при котором временем взаимодействия можно пренебречь. Во время столкновения тел между ними действуют кратковременные ударные силы, величина которых, как правило, неизвестна. Поэтому нельзя рассматривать ударное взаимодействие непосредственно с помощью законов Ньютона. </a:t>
            </a:r>
          </a:p>
          <a:p>
            <a:endParaRPr lang="ru-RU" smtClean="0"/>
          </a:p>
          <a:p>
            <a:r>
              <a:rPr lang="ru-RU" smtClean="0"/>
              <a:t>Применение законов сохранения энергии и импульса во многих случаях позволяет исключить из рассмотрения сам процесс столкновения и получить связь между скоростями тел до и после столкновения, минуя все промежуточные значения этих величин.</a:t>
            </a:r>
          </a:p>
          <a:p>
            <a:endParaRPr lang="ru-RU" smtClean="0"/>
          </a:p>
          <a:p>
            <a:r>
              <a:rPr lang="ru-RU" smtClean="0"/>
              <a:t>В механике часто используются две модели ударного взаимодействия – </a:t>
            </a:r>
            <a:r>
              <a:rPr lang="ru-RU" b="1" smtClean="0"/>
              <a:t>абсолютно упругий и абсолютно неупругий удары.</a:t>
            </a:r>
            <a:endParaRPr lang="ru-RU" b="1"/>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31640" y="476672"/>
            <a:ext cx="7488832" cy="4801314"/>
          </a:xfrm>
          <a:prstGeom prst="rect">
            <a:avLst/>
          </a:prstGeom>
          <a:noFill/>
        </p:spPr>
        <p:txBody>
          <a:bodyPr wrap="square" rtlCol="0">
            <a:spAutoFit/>
          </a:bodyPr>
          <a:lstStyle/>
          <a:p>
            <a:r>
              <a:rPr lang="ru-RU" b="1" smtClean="0"/>
              <a:t>Абсолютно упругий удар</a:t>
            </a:r>
            <a:r>
              <a:rPr lang="ru-RU" smtClean="0"/>
              <a:t> — модель соударения, при которой полная кинетическая энергия системы сохраняется. В классической механике при этом пренебрегают деформациями тел. Соответственно, считается, что энергия на деформации не теряется, а взаимодействие распространяется по всему телу мгновенно. Хорошей моделью абсолютно упругого удара является столкновение бильярдных шаров или упругих мячиков. Математическая модель абсолютно упругого удара работает примерно следующим образом:</a:t>
            </a:r>
          </a:p>
          <a:p>
            <a:endParaRPr lang="ru-RU" smtClean="0"/>
          </a:p>
          <a:p>
            <a:r>
              <a:rPr lang="ru-RU" smtClean="0"/>
              <a:t>1. Есть в наличии два абсолютно твердых тела, которые сталкиваются</a:t>
            </a:r>
          </a:p>
          <a:p>
            <a:r>
              <a:rPr lang="ru-RU" smtClean="0"/>
              <a:t>2. В точке контакта происходят упругие деформации. Кинетическая энергия движущихся тел мгновенно переходит в энергию деформации.</a:t>
            </a:r>
          </a:p>
          <a:p>
            <a:r>
              <a:rPr lang="ru-RU" smtClean="0"/>
              <a:t>3. В следующий момент деформированные тела принимают свою прежнюю форму, а энергия деформации вновь переходит в кинетическую энергию.</a:t>
            </a:r>
          </a:p>
          <a:p>
            <a:r>
              <a:rPr lang="ru-RU" smtClean="0"/>
              <a:t>4. Контакт тел прекращается и они продолжают движение.</a:t>
            </a:r>
          </a:p>
          <a:p>
            <a:endParaRPr lang="ru-RU"/>
          </a:p>
        </p:txBody>
      </p:sp>
      <p:pic>
        <p:nvPicPr>
          <p:cNvPr id="111620" name="Picture 4" descr="http://bm.img.com.ua/img/prikol/images/large/1/4/235841.jpg"/>
          <p:cNvPicPr>
            <a:picLocks noChangeAspect="1" noChangeArrowheads="1"/>
          </p:cNvPicPr>
          <p:nvPr/>
        </p:nvPicPr>
        <p:blipFill>
          <a:blip r:embed="rId2" cstate="print"/>
          <a:srcRect/>
          <a:stretch>
            <a:fillRect/>
          </a:stretch>
        </p:blipFill>
        <p:spPr bwMode="auto">
          <a:xfrm>
            <a:off x="5364088" y="5085184"/>
            <a:ext cx="2952328" cy="1660685"/>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4" name="Picture 2" descr="http://upload.wikimedia.org/wikipedia/commons/c/c6/Elastischer_sto%C3%9F.gif"/>
          <p:cNvPicPr>
            <a:picLocks noChangeAspect="1" noChangeArrowheads="1" noCrop="1"/>
          </p:cNvPicPr>
          <p:nvPr/>
        </p:nvPicPr>
        <p:blipFill>
          <a:blip r:embed="rId2" cstate="print"/>
          <a:srcRect/>
          <a:stretch>
            <a:fillRect/>
          </a:stretch>
        </p:blipFill>
        <p:spPr bwMode="auto">
          <a:xfrm>
            <a:off x="1691680" y="548680"/>
            <a:ext cx="4762500" cy="571501"/>
          </a:xfrm>
          <a:prstGeom prst="rect">
            <a:avLst/>
          </a:prstGeom>
          <a:noFill/>
        </p:spPr>
      </p:pic>
      <p:pic>
        <p:nvPicPr>
          <p:cNvPr id="110596" name="Picture 4" descr="http://upload.wikimedia.org/wikipedia/commons/e/e5/Elastischer_sto%C3%9F3.gif"/>
          <p:cNvPicPr>
            <a:picLocks noChangeAspect="1" noChangeArrowheads="1" noCrop="1"/>
          </p:cNvPicPr>
          <p:nvPr/>
        </p:nvPicPr>
        <p:blipFill>
          <a:blip r:embed="rId3" cstate="print"/>
          <a:srcRect/>
          <a:stretch>
            <a:fillRect/>
          </a:stretch>
        </p:blipFill>
        <p:spPr bwMode="auto">
          <a:xfrm>
            <a:off x="1691680" y="2348880"/>
            <a:ext cx="4762500" cy="600076"/>
          </a:xfrm>
          <a:prstGeom prst="rect">
            <a:avLst/>
          </a:prstGeom>
          <a:noFill/>
        </p:spPr>
      </p:pic>
      <p:pic>
        <p:nvPicPr>
          <p:cNvPr id="110598" name="Picture 6" descr="http://upload.wikimedia.org/wikipedia/commons/d/d2/Elastischer_sto%C3%9F2.gif"/>
          <p:cNvPicPr>
            <a:picLocks noChangeAspect="1" noChangeArrowheads="1" noCrop="1"/>
          </p:cNvPicPr>
          <p:nvPr/>
        </p:nvPicPr>
        <p:blipFill>
          <a:blip r:embed="rId4" cstate="print"/>
          <a:srcRect/>
          <a:stretch>
            <a:fillRect/>
          </a:stretch>
        </p:blipFill>
        <p:spPr bwMode="auto">
          <a:xfrm>
            <a:off x="1691680" y="3789040"/>
            <a:ext cx="4762500" cy="1143001"/>
          </a:xfrm>
          <a:prstGeom prst="rect">
            <a:avLst/>
          </a:prstGeom>
          <a:noFill/>
        </p:spPr>
      </p:pic>
      <p:sp>
        <p:nvSpPr>
          <p:cNvPr id="5" name="TextBox 4"/>
          <p:cNvSpPr txBox="1"/>
          <p:nvPr/>
        </p:nvSpPr>
        <p:spPr>
          <a:xfrm>
            <a:off x="1691680" y="5733256"/>
            <a:ext cx="5324406" cy="369332"/>
          </a:xfrm>
          <a:prstGeom prst="rect">
            <a:avLst/>
          </a:prstGeom>
          <a:noFill/>
        </p:spPr>
        <p:txBody>
          <a:bodyPr wrap="none" rtlCol="0">
            <a:spAutoFit/>
          </a:bodyPr>
          <a:lstStyle/>
          <a:p>
            <a:r>
              <a:rPr lang="ru-RU" smtClean="0"/>
              <a:t>Абсолютно упругие удары при различных условиях</a:t>
            </a:r>
            <a:endParaRPr lang="ru-RU"/>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31640" y="548680"/>
            <a:ext cx="7416824" cy="5909310"/>
          </a:xfrm>
          <a:prstGeom prst="rect">
            <a:avLst/>
          </a:prstGeom>
          <a:noFill/>
        </p:spPr>
        <p:txBody>
          <a:bodyPr wrap="square" rtlCol="0">
            <a:spAutoFit/>
          </a:bodyPr>
          <a:lstStyle/>
          <a:p>
            <a:r>
              <a:rPr lang="ru-RU" smtClean="0"/>
              <a:t>Для математического описания простейших абсолютно упругих ударов, используется закон сохранения энергии и закон сохранения импульса.</a:t>
            </a:r>
          </a:p>
          <a:p>
            <a:endParaRPr lang="ru-RU" smtClean="0"/>
          </a:p>
          <a:p>
            <a:endParaRPr lang="ru-RU" smtClean="0"/>
          </a:p>
          <a:p>
            <a:endParaRPr lang="ru-RU" smtClean="0"/>
          </a:p>
          <a:p>
            <a:endParaRPr lang="ru-RU" smtClean="0"/>
          </a:p>
          <a:p>
            <a:endParaRPr lang="ru-RU" smtClean="0"/>
          </a:p>
          <a:p>
            <a:endParaRPr lang="ru-RU" smtClean="0"/>
          </a:p>
          <a:p>
            <a:endParaRPr lang="ru-RU" smtClean="0"/>
          </a:p>
          <a:p>
            <a:r>
              <a:rPr lang="ru-RU" smtClean="0"/>
              <a:t>Здесь </a:t>
            </a:r>
            <a:r>
              <a:rPr lang="ru-RU" b="1" smtClean="0"/>
              <a:t>m</a:t>
            </a:r>
            <a:r>
              <a:rPr lang="ru-RU" b="1" baseline="-25000" smtClean="0"/>
              <a:t>1</a:t>
            </a:r>
            <a:r>
              <a:rPr lang="ru-RU" b="1" smtClean="0"/>
              <a:t>, m</a:t>
            </a:r>
            <a:r>
              <a:rPr lang="ru-RU" b="1" baseline="-25000" smtClean="0"/>
              <a:t>2</a:t>
            </a:r>
            <a:r>
              <a:rPr lang="ru-RU" smtClean="0"/>
              <a:t> - массы первого и второго тел. </a:t>
            </a:r>
            <a:r>
              <a:rPr lang="ru-RU" b="1" smtClean="0"/>
              <a:t>u</a:t>
            </a:r>
            <a:r>
              <a:rPr lang="ru-RU" b="1" baseline="-25000" smtClean="0"/>
              <a:t>1</a:t>
            </a:r>
            <a:r>
              <a:rPr lang="ru-RU" b="1" smtClean="0"/>
              <a:t>, v</a:t>
            </a:r>
            <a:r>
              <a:rPr lang="ru-RU" b="1" baseline="-25000" smtClean="0"/>
              <a:t>1</a:t>
            </a:r>
            <a:r>
              <a:rPr lang="ru-RU" smtClean="0"/>
              <a:t> - скорость первого тела до, и после взаимодействия. </a:t>
            </a:r>
            <a:r>
              <a:rPr lang="ru-RU" b="1" smtClean="0"/>
              <a:t>u</a:t>
            </a:r>
            <a:r>
              <a:rPr lang="ru-RU" b="1" baseline="-25000" smtClean="0"/>
              <a:t>2</a:t>
            </a:r>
            <a:r>
              <a:rPr lang="ru-RU" b="1" smtClean="0"/>
              <a:t>, v</a:t>
            </a:r>
            <a:r>
              <a:rPr lang="ru-RU" b="1" baseline="-25000" smtClean="0"/>
              <a:t>2</a:t>
            </a:r>
            <a:r>
              <a:rPr lang="ru-RU" smtClean="0"/>
              <a:t> - скорость второго тела до, и после взаимодействия. </a:t>
            </a:r>
          </a:p>
          <a:p>
            <a:r>
              <a:rPr lang="ru-RU" smtClean="0"/>
              <a:t>Важно, что импульсы складываются векторно, а энергии скалярно.</a:t>
            </a:r>
          </a:p>
          <a:p>
            <a:endParaRPr lang="ru-RU" smtClean="0"/>
          </a:p>
          <a:p>
            <a:r>
              <a:rPr lang="ru-RU" smtClean="0"/>
              <a:t>Законы абсолютно упругого удара могут выполняться совершенно точно при столкновениях элементарных частиц низких энергий. Это следствие принципов квантовой механики, запрещающей произвольные изменения энергии системы. Если энергии сталкивающихся частиц недостаточно для возбуждения их внутренних степеней свободы, то механическая энергия системы не меняется.</a:t>
            </a:r>
          </a:p>
          <a:p>
            <a:endParaRPr lang="ru-RU"/>
          </a:p>
        </p:txBody>
      </p:sp>
      <p:pic>
        <p:nvPicPr>
          <p:cNvPr id="113667" name="Picture 3"/>
          <p:cNvPicPr>
            <a:picLocks noChangeAspect="1" noChangeArrowheads="1"/>
          </p:cNvPicPr>
          <p:nvPr/>
        </p:nvPicPr>
        <p:blipFill>
          <a:blip r:embed="rId2" cstate="print"/>
          <a:srcRect/>
          <a:stretch>
            <a:fillRect/>
          </a:stretch>
        </p:blipFill>
        <p:spPr bwMode="auto">
          <a:xfrm>
            <a:off x="1475656" y="2204864"/>
            <a:ext cx="3457575" cy="400050"/>
          </a:xfrm>
          <a:prstGeom prst="rect">
            <a:avLst/>
          </a:prstGeom>
          <a:noFill/>
          <a:ln w="9525">
            <a:noFill/>
            <a:miter lim="800000"/>
            <a:headEnd/>
            <a:tailEnd/>
          </a:ln>
        </p:spPr>
      </p:pic>
      <p:pic>
        <p:nvPicPr>
          <p:cNvPr id="113668" name="Picture 4"/>
          <p:cNvPicPr>
            <a:picLocks noChangeAspect="1" noChangeArrowheads="1"/>
          </p:cNvPicPr>
          <p:nvPr/>
        </p:nvPicPr>
        <p:blipFill>
          <a:blip r:embed="rId3" cstate="print"/>
          <a:srcRect/>
          <a:stretch>
            <a:fillRect/>
          </a:stretch>
        </p:blipFill>
        <p:spPr bwMode="auto">
          <a:xfrm>
            <a:off x="1691680" y="1412776"/>
            <a:ext cx="3419475" cy="619125"/>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87624" y="404664"/>
            <a:ext cx="7200800" cy="5909310"/>
          </a:xfrm>
          <a:prstGeom prst="rect">
            <a:avLst/>
          </a:prstGeom>
          <a:noFill/>
        </p:spPr>
        <p:txBody>
          <a:bodyPr wrap="square" rtlCol="0">
            <a:spAutoFit/>
          </a:bodyPr>
          <a:lstStyle/>
          <a:p>
            <a:r>
              <a:rPr lang="ru-RU" b="1" smtClean="0"/>
              <a:t>Абсолютно неупругим ударом </a:t>
            </a:r>
            <a:r>
              <a:rPr lang="ru-RU" smtClean="0"/>
              <a:t>называют такое ударное взаимодействие, при котором тела соединяются (слипаются) друг с другом и движутся дальше как одно тело.</a:t>
            </a:r>
          </a:p>
          <a:p>
            <a:endParaRPr lang="ru-RU" smtClean="0"/>
          </a:p>
          <a:p>
            <a:r>
              <a:rPr lang="ru-RU" smtClean="0"/>
              <a:t>При абсолютно неупругом ударе механическая энергия не сохраняется. Она частично или полностью переходит во внутреннюю энергию тел (нагревание).</a:t>
            </a:r>
          </a:p>
          <a:p>
            <a:endParaRPr lang="ru-RU" smtClean="0"/>
          </a:p>
          <a:p>
            <a:endParaRPr lang="ru-RU" smtClean="0"/>
          </a:p>
          <a:p>
            <a:endParaRPr lang="ru-RU" smtClean="0"/>
          </a:p>
          <a:p>
            <a:endParaRPr lang="ru-RU" smtClean="0"/>
          </a:p>
          <a:p>
            <a:r>
              <a:rPr lang="ru-RU" smtClean="0"/>
              <a:t>При абсолютно неупругом ударе  импульс  сохраняется согласно соотношению</a:t>
            </a:r>
          </a:p>
          <a:p>
            <a:endParaRPr lang="ru-RU" smtClean="0"/>
          </a:p>
          <a:p>
            <a:endParaRPr lang="ru-RU" smtClean="0"/>
          </a:p>
          <a:p>
            <a:endParaRPr lang="ru-RU" smtClean="0"/>
          </a:p>
          <a:p>
            <a:r>
              <a:rPr lang="ru-RU" smtClean="0"/>
              <a:t>где </a:t>
            </a:r>
            <a:r>
              <a:rPr lang="ru-RU" b="1" smtClean="0"/>
              <a:t>v</a:t>
            </a:r>
            <a:r>
              <a:rPr lang="ru-RU" smtClean="0"/>
              <a:t> - это общая скорость тел, полученная после удара, </a:t>
            </a:r>
            <a:r>
              <a:rPr lang="ru-RU" b="1" smtClean="0"/>
              <a:t>m</a:t>
            </a:r>
            <a:r>
              <a:rPr lang="ru-RU" b="1" baseline="-25000" smtClean="0"/>
              <a:t>a</a:t>
            </a:r>
            <a:r>
              <a:rPr lang="ru-RU" smtClean="0"/>
              <a:t> - масса первого тела, </a:t>
            </a:r>
            <a:r>
              <a:rPr lang="ru-RU" b="1" smtClean="0"/>
              <a:t>u</a:t>
            </a:r>
            <a:r>
              <a:rPr lang="ru-RU" b="1" baseline="-25000" smtClean="0"/>
              <a:t>a</a:t>
            </a:r>
            <a:r>
              <a:rPr lang="ru-RU" smtClean="0"/>
              <a:t> - скорость первого тела до соударения, </a:t>
            </a:r>
            <a:r>
              <a:rPr lang="ru-RU" b="1" smtClean="0"/>
              <a:t>m</a:t>
            </a:r>
            <a:r>
              <a:rPr lang="ru-RU" b="1" baseline="-25000" smtClean="0"/>
              <a:t>b</a:t>
            </a:r>
            <a:r>
              <a:rPr lang="ru-RU" smtClean="0"/>
              <a:t> - масса второго тела, </a:t>
            </a:r>
            <a:r>
              <a:rPr lang="ru-RU" b="1" smtClean="0"/>
              <a:t>u</a:t>
            </a:r>
            <a:r>
              <a:rPr lang="ru-RU" b="1" baseline="-25000" smtClean="0"/>
              <a:t>b</a:t>
            </a:r>
            <a:r>
              <a:rPr lang="ru-RU" smtClean="0"/>
              <a:t> -скорость второго тела до соударения. </a:t>
            </a:r>
            <a:r>
              <a:rPr lang="ru-RU" b="1" smtClean="0"/>
              <a:t>Важно, что</a:t>
            </a:r>
            <a:r>
              <a:rPr lang="ru-RU" smtClean="0"/>
              <a:t> импульсы являются величинами векторными, поэтому складываются только векторно.</a:t>
            </a:r>
            <a:endParaRPr lang="ru-RU"/>
          </a:p>
        </p:txBody>
      </p:sp>
      <p:pic>
        <p:nvPicPr>
          <p:cNvPr id="114690" name="Picture 2" descr="&amp;mcy;&amp;ocy;&amp;dcy;&amp;iecy;&amp;lcy;&amp;softcy; &amp;acy;&amp;bcy;&amp;scy;&amp;ocy;&amp;lcy;&amp;yucy;&amp;tcy;&amp;ncy;&amp;ocy; &amp;ncy;&amp;iecy;&amp;ucy;&amp;pcy;&amp;rcy;&amp;ucy;&amp;gcy;&amp;ocy;&amp;gcy;&amp;ocy; &amp;ucy;&amp;dcy;&amp;acy;&amp;rcy;&amp;acy; &amp;mcy;&amp;iecy;&amp;zhcy;&amp;dcy;&amp;ucy; &amp;tcy;&amp;iecy;&amp;lcy;&amp;acy;&amp;mcy;&amp;icy; &amp;rcy;&amp;acy;&amp;vcy;&amp;ncy;&amp;ocy;&amp;jcy; &amp;mcy;&amp;acy;&amp;scy;&amp;scy;&amp;ycy;"/>
          <p:cNvPicPr>
            <a:picLocks noChangeAspect="1" noChangeArrowheads="1" noCrop="1"/>
          </p:cNvPicPr>
          <p:nvPr/>
        </p:nvPicPr>
        <p:blipFill>
          <a:blip r:embed="rId2" cstate="print"/>
          <a:srcRect/>
          <a:stretch>
            <a:fillRect/>
          </a:stretch>
        </p:blipFill>
        <p:spPr bwMode="auto">
          <a:xfrm>
            <a:off x="1763688" y="2492896"/>
            <a:ext cx="4762500" cy="571501"/>
          </a:xfrm>
          <a:prstGeom prst="rect">
            <a:avLst/>
          </a:prstGeom>
          <a:noFill/>
        </p:spPr>
      </p:pic>
      <p:pic>
        <p:nvPicPr>
          <p:cNvPr id="114691" name="Picture 3"/>
          <p:cNvPicPr>
            <a:picLocks noChangeAspect="1" noChangeArrowheads="1"/>
          </p:cNvPicPr>
          <p:nvPr/>
        </p:nvPicPr>
        <p:blipFill>
          <a:blip r:embed="rId3" cstate="print"/>
          <a:srcRect/>
          <a:stretch>
            <a:fillRect/>
          </a:stretch>
        </p:blipFill>
        <p:spPr bwMode="auto">
          <a:xfrm>
            <a:off x="1547664" y="4077072"/>
            <a:ext cx="3419475" cy="51435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2" name="Picture 2" descr="http://automps.ru/wp-content/uploads/2010/04/201003191614_img_1926.jpg"/>
          <p:cNvPicPr>
            <a:picLocks noChangeAspect="1" noChangeArrowheads="1"/>
          </p:cNvPicPr>
          <p:nvPr/>
        </p:nvPicPr>
        <p:blipFill>
          <a:blip r:embed="rId2" cstate="print"/>
          <a:srcRect/>
          <a:stretch>
            <a:fillRect/>
          </a:stretch>
        </p:blipFill>
        <p:spPr bwMode="auto">
          <a:xfrm>
            <a:off x="1547664" y="1700808"/>
            <a:ext cx="3096344" cy="2322258"/>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a:off x="1331640" y="332656"/>
            <a:ext cx="7416824" cy="923330"/>
          </a:xfrm>
          <a:prstGeom prst="rect">
            <a:avLst/>
          </a:prstGeom>
          <a:noFill/>
        </p:spPr>
        <p:txBody>
          <a:bodyPr wrap="square" rtlCol="0">
            <a:spAutoFit/>
          </a:bodyPr>
          <a:lstStyle/>
          <a:p>
            <a:r>
              <a:rPr lang="ru-RU" smtClean="0"/>
              <a:t>При </a:t>
            </a:r>
            <a:r>
              <a:rPr lang="ru-RU" b="1" smtClean="0"/>
              <a:t>реальном ударе </a:t>
            </a:r>
            <a:r>
              <a:rPr lang="ru-RU" smtClean="0"/>
              <a:t>макроскопических тел происходит деформация соударяющихся тел и распространение по ним упругих волн, передающих взаимодействие от сталкивающихся границ по всему телу.</a:t>
            </a:r>
            <a:endParaRPr lang="ru-RU"/>
          </a:p>
        </p:txBody>
      </p:sp>
      <p:pic>
        <p:nvPicPr>
          <p:cNvPr id="112646" name="Picture 6" descr="http://www.allvatar.com/rex/files/autounfall.jpg"/>
          <p:cNvPicPr>
            <a:picLocks noChangeAspect="1" noChangeArrowheads="1"/>
          </p:cNvPicPr>
          <p:nvPr/>
        </p:nvPicPr>
        <p:blipFill>
          <a:blip r:embed="rId3" cstate="print"/>
          <a:srcRect/>
          <a:stretch>
            <a:fillRect/>
          </a:stretch>
        </p:blipFill>
        <p:spPr bwMode="auto">
          <a:xfrm>
            <a:off x="3491880" y="2996952"/>
            <a:ext cx="3096344" cy="2317420"/>
          </a:xfrm>
          <a:prstGeom prst="rect">
            <a:avLst/>
          </a:prstGeom>
          <a:ln>
            <a:noFill/>
          </a:ln>
          <a:effectLst>
            <a:outerShdw blurRad="292100" dist="139700" dir="2700000" algn="tl" rotWithShape="0">
              <a:srgbClr val="333333">
                <a:alpha val="65000"/>
              </a:srgbClr>
            </a:outerShdw>
          </a:effectLst>
        </p:spPr>
      </p:pic>
      <p:pic>
        <p:nvPicPr>
          <p:cNvPr id="112644" name="Picture 4" descr="http://volga.lentaregion.ru/wp-content/uploads/2011/11/0_7b3f6_187651b8_XL.jpeg"/>
          <p:cNvPicPr>
            <a:picLocks noChangeAspect="1" noChangeArrowheads="1"/>
          </p:cNvPicPr>
          <p:nvPr/>
        </p:nvPicPr>
        <p:blipFill>
          <a:blip r:embed="rId4" cstate="print"/>
          <a:srcRect/>
          <a:stretch>
            <a:fillRect/>
          </a:stretch>
        </p:blipFill>
        <p:spPr bwMode="auto">
          <a:xfrm>
            <a:off x="5724128" y="4365104"/>
            <a:ext cx="3024336" cy="2268252"/>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75656" y="404664"/>
            <a:ext cx="7128792" cy="5909310"/>
          </a:xfrm>
          <a:prstGeom prst="rect">
            <a:avLst/>
          </a:prstGeom>
        </p:spPr>
        <p:txBody>
          <a:bodyPr wrap="square">
            <a:spAutoFit/>
          </a:bodyPr>
          <a:lstStyle/>
          <a:p>
            <a:r>
              <a:rPr lang="ru-RU" smtClean="0">
                <a:solidFill>
                  <a:srgbClr val="C00000"/>
                </a:solidFill>
                <a:effectLst>
                  <a:outerShdw blurRad="38100" dist="38100" dir="2700000" algn="tl">
                    <a:srgbClr val="000000">
                      <a:alpha val="43137"/>
                    </a:srgbClr>
                  </a:outerShdw>
                </a:effectLst>
              </a:rPr>
              <a:t>Физический смысл закона сохранения энергии.</a:t>
            </a:r>
          </a:p>
          <a:p>
            <a:endParaRPr lang="ru-RU" smtClean="0">
              <a:solidFill>
                <a:srgbClr val="C00000"/>
              </a:solidFill>
              <a:effectLst>
                <a:outerShdw blurRad="38100" dist="38100" dir="2700000" algn="tl">
                  <a:srgbClr val="000000">
                    <a:alpha val="43137"/>
                  </a:srgbClr>
                </a:outerShdw>
              </a:effectLst>
            </a:endParaRPr>
          </a:p>
          <a:p>
            <a:r>
              <a:rPr lang="ru-RU" smtClean="0"/>
              <a:t>Закон сохранения энергии  утверждает, что существует определенная величина, называемая энергией, которая не меняется ни при каких превращениях, происходящих в природе. Само это утверждение весьма и весьма отвлеченно; это по существу математический принцип, утверждающий, что существует некоторая численная величина, которая не изменяется ни при каких обстоятельствах. </a:t>
            </a:r>
          </a:p>
          <a:p>
            <a:endParaRPr lang="ru-RU" smtClean="0"/>
          </a:p>
          <a:p>
            <a:r>
              <a:rPr lang="ru-RU" smtClean="0"/>
              <a:t>Это отнюдь не описание механизма явления или чего-то конкретного, просто-напросто отмечается то странное обстоятельство, что можно подсчитать какое-то число и затем спокойно следить, как природа будет выкидывать любые свои трюки, а потом опять подсчитать это число — и оно останется прежним.</a:t>
            </a:r>
          </a:p>
          <a:p>
            <a:r>
              <a:rPr lang="ru-RU" smtClean="0"/>
              <a:t> (Ну, все равно, как слон на черном шахматном поле: </a:t>
            </a:r>
          </a:p>
          <a:p>
            <a:r>
              <a:rPr lang="ru-RU" smtClean="0"/>
              <a:t>как бы ни разворачивались события на доске, какие бы </a:t>
            </a:r>
          </a:p>
          <a:p>
            <a:r>
              <a:rPr lang="ru-RU" smtClean="0"/>
              <a:t>ходы ни делались, слон все равно окажется на черном поле.</a:t>
            </a:r>
          </a:p>
          <a:p>
            <a:r>
              <a:rPr lang="ru-RU" smtClean="0"/>
              <a:t>Наш закон как раз такого типа.) </a:t>
            </a:r>
          </a:p>
          <a:p>
            <a:r>
              <a:rPr lang="ru-RU" smtClean="0"/>
              <a:t>И поскольку утверждение это отвлеченно, то мы </a:t>
            </a:r>
          </a:p>
          <a:p>
            <a:r>
              <a:rPr lang="ru-RU" smtClean="0"/>
              <a:t>выявим его смысл на некоторой аналогии.</a:t>
            </a:r>
            <a:endParaRPr lang="ru-RU"/>
          </a:p>
        </p:txBody>
      </p:sp>
      <p:pic>
        <p:nvPicPr>
          <p:cNvPr id="98306" name="Picture 2" descr="http://upload.wikimedia.org/wikipedia/commons/thumb/1/1d/Chess_piece_-_White_bishop.JPG/100px-Chess_piece_-_White_bishop.JPG"/>
          <p:cNvPicPr>
            <a:picLocks noChangeAspect="1" noChangeArrowheads="1"/>
          </p:cNvPicPr>
          <p:nvPr/>
        </p:nvPicPr>
        <p:blipFill>
          <a:blip r:embed="rId2" cstate="print"/>
          <a:srcRect/>
          <a:stretch>
            <a:fillRect/>
          </a:stretch>
        </p:blipFill>
        <p:spPr bwMode="auto">
          <a:xfrm>
            <a:off x="7740352" y="4797152"/>
            <a:ext cx="952500" cy="16383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31640" y="404664"/>
            <a:ext cx="7200800" cy="2308324"/>
          </a:xfrm>
          <a:prstGeom prst="rect">
            <a:avLst/>
          </a:prstGeom>
          <a:noFill/>
        </p:spPr>
        <p:txBody>
          <a:bodyPr wrap="square" rtlCol="0">
            <a:spAutoFit/>
          </a:bodyPr>
          <a:lstStyle/>
          <a:p>
            <a:r>
              <a:rPr lang="ru-RU" smtClean="0">
                <a:solidFill>
                  <a:srgbClr val="C00000"/>
                </a:solidFill>
                <a:effectLst>
                  <a:outerShdw blurRad="38100" dist="38100" dir="2700000" algn="tl">
                    <a:srgbClr val="000000">
                      <a:alpha val="43137"/>
                    </a:srgbClr>
                  </a:outerShdw>
                </a:effectLst>
              </a:rPr>
              <a:t>Закон сохранения момента импульса</a:t>
            </a:r>
          </a:p>
          <a:p>
            <a:r>
              <a:rPr lang="ru-RU" b="1" smtClean="0"/>
              <a:t> </a:t>
            </a:r>
            <a:endParaRPr lang="ru-RU" smtClean="0"/>
          </a:p>
          <a:p>
            <a:r>
              <a:rPr lang="ru-RU" smtClean="0"/>
              <a:t>Важные законы механики связаны с понятиями момента импульса и момента силы. </a:t>
            </a:r>
            <a:endParaRPr lang="en-US" smtClean="0"/>
          </a:p>
          <a:p>
            <a:r>
              <a:rPr lang="ru-RU" smtClean="0"/>
              <a:t>Пусть </a:t>
            </a:r>
            <a:r>
              <a:rPr lang="en-US" smtClean="0"/>
              <a:t>0</a:t>
            </a:r>
            <a:r>
              <a:rPr lang="ru-RU" smtClean="0"/>
              <a:t> – какая-либо точка, относительно которой рассматривается момент вектора силы. Ее называют началом или полюсом. Обозначим буквой </a:t>
            </a:r>
            <a:r>
              <a:rPr lang="en-US" smtClean="0"/>
              <a:t>     </a:t>
            </a:r>
            <a:r>
              <a:rPr lang="ru-RU" smtClean="0"/>
              <a:t>радиус-вектор, проведенный   из этой точки к точке приложения силы </a:t>
            </a:r>
            <a:endParaRPr lang="ru-RU"/>
          </a:p>
        </p:txBody>
      </p:sp>
      <p:sp>
        <p:nvSpPr>
          <p:cNvPr id="1054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105473" name="Object 1"/>
          <p:cNvGraphicFramePr>
            <a:graphicFrameLocks noChangeAspect="1"/>
          </p:cNvGraphicFramePr>
          <p:nvPr/>
        </p:nvGraphicFramePr>
        <p:xfrm>
          <a:off x="2176686" y="2070373"/>
          <a:ext cx="237939" cy="288032"/>
        </p:xfrm>
        <a:graphic>
          <a:graphicData uri="http://schemas.openxmlformats.org/presentationml/2006/ole">
            <p:oleObj spid="_x0000_s105473" name="Формула" r:id="rId3" imgW="177569" imgH="215619" progId="Equation.3">
              <p:embed/>
            </p:oleObj>
          </a:graphicData>
        </a:graphic>
      </p:graphicFrame>
      <p:sp>
        <p:nvSpPr>
          <p:cNvPr id="10547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105475" name="Object 3"/>
          <p:cNvGraphicFramePr>
            <a:graphicFrameLocks noChangeAspect="1"/>
          </p:cNvGraphicFramePr>
          <p:nvPr/>
        </p:nvGraphicFramePr>
        <p:xfrm>
          <a:off x="3257947" y="2316113"/>
          <a:ext cx="216024" cy="331237"/>
        </p:xfrm>
        <a:graphic>
          <a:graphicData uri="http://schemas.openxmlformats.org/presentationml/2006/ole">
            <p:oleObj spid="_x0000_s105475" name="Формула" r:id="rId4" imgW="139579" imgH="215713" progId="Equation.3">
              <p:embed/>
            </p:oleObj>
          </a:graphicData>
        </a:graphic>
      </p:graphicFrame>
      <p:pic>
        <p:nvPicPr>
          <p:cNvPr id="105477" name="Picture 5"/>
          <p:cNvPicPr>
            <a:picLocks noChangeAspect="1" noChangeArrowheads="1"/>
          </p:cNvPicPr>
          <p:nvPr/>
        </p:nvPicPr>
        <p:blipFill>
          <a:blip r:embed="rId5" cstate="print"/>
          <a:srcRect/>
          <a:stretch>
            <a:fillRect/>
          </a:stretch>
        </p:blipFill>
        <p:spPr bwMode="auto">
          <a:xfrm>
            <a:off x="2123728" y="3140968"/>
            <a:ext cx="4762500" cy="251460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03648" y="692696"/>
            <a:ext cx="7272808" cy="5632311"/>
          </a:xfrm>
          <a:prstGeom prst="rect">
            <a:avLst/>
          </a:prstGeom>
          <a:noFill/>
        </p:spPr>
        <p:txBody>
          <a:bodyPr wrap="square" rtlCol="0">
            <a:spAutoFit/>
          </a:bodyPr>
          <a:lstStyle/>
          <a:p>
            <a:r>
              <a:rPr lang="ru-RU" smtClean="0"/>
              <a:t>Моментом силы  относительно точки </a:t>
            </a:r>
            <a:r>
              <a:rPr lang="en-US" smtClean="0"/>
              <a:t> 0</a:t>
            </a:r>
            <a:r>
              <a:rPr lang="ru-RU" smtClean="0"/>
              <a:t> </a:t>
            </a:r>
            <a:r>
              <a:rPr lang="en-US" smtClean="0"/>
              <a:t> </a:t>
            </a:r>
            <a:r>
              <a:rPr lang="ru-RU" smtClean="0"/>
              <a:t>называют векторное произведение радиус-вектора  на силу :</a:t>
            </a:r>
            <a:endParaRPr lang="en-US" smtClean="0"/>
          </a:p>
          <a:p>
            <a:endParaRPr lang="en-US" smtClean="0"/>
          </a:p>
          <a:p>
            <a:endParaRPr lang="en-US" smtClean="0"/>
          </a:p>
          <a:p>
            <a:endParaRPr lang="en-US" smtClean="0"/>
          </a:p>
          <a:p>
            <a:r>
              <a:rPr lang="ru-RU" smtClean="0"/>
              <a:t>Здесь</a:t>
            </a:r>
            <a:r>
              <a:rPr lang="en-US" smtClean="0"/>
              <a:t>    </a:t>
            </a:r>
            <a:r>
              <a:rPr lang="ru-RU" smtClean="0"/>
              <a:t>  </a:t>
            </a:r>
            <a:r>
              <a:rPr lang="ru-RU" smtClean="0">
                <a:sym typeface="Symbol"/>
              </a:rPr>
              <a:t></a:t>
            </a:r>
            <a:r>
              <a:rPr lang="ru-RU" smtClean="0"/>
              <a:t> вектор, перпендикулярный векторам</a:t>
            </a:r>
            <a:r>
              <a:rPr lang="en-US" smtClean="0"/>
              <a:t>     </a:t>
            </a:r>
            <a:r>
              <a:rPr lang="ru-RU" smtClean="0"/>
              <a:t>  и</a:t>
            </a:r>
            <a:r>
              <a:rPr lang="en-US" smtClean="0"/>
              <a:t>      </a:t>
            </a:r>
            <a:r>
              <a:rPr lang="ru-RU" smtClean="0"/>
              <a:t> , его направление совпадает с направлением поступательного движения правого винта при его вращении от </a:t>
            </a:r>
            <a:r>
              <a:rPr lang="en-US" smtClean="0"/>
              <a:t>    </a:t>
            </a:r>
            <a:r>
              <a:rPr lang="ru-RU" smtClean="0"/>
              <a:t> к </a:t>
            </a:r>
            <a:r>
              <a:rPr lang="en-US" smtClean="0"/>
              <a:t>    </a:t>
            </a:r>
            <a:r>
              <a:rPr lang="ru-RU" smtClean="0"/>
              <a:t>. Модуль момента силы равен:</a:t>
            </a:r>
            <a:endParaRPr lang="en-US" smtClean="0"/>
          </a:p>
          <a:p>
            <a:endParaRPr lang="en-US" smtClean="0"/>
          </a:p>
          <a:p>
            <a:endParaRPr lang="en-US" smtClean="0"/>
          </a:p>
          <a:p>
            <a:endParaRPr lang="en-US" smtClean="0"/>
          </a:p>
          <a:p>
            <a:r>
              <a:rPr lang="ru-RU" smtClean="0"/>
              <a:t>где </a:t>
            </a:r>
            <a:r>
              <a:rPr lang="ru-RU" smtClean="0">
                <a:sym typeface="Symbol"/>
              </a:rPr>
              <a:t></a:t>
            </a:r>
            <a:r>
              <a:rPr lang="ru-RU" smtClean="0"/>
              <a:t> </a:t>
            </a:r>
            <a:r>
              <a:rPr lang="ru-RU" smtClean="0">
                <a:sym typeface="Symbol"/>
              </a:rPr>
              <a:t></a:t>
            </a:r>
            <a:r>
              <a:rPr lang="ru-RU" smtClean="0"/>
              <a:t> угол между  </a:t>
            </a:r>
            <a:r>
              <a:rPr lang="en-US" smtClean="0"/>
              <a:t>   </a:t>
            </a:r>
            <a:r>
              <a:rPr lang="ru-RU" smtClean="0"/>
              <a:t>и </a:t>
            </a:r>
            <a:r>
              <a:rPr lang="en-US" smtClean="0"/>
              <a:t>     </a:t>
            </a:r>
            <a:r>
              <a:rPr lang="ru-RU" smtClean="0"/>
              <a:t>; </a:t>
            </a:r>
          </a:p>
          <a:p>
            <a:r>
              <a:rPr lang="en-US" smtClean="0"/>
              <a:t>R</a:t>
            </a:r>
            <a:r>
              <a:rPr lang="en-US" smtClean="0">
                <a:sym typeface="Symbol"/>
              </a:rPr>
              <a:t></a:t>
            </a:r>
            <a:r>
              <a:rPr lang="en-US" smtClean="0"/>
              <a:t>sin</a:t>
            </a:r>
            <a:r>
              <a:rPr lang="en-US" smtClean="0">
                <a:sym typeface="Symbol"/>
              </a:rPr>
              <a:t></a:t>
            </a:r>
            <a:r>
              <a:rPr lang="en-US" smtClean="0"/>
              <a:t> </a:t>
            </a:r>
            <a:r>
              <a:rPr lang="ru-RU" smtClean="0"/>
              <a:t>= </a:t>
            </a:r>
            <a:r>
              <a:rPr lang="en-US" smtClean="0"/>
              <a:t>d </a:t>
            </a:r>
            <a:r>
              <a:rPr lang="ru-RU" smtClean="0">
                <a:sym typeface="Symbol"/>
              </a:rPr>
              <a:t></a:t>
            </a:r>
            <a:r>
              <a:rPr lang="ru-RU" smtClean="0"/>
              <a:t> кратчайшее расстояние между линией действия силы и точкой </a:t>
            </a:r>
            <a:r>
              <a:rPr lang="en-US" smtClean="0"/>
              <a:t>0</a:t>
            </a:r>
            <a:r>
              <a:rPr lang="ru-RU" smtClean="0"/>
              <a:t> (</a:t>
            </a:r>
            <a:r>
              <a:rPr lang="en-US" smtClean="0"/>
              <a:t>d </a:t>
            </a:r>
            <a:r>
              <a:rPr lang="ru-RU" smtClean="0"/>
              <a:t>называется плечом силы).</a:t>
            </a:r>
          </a:p>
          <a:p>
            <a:endParaRPr lang="ru-RU" smtClean="0"/>
          </a:p>
          <a:p>
            <a:r>
              <a:rPr lang="ru-RU" smtClean="0"/>
              <a:t>Из этого определения непосредственно следует, что момент силы  не изменится, если точку приложения силы  перенести в любую другую точку, расположенную на линии действия силы.</a:t>
            </a:r>
          </a:p>
          <a:p>
            <a:endParaRPr lang="ru-RU"/>
          </a:p>
        </p:txBody>
      </p:sp>
      <p:pic>
        <p:nvPicPr>
          <p:cNvPr id="112648" name="Picture 8"/>
          <p:cNvPicPr>
            <a:picLocks noChangeAspect="1" noChangeArrowheads="1"/>
          </p:cNvPicPr>
          <p:nvPr/>
        </p:nvPicPr>
        <p:blipFill>
          <a:blip r:embed="rId3" cstate="print"/>
          <a:srcRect/>
          <a:stretch>
            <a:fillRect/>
          </a:stretch>
        </p:blipFill>
        <p:spPr bwMode="auto">
          <a:xfrm>
            <a:off x="1475656" y="1268760"/>
            <a:ext cx="2124075" cy="685800"/>
          </a:xfrm>
          <a:prstGeom prst="rect">
            <a:avLst/>
          </a:prstGeom>
          <a:noFill/>
          <a:ln w="9525">
            <a:noFill/>
            <a:miter lim="800000"/>
            <a:headEnd/>
            <a:tailEnd/>
          </a:ln>
        </p:spPr>
      </p:pic>
      <p:sp>
        <p:nvSpPr>
          <p:cNvPr id="112650"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112649" name="Object 9"/>
          <p:cNvGraphicFramePr>
            <a:graphicFrameLocks noChangeAspect="1"/>
          </p:cNvGraphicFramePr>
          <p:nvPr/>
        </p:nvGraphicFramePr>
        <p:xfrm>
          <a:off x="2086769" y="2094756"/>
          <a:ext cx="288032" cy="288032"/>
        </p:xfrm>
        <a:graphic>
          <a:graphicData uri="http://schemas.openxmlformats.org/presentationml/2006/ole">
            <p:oleObj spid="_x0000_s112649" name="Формула" r:id="rId4" imgW="215619" imgH="215619" progId="Equation.3">
              <p:embed/>
            </p:oleObj>
          </a:graphicData>
        </a:graphic>
      </p:graphicFrame>
      <p:graphicFrame>
        <p:nvGraphicFramePr>
          <p:cNvPr id="112651" name="Object 11"/>
          <p:cNvGraphicFramePr>
            <a:graphicFrameLocks noChangeAspect="1"/>
          </p:cNvGraphicFramePr>
          <p:nvPr/>
        </p:nvGraphicFramePr>
        <p:xfrm>
          <a:off x="6338292" y="2094756"/>
          <a:ext cx="238125" cy="288925"/>
        </p:xfrm>
        <a:graphic>
          <a:graphicData uri="http://schemas.openxmlformats.org/presentationml/2006/ole">
            <p:oleObj spid="_x0000_s112651" name="Формула" r:id="rId5" imgW="177569" imgH="215619" progId="Equation.3">
              <p:embed/>
            </p:oleObj>
          </a:graphicData>
        </a:graphic>
      </p:graphicFrame>
      <p:graphicFrame>
        <p:nvGraphicFramePr>
          <p:cNvPr id="112652" name="Object 12"/>
          <p:cNvGraphicFramePr>
            <a:graphicFrameLocks noChangeAspect="1"/>
          </p:cNvGraphicFramePr>
          <p:nvPr/>
        </p:nvGraphicFramePr>
        <p:xfrm>
          <a:off x="6914356" y="2066181"/>
          <a:ext cx="215900" cy="331787"/>
        </p:xfrm>
        <a:graphic>
          <a:graphicData uri="http://schemas.openxmlformats.org/presentationml/2006/ole">
            <p:oleObj spid="_x0000_s112652" name="Формула" r:id="rId6" imgW="139579" imgH="215713" progId="Equation.3">
              <p:embed/>
            </p:oleObj>
          </a:graphicData>
        </a:graphic>
      </p:graphicFrame>
      <p:graphicFrame>
        <p:nvGraphicFramePr>
          <p:cNvPr id="112653" name="Object 13"/>
          <p:cNvGraphicFramePr>
            <a:graphicFrameLocks noChangeAspect="1"/>
          </p:cNvGraphicFramePr>
          <p:nvPr/>
        </p:nvGraphicFramePr>
        <p:xfrm>
          <a:off x="5085581" y="2617862"/>
          <a:ext cx="238125" cy="288925"/>
        </p:xfrm>
        <a:graphic>
          <a:graphicData uri="http://schemas.openxmlformats.org/presentationml/2006/ole">
            <p:oleObj spid="_x0000_s112653" name="Формула" r:id="rId7" imgW="177569" imgH="215619" progId="Equation.3">
              <p:embed/>
            </p:oleObj>
          </a:graphicData>
        </a:graphic>
      </p:graphicFrame>
      <p:graphicFrame>
        <p:nvGraphicFramePr>
          <p:cNvPr id="112654" name="Object 14"/>
          <p:cNvGraphicFramePr>
            <a:graphicFrameLocks noChangeAspect="1"/>
          </p:cNvGraphicFramePr>
          <p:nvPr/>
        </p:nvGraphicFramePr>
        <p:xfrm>
          <a:off x="5528295" y="2579762"/>
          <a:ext cx="216024" cy="331978"/>
        </p:xfrm>
        <a:graphic>
          <a:graphicData uri="http://schemas.openxmlformats.org/presentationml/2006/ole">
            <p:oleObj spid="_x0000_s112654" name="Формула" r:id="rId8" imgW="139579" imgH="215713" progId="Equation.3">
              <p:embed/>
            </p:oleObj>
          </a:graphicData>
        </a:graphic>
      </p:graphicFrame>
      <p:pic>
        <p:nvPicPr>
          <p:cNvPr id="112655" name="Picture 15"/>
          <p:cNvPicPr>
            <a:picLocks noChangeAspect="1" noChangeArrowheads="1"/>
          </p:cNvPicPr>
          <p:nvPr/>
        </p:nvPicPr>
        <p:blipFill>
          <a:blip r:embed="rId9" cstate="print"/>
          <a:srcRect/>
          <a:stretch>
            <a:fillRect/>
          </a:stretch>
        </p:blipFill>
        <p:spPr bwMode="auto">
          <a:xfrm>
            <a:off x="1763688" y="3284984"/>
            <a:ext cx="2476500" cy="685800"/>
          </a:xfrm>
          <a:prstGeom prst="rect">
            <a:avLst/>
          </a:prstGeom>
          <a:noFill/>
          <a:ln w="9525">
            <a:noFill/>
            <a:miter lim="800000"/>
            <a:headEnd/>
            <a:tailEnd/>
          </a:ln>
        </p:spPr>
      </p:pic>
      <p:graphicFrame>
        <p:nvGraphicFramePr>
          <p:cNvPr id="112661" name="Object 21"/>
          <p:cNvGraphicFramePr>
            <a:graphicFrameLocks noChangeAspect="1"/>
          </p:cNvGraphicFramePr>
          <p:nvPr/>
        </p:nvGraphicFramePr>
        <p:xfrm>
          <a:off x="3395489" y="3995539"/>
          <a:ext cx="238125" cy="288925"/>
        </p:xfrm>
        <a:graphic>
          <a:graphicData uri="http://schemas.openxmlformats.org/presentationml/2006/ole">
            <p:oleObj spid="_x0000_s112661" name="Формула" r:id="rId10" imgW="177569" imgH="215619" progId="Equation.3">
              <p:embed/>
            </p:oleObj>
          </a:graphicData>
        </a:graphic>
      </p:graphicFrame>
      <p:graphicFrame>
        <p:nvGraphicFramePr>
          <p:cNvPr id="112662" name="Object 22"/>
          <p:cNvGraphicFramePr>
            <a:graphicFrameLocks noChangeAspect="1"/>
          </p:cNvGraphicFramePr>
          <p:nvPr/>
        </p:nvGraphicFramePr>
        <p:xfrm>
          <a:off x="3779912" y="3966964"/>
          <a:ext cx="215900" cy="331788"/>
        </p:xfrm>
        <a:graphic>
          <a:graphicData uri="http://schemas.openxmlformats.org/presentationml/2006/ole">
            <p:oleObj spid="_x0000_s112662" name="Формула" r:id="rId11" imgW="139579" imgH="215713" progId="Equation.3">
              <p:embed/>
            </p:oleObj>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31640" y="476672"/>
            <a:ext cx="7560840" cy="5909310"/>
          </a:xfrm>
          <a:prstGeom prst="rect">
            <a:avLst/>
          </a:prstGeom>
          <a:noFill/>
        </p:spPr>
        <p:txBody>
          <a:bodyPr wrap="square" rtlCol="0">
            <a:spAutoFit/>
          </a:bodyPr>
          <a:lstStyle/>
          <a:p>
            <a:r>
              <a:rPr lang="ru-RU" smtClean="0"/>
              <a:t>Аналогично определяется момент импульса  материальной точки относительно точки или полюса </a:t>
            </a:r>
            <a:r>
              <a:rPr lang="en-US" smtClean="0"/>
              <a:t>0</a:t>
            </a:r>
            <a:r>
              <a:rPr lang="ru-RU" smtClean="0"/>
              <a:t>. Моментом импульса называется векторное произведение </a:t>
            </a:r>
          </a:p>
          <a:p>
            <a:endParaRPr lang="ru-RU" smtClean="0"/>
          </a:p>
          <a:p>
            <a:endParaRPr lang="ru-RU" smtClean="0"/>
          </a:p>
          <a:p>
            <a:endParaRPr lang="ru-RU" smtClean="0"/>
          </a:p>
          <a:p>
            <a:r>
              <a:rPr lang="ru-RU" smtClean="0"/>
              <a:t>где                   </a:t>
            </a:r>
            <a:r>
              <a:rPr lang="ru-RU" smtClean="0">
                <a:sym typeface="Symbol"/>
              </a:rPr>
              <a:t></a:t>
            </a:r>
            <a:r>
              <a:rPr lang="ru-RU" smtClean="0"/>
              <a:t> импульс,           </a:t>
            </a:r>
            <a:r>
              <a:rPr lang="ru-RU" smtClean="0">
                <a:sym typeface="Symbol"/>
              </a:rPr>
              <a:t></a:t>
            </a:r>
            <a:r>
              <a:rPr lang="ru-RU" smtClean="0"/>
              <a:t> радиус-вектор, проведенный из полюса в точку, в которой в данный момент находится рассматриваемая материальная точка.</a:t>
            </a:r>
          </a:p>
          <a:p>
            <a:r>
              <a:rPr lang="ru-RU" smtClean="0"/>
              <a:t>Модуль вектора момента импульса</a:t>
            </a:r>
          </a:p>
          <a:p>
            <a:endParaRPr lang="ru-RU" smtClean="0"/>
          </a:p>
          <a:p>
            <a:endParaRPr lang="ru-RU" smtClean="0"/>
          </a:p>
          <a:p>
            <a:endParaRPr lang="ru-RU" smtClean="0"/>
          </a:p>
          <a:p>
            <a:r>
              <a:rPr lang="ru-RU" smtClean="0"/>
              <a:t>где </a:t>
            </a:r>
            <a:r>
              <a:rPr lang="ru-RU" smtClean="0">
                <a:sym typeface="Symbol"/>
              </a:rPr>
              <a:t></a:t>
            </a:r>
            <a:r>
              <a:rPr lang="ru-RU" smtClean="0"/>
              <a:t>угол между векторами       и      , </a:t>
            </a:r>
            <a:r>
              <a:rPr lang="en-US" smtClean="0"/>
              <a:t>d </a:t>
            </a:r>
            <a:r>
              <a:rPr lang="ru-RU" smtClean="0">
                <a:sym typeface="Symbol"/>
              </a:rPr>
              <a:t></a:t>
            </a:r>
            <a:r>
              <a:rPr lang="ru-RU" smtClean="0"/>
              <a:t> плечо вектора       относительно точки </a:t>
            </a:r>
            <a:r>
              <a:rPr lang="en-US" smtClean="0"/>
              <a:t>0</a:t>
            </a:r>
            <a:r>
              <a:rPr lang="ru-RU" smtClean="0"/>
              <a:t>.</a:t>
            </a:r>
          </a:p>
          <a:p>
            <a:endParaRPr lang="ru-RU" smtClean="0"/>
          </a:p>
          <a:p>
            <a:r>
              <a:rPr lang="ru-RU" smtClean="0"/>
              <a:t>Рассмотрим произвольную систему из </a:t>
            </a:r>
            <a:r>
              <a:rPr lang="en-US" smtClean="0"/>
              <a:t>n</a:t>
            </a:r>
            <a:r>
              <a:rPr lang="ru-RU" smtClean="0"/>
              <a:t> частиц в некоторой инерциальной системе отсчета. В общем случае частицы этой системы могут взаимодействовать как между собой, так и с телами, не входящими в систему. Поэтому уравнение движения </a:t>
            </a:r>
            <a:r>
              <a:rPr lang="en-US" smtClean="0"/>
              <a:t>i</a:t>
            </a:r>
            <a:r>
              <a:rPr lang="ru-RU" smtClean="0"/>
              <a:t>-й частицы можем записать в виде:</a:t>
            </a:r>
            <a:endParaRPr lang="ru-RU"/>
          </a:p>
        </p:txBody>
      </p:sp>
      <p:pic>
        <p:nvPicPr>
          <p:cNvPr id="113666" name="Picture 2"/>
          <p:cNvPicPr>
            <a:picLocks noChangeAspect="1" noChangeArrowheads="1"/>
          </p:cNvPicPr>
          <p:nvPr/>
        </p:nvPicPr>
        <p:blipFill>
          <a:blip r:embed="rId3" cstate="print"/>
          <a:srcRect/>
          <a:stretch>
            <a:fillRect/>
          </a:stretch>
        </p:blipFill>
        <p:spPr bwMode="auto">
          <a:xfrm>
            <a:off x="1187624" y="1412776"/>
            <a:ext cx="2476500" cy="685800"/>
          </a:xfrm>
          <a:prstGeom prst="rect">
            <a:avLst/>
          </a:prstGeom>
          <a:noFill/>
          <a:ln w="9525">
            <a:noFill/>
            <a:miter lim="800000"/>
            <a:headEnd/>
            <a:tailEnd/>
          </a:ln>
        </p:spPr>
      </p:pic>
      <p:sp>
        <p:nvSpPr>
          <p:cNvPr id="11366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113667" name="Object 3"/>
          <p:cNvGraphicFramePr>
            <a:graphicFrameLocks noChangeAspect="1"/>
          </p:cNvGraphicFramePr>
          <p:nvPr/>
        </p:nvGraphicFramePr>
        <p:xfrm>
          <a:off x="1763688" y="2157239"/>
          <a:ext cx="820891" cy="360040"/>
        </p:xfrm>
        <a:graphic>
          <a:graphicData uri="http://schemas.openxmlformats.org/presentationml/2006/ole">
            <p:oleObj spid="_x0000_s113667" name="Формула" r:id="rId4" imgW="545863" imgH="241195" progId="Equation.3">
              <p:embed/>
            </p:oleObj>
          </a:graphicData>
        </a:graphic>
      </p:graphicFrame>
      <p:graphicFrame>
        <p:nvGraphicFramePr>
          <p:cNvPr id="113669" name="Object 5"/>
          <p:cNvGraphicFramePr>
            <a:graphicFrameLocks noChangeAspect="1"/>
          </p:cNvGraphicFramePr>
          <p:nvPr/>
        </p:nvGraphicFramePr>
        <p:xfrm>
          <a:off x="3884687" y="2142381"/>
          <a:ext cx="238125" cy="288925"/>
        </p:xfrm>
        <a:graphic>
          <a:graphicData uri="http://schemas.openxmlformats.org/presentationml/2006/ole">
            <p:oleObj spid="_x0000_s113669" name="Формула" r:id="rId5" imgW="177569" imgH="215619" progId="Equation.3">
              <p:embed/>
            </p:oleObj>
          </a:graphicData>
        </a:graphic>
      </p:graphicFrame>
      <p:pic>
        <p:nvPicPr>
          <p:cNvPr id="113670" name="Picture 6"/>
          <p:cNvPicPr>
            <a:picLocks noChangeAspect="1" noChangeArrowheads="1"/>
          </p:cNvPicPr>
          <p:nvPr/>
        </p:nvPicPr>
        <p:blipFill>
          <a:blip r:embed="rId6" cstate="print"/>
          <a:srcRect/>
          <a:stretch>
            <a:fillRect/>
          </a:stretch>
        </p:blipFill>
        <p:spPr bwMode="auto">
          <a:xfrm>
            <a:off x="1763688" y="3356992"/>
            <a:ext cx="3781425" cy="685800"/>
          </a:xfrm>
          <a:prstGeom prst="rect">
            <a:avLst/>
          </a:prstGeom>
          <a:noFill/>
          <a:ln w="9525">
            <a:noFill/>
            <a:miter lim="800000"/>
            <a:headEnd/>
            <a:tailEnd/>
          </a:ln>
        </p:spPr>
      </p:pic>
      <p:graphicFrame>
        <p:nvGraphicFramePr>
          <p:cNvPr id="113671" name="Object 7"/>
          <p:cNvGraphicFramePr>
            <a:graphicFrameLocks noChangeAspect="1"/>
          </p:cNvGraphicFramePr>
          <p:nvPr/>
        </p:nvGraphicFramePr>
        <p:xfrm>
          <a:off x="4312543" y="4053830"/>
          <a:ext cx="238125" cy="288925"/>
        </p:xfrm>
        <a:graphic>
          <a:graphicData uri="http://schemas.openxmlformats.org/presentationml/2006/ole">
            <p:oleObj spid="_x0000_s113671" name="Формула" r:id="rId7" imgW="177569" imgH="215619" progId="Equation.3">
              <p:embed/>
            </p:oleObj>
          </a:graphicData>
        </a:graphic>
      </p:graphicFrame>
      <p:sp>
        <p:nvSpPr>
          <p:cNvPr id="113673"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113672" name="Object 8"/>
          <p:cNvGraphicFramePr>
            <a:graphicFrameLocks noChangeAspect="1"/>
          </p:cNvGraphicFramePr>
          <p:nvPr/>
        </p:nvGraphicFramePr>
        <p:xfrm>
          <a:off x="4788024" y="4063355"/>
          <a:ext cx="216024" cy="345638"/>
        </p:xfrm>
        <a:graphic>
          <a:graphicData uri="http://schemas.openxmlformats.org/presentationml/2006/ole">
            <p:oleObj spid="_x0000_s113672" name="Формула" r:id="rId8" imgW="139700" imgH="228600" progId="Equation.3">
              <p:embed/>
            </p:oleObj>
          </a:graphicData>
        </a:graphic>
      </p:graphicFrame>
      <p:graphicFrame>
        <p:nvGraphicFramePr>
          <p:cNvPr id="113674" name="Object 10"/>
          <p:cNvGraphicFramePr>
            <a:graphicFrameLocks noChangeAspect="1"/>
          </p:cNvGraphicFramePr>
          <p:nvPr/>
        </p:nvGraphicFramePr>
        <p:xfrm>
          <a:off x="6914356" y="4064049"/>
          <a:ext cx="215900" cy="344488"/>
        </p:xfrm>
        <a:graphic>
          <a:graphicData uri="http://schemas.openxmlformats.org/presentationml/2006/ole">
            <p:oleObj spid="_x0000_s113674" name="Формула" r:id="rId9" imgW="139700" imgH="228600" progId="Equation.3">
              <p:embed/>
            </p:oleObj>
          </a:graphicData>
        </a:graphic>
      </p:graphicFrame>
      <p:sp>
        <p:nvSpPr>
          <p:cNvPr id="113676"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0" name="Picture 2"/>
          <p:cNvPicPr>
            <a:picLocks noChangeAspect="1" noChangeArrowheads="1"/>
          </p:cNvPicPr>
          <p:nvPr/>
        </p:nvPicPr>
        <p:blipFill>
          <a:blip r:embed="rId3" cstate="print"/>
          <a:srcRect/>
          <a:stretch>
            <a:fillRect/>
          </a:stretch>
        </p:blipFill>
        <p:spPr bwMode="auto">
          <a:xfrm>
            <a:off x="1547664" y="476672"/>
            <a:ext cx="2733675" cy="942975"/>
          </a:xfrm>
          <a:prstGeom prst="rect">
            <a:avLst/>
          </a:prstGeom>
          <a:noFill/>
          <a:ln w="9525">
            <a:noFill/>
            <a:miter lim="800000"/>
            <a:headEnd/>
            <a:tailEnd/>
          </a:ln>
        </p:spPr>
      </p:pic>
      <p:sp>
        <p:nvSpPr>
          <p:cNvPr id="5" name="Прямоугольник 4"/>
          <p:cNvSpPr/>
          <p:nvPr/>
        </p:nvSpPr>
        <p:spPr>
          <a:xfrm>
            <a:off x="1475656" y="1628800"/>
            <a:ext cx="7272808" cy="3970318"/>
          </a:xfrm>
          <a:prstGeom prst="rect">
            <a:avLst/>
          </a:prstGeom>
        </p:spPr>
        <p:txBody>
          <a:bodyPr wrap="square">
            <a:spAutoFit/>
          </a:bodyPr>
          <a:lstStyle/>
          <a:p>
            <a:r>
              <a:rPr lang="ru-RU" smtClean="0"/>
              <a:t>где 	- равнодействующая внешних сил, действующих на </a:t>
            </a:r>
            <a:r>
              <a:rPr lang="en-US" smtClean="0"/>
              <a:t>i</a:t>
            </a:r>
            <a:r>
              <a:rPr lang="ru-RU" smtClean="0"/>
              <a:t>-ую частицу; 	</a:t>
            </a:r>
          </a:p>
          <a:p>
            <a:endParaRPr lang="ru-RU" smtClean="0"/>
          </a:p>
          <a:p>
            <a:r>
              <a:rPr lang="ru-RU" smtClean="0"/>
              <a:t>	- сила, действующая на </a:t>
            </a:r>
            <a:r>
              <a:rPr lang="en-US" smtClean="0"/>
              <a:t>i</a:t>
            </a:r>
            <a:r>
              <a:rPr lang="ru-RU" smtClean="0"/>
              <a:t>-ую частицу со стороны </a:t>
            </a:r>
            <a:r>
              <a:rPr lang="en-US" smtClean="0"/>
              <a:t>k</a:t>
            </a:r>
            <a:r>
              <a:rPr lang="ru-RU" smtClean="0"/>
              <a:t>-й частицы внутри системы.</a:t>
            </a:r>
          </a:p>
          <a:p>
            <a:endParaRPr lang="ru-RU" smtClean="0"/>
          </a:p>
          <a:p>
            <a:r>
              <a:rPr lang="ru-RU" smtClean="0"/>
              <a:t>Если все слагаемые в последнем уравнении  векторно умножить на</a:t>
            </a:r>
          </a:p>
          <a:p>
            <a:r>
              <a:rPr lang="ru-RU" smtClean="0"/>
              <a:t> </a:t>
            </a:r>
            <a:r>
              <a:rPr lang="ru-RU" smtClean="0">
                <a:sym typeface="Symbol"/>
              </a:rPr>
              <a:t></a:t>
            </a:r>
            <a:r>
              <a:rPr lang="ru-RU" smtClean="0"/>
              <a:t> радиус-вектор относительно некоторого полюса, то, учитывая, что</a:t>
            </a:r>
          </a:p>
          <a:p>
            <a:endParaRPr lang="ru-RU" smtClean="0"/>
          </a:p>
          <a:p>
            <a:endParaRPr lang="ru-RU" smtClean="0"/>
          </a:p>
          <a:p>
            <a:endParaRPr lang="ru-RU" smtClean="0"/>
          </a:p>
          <a:p>
            <a:endParaRPr lang="ru-RU" smtClean="0"/>
          </a:p>
          <a:p>
            <a:r>
              <a:rPr lang="ru-RU" smtClean="0"/>
              <a:t>получим:</a:t>
            </a:r>
          </a:p>
          <a:p>
            <a:endParaRPr lang="ru-RU"/>
          </a:p>
        </p:txBody>
      </p:sp>
      <p:graphicFrame>
        <p:nvGraphicFramePr>
          <p:cNvPr id="114691" name="Object 3"/>
          <p:cNvGraphicFramePr>
            <a:graphicFrameLocks noChangeAspect="1"/>
          </p:cNvGraphicFramePr>
          <p:nvPr/>
        </p:nvGraphicFramePr>
        <p:xfrm>
          <a:off x="2027337" y="1623467"/>
          <a:ext cx="252412" cy="414337"/>
        </p:xfrm>
        <a:graphic>
          <a:graphicData uri="http://schemas.openxmlformats.org/presentationml/2006/ole">
            <p:oleObj spid="_x0000_s114691" name="Формула" r:id="rId4" imgW="164885" imgH="266353" progId="Equation.3">
              <p:embed/>
            </p:oleObj>
          </a:graphicData>
        </a:graphic>
      </p:graphicFrame>
      <p:graphicFrame>
        <p:nvGraphicFramePr>
          <p:cNvPr id="114692" name="Object 4"/>
          <p:cNvGraphicFramePr>
            <a:graphicFrameLocks noChangeAspect="1"/>
          </p:cNvGraphicFramePr>
          <p:nvPr/>
        </p:nvGraphicFramePr>
        <p:xfrm>
          <a:off x="2008287" y="2448967"/>
          <a:ext cx="346075" cy="404812"/>
        </p:xfrm>
        <a:graphic>
          <a:graphicData uri="http://schemas.openxmlformats.org/presentationml/2006/ole">
            <p:oleObj spid="_x0000_s114692" name="Формула" r:id="rId5" imgW="228501" imgH="266584" progId="Equation.3">
              <p:embed/>
            </p:oleObj>
          </a:graphicData>
        </a:graphic>
      </p:graphicFrame>
      <p:sp>
        <p:nvSpPr>
          <p:cNvPr id="11469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114693" name="Object 5"/>
          <p:cNvGraphicFramePr>
            <a:graphicFrameLocks noChangeAspect="1"/>
          </p:cNvGraphicFramePr>
          <p:nvPr/>
        </p:nvGraphicFramePr>
        <p:xfrm>
          <a:off x="8244408" y="3299709"/>
          <a:ext cx="288032" cy="350648"/>
        </p:xfrm>
        <a:graphic>
          <a:graphicData uri="http://schemas.openxmlformats.org/presentationml/2006/ole">
            <p:oleObj spid="_x0000_s114693" name="Формула" r:id="rId6" imgW="215619" imgH="266353" progId="Equation.3">
              <p:embed/>
            </p:oleObj>
          </a:graphicData>
        </a:graphic>
      </p:graphicFrame>
      <p:graphicFrame>
        <p:nvGraphicFramePr>
          <p:cNvPr id="114697" name="Object 9"/>
          <p:cNvGraphicFramePr>
            <a:graphicFrameLocks noChangeAspect="1"/>
          </p:cNvGraphicFramePr>
          <p:nvPr/>
        </p:nvGraphicFramePr>
        <p:xfrm>
          <a:off x="1719858" y="3881239"/>
          <a:ext cx="1247281" cy="360040"/>
        </p:xfrm>
        <a:graphic>
          <a:graphicData uri="http://schemas.openxmlformats.org/presentationml/2006/ole">
            <p:oleObj spid="_x0000_s114697" name="Формула" r:id="rId7" imgW="926698" imgH="266584" progId="Equation.3">
              <p:embed/>
            </p:oleObj>
          </a:graphicData>
        </a:graphic>
      </p:graphicFrame>
      <p:graphicFrame>
        <p:nvGraphicFramePr>
          <p:cNvPr id="114696" name="Object 8"/>
          <p:cNvGraphicFramePr>
            <a:graphicFrameLocks noChangeAspect="1"/>
          </p:cNvGraphicFramePr>
          <p:nvPr/>
        </p:nvGraphicFramePr>
        <p:xfrm>
          <a:off x="1691680" y="4256137"/>
          <a:ext cx="1285857" cy="360040"/>
        </p:xfrm>
        <a:graphic>
          <a:graphicData uri="http://schemas.openxmlformats.org/presentationml/2006/ole">
            <p:oleObj spid="_x0000_s114696" name="Формула" r:id="rId8" imgW="952087" imgH="266584" progId="Equation.3">
              <p:embed/>
            </p:oleObj>
          </a:graphicData>
        </a:graphic>
      </p:graphicFrame>
      <p:graphicFrame>
        <p:nvGraphicFramePr>
          <p:cNvPr id="114695" name="Object 7"/>
          <p:cNvGraphicFramePr>
            <a:graphicFrameLocks noChangeAspect="1"/>
          </p:cNvGraphicFramePr>
          <p:nvPr/>
        </p:nvGraphicFramePr>
        <p:xfrm>
          <a:off x="1691680" y="4644752"/>
          <a:ext cx="1296144" cy="315583"/>
        </p:xfrm>
        <a:graphic>
          <a:graphicData uri="http://schemas.openxmlformats.org/presentationml/2006/ole">
            <p:oleObj spid="_x0000_s114695" name="Формула" r:id="rId9" imgW="1091726" imgH="266584" progId="Equation.3">
              <p:embed/>
            </p:oleObj>
          </a:graphicData>
        </a:graphic>
      </p:graphicFrame>
      <p:sp>
        <p:nvSpPr>
          <p:cNvPr id="114698"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14699" name="Rectangle 11"/>
          <p:cNvSpPr>
            <a:spLocks noChangeArrowheads="1"/>
          </p:cNvSpPr>
          <p:nvPr/>
        </p:nvSpPr>
        <p:spPr bwMode="auto">
          <a:xfrm>
            <a:off x="0" y="266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ea typeface="Times New Roman" pitchFamily="18" charset="0"/>
              </a:rPr>
              <a:t>, </a:t>
            </a:r>
            <a:endParaRPr kumimoji="0" lang="ru-RU" sz="1800" b="0" i="0" u="none" strike="noStrike" cap="none" normalizeH="0" baseline="0" smtClean="0">
              <a:ln>
                <a:noFill/>
              </a:ln>
              <a:solidFill>
                <a:schemeClr val="tx1"/>
              </a:solidFill>
              <a:effectLst/>
              <a:latin typeface="Arial" pitchFamily="34" charset="0"/>
            </a:endParaRPr>
          </a:p>
        </p:txBody>
      </p:sp>
      <p:sp>
        <p:nvSpPr>
          <p:cNvPr id="114700" name="Rectangle 12"/>
          <p:cNvSpPr>
            <a:spLocks noChangeArrowheads="1"/>
          </p:cNvSpPr>
          <p:nvPr/>
        </p:nvSpPr>
        <p:spPr bwMode="auto">
          <a:xfrm>
            <a:off x="0" y="533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ea typeface="Times New Roman" pitchFamily="18" charset="0"/>
              </a:rPr>
              <a:t>, </a:t>
            </a:r>
            <a:endParaRPr kumimoji="0" lang="ru-RU" sz="1800" b="0" i="0" u="none" strike="noStrike" cap="none" normalizeH="0" baseline="0" smtClean="0">
              <a:ln>
                <a:noFill/>
              </a:ln>
              <a:solidFill>
                <a:schemeClr val="tx1"/>
              </a:solidFill>
              <a:effectLst/>
              <a:latin typeface="Arial" pitchFamily="34" charset="0"/>
            </a:endParaRPr>
          </a:p>
        </p:txBody>
      </p:sp>
      <p:pic>
        <p:nvPicPr>
          <p:cNvPr id="114701" name="Picture 13"/>
          <p:cNvPicPr>
            <a:picLocks noChangeAspect="1" noChangeArrowheads="1"/>
          </p:cNvPicPr>
          <p:nvPr/>
        </p:nvPicPr>
        <p:blipFill>
          <a:blip r:embed="rId10" cstate="print"/>
          <a:srcRect/>
          <a:stretch>
            <a:fillRect/>
          </a:stretch>
        </p:blipFill>
        <p:spPr bwMode="auto">
          <a:xfrm>
            <a:off x="1619672" y="5373216"/>
            <a:ext cx="3190875" cy="102870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31640" y="548680"/>
            <a:ext cx="7416824" cy="5909310"/>
          </a:xfrm>
          <a:prstGeom prst="rect">
            <a:avLst/>
          </a:prstGeom>
          <a:noFill/>
        </p:spPr>
        <p:txBody>
          <a:bodyPr wrap="square" rtlCol="0">
            <a:spAutoFit/>
          </a:bodyPr>
          <a:lstStyle/>
          <a:p>
            <a:r>
              <a:rPr lang="ru-RU" smtClean="0"/>
              <a:t>В правой части последнего уравнения  второе слагаемое представляет собой результирующий момент внешних сил , действующих на систему, а первое слагаемое, представляющее векторную сумму моментов всех внутренних сил, равно нулю, так как в соответствии с третьим законом Ньютона                           ,то  и               = –           для любой пары частиц системы. Момент таких двух сил, а значит и взаимные моменты всех внутренних сил равны нулю. А в левой части, поменяв порядки суммирования и дифференцирования, имеем: </a:t>
            </a:r>
          </a:p>
          <a:p>
            <a:endParaRPr lang="ru-RU" smtClean="0"/>
          </a:p>
          <a:p>
            <a:endParaRPr lang="ru-RU" smtClean="0"/>
          </a:p>
          <a:p>
            <a:r>
              <a:rPr lang="ru-RU" smtClean="0"/>
              <a:t>				</a:t>
            </a:r>
          </a:p>
          <a:p>
            <a:endParaRPr lang="ru-RU" smtClean="0"/>
          </a:p>
          <a:p>
            <a:r>
              <a:rPr lang="ru-RU" smtClean="0"/>
              <a:t>или</a:t>
            </a:r>
          </a:p>
          <a:p>
            <a:endParaRPr lang="ru-RU" smtClean="0"/>
          </a:p>
          <a:p>
            <a:endParaRPr lang="ru-RU" smtClean="0"/>
          </a:p>
          <a:p>
            <a:r>
              <a:rPr lang="ru-RU" smtClean="0"/>
              <a:t>Это  означает, что производная по времени от момента импульса системы частиц относительно произвольной точки равна векторной сумме моментов всех внешних сил относительно той же точки. Следовательно, момент импульса системы частиц  может изменяться только под действием момента внешних сил. Моменты внутренних сил не могут изменить момент импульса системы.</a:t>
            </a:r>
            <a:endParaRPr lang="ru-RU"/>
          </a:p>
        </p:txBody>
      </p:sp>
      <p:sp>
        <p:nvSpPr>
          <p:cNvPr id="1157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115713" name="Object 1"/>
          <p:cNvGraphicFramePr>
            <a:graphicFrameLocks noChangeAspect="1"/>
          </p:cNvGraphicFramePr>
          <p:nvPr/>
        </p:nvGraphicFramePr>
        <p:xfrm>
          <a:off x="2339752" y="1628800"/>
          <a:ext cx="1080120" cy="403245"/>
        </p:xfrm>
        <a:graphic>
          <a:graphicData uri="http://schemas.openxmlformats.org/presentationml/2006/ole">
            <p:oleObj spid="_x0000_s115713" name="Формула" r:id="rId3" imgW="710891" imgH="266584" progId="Equation.3">
              <p:embed/>
            </p:oleObj>
          </a:graphicData>
        </a:graphic>
      </p:graphicFrame>
      <p:sp>
        <p:nvSpPr>
          <p:cNvPr id="11571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115715" name="Object 3"/>
          <p:cNvGraphicFramePr>
            <a:graphicFrameLocks noChangeAspect="1"/>
          </p:cNvGraphicFramePr>
          <p:nvPr/>
        </p:nvGraphicFramePr>
        <p:xfrm>
          <a:off x="4207768" y="1668041"/>
          <a:ext cx="432048" cy="366586"/>
        </p:xfrm>
        <a:graphic>
          <a:graphicData uri="http://schemas.openxmlformats.org/presentationml/2006/ole">
            <p:oleObj spid="_x0000_s115715" name="Формула" r:id="rId4" imgW="317087" imgH="266353" progId="Equation.3">
              <p:embed/>
            </p:oleObj>
          </a:graphicData>
        </a:graphic>
      </p:graphicFrame>
      <p:graphicFrame>
        <p:nvGraphicFramePr>
          <p:cNvPr id="115717" name="Object 5"/>
          <p:cNvGraphicFramePr>
            <a:graphicFrameLocks noChangeAspect="1"/>
          </p:cNvGraphicFramePr>
          <p:nvPr/>
        </p:nvGraphicFramePr>
        <p:xfrm>
          <a:off x="5004048" y="1665288"/>
          <a:ext cx="431800" cy="366712"/>
        </p:xfrm>
        <a:graphic>
          <a:graphicData uri="http://schemas.openxmlformats.org/presentationml/2006/ole">
            <p:oleObj spid="_x0000_s115717" name="Формула" r:id="rId5" imgW="317087" imgH="266353" progId="Equation.3">
              <p:embed/>
            </p:oleObj>
          </a:graphicData>
        </a:graphic>
      </p:graphicFrame>
      <p:pic>
        <p:nvPicPr>
          <p:cNvPr id="115718" name="Picture 6"/>
          <p:cNvPicPr>
            <a:picLocks noChangeAspect="1" noChangeArrowheads="1"/>
          </p:cNvPicPr>
          <p:nvPr/>
        </p:nvPicPr>
        <p:blipFill>
          <a:blip r:embed="rId6" cstate="print"/>
          <a:srcRect/>
          <a:stretch>
            <a:fillRect/>
          </a:stretch>
        </p:blipFill>
        <p:spPr bwMode="auto">
          <a:xfrm>
            <a:off x="1475656" y="2780928"/>
            <a:ext cx="3190875" cy="1028700"/>
          </a:xfrm>
          <a:prstGeom prst="rect">
            <a:avLst/>
          </a:prstGeom>
          <a:noFill/>
          <a:ln w="9525">
            <a:noFill/>
            <a:miter lim="800000"/>
            <a:headEnd/>
            <a:tailEnd/>
          </a:ln>
        </p:spPr>
      </p:pic>
      <p:pic>
        <p:nvPicPr>
          <p:cNvPr id="115719" name="Picture 7"/>
          <p:cNvPicPr>
            <a:picLocks noChangeAspect="1" noChangeArrowheads="1"/>
          </p:cNvPicPr>
          <p:nvPr/>
        </p:nvPicPr>
        <p:blipFill>
          <a:blip r:embed="rId7" cstate="print"/>
          <a:srcRect/>
          <a:stretch>
            <a:fillRect/>
          </a:stretch>
        </p:blipFill>
        <p:spPr bwMode="auto">
          <a:xfrm>
            <a:off x="1801788" y="3645024"/>
            <a:ext cx="1771650" cy="962025"/>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59632" y="476672"/>
            <a:ext cx="7560840" cy="2862322"/>
          </a:xfrm>
          <a:prstGeom prst="rect">
            <a:avLst/>
          </a:prstGeom>
          <a:noFill/>
        </p:spPr>
        <p:txBody>
          <a:bodyPr wrap="square" rtlCol="0">
            <a:spAutoFit/>
          </a:bodyPr>
          <a:lstStyle/>
          <a:p>
            <a:r>
              <a:rPr lang="ru-RU" smtClean="0"/>
              <a:t>Если момент внешних сил относительно неподвижной точки 0 равен нулю, то момент импульса системы относительно той же точки остается постоянным во времени. </a:t>
            </a:r>
          </a:p>
          <a:p>
            <a:endParaRPr lang="ru-RU" smtClean="0"/>
          </a:p>
          <a:p>
            <a:r>
              <a:rPr lang="ru-RU" smtClean="0"/>
              <a:t>Это положение называют </a:t>
            </a:r>
            <a:r>
              <a:rPr lang="ru-RU" b="1" smtClean="0"/>
              <a:t>законом сохранения момента импульса</a:t>
            </a:r>
            <a:r>
              <a:rPr lang="ru-RU" smtClean="0"/>
              <a:t>. В частности, момент импульса сохраняется для изолированной системы частиц. При этом отдельные части замкнутой системы могут только обмениваться моментами импульса так, что приращение момента импульса одной части системы всегда равно уменьшению момента импульса остальной части системы.</a:t>
            </a:r>
            <a:endParaRPr lang="ru-RU"/>
          </a:p>
        </p:txBody>
      </p:sp>
      <p:pic>
        <p:nvPicPr>
          <p:cNvPr id="119811" name="Picture 3"/>
          <p:cNvPicPr>
            <a:picLocks noChangeAspect="1" noChangeArrowheads="1"/>
          </p:cNvPicPr>
          <p:nvPr/>
        </p:nvPicPr>
        <p:blipFill>
          <a:blip r:embed="rId2" cstate="print"/>
          <a:srcRect/>
          <a:stretch>
            <a:fillRect/>
          </a:stretch>
        </p:blipFill>
        <p:spPr bwMode="auto">
          <a:xfrm>
            <a:off x="4355976" y="3429000"/>
            <a:ext cx="1819275" cy="3171825"/>
          </a:xfrm>
          <a:prstGeom prst="rect">
            <a:avLst/>
          </a:prstGeom>
          <a:ln>
            <a:noFill/>
          </a:ln>
          <a:effectLst>
            <a:outerShdw blurRad="292100" dist="139700" dir="2700000" algn="tl" rotWithShape="0">
              <a:srgbClr val="333333">
                <a:alpha val="65000"/>
              </a:srgbClr>
            </a:outerShdw>
          </a:effectLst>
        </p:spPr>
      </p:pic>
      <p:pic>
        <p:nvPicPr>
          <p:cNvPr id="119812" name="Picture 4"/>
          <p:cNvPicPr>
            <a:picLocks noChangeAspect="1" noChangeArrowheads="1"/>
          </p:cNvPicPr>
          <p:nvPr/>
        </p:nvPicPr>
        <p:blipFill>
          <a:blip r:embed="rId3" cstate="print"/>
          <a:srcRect/>
          <a:stretch>
            <a:fillRect/>
          </a:stretch>
        </p:blipFill>
        <p:spPr bwMode="auto">
          <a:xfrm>
            <a:off x="6660232" y="3789040"/>
            <a:ext cx="1866900" cy="2257425"/>
          </a:xfrm>
          <a:prstGeom prst="rect">
            <a:avLst/>
          </a:prstGeom>
          <a:ln>
            <a:noFill/>
          </a:ln>
          <a:effectLst>
            <a:outerShdw blurRad="292100" dist="139700" dir="2700000" algn="tl" rotWithShape="0">
              <a:srgbClr val="333333">
                <a:alpha val="65000"/>
              </a:srgbClr>
            </a:outerShdw>
          </a:effectLst>
        </p:spPr>
      </p:pic>
      <p:pic>
        <p:nvPicPr>
          <p:cNvPr id="119815" name="Picture 7"/>
          <p:cNvPicPr>
            <a:picLocks noChangeAspect="1" noChangeArrowheads="1"/>
          </p:cNvPicPr>
          <p:nvPr/>
        </p:nvPicPr>
        <p:blipFill>
          <a:blip r:embed="rId4" cstate="print"/>
          <a:srcRect/>
          <a:stretch>
            <a:fillRect/>
          </a:stretch>
        </p:blipFill>
        <p:spPr bwMode="auto">
          <a:xfrm>
            <a:off x="1475656" y="3717032"/>
            <a:ext cx="2581275" cy="2219325"/>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59632" y="908720"/>
            <a:ext cx="7704856" cy="5632311"/>
          </a:xfrm>
          <a:prstGeom prst="rect">
            <a:avLst/>
          </a:prstGeom>
          <a:noFill/>
        </p:spPr>
        <p:txBody>
          <a:bodyPr wrap="square" rtlCol="0">
            <a:spAutoFit/>
          </a:bodyPr>
          <a:lstStyle/>
          <a:p>
            <a:r>
              <a:rPr lang="ru-RU" b="1" smtClean="0"/>
              <a:t>Задача 1.</a:t>
            </a:r>
          </a:p>
          <a:p>
            <a:r>
              <a:rPr lang="ru-RU" smtClean="0"/>
              <a:t>Частица массой </a:t>
            </a:r>
            <a:r>
              <a:rPr lang="en-US" smtClean="0"/>
              <a:t>m </a:t>
            </a:r>
            <a:r>
              <a:rPr lang="ru-RU" smtClean="0"/>
              <a:t>с кинетической энергией </a:t>
            </a:r>
            <a:r>
              <a:rPr lang="en-US" smtClean="0"/>
              <a:t>K </a:t>
            </a:r>
            <a:r>
              <a:rPr lang="ru-RU" smtClean="0"/>
              <a:t>сталкивается с неподвижной частицей массой </a:t>
            </a:r>
            <a:r>
              <a:rPr lang="en-US" smtClean="0"/>
              <a:t>M</a:t>
            </a:r>
            <a:r>
              <a:rPr lang="ru-RU" smtClean="0"/>
              <a:t>. Найдите приращение внутренней энергии системы частиц </a:t>
            </a:r>
            <a:r>
              <a:rPr lang="en-US" smtClean="0"/>
              <a:t>Q </a:t>
            </a:r>
            <a:r>
              <a:rPr lang="ru-RU" smtClean="0"/>
              <a:t>в результате абсолютно неупругого столкновения.</a:t>
            </a:r>
          </a:p>
          <a:p>
            <a:r>
              <a:rPr lang="ru-RU" b="1" smtClean="0"/>
              <a:t>Решение.</a:t>
            </a:r>
            <a:endParaRPr lang="en-US" b="1" smtClean="0"/>
          </a:p>
          <a:p>
            <a:r>
              <a:rPr lang="ru-RU" smtClean="0"/>
              <a:t>Пусть начальная скорость первой частицы  </a:t>
            </a:r>
            <a:r>
              <a:rPr lang="en-US" smtClean="0"/>
              <a:t>V</a:t>
            </a:r>
            <a:r>
              <a:rPr lang="ru-RU" smtClean="0"/>
              <a:t>,</a:t>
            </a:r>
            <a:r>
              <a:rPr lang="en-US" smtClean="0"/>
              <a:t> </a:t>
            </a:r>
            <a:r>
              <a:rPr lang="ru-RU" smtClean="0"/>
              <a:t>а после удара частицы </a:t>
            </a:r>
          </a:p>
          <a:p>
            <a:r>
              <a:rPr lang="ru-RU" smtClean="0"/>
              <a:t>двигаются вместе со скоростью </a:t>
            </a:r>
            <a:r>
              <a:rPr lang="en-US" smtClean="0"/>
              <a:t>u</a:t>
            </a:r>
            <a:r>
              <a:rPr lang="ru-RU" smtClean="0"/>
              <a:t>. По закону сохранения импульса </a:t>
            </a:r>
          </a:p>
          <a:p>
            <a:endParaRPr lang="ru-RU" smtClean="0"/>
          </a:p>
          <a:p>
            <a:endParaRPr lang="ru-RU" smtClean="0"/>
          </a:p>
          <a:p>
            <a:r>
              <a:rPr lang="ru-RU" smtClean="0"/>
              <a:t>по закону сохранения энергии </a:t>
            </a:r>
          </a:p>
          <a:p>
            <a:endParaRPr lang="ru-RU" smtClean="0"/>
          </a:p>
          <a:p>
            <a:endParaRPr lang="ru-RU" smtClean="0"/>
          </a:p>
          <a:p>
            <a:endParaRPr lang="ru-RU" smtClean="0"/>
          </a:p>
          <a:p>
            <a:r>
              <a:rPr lang="ru-RU" smtClean="0"/>
              <a:t>Откуда после преобразований легко найти</a:t>
            </a:r>
          </a:p>
          <a:p>
            <a:endParaRPr lang="ru-RU" smtClean="0"/>
          </a:p>
          <a:p>
            <a:endParaRPr lang="ru-RU" smtClean="0"/>
          </a:p>
          <a:p>
            <a:endParaRPr lang="ru-RU" smtClean="0"/>
          </a:p>
          <a:p>
            <a:r>
              <a:rPr lang="ru-RU" smtClean="0"/>
              <a:t>Как видим, при неупругом столкновении лёгкой частицы с массивной, например, электрона с атомом, происходит полная передача её кинетической энергии атому: атом возбуждается, а затем испускает фотон.</a:t>
            </a:r>
            <a:endParaRPr lang="ru-RU"/>
          </a:p>
        </p:txBody>
      </p:sp>
      <p:pic>
        <p:nvPicPr>
          <p:cNvPr id="3" name="Picture 12"/>
          <p:cNvPicPr>
            <a:picLocks noChangeAspect="1" noChangeArrowheads="1"/>
          </p:cNvPicPr>
          <p:nvPr/>
        </p:nvPicPr>
        <p:blipFill>
          <a:blip r:embed="rId2" cstate="print"/>
          <a:srcRect/>
          <a:stretch>
            <a:fillRect/>
          </a:stretch>
        </p:blipFill>
        <p:spPr bwMode="auto">
          <a:xfrm>
            <a:off x="1403648" y="116632"/>
            <a:ext cx="1728192" cy="739542"/>
          </a:xfrm>
          <a:prstGeom prst="rect">
            <a:avLst/>
          </a:prstGeom>
          <a:noFill/>
          <a:ln w="9525">
            <a:noFill/>
            <a:miter lim="800000"/>
            <a:headEnd/>
            <a:tailEnd/>
          </a:ln>
        </p:spPr>
      </p:pic>
      <p:pic>
        <p:nvPicPr>
          <p:cNvPr id="116738" name="Picture 2"/>
          <p:cNvPicPr>
            <a:picLocks noChangeAspect="1" noChangeArrowheads="1"/>
          </p:cNvPicPr>
          <p:nvPr/>
        </p:nvPicPr>
        <p:blipFill>
          <a:blip r:embed="rId3" cstate="print"/>
          <a:srcRect/>
          <a:stretch>
            <a:fillRect/>
          </a:stretch>
        </p:blipFill>
        <p:spPr bwMode="auto">
          <a:xfrm>
            <a:off x="1691680" y="2996952"/>
            <a:ext cx="1924050" cy="323850"/>
          </a:xfrm>
          <a:prstGeom prst="rect">
            <a:avLst/>
          </a:prstGeom>
          <a:noFill/>
          <a:ln w="9525">
            <a:noFill/>
            <a:miter lim="800000"/>
            <a:headEnd/>
            <a:tailEnd/>
          </a:ln>
        </p:spPr>
      </p:pic>
      <p:pic>
        <p:nvPicPr>
          <p:cNvPr id="116739" name="Picture 3"/>
          <p:cNvPicPr>
            <a:picLocks noChangeAspect="1" noChangeArrowheads="1"/>
          </p:cNvPicPr>
          <p:nvPr/>
        </p:nvPicPr>
        <p:blipFill>
          <a:blip r:embed="rId4" cstate="print"/>
          <a:srcRect/>
          <a:stretch>
            <a:fillRect/>
          </a:stretch>
        </p:blipFill>
        <p:spPr bwMode="auto">
          <a:xfrm>
            <a:off x="1547664" y="3717032"/>
            <a:ext cx="2724150" cy="638175"/>
          </a:xfrm>
          <a:prstGeom prst="rect">
            <a:avLst/>
          </a:prstGeom>
          <a:noFill/>
          <a:ln w="9525">
            <a:noFill/>
            <a:miter lim="800000"/>
            <a:headEnd/>
            <a:tailEnd/>
          </a:ln>
        </p:spPr>
      </p:pic>
      <p:pic>
        <p:nvPicPr>
          <p:cNvPr id="116740" name="Picture 4"/>
          <p:cNvPicPr>
            <a:picLocks noChangeAspect="1" noChangeArrowheads="1"/>
          </p:cNvPicPr>
          <p:nvPr/>
        </p:nvPicPr>
        <p:blipFill>
          <a:blip r:embed="rId5" cstate="print"/>
          <a:srcRect/>
          <a:stretch>
            <a:fillRect/>
          </a:stretch>
        </p:blipFill>
        <p:spPr bwMode="auto">
          <a:xfrm>
            <a:off x="1619672" y="4797152"/>
            <a:ext cx="1666875" cy="638175"/>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75656" y="394692"/>
            <a:ext cx="7272808" cy="6186309"/>
          </a:xfrm>
          <a:prstGeom prst="rect">
            <a:avLst/>
          </a:prstGeom>
        </p:spPr>
        <p:txBody>
          <a:bodyPr wrap="square">
            <a:spAutoFit/>
          </a:bodyPr>
          <a:lstStyle/>
          <a:p>
            <a:r>
              <a:rPr lang="ru-RU" b="1" smtClean="0"/>
              <a:t>Задача 2.</a:t>
            </a:r>
          </a:p>
          <a:p>
            <a:r>
              <a:rPr lang="ru-RU" smtClean="0"/>
              <a:t>На гладкой горизонтальной поверхности лежит шар массой М. На него налетает шар массой </a:t>
            </a:r>
            <a:r>
              <a:rPr lang="en-US" smtClean="0"/>
              <a:t>m</a:t>
            </a:r>
            <a:r>
              <a:rPr lang="ru-RU" smtClean="0"/>
              <a:t>, движущийся со скоростью </a:t>
            </a:r>
            <a:r>
              <a:rPr lang="en-US" smtClean="0"/>
              <a:t>V</a:t>
            </a:r>
            <a:r>
              <a:rPr lang="ru-RU" smtClean="0"/>
              <a:t>. Между шарами происходит упругий центральный удар. Найдите скорости </a:t>
            </a:r>
            <a:r>
              <a:rPr lang="en-US" smtClean="0"/>
              <a:t>V</a:t>
            </a:r>
            <a:r>
              <a:rPr lang="en-US" baseline="-25000" smtClean="0"/>
              <a:t>1</a:t>
            </a:r>
            <a:r>
              <a:rPr lang="ru-RU" smtClean="0"/>
              <a:t>и </a:t>
            </a:r>
            <a:r>
              <a:rPr lang="en-US" smtClean="0"/>
              <a:t>V</a:t>
            </a:r>
            <a:r>
              <a:rPr lang="en-US" baseline="-25000" smtClean="0"/>
              <a:t>2</a:t>
            </a:r>
            <a:r>
              <a:rPr lang="en-US" smtClean="0"/>
              <a:t> </a:t>
            </a:r>
            <a:r>
              <a:rPr lang="ru-RU" smtClean="0"/>
              <a:t>шаров после соударения. При каком условии налетающий шар будет двигаться после соударения в прежнем направлении?</a:t>
            </a:r>
            <a:endParaRPr lang="ru-RU" b="1" smtClean="0"/>
          </a:p>
          <a:p>
            <a:r>
              <a:rPr lang="ru-RU" b="1" smtClean="0"/>
              <a:t>Решение.</a:t>
            </a:r>
            <a:endParaRPr lang="en-US" b="1" smtClean="0"/>
          </a:p>
          <a:p>
            <a:r>
              <a:rPr lang="ru-RU" smtClean="0"/>
              <a:t>По закону сохранения импульса </a:t>
            </a:r>
          </a:p>
          <a:p>
            <a:endParaRPr lang="ru-RU" smtClean="0"/>
          </a:p>
          <a:p>
            <a:endParaRPr lang="ru-RU" smtClean="0"/>
          </a:p>
          <a:p>
            <a:r>
              <a:rPr lang="ru-RU" smtClean="0"/>
              <a:t>по закону сохранения энергии</a:t>
            </a:r>
            <a:endParaRPr lang="en-US" smtClean="0"/>
          </a:p>
          <a:p>
            <a:endParaRPr lang="en-US" b="1" smtClean="0"/>
          </a:p>
          <a:p>
            <a:endParaRPr lang="en-US" b="1" smtClean="0"/>
          </a:p>
          <a:p>
            <a:endParaRPr lang="en-US" b="1" smtClean="0"/>
          </a:p>
          <a:p>
            <a:endParaRPr lang="en-US" b="1" smtClean="0"/>
          </a:p>
          <a:p>
            <a:r>
              <a:rPr lang="ru-RU" smtClean="0"/>
              <a:t>После преобразований получим</a:t>
            </a:r>
          </a:p>
          <a:p>
            <a:endParaRPr lang="ru-RU" smtClean="0"/>
          </a:p>
          <a:p>
            <a:endParaRPr lang="ru-RU" smtClean="0"/>
          </a:p>
          <a:p>
            <a:endParaRPr lang="ru-RU" smtClean="0"/>
          </a:p>
          <a:p>
            <a:r>
              <a:rPr lang="ru-RU" smtClean="0"/>
              <a:t>Налетающий шар будет двигаться после соударения в прежнем направлении </a:t>
            </a:r>
            <a:r>
              <a:rPr lang="en-US" smtClean="0"/>
              <a:t>(V</a:t>
            </a:r>
            <a:r>
              <a:rPr lang="en-US" baseline="-25000" smtClean="0"/>
              <a:t>1</a:t>
            </a:r>
            <a:r>
              <a:rPr lang="en-US" smtClean="0"/>
              <a:t>&gt;0)</a:t>
            </a:r>
            <a:r>
              <a:rPr lang="ru-RU" smtClean="0"/>
              <a:t> при  </a:t>
            </a:r>
            <a:r>
              <a:rPr lang="en-US" smtClean="0"/>
              <a:t>m&gt;M</a:t>
            </a:r>
            <a:r>
              <a:rPr lang="ru-RU" smtClean="0"/>
              <a:t>, т.е. если его масса больше массы покоящегося шара.</a:t>
            </a:r>
            <a:endParaRPr lang="en-US" smtClean="0"/>
          </a:p>
        </p:txBody>
      </p:sp>
      <p:pic>
        <p:nvPicPr>
          <p:cNvPr id="117762" name="Picture 2"/>
          <p:cNvPicPr>
            <a:picLocks noChangeAspect="1" noChangeArrowheads="1"/>
          </p:cNvPicPr>
          <p:nvPr/>
        </p:nvPicPr>
        <p:blipFill>
          <a:blip r:embed="rId2" cstate="print"/>
          <a:srcRect/>
          <a:stretch>
            <a:fillRect/>
          </a:stretch>
        </p:blipFill>
        <p:spPr bwMode="auto">
          <a:xfrm>
            <a:off x="1763688" y="2708920"/>
            <a:ext cx="2076450" cy="342900"/>
          </a:xfrm>
          <a:prstGeom prst="rect">
            <a:avLst/>
          </a:prstGeom>
          <a:noFill/>
          <a:ln w="9525">
            <a:noFill/>
            <a:miter lim="800000"/>
            <a:headEnd/>
            <a:tailEnd/>
          </a:ln>
        </p:spPr>
      </p:pic>
      <p:pic>
        <p:nvPicPr>
          <p:cNvPr id="117765" name="Picture 5"/>
          <p:cNvPicPr>
            <a:picLocks noChangeAspect="1" noChangeArrowheads="1"/>
          </p:cNvPicPr>
          <p:nvPr/>
        </p:nvPicPr>
        <p:blipFill>
          <a:blip r:embed="rId3" cstate="print"/>
          <a:srcRect/>
          <a:stretch>
            <a:fillRect/>
          </a:stretch>
        </p:blipFill>
        <p:spPr bwMode="auto">
          <a:xfrm>
            <a:off x="4716016" y="2742828"/>
            <a:ext cx="2324100" cy="333375"/>
          </a:xfrm>
          <a:prstGeom prst="rect">
            <a:avLst/>
          </a:prstGeom>
          <a:noFill/>
          <a:ln w="9525">
            <a:noFill/>
            <a:miter lim="800000"/>
            <a:headEnd/>
            <a:tailEnd/>
          </a:ln>
        </p:spPr>
      </p:pic>
      <p:pic>
        <p:nvPicPr>
          <p:cNvPr id="117766" name="Picture 6"/>
          <p:cNvPicPr>
            <a:picLocks noChangeAspect="1" noChangeArrowheads="1"/>
          </p:cNvPicPr>
          <p:nvPr/>
        </p:nvPicPr>
        <p:blipFill>
          <a:blip r:embed="rId4" cstate="print"/>
          <a:srcRect/>
          <a:stretch>
            <a:fillRect/>
          </a:stretch>
        </p:blipFill>
        <p:spPr bwMode="auto">
          <a:xfrm>
            <a:off x="1691680" y="3645024"/>
            <a:ext cx="2628900" cy="752475"/>
          </a:xfrm>
          <a:prstGeom prst="rect">
            <a:avLst/>
          </a:prstGeom>
          <a:noFill/>
          <a:ln w="9525">
            <a:noFill/>
            <a:miter lim="800000"/>
            <a:headEnd/>
            <a:tailEnd/>
          </a:ln>
        </p:spPr>
      </p:pic>
      <p:pic>
        <p:nvPicPr>
          <p:cNvPr id="117767" name="Picture 7"/>
          <p:cNvPicPr>
            <a:picLocks noChangeAspect="1" noChangeArrowheads="1"/>
          </p:cNvPicPr>
          <p:nvPr/>
        </p:nvPicPr>
        <p:blipFill>
          <a:blip r:embed="rId5" cstate="print"/>
          <a:srcRect/>
          <a:stretch>
            <a:fillRect/>
          </a:stretch>
        </p:blipFill>
        <p:spPr bwMode="auto">
          <a:xfrm>
            <a:off x="1763688" y="4941168"/>
            <a:ext cx="3562350" cy="628650"/>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75656" y="476672"/>
            <a:ext cx="7200800" cy="4524315"/>
          </a:xfrm>
          <a:prstGeom prst="rect">
            <a:avLst/>
          </a:prstGeom>
        </p:spPr>
        <p:txBody>
          <a:bodyPr wrap="square">
            <a:spAutoFit/>
          </a:bodyPr>
          <a:lstStyle/>
          <a:p>
            <a:r>
              <a:rPr lang="ru-RU" b="1" smtClean="0"/>
              <a:t>Задача 3.</a:t>
            </a:r>
          </a:p>
          <a:p>
            <a:r>
              <a:rPr lang="ru-RU" smtClean="0"/>
              <a:t>Неподвижная пылинка массой  </a:t>
            </a:r>
            <a:r>
              <a:rPr lang="en-US" smtClean="0"/>
              <a:t>m=</a:t>
            </a:r>
            <a:r>
              <a:rPr lang="ru-RU" smtClean="0"/>
              <a:t>0</a:t>
            </a:r>
            <a:r>
              <a:rPr lang="en-US" smtClean="0"/>
              <a:t>,</a:t>
            </a:r>
            <a:r>
              <a:rPr lang="ru-RU" smtClean="0"/>
              <a:t>1</a:t>
            </a:r>
            <a:r>
              <a:rPr lang="en-US" smtClean="0"/>
              <a:t> </a:t>
            </a:r>
            <a:r>
              <a:rPr lang="ru-RU" smtClean="0"/>
              <a:t>мг освещается импульсом лазерного света с длиной волны 0, 63 мкм. Определите число поглощённых пылинкой фотонов</a:t>
            </a:r>
            <a:r>
              <a:rPr lang="en-US" smtClean="0"/>
              <a:t> N</a:t>
            </a:r>
            <a:r>
              <a:rPr lang="ru-RU" smtClean="0"/>
              <a:t>, если она в результате действия света приобрела скорость 0,1 мм/с. </a:t>
            </a:r>
            <a:endParaRPr lang="ru-RU" b="1" smtClean="0"/>
          </a:p>
          <a:p>
            <a:r>
              <a:rPr lang="ru-RU" b="1" smtClean="0"/>
              <a:t>Решение.</a:t>
            </a:r>
          </a:p>
          <a:p>
            <a:r>
              <a:rPr lang="ru-RU" smtClean="0"/>
              <a:t>В квантовой физике импульс фотона равен</a:t>
            </a:r>
          </a:p>
          <a:p>
            <a:endParaRPr lang="ru-RU" b="1" smtClean="0"/>
          </a:p>
          <a:p>
            <a:endParaRPr lang="ru-RU" b="1" smtClean="0"/>
          </a:p>
          <a:p>
            <a:endParaRPr lang="ru-RU" b="1" smtClean="0"/>
          </a:p>
          <a:p>
            <a:r>
              <a:rPr lang="ru-RU" smtClean="0"/>
              <a:t>Импульс </a:t>
            </a:r>
            <a:r>
              <a:rPr lang="en-US" smtClean="0"/>
              <a:t>N </a:t>
            </a:r>
            <a:r>
              <a:rPr lang="ru-RU" smtClean="0"/>
              <a:t>фотонов по закону сохранения импульса равен импульсу пылинки</a:t>
            </a:r>
            <a:endParaRPr lang="en-US" smtClean="0"/>
          </a:p>
          <a:p>
            <a:endParaRPr lang="en-US" b="1" smtClean="0"/>
          </a:p>
          <a:p>
            <a:endParaRPr lang="en-US" b="1" smtClean="0"/>
          </a:p>
          <a:p>
            <a:endParaRPr lang="en-US" b="1" smtClean="0"/>
          </a:p>
          <a:p>
            <a:r>
              <a:rPr lang="ru-RU" smtClean="0"/>
              <a:t>откуда</a:t>
            </a:r>
            <a:endParaRPr lang="en-US" smtClean="0"/>
          </a:p>
        </p:txBody>
      </p:sp>
      <p:pic>
        <p:nvPicPr>
          <p:cNvPr id="118786" name="Picture 2"/>
          <p:cNvPicPr>
            <a:picLocks noChangeAspect="1" noChangeArrowheads="1"/>
          </p:cNvPicPr>
          <p:nvPr/>
        </p:nvPicPr>
        <p:blipFill>
          <a:blip r:embed="rId2" cstate="print"/>
          <a:srcRect/>
          <a:stretch>
            <a:fillRect/>
          </a:stretch>
        </p:blipFill>
        <p:spPr bwMode="auto">
          <a:xfrm>
            <a:off x="1907704" y="2564904"/>
            <a:ext cx="1400175" cy="628650"/>
          </a:xfrm>
          <a:prstGeom prst="rect">
            <a:avLst/>
          </a:prstGeom>
          <a:noFill/>
          <a:ln w="9525">
            <a:noFill/>
            <a:miter lim="800000"/>
            <a:headEnd/>
            <a:tailEnd/>
          </a:ln>
        </p:spPr>
      </p:pic>
      <p:pic>
        <p:nvPicPr>
          <p:cNvPr id="118787" name="Picture 3"/>
          <p:cNvPicPr>
            <a:picLocks noChangeAspect="1" noChangeArrowheads="1"/>
          </p:cNvPicPr>
          <p:nvPr/>
        </p:nvPicPr>
        <p:blipFill>
          <a:blip r:embed="rId3" cstate="print"/>
          <a:srcRect/>
          <a:stretch>
            <a:fillRect/>
          </a:stretch>
        </p:blipFill>
        <p:spPr bwMode="auto">
          <a:xfrm>
            <a:off x="1763688" y="3933056"/>
            <a:ext cx="1257300" cy="628650"/>
          </a:xfrm>
          <a:prstGeom prst="rect">
            <a:avLst/>
          </a:prstGeom>
          <a:noFill/>
          <a:ln w="9525">
            <a:noFill/>
            <a:miter lim="800000"/>
            <a:headEnd/>
            <a:tailEnd/>
          </a:ln>
        </p:spPr>
      </p:pic>
      <p:pic>
        <p:nvPicPr>
          <p:cNvPr id="118788" name="Picture 4"/>
          <p:cNvPicPr>
            <a:picLocks noChangeAspect="1" noChangeArrowheads="1"/>
          </p:cNvPicPr>
          <p:nvPr/>
        </p:nvPicPr>
        <p:blipFill>
          <a:blip r:embed="rId4" cstate="print"/>
          <a:srcRect/>
          <a:stretch>
            <a:fillRect/>
          </a:stretch>
        </p:blipFill>
        <p:spPr bwMode="auto">
          <a:xfrm>
            <a:off x="1835696" y="5157192"/>
            <a:ext cx="2495550" cy="628650"/>
          </a:xfrm>
          <a:prstGeom prst="rect">
            <a:avLst/>
          </a:prstGeom>
          <a:noFill/>
          <a:ln w="9525">
            <a:noFill/>
            <a:miter lim="800000"/>
            <a:headEnd/>
            <a:tailEnd/>
          </a:ln>
        </p:spPr>
      </p:pic>
      <p:pic>
        <p:nvPicPr>
          <p:cNvPr id="6" name="Picture 1"/>
          <p:cNvPicPr>
            <a:picLocks noChangeAspect="1" noChangeArrowheads="1"/>
          </p:cNvPicPr>
          <p:nvPr/>
        </p:nvPicPr>
        <p:blipFill>
          <a:blip r:embed="rId5" cstate="print"/>
          <a:srcRect/>
          <a:stretch>
            <a:fillRect/>
          </a:stretch>
        </p:blipFill>
        <p:spPr bwMode="auto">
          <a:xfrm>
            <a:off x="6156176" y="4005064"/>
            <a:ext cx="1728191" cy="1962884"/>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31640" y="332656"/>
            <a:ext cx="7344816" cy="6186309"/>
          </a:xfrm>
          <a:prstGeom prst="rect">
            <a:avLst/>
          </a:prstGeom>
          <a:noFill/>
        </p:spPr>
        <p:txBody>
          <a:bodyPr wrap="square" rtlCol="0">
            <a:spAutoFit/>
          </a:bodyPr>
          <a:lstStyle/>
          <a:p>
            <a:r>
              <a:rPr lang="ru-RU" smtClean="0">
                <a:solidFill>
                  <a:srgbClr val="C00000"/>
                </a:solidFill>
                <a:effectLst>
                  <a:outerShdw blurRad="38100" dist="38100" dir="2700000" algn="tl">
                    <a:srgbClr val="000000">
                      <a:alpha val="43137"/>
                    </a:srgbClr>
                  </a:outerShdw>
                </a:effectLst>
              </a:rPr>
              <a:t>Другие законы сохранения</a:t>
            </a:r>
          </a:p>
          <a:p>
            <a:endParaRPr lang="ru-RU" smtClean="0">
              <a:solidFill>
                <a:srgbClr val="C00000"/>
              </a:solidFill>
              <a:effectLst>
                <a:outerShdw blurRad="38100" dist="38100" dir="2700000" algn="tl">
                  <a:srgbClr val="000000">
                    <a:alpha val="43137"/>
                  </a:srgbClr>
                </a:outerShdw>
              </a:effectLst>
            </a:endParaRPr>
          </a:p>
          <a:p>
            <a:r>
              <a:rPr lang="ru-RU" smtClean="0"/>
              <a:t>Кроме описанных, существуют еще три закона сохранения; насколько ныне нам известно, они точные и понять их намного легче, так как по своей природе они близки к подсчету кубиков. </a:t>
            </a:r>
          </a:p>
          <a:p>
            <a:r>
              <a:rPr lang="ru-RU" smtClean="0"/>
              <a:t>Первый из них — </a:t>
            </a:r>
            <a:r>
              <a:rPr lang="ru-RU" b="1" smtClean="0"/>
              <a:t>сохранение заряда</a:t>
            </a:r>
            <a:r>
              <a:rPr lang="ru-RU" smtClean="0"/>
              <a:t>; он просто означает, что если подсчитать, сколько есть положительных зарядов, и из этого вычесть количество отрицательных, то число это никогда не изменится. Вы можете избавиться от положительных вместе с отрицательными, но не создадите никогда чистого избытка одних над другими. </a:t>
            </a:r>
          </a:p>
          <a:p>
            <a:r>
              <a:rPr lang="ru-RU" smtClean="0"/>
              <a:t>И прочие два закона похожи на этот. </a:t>
            </a:r>
          </a:p>
          <a:p>
            <a:r>
              <a:rPr lang="ru-RU" smtClean="0"/>
              <a:t>Один называют </a:t>
            </a:r>
            <a:r>
              <a:rPr lang="ru-RU" b="1" smtClean="0"/>
              <a:t>сохранением числа барионов</a:t>
            </a:r>
            <a:r>
              <a:rPr lang="ru-RU" smtClean="0"/>
              <a:t>. Имеется некоторое количество удивительных частиц (примеры: нейтрон и протон), называемых барионами. В любой реакции, где бы в природе она ни происходила, если подсчитать, сколько барионов было в начале процесса (считая антибарион за —1 барион), то в конце их число окажется тем же. </a:t>
            </a:r>
          </a:p>
          <a:p>
            <a:r>
              <a:rPr lang="ru-RU" smtClean="0"/>
              <a:t>Другой закон — </a:t>
            </a:r>
            <a:r>
              <a:rPr lang="ru-RU" b="1" smtClean="0"/>
              <a:t>сохранение числа лептонов.</a:t>
            </a:r>
            <a:r>
              <a:rPr lang="ru-RU" smtClean="0"/>
              <a:t> Группа частиц, называемых лептонами, включает электрон, мюон и нейтрино. Антиэлектрон, т. е. позитрон, считается за -1 лептон. Подсчет общего числа лептонов в реакции обнаруживает, что на входе и на выходе реакции это число одинаково.</a:t>
            </a:r>
            <a:endParaRPr lang="ru-RU"/>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49" name="Picture 1"/>
          <p:cNvPicPr>
            <a:picLocks noChangeAspect="1" noChangeArrowheads="1"/>
          </p:cNvPicPr>
          <p:nvPr/>
        </p:nvPicPr>
        <p:blipFill>
          <a:blip r:embed="rId2" cstate="print"/>
          <a:srcRect/>
          <a:stretch>
            <a:fillRect/>
          </a:stretch>
        </p:blipFill>
        <p:spPr bwMode="auto">
          <a:xfrm>
            <a:off x="7278826" y="4179987"/>
            <a:ext cx="1865174" cy="2678013"/>
          </a:xfrm>
          <a:prstGeom prst="rect">
            <a:avLst/>
          </a:prstGeom>
          <a:noFill/>
          <a:ln w="9525">
            <a:noFill/>
            <a:miter lim="800000"/>
            <a:headEnd/>
            <a:tailEnd/>
          </a:ln>
        </p:spPr>
      </p:pic>
      <p:sp>
        <p:nvSpPr>
          <p:cNvPr id="2" name="Прямоугольник 1"/>
          <p:cNvSpPr/>
          <p:nvPr/>
        </p:nvSpPr>
        <p:spPr>
          <a:xfrm>
            <a:off x="1475656" y="332656"/>
            <a:ext cx="6912768" cy="5909310"/>
          </a:xfrm>
          <a:prstGeom prst="rect">
            <a:avLst/>
          </a:prstGeom>
        </p:spPr>
        <p:txBody>
          <a:bodyPr wrap="square">
            <a:spAutoFit/>
          </a:bodyPr>
          <a:lstStyle/>
          <a:p>
            <a:r>
              <a:rPr lang="ru-RU" smtClean="0"/>
              <a:t>Познакомимся с мальчиком по имени </a:t>
            </a:r>
            <a:r>
              <a:rPr lang="ru-RU" b="1" smtClean="0"/>
              <a:t>Петя</a:t>
            </a:r>
            <a:r>
              <a:rPr lang="ru-RU" smtClean="0"/>
              <a:t>; у него есть кубики, которые даже он не может ни сломать, ни разделить на части. Все они одинаковы. Пускай их у него 28 штук. Мама оставляет его утром дома наедине с этими кубиками. Каждый вечер она подсчитывает, сколько у него кубиков,— она немного любопытна!— и открывает поразительную закономерность: что бы ее сынишка ни вытворял с кубиками, их все равно оказывается 28! </a:t>
            </a:r>
          </a:p>
          <a:p>
            <a:endParaRPr lang="ru-RU" smtClean="0"/>
          </a:p>
          <a:p>
            <a:r>
              <a:rPr lang="ru-RU" smtClean="0"/>
              <a:t>Так это тянется довольно долго, и вдруг в один прекрасный день она насчитывает только 27 штук. После недолгих поисков кубик обнаруживают под ковром: ей приходится все обыскать, чтобы убедиться в неизменности числа кубиков. </a:t>
            </a:r>
          </a:p>
          <a:p>
            <a:endParaRPr lang="ru-RU" smtClean="0"/>
          </a:p>
          <a:p>
            <a:r>
              <a:rPr lang="ru-RU" smtClean="0"/>
              <a:t>В другой раз кубиков оказывается 26. Снова тщательное исследование показывает, что окно отворено; взглянув вниз, она видит два кубика в траве. </a:t>
            </a:r>
          </a:p>
          <a:p>
            <a:endParaRPr lang="ru-RU" smtClean="0"/>
          </a:p>
          <a:p>
            <a:r>
              <a:rPr lang="ru-RU" smtClean="0"/>
              <a:t>В третий раз подсчет дает 30 кубиков! Это приводит маму в полное замешательство, но потом она вспоминает, что в гости приходил соседский  мальчик, видимо, он захватил с собой свои кубики и позабыл их здесь.</a:t>
            </a:r>
            <a:endParaRPr lang="ru-RU"/>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ttps://encrypted-tbn0.google.com/images?q=tbn:ANd9GcRf4ooXRzex66wQO1tIPpTEBpzMFyKJPrz8DkKkmI1ATSg95-7O"/>
          <p:cNvPicPr>
            <a:picLocks noChangeAspect="1" noChangeArrowheads="1"/>
          </p:cNvPicPr>
          <p:nvPr/>
        </p:nvPicPr>
        <p:blipFill>
          <a:blip r:embed="rId2" cstate="print"/>
          <a:srcRect/>
          <a:stretch>
            <a:fillRect/>
          </a:stretch>
        </p:blipFill>
        <p:spPr bwMode="auto">
          <a:xfrm>
            <a:off x="1043608" y="188640"/>
            <a:ext cx="748083" cy="1080120"/>
          </a:xfrm>
          <a:prstGeom prst="rect">
            <a:avLst/>
          </a:prstGeom>
          <a:noFill/>
        </p:spPr>
      </p:pic>
      <p:sp>
        <p:nvSpPr>
          <p:cNvPr id="2" name="Прямоугольник 1"/>
          <p:cNvSpPr/>
          <p:nvPr/>
        </p:nvSpPr>
        <p:spPr>
          <a:xfrm>
            <a:off x="2123728" y="476672"/>
            <a:ext cx="6768752" cy="369332"/>
          </a:xfrm>
          <a:prstGeom prst="rect">
            <a:avLst/>
          </a:prstGeom>
        </p:spPr>
        <p:txBody>
          <a:bodyPr wrap="square">
            <a:spAutoFit/>
          </a:bodyPr>
          <a:lstStyle/>
          <a:p>
            <a:r>
              <a:rPr lang="ru-RU" smtClean="0"/>
              <a:t>Декольте - это ещё одна форма сохранения материи.</a:t>
            </a:r>
            <a:endParaRPr lang="ru-RU"/>
          </a:p>
        </p:txBody>
      </p:sp>
      <p:pic>
        <p:nvPicPr>
          <p:cNvPr id="120834" name="Picture 2" descr="http://upload.wikimedia.org/wikipedia/commons/thumb/1/1c/Circle_voet_lady.jpg/220px-Circle_voet_lady.jpg"/>
          <p:cNvPicPr>
            <a:picLocks noChangeAspect="1" noChangeArrowheads="1"/>
          </p:cNvPicPr>
          <p:nvPr/>
        </p:nvPicPr>
        <p:blipFill>
          <a:blip r:embed="rId3" cstate="print"/>
          <a:srcRect/>
          <a:stretch>
            <a:fillRect/>
          </a:stretch>
        </p:blipFill>
        <p:spPr bwMode="auto">
          <a:xfrm>
            <a:off x="1691680" y="1196752"/>
            <a:ext cx="2095500" cy="2505076"/>
          </a:xfrm>
          <a:prstGeom prst="rect">
            <a:avLst/>
          </a:prstGeom>
          <a:ln>
            <a:noFill/>
          </a:ln>
          <a:effectLst>
            <a:outerShdw blurRad="292100" dist="139700" dir="2700000" algn="tl" rotWithShape="0">
              <a:srgbClr val="333333">
                <a:alpha val="65000"/>
              </a:srgbClr>
            </a:outerShdw>
          </a:effectLst>
        </p:spPr>
      </p:pic>
      <p:pic>
        <p:nvPicPr>
          <p:cNvPr id="120836" name="Picture 4" descr="http://upload.wikimedia.org/wikipedia/commons/thumb/8/88/Marilyn_Monroe_in_Some_Like_it_Hot_trailer_cropped.jpg/220px-Marilyn_Monroe_in_Some_Like_it_Hot_trailer_cropped.jpg"/>
          <p:cNvPicPr>
            <a:picLocks noChangeAspect="1" noChangeArrowheads="1"/>
          </p:cNvPicPr>
          <p:nvPr/>
        </p:nvPicPr>
        <p:blipFill>
          <a:blip r:embed="rId4" cstate="print"/>
          <a:srcRect/>
          <a:stretch>
            <a:fillRect/>
          </a:stretch>
        </p:blipFill>
        <p:spPr bwMode="auto">
          <a:xfrm>
            <a:off x="3563887" y="2492896"/>
            <a:ext cx="2393359" cy="3024336"/>
          </a:xfrm>
          <a:prstGeom prst="rect">
            <a:avLst/>
          </a:prstGeom>
          <a:ln>
            <a:noFill/>
          </a:ln>
          <a:effectLst>
            <a:outerShdw blurRad="292100" dist="139700" dir="2700000" algn="tl" rotWithShape="0">
              <a:srgbClr val="333333">
                <a:alpha val="65000"/>
              </a:srgbClr>
            </a:outerShdw>
          </a:effectLst>
        </p:spPr>
      </p:pic>
      <p:pic>
        <p:nvPicPr>
          <p:cNvPr id="120838" name="Picture 6" descr="http://vasi.net/uploads/posts/2008-09/1220650627_003_dekolte.jpg"/>
          <p:cNvPicPr>
            <a:picLocks noChangeAspect="1" noChangeArrowheads="1"/>
          </p:cNvPicPr>
          <p:nvPr/>
        </p:nvPicPr>
        <p:blipFill>
          <a:blip r:embed="rId5" cstate="print"/>
          <a:srcRect/>
          <a:stretch>
            <a:fillRect/>
          </a:stretch>
        </p:blipFill>
        <p:spPr bwMode="auto">
          <a:xfrm>
            <a:off x="5508104" y="1124744"/>
            <a:ext cx="2088232" cy="3109030"/>
          </a:xfrm>
          <a:prstGeom prst="rect">
            <a:avLst/>
          </a:prstGeom>
          <a:ln>
            <a:noFill/>
          </a:ln>
          <a:effectLst>
            <a:outerShdw blurRad="292100" dist="139700" dir="2700000" algn="tl" rotWithShape="0">
              <a:srgbClr val="333333">
                <a:alpha val="65000"/>
              </a:srgbClr>
            </a:outerShdw>
          </a:effectLst>
        </p:spPr>
      </p:pic>
      <p:pic>
        <p:nvPicPr>
          <p:cNvPr id="120840" name="Picture 8" descr="http://i.u-mama.ru/files/i/img/news/00000001_1597.jpg"/>
          <p:cNvPicPr>
            <a:picLocks noChangeAspect="1" noChangeArrowheads="1"/>
          </p:cNvPicPr>
          <p:nvPr/>
        </p:nvPicPr>
        <p:blipFill>
          <a:blip r:embed="rId6" cstate="print"/>
          <a:srcRect/>
          <a:stretch>
            <a:fillRect/>
          </a:stretch>
        </p:blipFill>
        <p:spPr bwMode="auto">
          <a:xfrm>
            <a:off x="6300192" y="3573016"/>
            <a:ext cx="2260691" cy="3024336"/>
          </a:xfrm>
          <a:prstGeom prst="rect">
            <a:avLst/>
          </a:prstGeom>
          <a:ln>
            <a:noFill/>
          </a:ln>
          <a:effectLst>
            <a:outerShdw blurRad="292100" dist="139700" dir="2700000" algn="tl" rotWithShape="0">
              <a:srgbClr val="333333">
                <a:alpha val="65000"/>
              </a:srgbClr>
            </a:outerShdw>
          </a:effectLst>
        </p:spPr>
      </p:pic>
      <p:pic>
        <p:nvPicPr>
          <p:cNvPr id="120843" name="Picture 11"/>
          <p:cNvPicPr>
            <a:picLocks noChangeAspect="1" noChangeArrowheads="1"/>
          </p:cNvPicPr>
          <p:nvPr/>
        </p:nvPicPr>
        <p:blipFill>
          <a:blip r:embed="rId7" cstate="print"/>
          <a:srcRect/>
          <a:stretch>
            <a:fillRect/>
          </a:stretch>
        </p:blipFill>
        <p:spPr bwMode="auto">
          <a:xfrm>
            <a:off x="1331641" y="4509120"/>
            <a:ext cx="3104548" cy="2192833"/>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1835696" y="251123"/>
            <a:ext cx="2880320" cy="923330"/>
          </a:xfrm>
          <a:prstGeom prst="rect">
            <a:avLst/>
          </a:prstGeom>
        </p:spPr>
        <p:txBody>
          <a:bodyPr wrap="square">
            <a:spAutoFit/>
          </a:bodyPr>
          <a:lstStyle/>
          <a:p>
            <a:r>
              <a:rPr lang="ru-RU" sz="5400" smtClean="0">
                <a:solidFill>
                  <a:srgbClr val="C00000"/>
                </a:solidFill>
                <a:effectLst>
                  <a:outerShdw blurRad="38100" dist="38100" dir="2700000" algn="tl">
                    <a:srgbClr val="000000">
                      <a:alpha val="43137"/>
                    </a:srgbClr>
                  </a:outerShdw>
                </a:effectLst>
              </a:rPr>
              <a:t>Спасибо</a:t>
            </a:r>
            <a:endParaRPr lang="ru-RU" sz="5400">
              <a:solidFill>
                <a:srgbClr val="C00000"/>
              </a:solidFill>
              <a:effectLst>
                <a:outerShdw blurRad="38100" dist="38100" dir="2700000" algn="tl">
                  <a:srgbClr val="000000">
                    <a:alpha val="43137"/>
                  </a:srgbClr>
                </a:outerShdw>
              </a:effectLst>
            </a:endParaRPr>
          </a:p>
        </p:txBody>
      </p:sp>
      <p:sp>
        <p:nvSpPr>
          <p:cNvPr id="10" name="Прямоугольник 9"/>
          <p:cNvSpPr/>
          <p:nvPr/>
        </p:nvSpPr>
        <p:spPr>
          <a:xfrm>
            <a:off x="4504184" y="260648"/>
            <a:ext cx="3324949" cy="1754326"/>
          </a:xfrm>
          <a:prstGeom prst="rect">
            <a:avLst/>
          </a:prstGeom>
        </p:spPr>
        <p:txBody>
          <a:bodyPr wrap="none">
            <a:spAutoFit/>
          </a:bodyPr>
          <a:lstStyle/>
          <a:p>
            <a:r>
              <a:rPr lang="ru-RU" sz="5400" smtClean="0">
                <a:solidFill>
                  <a:srgbClr val="C00000"/>
                </a:solidFill>
                <a:effectLst>
                  <a:outerShdw blurRad="38100" dist="38100" dir="2700000" algn="tl">
                    <a:srgbClr val="000000">
                      <a:alpha val="43137"/>
                    </a:srgbClr>
                  </a:outerShdw>
                </a:effectLst>
              </a:rPr>
              <a:t>за </a:t>
            </a:r>
          </a:p>
          <a:p>
            <a:r>
              <a:rPr lang="ru-RU" sz="5400" smtClean="0">
                <a:solidFill>
                  <a:srgbClr val="C00000"/>
                </a:solidFill>
                <a:effectLst>
                  <a:outerShdw blurRad="38100" dist="38100" dir="2700000" algn="tl">
                    <a:srgbClr val="000000">
                      <a:alpha val="43137"/>
                    </a:srgbClr>
                  </a:outerShdw>
                </a:effectLst>
              </a:rPr>
              <a:t>внимание!</a:t>
            </a:r>
            <a:endParaRPr lang="ru-RU" sz="5400">
              <a:solidFill>
                <a:srgbClr val="C00000"/>
              </a:solidFill>
              <a:effectLst>
                <a:outerShdw blurRad="38100" dist="38100" dir="2700000" algn="tl">
                  <a:srgbClr val="000000">
                    <a:alpha val="43137"/>
                  </a:srgbClr>
                </a:outerShdw>
              </a:effectLst>
            </a:endParaRPr>
          </a:p>
        </p:txBody>
      </p:sp>
      <p:pic>
        <p:nvPicPr>
          <p:cNvPr id="103426" name="Picture 2" descr="http://2.bp.blogspot.com/_cFCM7vN9kIE/TUbpEpkjx6I/AAAAAAAACRU/jVWYpUQw8I0/s1600/time-to-say-good-bye.jpg"/>
          <p:cNvPicPr>
            <a:picLocks noChangeAspect="1" noChangeArrowheads="1"/>
          </p:cNvPicPr>
          <p:nvPr/>
        </p:nvPicPr>
        <p:blipFill>
          <a:blip r:embed="rId2" cstate="print"/>
          <a:srcRect/>
          <a:stretch>
            <a:fillRect/>
          </a:stretch>
        </p:blipFill>
        <p:spPr bwMode="auto">
          <a:xfrm>
            <a:off x="2555776" y="2492896"/>
            <a:ext cx="5181600" cy="374332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75656" y="476672"/>
            <a:ext cx="7128792" cy="5909310"/>
          </a:xfrm>
          <a:prstGeom prst="rect">
            <a:avLst/>
          </a:prstGeom>
        </p:spPr>
        <p:txBody>
          <a:bodyPr wrap="square">
            <a:spAutoFit/>
          </a:bodyPr>
          <a:lstStyle/>
          <a:p>
            <a:r>
              <a:rPr lang="ru-RU" smtClean="0"/>
              <a:t>Она убирает лишние кубики, затворяет плотно окно, не пускает больше гостей в дом, и тогда, все опять идет как следует, пока однажды подсчет не дает 25 кубиков... Правда, в комнате имеется ящик для игрушек, маме хочется и в него заглянуть, но мальчик кричит: «Не открывай мой ящик!» и начинает рёв; мама к ящику не допускается. Как же быть? Но мама любопытна и хитра, она придумывает выход! Она знает, что кубик весит 500 г; она взвешивает ящик, когда все  кубики на полу, он весит 1кг. Когда в следующий раз она проверяет количество кубиков, она опять взвешивает ящик, вычитает 1 кг и делит на 500 г. Она открывает, что</a:t>
            </a:r>
          </a:p>
          <a:p>
            <a:endParaRPr lang="ru-RU" smtClean="0"/>
          </a:p>
          <a:p>
            <a:endParaRPr lang="ru-RU" smtClean="0"/>
          </a:p>
          <a:p>
            <a:endParaRPr lang="ru-RU" smtClean="0"/>
          </a:p>
          <a:p>
            <a:endParaRPr lang="ru-RU" smtClean="0"/>
          </a:p>
          <a:p>
            <a:r>
              <a:rPr lang="ru-RU" smtClean="0"/>
              <a:t>Но опять возникают отклонения и от этой формулы. Снова в результате кропотливых изысканий выясняется, что при этом уровень воды в стиральной машине почему-то изменился.</a:t>
            </a:r>
          </a:p>
          <a:p>
            <a:endParaRPr lang="ru-RU" smtClean="0"/>
          </a:p>
          <a:p>
            <a:r>
              <a:rPr lang="ru-RU" smtClean="0"/>
              <a:t>Дитя, оказывается, швыряет кубики в воду, а мать не может их увидеть — вода мыльная; но она может узнать, сколько в воде кубиков, добавив в формулу новое слагаемое</a:t>
            </a:r>
            <a:endParaRPr lang="ru-RU"/>
          </a:p>
        </p:txBody>
      </p:sp>
      <p:pic>
        <p:nvPicPr>
          <p:cNvPr id="100354" name="Picture 2"/>
          <p:cNvPicPr>
            <a:picLocks noChangeAspect="1" noChangeArrowheads="1"/>
          </p:cNvPicPr>
          <p:nvPr/>
        </p:nvPicPr>
        <p:blipFill>
          <a:blip r:embed="rId2" cstate="print"/>
          <a:srcRect/>
          <a:stretch>
            <a:fillRect/>
          </a:stretch>
        </p:blipFill>
        <p:spPr bwMode="auto">
          <a:xfrm>
            <a:off x="1619672" y="3356992"/>
            <a:ext cx="6143932" cy="867916"/>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75656" y="476672"/>
            <a:ext cx="7128792" cy="3970318"/>
          </a:xfrm>
          <a:prstGeom prst="rect">
            <a:avLst/>
          </a:prstGeom>
          <a:noFill/>
        </p:spPr>
        <p:txBody>
          <a:bodyPr wrap="square" rtlCol="0">
            <a:spAutoFit/>
          </a:bodyPr>
          <a:lstStyle/>
          <a:p>
            <a:r>
              <a:rPr lang="ru-RU" smtClean="0"/>
              <a:t>Первоначальный уровень воды 40 см, а каждый кубик подымает воду на 1/3 см, так что новая формула такова:</a:t>
            </a:r>
          </a:p>
          <a:p>
            <a:endParaRPr lang="ru-RU" smtClean="0"/>
          </a:p>
          <a:p>
            <a:endParaRPr lang="ru-RU" smtClean="0"/>
          </a:p>
          <a:p>
            <a:endParaRPr lang="ru-RU" smtClean="0"/>
          </a:p>
          <a:p>
            <a:endParaRPr lang="ru-RU" smtClean="0"/>
          </a:p>
          <a:p>
            <a:endParaRPr lang="ru-RU" smtClean="0"/>
          </a:p>
          <a:p>
            <a:endParaRPr lang="ru-RU" smtClean="0"/>
          </a:p>
          <a:p>
            <a:r>
              <a:rPr lang="ru-RU" smtClean="0"/>
              <a:t>Мир представлений мамы постепенно расширяется, она находит все больше членов, позволяющих рассчитывать, сколько кубиков находится там, куда она заглянуть не может. В итоге она имеет сложную формулу для количества, которое должно быть рассчитано и которое всегда остается тем же самым, что бы ее дитя ни натворило.</a:t>
            </a:r>
            <a:endParaRPr lang="ru-RU"/>
          </a:p>
        </p:txBody>
      </p:sp>
      <p:pic>
        <p:nvPicPr>
          <p:cNvPr id="101378" name="Picture 2"/>
          <p:cNvPicPr>
            <a:picLocks noChangeAspect="1" noChangeArrowheads="1"/>
          </p:cNvPicPr>
          <p:nvPr/>
        </p:nvPicPr>
        <p:blipFill>
          <a:blip r:embed="rId2" cstate="print"/>
          <a:srcRect/>
          <a:stretch>
            <a:fillRect/>
          </a:stretch>
        </p:blipFill>
        <p:spPr bwMode="auto">
          <a:xfrm>
            <a:off x="1835696" y="1340768"/>
            <a:ext cx="5868988" cy="1224136"/>
          </a:xfrm>
          <a:prstGeom prst="rect">
            <a:avLst/>
          </a:prstGeom>
          <a:noFill/>
          <a:ln w="9525">
            <a:noFill/>
            <a:miter lim="800000"/>
            <a:headEnd/>
            <a:tailEnd/>
          </a:ln>
        </p:spPr>
      </p:pic>
      <p:pic>
        <p:nvPicPr>
          <p:cNvPr id="101380" name="Picture 4" descr="http://img.happy-giraffe.ru/thumbs/650x650/12678/890ec217b06bf661048336e47dd2c715.jpg"/>
          <p:cNvPicPr>
            <a:picLocks noChangeAspect="1" noChangeArrowheads="1"/>
          </p:cNvPicPr>
          <p:nvPr/>
        </p:nvPicPr>
        <p:blipFill>
          <a:blip r:embed="rId3" cstate="print"/>
          <a:srcRect/>
          <a:stretch>
            <a:fillRect/>
          </a:stretch>
        </p:blipFill>
        <p:spPr bwMode="auto">
          <a:xfrm>
            <a:off x="4860032" y="4293096"/>
            <a:ext cx="3649669" cy="2160240"/>
          </a:xfrm>
          <a:prstGeom prst="rect">
            <a:avLst/>
          </a:prstGeom>
          <a:ln>
            <a:noFill/>
          </a:ln>
          <a:effectLst>
            <a:outerShdw blurRad="292100" dist="139700" dir="2700000" algn="tl" rotWithShape="0">
              <a:srgbClr val="333333">
                <a:alpha val="65000"/>
              </a:srgbClr>
            </a:outerShdw>
          </a:effectLst>
        </p:spPr>
      </p:pic>
      <p:pic>
        <p:nvPicPr>
          <p:cNvPr id="101382" name="Picture 6" descr="http://alexeim44.com/uploads/middle_417630766.jpg"/>
          <p:cNvPicPr>
            <a:picLocks noChangeAspect="1" noChangeArrowheads="1"/>
          </p:cNvPicPr>
          <p:nvPr/>
        </p:nvPicPr>
        <p:blipFill>
          <a:blip r:embed="rId4" cstate="print"/>
          <a:srcRect/>
          <a:stretch>
            <a:fillRect/>
          </a:stretch>
        </p:blipFill>
        <p:spPr bwMode="auto">
          <a:xfrm>
            <a:off x="1979712" y="4653136"/>
            <a:ext cx="2381250" cy="1790701"/>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75656" y="476672"/>
            <a:ext cx="7056784" cy="5909310"/>
          </a:xfrm>
          <a:prstGeom prst="rect">
            <a:avLst/>
          </a:prstGeom>
          <a:noFill/>
        </p:spPr>
        <p:txBody>
          <a:bodyPr wrap="square" rtlCol="0">
            <a:spAutoFit/>
          </a:bodyPr>
          <a:lstStyle/>
          <a:p>
            <a:r>
              <a:rPr lang="ru-RU" smtClean="0"/>
              <a:t>В чем же аналогия между этим примером и сохранением энергии?  </a:t>
            </a:r>
          </a:p>
          <a:p>
            <a:endParaRPr lang="ru-RU" smtClean="0"/>
          </a:p>
          <a:p>
            <a:pPr>
              <a:buFont typeface="Arial" pitchFamily="34" charset="0"/>
              <a:buChar char="•"/>
            </a:pPr>
            <a:r>
              <a:rPr lang="ru-RU" b="1" smtClean="0"/>
              <a:t> </a:t>
            </a:r>
            <a:r>
              <a:rPr lang="ru-RU" smtClean="0"/>
              <a:t>Во-первых, при расчете энергии временами часть ее уходит из системы, временами же какая-то энергия появляется. Чтобы проверить сохранение энергии, мы должны быть уверены, что не забыли учесть ее убыль или прибыль. </a:t>
            </a:r>
          </a:p>
          <a:p>
            <a:pPr>
              <a:buFont typeface="Arial" pitchFamily="34" charset="0"/>
              <a:buChar char="•"/>
            </a:pPr>
            <a:endParaRPr lang="ru-RU" smtClean="0"/>
          </a:p>
          <a:p>
            <a:pPr>
              <a:buFont typeface="Arial" pitchFamily="34" charset="0"/>
              <a:buChar char="•"/>
            </a:pPr>
            <a:r>
              <a:rPr lang="ru-RU" smtClean="0"/>
              <a:t> Во-вторых, энергия имеет множество разных форм и для каждой из них есть своя формула: энергия тяготения, кинетическая энергия, тепловая энергия, упругая энергия, электроэнергия, химическая энергия, энергия излучения, ядерная энергия, энергия массы. Когда мы объединим формулы для вклада каждой из них, то их сумма не будет меняться, если не считать убыли энергии и ее притока.</a:t>
            </a:r>
          </a:p>
          <a:p>
            <a:endParaRPr lang="ru-RU" smtClean="0"/>
          </a:p>
          <a:p>
            <a:r>
              <a:rPr lang="ru-RU" smtClean="0"/>
              <a:t>Важно понимать, что физике сегодняшнего дня </a:t>
            </a:r>
            <a:r>
              <a:rPr lang="ru-RU" b="1" smtClean="0"/>
              <a:t>неизвестно, что такое энергия</a:t>
            </a:r>
            <a:r>
              <a:rPr lang="ru-RU" smtClean="0"/>
              <a:t>. Мы не считаем, что энергия передается в виде маленьких пилюль. Ничего подобного. Просто имеются формулы для расчета определенных численных величин, сложив которые, мы получаем некоторое - всегда одно и то же - число. Это нечто отвлеченное, ничего не говорящее нам ни о механизме, ни о причинах появления в формуле различных членов.</a:t>
            </a:r>
            <a:endParaRPr lang="ru-RU"/>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2" descr="http://www.asomi.ru/Pages/files/45.jpg"/>
          <p:cNvPicPr>
            <a:picLocks noChangeAspect="1" noChangeArrowheads="1"/>
          </p:cNvPicPr>
          <p:nvPr/>
        </p:nvPicPr>
        <p:blipFill>
          <a:blip r:embed="rId2" cstate="print"/>
          <a:srcRect/>
          <a:stretch>
            <a:fillRect/>
          </a:stretch>
        </p:blipFill>
        <p:spPr bwMode="auto">
          <a:xfrm rot="5400000">
            <a:off x="4265246" y="4174982"/>
            <a:ext cx="2125676" cy="3240360"/>
          </a:xfrm>
          <a:prstGeom prst="rect">
            <a:avLst/>
          </a:prstGeom>
          <a:noFill/>
        </p:spPr>
      </p:pic>
      <p:sp>
        <p:nvSpPr>
          <p:cNvPr id="2" name="TextBox 1"/>
          <p:cNvSpPr txBox="1"/>
          <p:nvPr/>
        </p:nvSpPr>
        <p:spPr>
          <a:xfrm>
            <a:off x="1259632" y="404664"/>
            <a:ext cx="6696744" cy="5355312"/>
          </a:xfrm>
          <a:prstGeom prst="rect">
            <a:avLst/>
          </a:prstGeom>
          <a:noFill/>
        </p:spPr>
        <p:txBody>
          <a:bodyPr wrap="square" rtlCol="0">
            <a:spAutoFit/>
          </a:bodyPr>
          <a:lstStyle/>
          <a:p>
            <a:r>
              <a:rPr lang="ru-RU" smtClean="0"/>
              <a:t>Как это наблюдается на практике?</a:t>
            </a:r>
          </a:p>
          <a:p>
            <a:r>
              <a:rPr lang="ru-RU" smtClean="0"/>
              <a:t>Рассмотрим, например, пружину. Растягивая ее, мы должны совершить какую-то работу, ведь растянутая пружина способна поднять груз. После растяжения она получает возможность выполнить работу. </a:t>
            </a:r>
          </a:p>
          <a:p>
            <a:endParaRPr lang="ru-RU" smtClean="0"/>
          </a:p>
          <a:p>
            <a:r>
              <a:rPr lang="ru-RU" smtClean="0"/>
              <a:t>Когда вы отпускаете пружину, то </a:t>
            </a:r>
            <a:r>
              <a:rPr lang="ru-RU" b="1" smtClean="0"/>
              <a:t>упругая</a:t>
            </a:r>
            <a:r>
              <a:rPr lang="ru-RU" smtClean="0"/>
              <a:t> энергия при переходе пружины через точку равновесия обращается в энергию кинетическую; и далее все время совершаются переходы от сжатия и растяжения пружины к кинетической энергии движения (в переходы эти замешиваются еще изменения энергии тяготения, но если это нам мешает, то можно пружину не подвешивать, а положить). И так продолжается до тех пор, пока пружина не остановится…</a:t>
            </a:r>
          </a:p>
          <a:p>
            <a:endParaRPr lang="ru-RU" smtClean="0"/>
          </a:p>
          <a:p>
            <a:r>
              <a:rPr lang="ru-RU" smtClean="0"/>
              <a:t>Где же теперь, когда пружина перестала сжиматься-разжиматься, находится энергия? Она перешла в новую форму энергии — тепло.</a:t>
            </a:r>
          </a:p>
          <a:p>
            <a:endParaRPr lang="ru-RU"/>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31640" y="476672"/>
            <a:ext cx="7272808" cy="5632311"/>
          </a:xfrm>
          <a:prstGeom prst="rect">
            <a:avLst/>
          </a:prstGeom>
          <a:noFill/>
        </p:spPr>
        <p:txBody>
          <a:bodyPr wrap="square" rtlCol="0">
            <a:spAutoFit/>
          </a:bodyPr>
          <a:lstStyle/>
          <a:p>
            <a:r>
              <a:rPr lang="ru-RU" smtClean="0"/>
              <a:t>Оказывается, термометр способен обнаружить, что пружина нагревается, т. е. что и впрямь происходит определенный прирост новой формы энергии. Мы ее называем </a:t>
            </a:r>
            <a:r>
              <a:rPr lang="ru-RU" b="1" smtClean="0"/>
              <a:t>тепловой</a:t>
            </a:r>
            <a:r>
              <a:rPr lang="ru-RU" smtClean="0"/>
              <a:t>, а сами помним, что никакая это не новая форма энергии, а всего лишь кинетическая, но внутреннего движения.</a:t>
            </a:r>
          </a:p>
          <a:p>
            <a:endParaRPr lang="ru-RU" smtClean="0"/>
          </a:p>
          <a:p>
            <a:r>
              <a:rPr lang="ru-RU" smtClean="0"/>
              <a:t>Существует еще немало других форм энергии.</a:t>
            </a:r>
          </a:p>
          <a:p>
            <a:r>
              <a:rPr lang="ru-RU" smtClean="0"/>
              <a:t>Имеется энергия </a:t>
            </a:r>
            <a:r>
              <a:rPr lang="ru-RU" b="1" smtClean="0"/>
              <a:t>электрическая</a:t>
            </a:r>
            <a:r>
              <a:rPr lang="ru-RU" smtClean="0"/>
              <a:t>, связанная с притяжением и отталкиванием электрических зарядов.</a:t>
            </a:r>
          </a:p>
          <a:p>
            <a:r>
              <a:rPr lang="ru-RU" smtClean="0"/>
              <a:t>Есть энергия </a:t>
            </a:r>
            <a:r>
              <a:rPr lang="ru-RU" b="1" smtClean="0"/>
              <a:t>излучения</a:t>
            </a:r>
            <a:r>
              <a:rPr lang="ru-RU" smtClean="0"/>
              <a:t>, или энергия света,— одна из форм электрической энергии, ибо свет может быть представлен как колебания электромагнитного поля.</a:t>
            </a:r>
          </a:p>
          <a:p>
            <a:r>
              <a:rPr lang="ru-RU" smtClean="0"/>
              <a:t>Бывает энергия </a:t>
            </a:r>
            <a:r>
              <a:rPr lang="ru-RU" b="1" smtClean="0"/>
              <a:t>химическая</a:t>
            </a:r>
            <a:r>
              <a:rPr lang="ru-RU" smtClean="0"/>
              <a:t> — энергия, высвобождаемая в химических реакциях. Упругая энергия в некотором роде похожа на химическую; и химическая энергия есть энергия притяжения атомов друг к другу, и упругая энергия тоже. В настоящее время мы это понимаем следующим образом: химическая энергия складывается из двух частей — энергии движения электронов внутри атомов, т. е. из кинетической части, и электрической энергии притяжения электронов к протонам, т. е. из электрической части.</a:t>
            </a:r>
            <a:endParaRPr lang="ru-RU"/>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31640" y="260648"/>
            <a:ext cx="7416824" cy="6186309"/>
          </a:xfrm>
          <a:prstGeom prst="rect">
            <a:avLst/>
          </a:prstGeom>
          <a:noFill/>
        </p:spPr>
        <p:txBody>
          <a:bodyPr wrap="square" rtlCol="0">
            <a:spAutoFit/>
          </a:bodyPr>
          <a:lstStyle/>
          <a:p>
            <a:r>
              <a:rPr lang="ru-RU" smtClean="0"/>
              <a:t>Дальше, бывает </a:t>
            </a:r>
            <a:r>
              <a:rPr lang="ru-RU" b="1" smtClean="0"/>
              <a:t>ядерная </a:t>
            </a:r>
            <a:r>
              <a:rPr lang="ru-RU" smtClean="0"/>
              <a:t>энергия, связанная с расстановкой частиц в ядре; для нее тоже существует формула, хотя основные законы нам и неведомы. Мы знаем, что это не электричество, не тяготение, не чистая химия... А что это такое? А кто его знает! Видимо, это добавочная форма энергии.</a:t>
            </a:r>
          </a:p>
          <a:p>
            <a:endParaRPr lang="ru-RU" smtClean="0"/>
          </a:p>
          <a:p>
            <a:r>
              <a:rPr lang="ru-RU" smtClean="0"/>
              <a:t>И наконец, теория относительности видоизменяет формулу кинетической энергии, так что название это становится условным, сочетая ее с другим понятием: </a:t>
            </a:r>
            <a:r>
              <a:rPr lang="ru-RU" b="1" smtClean="0"/>
              <a:t>энергией массы</a:t>
            </a:r>
            <a:r>
              <a:rPr lang="ru-RU" smtClean="0"/>
              <a:t>. Любой объект обладает энергией уже потому, что он существует. Если электрон и позитрон спокойно стоят рядом, ничем не занимаясь (ни тяготением, ни чем иным), а потом сливаются и исчезают, то освобождается определенная порция энергии излучения, и эту порцию можно подсчитать. Все, что для этого нужно,— это знать массу объекта. Неважно, что это такое — два тела исчезли, определенная энергия появилась. Формулу впервые придумал Эйнштейн: это Е = mc</a:t>
            </a:r>
            <a:r>
              <a:rPr lang="ru-RU" baseline="30000" smtClean="0"/>
              <a:t>2</a:t>
            </a:r>
            <a:r>
              <a:rPr lang="ru-RU" smtClean="0"/>
              <a:t>.</a:t>
            </a:r>
          </a:p>
          <a:p>
            <a:endParaRPr lang="ru-RU" smtClean="0"/>
          </a:p>
          <a:p>
            <a:r>
              <a:rPr lang="ru-RU" smtClean="0"/>
              <a:t>Из наших рассуждений ясно, что закон сохранения энергии незаменим при анализе явлений. Если мы знаем, как распределена и расходуется энергия для всех ее типов, мы могли бы узнавать, не вдаваясь в детали, сколько процессов происходит в таком-то явлении. Оттого законы сохранения столь важны.</a:t>
            </a:r>
            <a:endParaRPr lang="ru-RU"/>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9189</TotalTime>
  <Words>2707</Words>
  <Application>Microsoft Office PowerPoint</Application>
  <PresentationFormat>Экран (4:3)</PresentationFormat>
  <Paragraphs>260</Paragraphs>
  <Slides>31</Slides>
  <Notes>0</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31</vt:i4>
      </vt:variant>
    </vt:vector>
  </HeadingPairs>
  <TitlesOfParts>
    <vt:vector size="33" baseType="lpstr">
      <vt:lpstr>Солнцестояние</vt:lpstr>
      <vt:lpstr>Формула</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vector>
  </TitlesOfParts>
  <Company>Сытнинская,16</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Катя</dc:creator>
  <cp:lastModifiedBy>Юлия</cp:lastModifiedBy>
  <cp:revision>838</cp:revision>
  <dcterms:created xsi:type="dcterms:W3CDTF">2012-09-09T09:28:16Z</dcterms:created>
  <dcterms:modified xsi:type="dcterms:W3CDTF">2015-01-28T10:38:16Z</dcterms:modified>
</cp:coreProperties>
</file>