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0" r:id="rId39"/>
    <p:sldId id="296" r:id="rId40"/>
    <p:sldId id="297" r:id="rId41"/>
    <p:sldId id="298" r:id="rId42"/>
    <p:sldId id="301" r:id="rId43"/>
    <p:sldId id="302" r:id="rId44"/>
    <p:sldId id="303" r:id="rId45"/>
    <p:sldId id="304" r:id="rId46"/>
    <p:sldId id="29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4" d="100"/>
          <a:sy n="64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A13AFC-447D-488C-8A01-32305BD3270B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E52EB1-B47B-4A78-9800-7BBDF7E25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75992"/>
            <a:ext cx="8305800" cy="1981200"/>
          </a:xfrm>
        </p:spPr>
        <p:txBody>
          <a:bodyPr/>
          <a:lstStyle/>
          <a:p>
            <a:r>
              <a:rPr lang="ru-RU" b="1" dirty="0" smtClean="0"/>
              <a:t>Основные понятия кинематики. Виды движения. </a:t>
            </a:r>
            <a:br>
              <a:rPr lang="ru-RU" b="1" dirty="0" smtClean="0"/>
            </a:br>
            <a:r>
              <a:rPr lang="ru-RU" b="1" dirty="0" smtClean="0"/>
              <a:t>Система отсчета. Преобразование координат Галилея.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29454" y="6286520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</a:rPr>
              <a:t>©</a:t>
            </a:r>
            <a:r>
              <a:rPr lang="en-US" sz="1000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</a:rPr>
              <a:t>http://eduquest.ucoz.ru</a:t>
            </a:r>
            <a:endParaRPr lang="ru-RU" sz="1000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ПЕРВЫЕ СОЧИНЕНИЯ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484784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Принадлежат перу ученых Древней Греции. В них описаны простейшие машины.</a:t>
            </a:r>
          </a:p>
          <a:p>
            <a:endParaRPr lang="ru-RU" sz="2000" dirty="0" smtClean="0"/>
          </a:p>
          <a:p>
            <a:r>
              <a:rPr lang="ru-RU" sz="2000" dirty="0" smtClean="0"/>
              <a:t>Сочинение «Физика» </a:t>
            </a:r>
            <a:r>
              <a:rPr lang="ru-RU" sz="2000" dirty="0"/>
              <a:t>(IV в. до н. э.)</a:t>
            </a:r>
            <a:r>
              <a:rPr lang="ru-RU" sz="2000" dirty="0" smtClean="0"/>
              <a:t> Аристотеля.</a:t>
            </a:r>
          </a:p>
          <a:p>
            <a:endParaRPr lang="ru-RU" sz="2000" dirty="0" smtClean="0"/>
          </a:p>
          <a:p>
            <a:r>
              <a:rPr lang="ru-RU" sz="2000" dirty="0" smtClean="0"/>
              <a:t>В нем впервые был введен в науку термин «механика» .</a:t>
            </a:r>
          </a:p>
          <a:p>
            <a:endParaRPr lang="ru-RU" sz="2000" dirty="0"/>
          </a:p>
        </p:txBody>
      </p:sp>
      <p:pic>
        <p:nvPicPr>
          <p:cNvPr id="9" name="Рисунок 8" descr="aristot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575704" cy="42484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07661" y="4653136"/>
            <a:ext cx="3884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«механика»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ПЕРВЫЕ СОЧИНЕНИЯ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48478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Архимед - установил</a:t>
            </a:r>
          </a:p>
          <a:p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закон равновесия рычага</a:t>
            </a:r>
          </a:p>
          <a:p>
            <a:pPr>
              <a:buFontTx/>
              <a:buChar char="-"/>
            </a:pPr>
            <a:r>
              <a:rPr lang="ru-RU" sz="2000" dirty="0" smtClean="0"/>
              <a:t>закон плавания тел</a:t>
            </a:r>
          </a:p>
          <a:p>
            <a:endParaRPr lang="ru-RU" sz="2000" dirty="0" smtClean="0"/>
          </a:p>
          <a:p>
            <a:r>
              <a:rPr lang="ru-RU" sz="2000" dirty="0" smtClean="0"/>
              <a:t>Впервые применил математику для описания физических явлений!!!</a:t>
            </a:r>
            <a:endParaRPr lang="ru-RU" sz="2000" dirty="0"/>
          </a:p>
        </p:txBody>
      </p:sp>
      <p:pic>
        <p:nvPicPr>
          <p:cNvPr id="6" name="Рисунок 5" descr="archimedes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60721" cy="4941168"/>
          </a:xfrm>
          <a:prstGeom prst="rect">
            <a:avLst/>
          </a:prstGeom>
        </p:spPr>
      </p:pic>
      <p:pic>
        <p:nvPicPr>
          <p:cNvPr id="7" name="Рисунок 6" descr="image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437112"/>
            <a:ext cx="2076231" cy="1224136"/>
          </a:xfrm>
          <a:prstGeom prst="rect">
            <a:avLst/>
          </a:prstGeom>
        </p:spPr>
      </p:pic>
      <p:pic>
        <p:nvPicPr>
          <p:cNvPr id="8" name="Рисунок 7" descr="128779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221088"/>
            <a:ext cx="2153816" cy="161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ПЕРВЫЕ СОЧИНЕНИЯ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2000240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НОВЫЙ ЭТАП:</a:t>
            </a:r>
          </a:p>
          <a:p>
            <a:endParaRPr lang="ru-RU" sz="2800" dirty="0" smtClean="0"/>
          </a:p>
          <a:p>
            <a:r>
              <a:rPr lang="ru-RU" sz="2800" dirty="0" smtClean="0"/>
              <a:t>Галилей:</a:t>
            </a:r>
          </a:p>
          <a:p>
            <a:endParaRPr lang="ru-RU" sz="2800" dirty="0"/>
          </a:p>
          <a:p>
            <a:pPr>
              <a:buFontTx/>
              <a:buChar char="-"/>
            </a:pPr>
            <a:r>
              <a:rPr lang="ru-RU" sz="2800" dirty="0"/>
              <a:t>з</a:t>
            </a:r>
            <a:r>
              <a:rPr lang="ru-RU" sz="2800" dirty="0" smtClean="0"/>
              <a:t>акон инерции</a:t>
            </a:r>
          </a:p>
          <a:p>
            <a:pPr>
              <a:buFontTx/>
              <a:buChar char="-"/>
            </a:pPr>
            <a:r>
              <a:rPr lang="ru-RU" sz="2800" dirty="0" smtClean="0"/>
              <a:t>законы падения тел</a:t>
            </a:r>
          </a:p>
          <a:p>
            <a:pPr>
              <a:buFontTx/>
              <a:buChar char="-"/>
            </a:pPr>
            <a:r>
              <a:rPr lang="ru-RU" sz="2800" dirty="0" smtClean="0"/>
              <a:t>закон  колебания </a:t>
            </a:r>
            <a:r>
              <a:rPr lang="ru-RU" sz="2800" dirty="0" smtClean="0"/>
              <a:t>маятника</a:t>
            </a:r>
            <a:endParaRPr lang="ru-RU" sz="2800" dirty="0"/>
          </a:p>
        </p:txBody>
      </p:sp>
      <p:pic>
        <p:nvPicPr>
          <p:cNvPr id="7" name="Рисунок 6" descr="0255169001317498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52725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ПЕРВЫЕ СОЧИНЕНИЯ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1484784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Английский физик И. Ньютон, опираясь на работы Галилея и его современников, а также на результаты своих собственных исследований, создал цельное учение о механическом движении и взаимодействии тел, которое получило название классической механики.</a:t>
            </a:r>
          </a:p>
        </p:txBody>
      </p:sp>
      <p:pic>
        <p:nvPicPr>
          <p:cNvPr id="6" name="Рисунок 5" descr="img10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459196" cy="47525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928" y="4581128"/>
            <a:ext cx="4752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«классическая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механика»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КЛАССИЧЕСКАЯ МЕХАНИКА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СОСТАВ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96952"/>
            <a:ext cx="25990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91683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части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4293096"/>
            <a:ext cx="395242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кинематика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996952"/>
            <a:ext cx="331372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2500306"/>
            <a:ext cx="428628" cy="205741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742356">
            <a:off x="5989548" y="1671893"/>
            <a:ext cx="447972" cy="17145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784113">
            <a:off x="2667536" y="1694852"/>
            <a:ext cx="457474" cy="17145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484784"/>
            <a:ext cx="8175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Кинематика-</a:t>
            </a:r>
            <a:r>
              <a:rPr lang="ru-RU" sz="2800" dirty="0" smtClean="0"/>
              <a:t> это раздел механики, изучающий движения тел безотносительно к тем причинам, Которые это движение вызвали.. </a:t>
            </a:r>
          </a:p>
          <a:p>
            <a:endParaRPr lang="ru-RU" sz="2800" dirty="0" smtClean="0"/>
          </a:p>
          <a:p>
            <a:r>
              <a:rPr lang="ru-RU" sz="2800" dirty="0" smtClean="0"/>
              <a:t>Слово „Кинематика“ происходит от греческого слова</a:t>
            </a:r>
            <a:r>
              <a:rPr lang="en-US" sz="2800" dirty="0" smtClean="0"/>
              <a:t>  </a:t>
            </a:r>
            <a:r>
              <a:rPr lang="ru-RU" sz="2800" dirty="0" smtClean="0"/>
              <a:t>«</a:t>
            </a:r>
            <a:r>
              <a:rPr lang="en-US" sz="2800" dirty="0" err="1" smtClean="0"/>
              <a:t>kinematos</a:t>
            </a:r>
            <a:r>
              <a:rPr lang="ru-RU" sz="2800" dirty="0" smtClean="0"/>
              <a:t>»  - движение.</a:t>
            </a:r>
          </a:p>
          <a:p>
            <a:endParaRPr lang="ru-RU" sz="2800" dirty="0" smtClean="0"/>
          </a:p>
          <a:p>
            <a:r>
              <a:rPr lang="ru-RU" sz="2800" dirty="0" smtClean="0"/>
              <a:t>Кинематика изучает как движется тело, но не изучает почему тело движется так, а не иначе.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484784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Основные задачи кинематики: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8175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описание с помощью математических формул, графиков, таблиц совершаемых телом движений;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r>
              <a:rPr lang="ru-RU" sz="2800" dirty="0" smtClean="0"/>
              <a:t>- определение кинематических величин, характеризующих это движение.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928934"/>
            <a:ext cx="39290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Специальные понятия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14488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вводятся для описания движения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928934"/>
            <a:ext cx="39290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Величины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786190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материальная точка;</a:t>
            </a:r>
          </a:p>
          <a:p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система отсчета; </a:t>
            </a:r>
          </a:p>
          <a:p>
            <a:endParaRPr lang="ru-RU" sz="2800" dirty="0" smtClean="0"/>
          </a:p>
          <a:p>
            <a:r>
              <a:rPr lang="ru-RU" sz="2800" dirty="0" smtClean="0"/>
              <a:t>- траектория.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429000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путь;</a:t>
            </a:r>
          </a:p>
          <a:p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перемещение;</a:t>
            </a:r>
          </a:p>
          <a:p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скорость;</a:t>
            </a:r>
          </a:p>
          <a:p>
            <a:endParaRPr lang="ru-RU" sz="2800" dirty="0" smtClean="0"/>
          </a:p>
          <a:p>
            <a:r>
              <a:rPr lang="ru-RU" sz="2800" dirty="0" smtClean="0"/>
              <a:t>-  ускорение.</a:t>
            </a:r>
            <a:endParaRPr lang="ru-RU" sz="2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00298" y="2357430"/>
            <a:ext cx="285752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15074" y="2357430"/>
            <a:ext cx="285752" cy="50006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484784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Механическое движение-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428868"/>
            <a:ext cx="8175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изменение положения тела в пространстве относительно других тел с течением времени</a:t>
            </a:r>
            <a:endParaRPr lang="ru-RU" sz="2800" dirty="0"/>
          </a:p>
        </p:txBody>
      </p:sp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4569976" cy="2786082"/>
          </a:xfrm>
          <a:prstGeom prst="rect">
            <a:avLst/>
          </a:prstGeom>
        </p:spPr>
      </p:pic>
      <p:pic>
        <p:nvPicPr>
          <p:cNvPr id="6" name="Рисунок 5" descr="0035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875"/>
            <a:ext cx="2500330" cy="2751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484784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Материальная точка-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357430"/>
            <a:ext cx="8175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тело, размерами и формой которого в рассматриваемом случае можно пренебречь.</a:t>
            </a:r>
            <a:endParaRPr lang="ru-RU" sz="2800" dirty="0"/>
          </a:p>
        </p:txBody>
      </p:sp>
      <p:pic>
        <p:nvPicPr>
          <p:cNvPr id="7" name="Рисунок 6" descr="mikrosk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71876"/>
            <a:ext cx="2214578" cy="296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ФИЗИКА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Наука экспериментальная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204864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Цели: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Отыскать наиболее общие  фундаментальные законы природы.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Объяснить конкретные процессы действием этих общих фундаментальных законов.</a:t>
            </a:r>
          </a:p>
          <a:p>
            <a:pPr marL="514350" indent="-514350"/>
            <a:endParaRPr lang="ru-RU" sz="2800" dirty="0"/>
          </a:p>
          <a:p>
            <a:pPr marL="514350" indent="-514350"/>
            <a:r>
              <a:rPr lang="ru-RU" sz="2800" b="1" u="sng" dirty="0"/>
              <a:t>Н</a:t>
            </a:r>
            <a:r>
              <a:rPr lang="ru-RU" sz="2800" b="1" u="sng" dirty="0" smtClean="0"/>
              <a:t>аука количественная: </a:t>
            </a:r>
          </a:p>
          <a:p>
            <a:pPr marL="514350" indent="-514350"/>
            <a:r>
              <a:rPr lang="ru-RU" sz="2800" dirty="0" smtClean="0"/>
              <a:t>все законы формулируются на математическом языке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 определить положение тела  (материальной точки)?</a:t>
            </a:r>
          </a:p>
          <a:p>
            <a:endParaRPr lang="ru-RU" sz="2800" dirty="0" smtClean="0"/>
          </a:p>
          <a:p>
            <a:r>
              <a:rPr lang="ru-RU" sz="2800" dirty="0" smtClean="0"/>
              <a:t>В одном древнем документе, относящемся к началу нашей эры, сказано «Встань у восточной стены крайнего дома лицом на север, и, пройдя 120 шагов, повернись лицом на восток. Затем, пройдя 200 шагов, вырой яму в 10 локтей и найдешь 100 золотых монет».</a:t>
            </a:r>
          </a:p>
          <a:p>
            <a:r>
              <a:rPr lang="ru-RU" sz="2800" dirty="0" smtClean="0"/>
              <a:t>Если бы этот документ попал в наши руки, смогли бы мы найти клад?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5"/>
            <a:ext cx="8175852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Тело отсчета: тело, относительно которого рассматривают перемещение других тел.</a:t>
            </a:r>
          </a:p>
          <a:p>
            <a:endParaRPr lang="ru-RU" sz="2800" dirty="0" smtClean="0"/>
          </a:p>
          <a:p>
            <a:r>
              <a:rPr lang="ru-RU" sz="2400" dirty="0" smtClean="0"/>
              <a:t>Если через него провести оси координат, то положение тела в пространстве можно задать его координатами. Но при движении тела его положение меняется с течением времени. Значит, нужен прибор для измерения времени (часы), связанные с телом отсчета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81758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Все вместе: </a:t>
            </a:r>
          </a:p>
          <a:p>
            <a:r>
              <a:rPr lang="ru-RU" sz="2400" dirty="0" smtClean="0"/>
              <a:t>тело отсчета + система координат + прибор для измерения времени (часы) = образуют систему отсчета.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Система отсчета:</a:t>
            </a:r>
          </a:p>
        </p:txBody>
      </p:sp>
      <p:pic>
        <p:nvPicPr>
          <p:cNvPr id="6" name="Рисунок 5" descr="o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542928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Система координат:</a:t>
            </a:r>
          </a:p>
        </p:txBody>
      </p:sp>
      <p:pic>
        <p:nvPicPr>
          <p:cNvPr id="5" name="Рисунок 4" descr="k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7626691" cy="285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одномерная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55007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двухмерная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55007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трехмерная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 телом отсчета жестко связывается система координат ( в математическом смысле), например, прямоугольная декартова система.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Если известно, в какой момент времени и из какой точки пространства начало двигаться данное тело (начальные условия), то для того, чтобы определить положение тела в любой последующий момент времени, необходимо знать еще траекторию и закон движения.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Траектория</a:t>
            </a:r>
            <a:r>
              <a:rPr lang="ru-RU" sz="2800" dirty="0" smtClean="0"/>
              <a:t> – это воображаемая линия, вдоль которой движется тело.</a:t>
            </a:r>
          </a:p>
          <a:p>
            <a:endParaRPr lang="ru-RU" sz="2800" dirty="0" smtClean="0"/>
          </a:p>
          <a:p>
            <a:r>
              <a:rPr lang="ru-RU" sz="2800" dirty="0" smtClean="0"/>
              <a:t>Законом движения называется формула, устанавливающая зависимость  между величиной пройденного пути и временем, т. е. функция </a:t>
            </a:r>
            <a:r>
              <a:rPr lang="ru-RU" sz="2800" dirty="0" err="1" smtClean="0"/>
              <a:t>s</a:t>
            </a:r>
            <a:r>
              <a:rPr lang="ru-RU" sz="2800" dirty="0" smtClean="0"/>
              <a:t> = </a:t>
            </a:r>
            <a:r>
              <a:rPr lang="ru-RU" sz="2800" dirty="0" err="1" smtClean="0"/>
              <a:t>s</a:t>
            </a:r>
            <a:r>
              <a:rPr lang="ru-RU" sz="2800" dirty="0" smtClean="0"/>
              <a:t> (</a:t>
            </a:r>
            <a:r>
              <a:rPr lang="ru-RU" sz="2800" dirty="0" err="1" smtClean="0"/>
              <a:t>t</a:t>
            </a:r>
            <a:r>
              <a:rPr lang="ru-RU" sz="2800" dirty="0" smtClean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786322"/>
            <a:ext cx="1995476" cy="160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786322"/>
            <a:ext cx="19555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Путь</a:t>
            </a:r>
            <a:r>
              <a:rPr lang="ru-RU" sz="2800" b="1" dirty="0" smtClean="0"/>
              <a:t> – это длина траектории.</a:t>
            </a:r>
          </a:p>
          <a:p>
            <a:endParaRPr lang="ru-RU" sz="2800" b="1" dirty="0" smtClean="0"/>
          </a:p>
          <a:p>
            <a:r>
              <a:rPr lang="en-US" sz="2800" b="1" dirty="0" smtClean="0"/>
              <a:t>S = </a:t>
            </a:r>
            <a:r>
              <a:rPr lang="en-US" sz="2800" b="1" dirty="0" err="1" smtClean="0"/>
              <a:t>v∙t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закон равномерного движения.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363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Вопросы:</a:t>
            </a:r>
            <a:endParaRPr lang="ru-RU" sz="2000" dirty="0" smtClean="0"/>
          </a:p>
          <a:p>
            <a:pPr marL="457200" indent="-457200"/>
            <a:r>
              <a:rPr lang="ru-RU" sz="2000" dirty="0" smtClean="0"/>
              <a:t>В каких из перечисленных случаев можно считать тела материальными точками, а в каких нельзя?</a:t>
            </a:r>
          </a:p>
          <a:p>
            <a:pPr marL="457200" indent="-457200"/>
            <a:endParaRPr lang="ru-RU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На станке изготавливают спортивный диск.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Тот же диск после броска спортсмена летит на расстояние 55 метров.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Фигурист выполняет упражнение программы.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За движением космического корабля следят из Центра управления полетов на Земле.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За тем же кораблем наблюдает космонавт, осуществляющий с ним стыковку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Земля движется вокруг своей оси.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Земля движется по круговой орбите вокруг Солнца.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Всякое движение характеризуется еще следующими величинами: </a:t>
            </a:r>
          </a:p>
          <a:p>
            <a:endParaRPr lang="ru-RU" sz="2800" dirty="0" smtClean="0"/>
          </a:p>
          <a:p>
            <a:r>
              <a:rPr lang="ru-RU" sz="2800" dirty="0" smtClean="0"/>
              <a:t>- перемещение;</a:t>
            </a:r>
          </a:p>
          <a:p>
            <a:r>
              <a:rPr lang="ru-RU" sz="2800" dirty="0" smtClean="0"/>
              <a:t>- скорость;</a:t>
            </a:r>
          </a:p>
          <a:p>
            <a:r>
              <a:rPr lang="ru-RU" sz="2800" dirty="0" smtClean="0"/>
              <a:t>- ускорение. </a:t>
            </a:r>
            <a:endParaRPr lang="ru-RU" sz="2800" dirty="0"/>
          </a:p>
        </p:txBody>
      </p:sp>
      <p:pic>
        <p:nvPicPr>
          <p:cNvPr id="6" name="Рисунок 5" descr="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572008"/>
            <a:ext cx="26924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Перемещением</a:t>
            </a:r>
            <a:r>
              <a:rPr lang="ru-RU" sz="2000" dirty="0" smtClean="0"/>
              <a:t> называется векторная физическая величина, соединяющая начальное положение тела с его конечным положением.</a:t>
            </a:r>
            <a:endParaRPr lang="ru-RU" sz="2000" dirty="0"/>
          </a:p>
        </p:txBody>
      </p:sp>
      <p:pic>
        <p:nvPicPr>
          <p:cNvPr id="5" name="Рисунок 4" descr="w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86058"/>
            <a:ext cx="4214842" cy="370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РАЗДЕЛЫ ФИЗИКИ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МЕХАНИКА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МОЛЕКУЛЯРНАЯ ФИЗИКА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ЭЛЕКТРОДИНАМИКА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Скорость</a:t>
            </a:r>
            <a:r>
              <a:rPr lang="ru-RU" sz="2800" dirty="0" smtClean="0"/>
              <a:t> – это векторная физическая величина, характеризующая быстроту движения тела.</a:t>
            </a:r>
          </a:p>
          <a:p>
            <a:endParaRPr lang="ru-RU" sz="2800" dirty="0" smtClean="0"/>
          </a:p>
          <a:p>
            <a:r>
              <a:rPr lang="ru-RU" sz="2800" b="1" i="1" u="sng" dirty="0" smtClean="0"/>
              <a:t>Ускорение</a:t>
            </a:r>
            <a:r>
              <a:rPr lang="ru-RU" sz="2800" dirty="0" smtClean="0"/>
              <a:t> – это векторная физическая величина, показывающая быстроту изменения скорости тела.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ПРОСТЕЙШИЙ ВИД ДВИЖЕНИЯ: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Прямолинейное движение</a:t>
            </a:r>
          </a:p>
        </p:txBody>
      </p:sp>
      <p:pic>
        <p:nvPicPr>
          <p:cNvPr id="6" name="Рисунок 5" descr="av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643314"/>
            <a:ext cx="806838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РАВНОМЕРНОЕ ПРЯМОЛИНЕЙНОЕ ДВИЖЕНИЕ </a:t>
            </a:r>
          </a:p>
          <a:p>
            <a:endParaRPr lang="ru-RU" sz="2800" dirty="0" smtClean="0"/>
          </a:p>
          <a:p>
            <a:pPr algn="ctr">
              <a:buFontTx/>
              <a:buChar char="-"/>
            </a:pPr>
            <a:r>
              <a:rPr lang="ru-RU" sz="2800" dirty="0" smtClean="0"/>
              <a:t>движение, при котором тело за любые равные промежутки времени проходит равные пути.</a:t>
            </a:r>
            <a:endParaRPr lang="en-US" sz="2800" dirty="0" smtClean="0"/>
          </a:p>
        </p:txBody>
      </p:sp>
      <p:pic>
        <p:nvPicPr>
          <p:cNvPr id="6" name="Рисунок 5" descr="av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8068388" cy="242889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148064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6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43808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51720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573325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9832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5373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t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РАВНОМЕРНОЕ ПРЯМОЛИНЕЙНОЕ ДВИЖЕНИЕ</a:t>
            </a:r>
            <a:r>
              <a:rPr lang="ru-RU" b="1" i="1" u="sng" dirty="0" smtClean="0"/>
              <a:t> </a:t>
            </a:r>
          </a:p>
          <a:p>
            <a:endParaRPr lang="ru-RU" sz="1600" dirty="0" smtClean="0"/>
          </a:p>
          <a:p>
            <a:pPr algn="ctr"/>
            <a:r>
              <a:rPr lang="ru-RU" sz="2000" dirty="0" smtClean="0"/>
              <a:t>В различных равномерных движениях перемещения тел за одинаковые промежутки времени могут быть различными, а значит, одинаковые перемещения будут совершаться ими за разное время.</a:t>
            </a:r>
          </a:p>
        </p:txBody>
      </p:sp>
      <p:pic>
        <p:nvPicPr>
          <p:cNvPr id="22" name="Рисунок 21" descr="Mazda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2592288" cy="1728192"/>
          </a:xfrm>
          <a:prstGeom prst="rect">
            <a:avLst/>
          </a:prstGeom>
        </p:spPr>
      </p:pic>
      <p:pic>
        <p:nvPicPr>
          <p:cNvPr id="23" name="Рисунок 22" descr="в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789040"/>
            <a:ext cx="1772505" cy="1728192"/>
          </a:xfrm>
          <a:prstGeom prst="rect">
            <a:avLst/>
          </a:prstGeom>
        </p:spPr>
      </p:pic>
      <p:pic>
        <p:nvPicPr>
          <p:cNvPr id="24" name="Рисунок 23" descr="спутг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194042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Чтобы количественно охарактеризовать это различие между равномерными движениями, водят физическую величину – скорость движения.</a:t>
            </a:r>
          </a:p>
          <a:p>
            <a:endParaRPr lang="ru-RU" dirty="0" smtClean="0"/>
          </a:p>
          <a:p>
            <a:r>
              <a:rPr lang="ru-RU" dirty="0" smtClean="0"/>
              <a:t>Скоростью равномерного движения называют отношение пути, пройденного телом, к промежутку времени, за который этот путь пройден: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08045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рост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81128"/>
            <a:ext cx="1590306" cy="1643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16016" y="3072348"/>
            <a:ext cx="381642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Так как согласно определению равномерного движения, за двойное, тройное и т. д. время будут пройдены двойной, тройной и т. д. пути, за половинное время – половинный путь и  т. </a:t>
            </a:r>
            <a:r>
              <a:rPr lang="ru-RU" sz="1600" dirty="0" err="1" smtClean="0"/>
              <a:t>д</a:t>
            </a:r>
            <a:r>
              <a:rPr lang="ru-RU" sz="1600" dirty="0" smtClean="0"/>
              <a:t>, то значение скорости получится одно и то же, за какой бы промежуток времени и на каком бы участке пути ее ни определять.</a:t>
            </a:r>
          </a:p>
          <a:p>
            <a:r>
              <a:rPr lang="ru-RU" sz="1600" dirty="0" smtClean="0"/>
              <a:t>Таким образом, при равномерном движении скорость – постоянная величина, характеризующая данное движение на любом участке пути и за любой промежуток </a:t>
            </a:r>
            <a:r>
              <a:rPr lang="ru-RU" sz="1600" dirty="0" smtClean="0"/>
              <a:t>времени</a:t>
            </a:r>
            <a:r>
              <a:rPr lang="ru-RU" sz="1600" dirty="0" smtClean="0"/>
              <a:t>: </a:t>
            </a:r>
            <a:r>
              <a:rPr lang="en-US" sz="1600" b="1" dirty="0" smtClean="0"/>
              <a:t>v=const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758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Связь между путем, временем и перемещением в формуле скорости можно представить в виде треугольника:</a:t>
            </a:r>
            <a:endParaRPr lang="ru-RU" dirty="0" smtClean="0"/>
          </a:p>
        </p:txBody>
      </p:sp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71744"/>
            <a:ext cx="3555504" cy="3143272"/>
          </a:xfrm>
          <a:prstGeom prst="rect">
            <a:avLst/>
          </a:prstGeom>
        </p:spPr>
      </p:pic>
      <p:pic>
        <p:nvPicPr>
          <p:cNvPr id="11" name="Рисунок 10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2143140" cy="4007672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572000" y="2786058"/>
            <a:ext cx="857256" cy="2928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596" y="5857892"/>
            <a:ext cx="4000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 треугольника можно выразить каждую из величин.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 равномерном прямолинейном движении: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2285992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Ускорение: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3071810"/>
            <a:ext cx="22860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Скорость: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3929066"/>
            <a:ext cx="264320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Перемещение: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4786322"/>
            <a:ext cx="34289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Пройденный путь: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5643578"/>
            <a:ext cx="34289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Координата: </a:t>
            </a:r>
          </a:p>
        </p:txBody>
      </p:sp>
      <p:pic>
        <p:nvPicPr>
          <p:cNvPr id="17" name="Рисунок 16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71678"/>
            <a:ext cx="3357586" cy="4369759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5500694" y="2357430"/>
            <a:ext cx="571504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214942" y="3786190"/>
            <a:ext cx="571504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286512" y="3786190"/>
            <a:ext cx="571504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857752" y="3071810"/>
            <a:ext cx="571504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 равномерном прямолинейном движении:</a:t>
            </a:r>
          </a:p>
        </p:txBody>
      </p:sp>
      <p:pic>
        <p:nvPicPr>
          <p:cNvPr id="11" name="Рисунок 1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071678"/>
            <a:ext cx="1688592" cy="460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0694" y="2714620"/>
            <a:ext cx="317519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Проекция скорости берется со знаком «+», если направление скорости совпадает с направлением выбранной оси, в противоположном случае берется со знаком «-»</a:t>
            </a:r>
          </a:p>
        </p:txBody>
      </p:sp>
      <p:pic>
        <p:nvPicPr>
          <p:cNvPr id="21" name="Рисунок 20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2071678"/>
            <a:ext cx="461998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НЕРАВНОМЕРНОЕ ПРЯМОЛИНЕЙНОЕ ДВИЖЕНИЕ: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500306"/>
            <a:ext cx="821537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- движение, при котором тело за любые равные промежутки времени совершает неодинаковые перемещения.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4000504"/>
            <a:ext cx="821537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Неравномерное движение характеризуется средней скоростью </a:t>
            </a:r>
            <a:r>
              <a:rPr lang="en-US" sz="2800" b="1" dirty="0" smtClean="0"/>
              <a:t>v</a:t>
            </a:r>
            <a:r>
              <a:rPr lang="ru-RU" sz="2800" b="1" baseline="-25000" dirty="0" smtClean="0"/>
              <a:t>ср</a:t>
            </a:r>
            <a:r>
              <a:rPr lang="ru-RU" sz="2800" dirty="0" smtClean="0"/>
              <a:t>.</a:t>
            </a:r>
          </a:p>
        </p:txBody>
      </p:sp>
      <p:pic>
        <p:nvPicPr>
          <p:cNvPr id="14" name="Рисунок 13" descr="скорост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214950"/>
            <a:ext cx="1090240" cy="112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sr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5286388"/>
            <a:ext cx="64516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1857364"/>
            <a:ext cx="817585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РАВНОПЕРЕМЕННОЕ ПРЯМОЛИНЕЙНОЕ ДВИЖЕНИЕ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- движение, при котором модуль скорости за любые равные промежутки времени изменяется на одну и ту же величину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МЕХАНИКА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это </a:t>
            </a:r>
            <a:r>
              <a:rPr lang="ru-RU" sz="2800" dirty="0"/>
              <a:t>наука о движении и взаимодействии макроскопических (от греческого слова </a:t>
            </a:r>
            <a:r>
              <a:rPr lang="ru-RU" sz="2800" dirty="0" err="1"/>
              <a:t>makros</a:t>
            </a:r>
            <a:r>
              <a:rPr lang="ru-RU" sz="2800" dirty="0"/>
              <a:t> – большой, длинный) тел</a:t>
            </a:r>
            <a:r>
              <a:rPr lang="ru-RU" sz="2800" dirty="0" smtClean="0"/>
              <a:t>.</a:t>
            </a:r>
          </a:p>
          <a:p>
            <a:pPr>
              <a:buFontTx/>
              <a:buChar char="-"/>
            </a:pPr>
            <a:endParaRPr lang="ru-RU" sz="2800" dirty="0"/>
          </a:p>
          <a:p>
            <a:r>
              <a:rPr lang="ru-RU" sz="2800" dirty="0"/>
              <a:t>Само название «механика» происходит от греческого слова </a:t>
            </a:r>
            <a:r>
              <a:rPr lang="ru-RU" sz="2800" dirty="0" err="1"/>
              <a:t>mechanike</a:t>
            </a:r>
            <a:r>
              <a:rPr lang="ru-RU" sz="2800" dirty="0"/>
              <a:t>, что означает наука </a:t>
            </a:r>
            <a:r>
              <a:rPr lang="ru-RU" sz="2800" dirty="0" smtClean="0"/>
              <a:t>о машинах</a:t>
            </a:r>
            <a:r>
              <a:rPr lang="ru-RU" sz="2800" dirty="0"/>
              <a:t>, искусство постройки машин.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РАВНОПЕРЕМЕННОЕ ПРЯМОЛИНЕЙНОЕ ДВИЖЕНИЕ</a:t>
            </a:r>
          </a:p>
        </p:txBody>
      </p:sp>
      <p:pic>
        <p:nvPicPr>
          <p:cNvPr id="6" name="Рисунок 5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00240"/>
            <a:ext cx="5973778" cy="451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РАВНОПЕРЕМЕННОЕ ПРЯМОЛИНЕЙНОЕ ДВИЖЕНИЕ</a:t>
            </a: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357694"/>
            <a:ext cx="5429288" cy="2096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2000240"/>
            <a:ext cx="82153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Если вектор ускорения </a:t>
            </a:r>
            <a:r>
              <a:rPr lang="ru-RU" sz="2000" b="1" dirty="0" err="1" smtClean="0"/>
              <a:t>сонаправлен</a:t>
            </a:r>
            <a:r>
              <a:rPr lang="ru-RU" sz="2000" dirty="0" smtClean="0"/>
              <a:t> с вектором скорости, то движение будет </a:t>
            </a:r>
            <a:r>
              <a:rPr lang="ru-RU" sz="2000" b="1" u="sng" dirty="0" smtClean="0"/>
              <a:t>равноускоренным</a:t>
            </a:r>
            <a:r>
              <a:rPr lang="ru-RU" sz="2000" dirty="0" smtClean="0"/>
              <a:t>, если вектор ускорения </a:t>
            </a:r>
            <a:r>
              <a:rPr lang="ru-RU" sz="2000" b="1" dirty="0" smtClean="0"/>
              <a:t>противоположен</a:t>
            </a:r>
            <a:r>
              <a:rPr lang="ru-RU" sz="2000" dirty="0" smtClean="0"/>
              <a:t> вектору скорости, то движение </a:t>
            </a:r>
            <a:r>
              <a:rPr lang="ru-RU" sz="2000" b="1" u="sng" dirty="0" smtClean="0"/>
              <a:t>равнозамедленное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Проекции векторов берутся со знаком «+», если их направление совпадает с направлением выбранной оси, в </a:t>
            </a:r>
            <a:r>
              <a:rPr lang="ru-RU" sz="2000" dirty="0" smtClean="0"/>
              <a:t>противоположном случае проекции берутся со знаком </a:t>
            </a:r>
            <a:r>
              <a:rPr lang="ru-RU" sz="2000" dirty="0" smtClean="0"/>
              <a:t>«-»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Преобразования Галилея. Закон сложения скоростей.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85926"/>
            <a:ext cx="81758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Позволяют связать между собой координаты некоторой материальной точки в двух разных инерциальных системах отсчета при относительно небольших скоростях движения.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2928934"/>
            <a:ext cx="821537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Инерциальной системой </a:t>
            </a:r>
            <a:r>
              <a:rPr lang="ru-RU" sz="2000" dirty="0" smtClean="0"/>
              <a:t>отсчета называется система отсчета, в которой тело, свободное от внешних воздействий покоится или движется равномерно и прямолинейно.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4000504"/>
            <a:ext cx="821537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Преобразования Галилея</a:t>
            </a:r>
            <a:r>
              <a:rPr lang="ru-RU" sz="2000" dirty="0" smtClean="0"/>
              <a:t> удовлетворяют принципу относительности:</a:t>
            </a:r>
          </a:p>
          <a:p>
            <a:pPr algn="ctr"/>
            <a:r>
              <a:rPr lang="ru-RU" sz="2000" dirty="0" smtClean="0"/>
              <a:t>любая из инерциальных систем отсчета может быть принята за неподвижную, а преобразования координат в этой системе отсчета задаются преобразованиями Галилея с учетом знака скорости движения системы отсчета.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Преобразования Галилея. Закон сложения скоростей.</a:t>
            </a:r>
          </a:p>
        </p:txBody>
      </p:sp>
      <p:pic>
        <p:nvPicPr>
          <p:cNvPr id="6" name="Рисунок 5" descr="o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7429552" cy="465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Преобразования Галилея. Закон сложения скоростей.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85926"/>
            <a:ext cx="81758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Перемещение тела за данный промежуток времени относительно неподвижной системы отсчета равно геометрической (векторной) сумме его перемещения относительно неподвижной системы отсчета  и перемещения подвижной системы отсчета относительно неподвижной за этот промежуток времени:</a:t>
            </a:r>
          </a:p>
        </p:txBody>
      </p:sp>
      <p:pic>
        <p:nvPicPr>
          <p:cNvPr id="6" name="Рисунок 5" descr="o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00438"/>
            <a:ext cx="4898454" cy="3071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643074" cy="48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14266" y="3892060"/>
            <a:ext cx="317519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Скорость тела </a:t>
            </a:r>
            <a:r>
              <a:rPr lang="en-US" sz="1600" b="1" dirty="0" smtClean="0"/>
              <a:t>v</a:t>
            </a:r>
            <a:r>
              <a:rPr lang="ru-RU" sz="1600" dirty="0" smtClean="0"/>
              <a:t> относительно неподвижной системы отсчета равна геометрической сумме его скорости </a:t>
            </a:r>
            <a:r>
              <a:rPr lang="en-US" sz="1600" b="1" dirty="0" smtClean="0"/>
              <a:t>v’</a:t>
            </a:r>
            <a:r>
              <a:rPr lang="en-US" sz="1600" dirty="0" smtClean="0"/>
              <a:t> </a:t>
            </a:r>
            <a:r>
              <a:rPr lang="ru-RU" sz="1600" dirty="0" smtClean="0"/>
              <a:t>относительно подвижной системы отсчета и скорости </a:t>
            </a:r>
            <a:r>
              <a:rPr lang="en-US" sz="1600" b="1" dirty="0" smtClean="0"/>
              <a:t>v</a:t>
            </a:r>
            <a:r>
              <a:rPr lang="en-US" sz="1600" b="1" baseline="-25000" dirty="0" smtClean="0"/>
              <a:t>0</a:t>
            </a:r>
            <a:r>
              <a:rPr lang="en-US" sz="1600" dirty="0" smtClean="0"/>
              <a:t> </a:t>
            </a:r>
            <a:r>
              <a:rPr lang="ru-RU" sz="1600" dirty="0" smtClean="0"/>
              <a:t>подвижной системы отсчета относительно неподвижной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6072206"/>
            <a:ext cx="1540525" cy="4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Преобразования Галилея. Закон сложения скоростей.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85926"/>
            <a:ext cx="81758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КЛАССИЧЕСКИЙ ЗАКОН СЛОЖЕНИЯ СКОРОСТЕЙ: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438"/>
            <a:ext cx="69418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КИНЕМАТИКА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428736"/>
            <a:ext cx="81758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ДОМАШНЕЕ ЗАДАНИЕ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2000240"/>
            <a:ext cx="821537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РЕШИТЬ ЗАДАЧУ: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Автомобиль прошел первую половину пути со скоростью 10 м/с, а вторую половину пути – со скоростью 15 м/с. Найти среднюю скорость.</a:t>
            </a:r>
          </a:p>
          <a:p>
            <a:endParaRPr lang="ru-RU" sz="2000" dirty="0" smtClean="0"/>
          </a:p>
          <a:p>
            <a:r>
              <a:rPr lang="ru-RU" sz="2000" dirty="0" smtClean="0"/>
              <a:t>Велосипедист проехал за 5 секунд 40 метров, за следующие 10 секунд 100 метров, и за последующие 5 секунд 60 метров. Найти среднюю скорость прохождения всего пути.</a:t>
            </a:r>
          </a:p>
          <a:p>
            <a:endParaRPr lang="ru-RU" sz="2000" dirty="0" smtClean="0"/>
          </a:p>
          <a:p>
            <a:r>
              <a:rPr lang="ru-RU" sz="2000" dirty="0" smtClean="0"/>
              <a:t>Автомобиль прошел расстояние от пункта А до пункта </a:t>
            </a:r>
            <a:r>
              <a:rPr lang="en-US" sz="2000" dirty="0" smtClean="0"/>
              <a:t>B </a:t>
            </a:r>
            <a:r>
              <a:rPr lang="ru-RU" sz="2000" dirty="0" smtClean="0"/>
              <a:t>со скоростью </a:t>
            </a:r>
            <a:r>
              <a:rPr lang="en-US" sz="2000" dirty="0" smtClean="0"/>
              <a:t>v1 = </a:t>
            </a:r>
            <a:r>
              <a:rPr lang="ru-RU" sz="2000" dirty="0" smtClean="0"/>
              <a:t>80 км/ч и обратно со скоростью </a:t>
            </a:r>
            <a:r>
              <a:rPr lang="en-US" sz="2000" dirty="0" smtClean="0"/>
              <a:t>v2 = </a:t>
            </a:r>
            <a:r>
              <a:rPr lang="ru-RU" sz="2000" dirty="0" smtClean="0"/>
              <a:t>40 км/ч. Найти среднюю скорость автомобиля.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ПЕРВЫЕ ПРОСТЕЙШИЕ МАШИНЫ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3247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Рычаг</a:t>
            </a:r>
            <a:r>
              <a:rPr lang="ru-RU" sz="2400" dirty="0" smtClean="0"/>
              <a:t>, простейший механизм, позволяющий меньшей силой уравновесить большую; представляет собой твёрдое тело, вращающееся вокруг неподвижной опоры.</a:t>
            </a:r>
          </a:p>
        </p:txBody>
      </p:sp>
      <p:pic>
        <p:nvPicPr>
          <p:cNvPr id="5" name="Рисунок 4" descr="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000240"/>
            <a:ext cx="5053022" cy="356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88224" y="1628800"/>
            <a:ext cx="2088232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ПЕРВЫЕ ПРОСТЕЙШИЕ МАШИНЫ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5904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Клин</a:t>
            </a:r>
            <a:r>
              <a:rPr lang="ru-RU" sz="2800" dirty="0" smtClean="0"/>
              <a:t> — простой механизм в виде призмы, рабочие поверхности которого сходятся под острым углом. Используется для раздвижения, разделения на части обрабатываемого предмета.</a:t>
            </a:r>
          </a:p>
          <a:p>
            <a:endParaRPr lang="ru-RU" sz="2800" dirty="0" smtClean="0"/>
          </a:p>
          <a:p>
            <a:r>
              <a:rPr lang="ru-RU" sz="2800" dirty="0" smtClean="0"/>
              <a:t>Клин — одна из разновидностей механизма под названием «наклонная плоскость».</a:t>
            </a:r>
          </a:p>
        </p:txBody>
      </p:sp>
      <p:pic>
        <p:nvPicPr>
          <p:cNvPr id="6" name="Рисунок 5" descr="220px-Wedge-diagra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772816"/>
            <a:ext cx="1676400" cy="401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ПЕРВЫЕ ПРОСТЕЙШИЕ МАШИНЫ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Наклонная плоскость</a:t>
            </a:r>
            <a:r>
              <a:rPr lang="ru-RU" sz="3200" dirty="0" smtClean="0"/>
              <a:t> — это плоская поверхность, установленная под углом, отличным от прямого и/или нулевого, к горизонтальной поверхности. </a:t>
            </a:r>
          </a:p>
        </p:txBody>
      </p:sp>
      <p:pic>
        <p:nvPicPr>
          <p:cNvPr id="5" name="Рисунок 4" descr="naklon_pl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717032"/>
            <a:ext cx="4482378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645024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Наклонная плоскость позволяет преодолевать значительное сопротивление, прилагая сравнительно малую силу на большем расстоянии, чем то, на которое нужно поднять груз.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ПЕРВЫЕ ПРОСТЕЙШИЕ МАШИНЫ</a:t>
            </a:r>
            <a:endParaRPr lang="ru-RU" b="1" dirty="0"/>
          </a:p>
        </p:txBody>
      </p:sp>
      <p:pic>
        <p:nvPicPr>
          <p:cNvPr id="5" name="Рисунок 4" descr="PalkaPG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2179796" cy="1800200"/>
          </a:xfrm>
          <a:prstGeom prst="rect">
            <a:avLst/>
          </a:prstGeom>
        </p:spPr>
      </p:pic>
      <p:pic>
        <p:nvPicPr>
          <p:cNvPr id="6" name="Рисунок 5" descr="Pech29_t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1800200" cy="2571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первое орудие человека = палка – это рычаг.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94116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каменный топор = сочетание рычага и клина.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ПЕРВЫЕ ПРОСТЕЙШИЕ МАШИНЫ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Уже в VI веке до нашей эры в афинской армии применялись стенобитные машины – тараны, метательные приспособления – баллисты и катапульты. Строительство плотин, мостов, пирамид, а также ремесленное производство, с одной стороны способствовали накоплению знаний о механических явлениях, а с другой стороны – требовали от них новых знаний.</a:t>
            </a:r>
          </a:p>
          <a:p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ответ на запросы практики о новых знаниях и возникла наука механика.</a:t>
            </a:r>
          </a:p>
        </p:txBody>
      </p:sp>
      <p:pic>
        <p:nvPicPr>
          <p:cNvPr id="6" name="Рисунок 5" descr="792527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3169548" cy="2011809"/>
          </a:xfrm>
          <a:prstGeom prst="rect">
            <a:avLst/>
          </a:prstGeom>
        </p:spPr>
      </p:pic>
      <p:pic>
        <p:nvPicPr>
          <p:cNvPr id="7" name="Рисунок 6" descr="e250_da_vincis_wood_catapult_k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2191689" cy="2027312"/>
          </a:xfrm>
          <a:prstGeom prst="rect">
            <a:avLst/>
          </a:prstGeom>
        </p:spPr>
      </p:pic>
      <p:pic>
        <p:nvPicPr>
          <p:cNvPr id="8" name="Рисунок 7" descr="gp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221088"/>
            <a:ext cx="982694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995</TotalTime>
  <Words>1544</Words>
  <Application>Microsoft Office PowerPoint</Application>
  <PresentationFormat>Экран (4:3)</PresentationFormat>
  <Paragraphs>225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Бумажная</vt:lpstr>
      <vt:lpstr>Основные понятия кинематики. Виды движения.  Система отсчета. Преобразование координат Галилея.</vt:lpstr>
      <vt:lpstr>ФИЗИКА</vt:lpstr>
      <vt:lpstr>ОСНОВНЫЕ РАЗДЕЛЫ ФИЗИКИ</vt:lpstr>
      <vt:lpstr>МЕХАНИКА</vt:lpstr>
      <vt:lpstr>ПЕРВЫЕ ПРОСТЕЙШИЕ МАШИНЫ</vt:lpstr>
      <vt:lpstr>ПЕРВЫЕ ПРОСТЕЙШИЕ МАШИНЫ</vt:lpstr>
      <vt:lpstr>ПЕРВЫЕ ПРОСТЕЙШИЕ МАШИНЫ</vt:lpstr>
      <vt:lpstr>ПЕРВЫЕ ПРОСТЕЙШИЕ МАШИНЫ</vt:lpstr>
      <vt:lpstr>ПЕРВЫЕ ПРОСТЕЙШИЕ МАШИНЫ</vt:lpstr>
      <vt:lpstr>ПЕРВЫЕ СОЧИНЕНИЯ</vt:lpstr>
      <vt:lpstr>ПЕРВЫЕ СОЧИНЕНИЯ</vt:lpstr>
      <vt:lpstr>ПЕРВЫЕ СОЧИНЕНИЯ</vt:lpstr>
      <vt:lpstr>ПЕРВЫЕ СОЧИНЕНИЯ</vt:lpstr>
      <vt:lpstr>КЛАССИЧЕСКАЯ МЕХАНИКА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КИНЕМАТИКА</vt:lpstr>
      <vt:lpstr>Преобразования Галилея. Закон сложения скоростей.</vt:lpstr>
      <vt:lpstr>Преобразования Галилея. Закон сложения скоростей.</vt:lpstr>
      <vt:lpstr>Преобразования Галилея. Закон сложения скоростей.</vt:lpstr>
      <vt:lpstr>Преобразования Галилея. Закон сложения скоростей.</vt:lpstr>
      <vt:lpstr>КИНЕМАТИКА</vt:lpstr>
    </vt:vector>
  </TitlesOfParts>
  <Company>ППК имени Н.Г. Славянова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</dc:title>
  <dc:creator>Андрианов</dc:creator>
  <cp:lastModifiedBy>StudioX</cp:lastModifiedBy>
  <cp:revision>199</cp:revision>
  <dcterms:created xsi:type="dcterms:W3CDTF">2013-09-04T07:48:51Z</dcterms:created>
  <dcterms:modified xsi:type="dcterms:W3CDTF">2013-09-08T17:50:11Z</dcterms:modified>
</cp:coreProperties>
</file>