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1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Default ContentType="image/gif" Extension="gif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5" r:id="rId17"/>
    <p:sldId id="273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357166"/>
            <a:ext cx="7072330" cy="1714512"/>
          </a:xfrm>
        </p:spPr>
        <p:txBody>
          <a:bodyPr>
            <a:normAutofit/>
          </a:bodyPr>
          <a:lstStyle/>
          <a:p>
            <a:r>
              <a:rPr lang="ru-RU" sz="9600" dirty="0" smtClean="0"/>
              <a:t>Туберкулёз</a:t>
            </a:r>
            <a:r>
              <a:rPr lang="ru-RU" sz="8800" dirty="0" smtClean="0"/>
              <a:t>            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0"/>
            <a:ext cx="142876" cy="395278"/>
          </a:xfrm>
        </p:spPr>
        <p:txBody>
          <a:bodyPr>
            <a:noAutofit/>
          </a:bodyPr>
          <a:lstStyle/>
          <a:p>
            <a:r>
              <a:rPr lang="ru-RU" sz="7200" dirty="0" smtClean="0"/>
              <a:t>  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7215174" y="6143644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Митихина М.С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             г.Курск</a:t>
            </a:r>
            <a:endParaRPr lang="ru-RU" dirty="0"/>
          </a:p>
        </p:txBody>
      </p:sp>
      <p:pic>
        <p:nvPicPr>
          <p:cNvPr id="5" name="Рисунок 4" descr="02 legkie i mikobakter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19" y="2285992"/>
            <a:ext cx="4500595" cy="43576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00596" y="2928934"/>
            <a:ext cx="4143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в России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_6_1map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1071546"/>
            <a:ext cx="7929618" cy="55895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00232" y="214290"/>
            <a:ext cx="5143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Туберкулёз в России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08_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071546"/>
            <a:ext cx="8257853" cy="4224356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_graf0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571480"/>
            <a:ext cx="7899781" cy="5668895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285728"/>
            <a:ext cx="7715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Заболеваемость и смертность детей от   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  туберкулёза (на 100 тыс. населения)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morbidity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1500174"/>
            <a:ext cx="6500858" cy="5074169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864396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3600" dirty="0" smtClean="0"/>
              <a:t> в последние годы в России отмечен </a:t>
            </a:r>
          </a:p>
          <a:p>
            <a:r>
              <a:rPr lang="ru-RU" sz="3600" dirty="0" smtClean="0"/>
              <a:t>  рост туберкулёза почти в 3 раза.</a:t>
            </a:r>
          </a:p>
          <a:p>
            <a:endParaRPr lang="ru-RU" sz="3600" dirty="0" smtClean="0"/>
          </a:p>
          <a:p>
            <a:pPr>
              <a:buFontTx/>
              <a:buChar char="-"/>
            </a:pPr>
            <a:r>
              <a:rPr lang="ru-RU" sz="3600" dirty="0" smtClean="0"/>
              <a:t> в настоящее время Россия входит в</a:t>
            </a:r>
          </a:p>
          <a:p>
            <a:r>
              <a:rPr lang="ru-RU" sz="3600" dirty="0" smtClean="0"/>
              <a:t>  первую десятку наиболее</a:t>
            </a:r>
          </a:p>
          <a:p>
            <a:r>
              <a:rPr lang="ru-RU" sz="3600" dirty="0" smtClean="0"/>
              <a:t>  неблагополучных стран.</a:t>
            </a:r>
          </a:p>
          <a:p>
            <a:endParaRPr lang="ru-RU" sz="3600" dirty="0" smtClean="0"/>
          </a:p>
          <a:p>
            <a:pPr>
              <a:buFontTx/>
              <a:buChar char="-"/>
            </a:pPr>
            <a:r>
              <a:rPr lang="ru-RU" sz="3600" dirty="0" smtClean="0"/>
              <a:t>показатель заболеваемости ---  90,7*</a:t>
            </a:r>
          </a:p>
          <a:p>
            <a:r>
              <a:rPr lang="ru-RU" sz="3600" dirty="0" smtClean="0"/>
              <a:t>- показатель смертности ---------  20,4**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85786" y="5786454"/>
            <a:ext cx="7643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* - число заболевших в течении года на 100 тыс. населения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6286520"/>
            <a:ext cx="7572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** - число умерших в течении года на 100 тыс. населения</a:t>
            </a:r>
            <a:endParaRPr lang="ru-RU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642918"/>
            <a:ext cx="821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Основные показатели по туберкулезу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    в Курске в период 1990–2006 гг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2643182"/>
          <a:ext cx="8429652" cy="2395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5390"/>
                <a:gridCol w="2336933"/>
                <a:gridCol w="2670781"/>
                <a:gridCol w="2086548"/>
              </a:tblGrid>
              <a:tr h="87489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годы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выявляемость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Заболеваемость</a:t>
                      </a:r>
                    </a:p>
                    <a:p>
                      <a:r>
                        <a:rPr lang="ru-RU" dirty="0" smtClean="0"/>
                        <a:t>         детей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смертность</a:t>
                      </a:r>
                      <a:endParaRPr lang="ru-RU" dirty="0"/>
                    </a:p>
                  </a:txBody>
                  <a:tcPr/>
                </a:tc>
              </a:tr>
              <a:tr h="506883">
                <a:tc>
                  <a:txBody>
                    <a:bodyPr/>
                    <a:lstStyle/>
                    <a:p>
                      <a:r>
                        <a:rPr lang="ru-RU" dirty="0" smtClean="0"/>
                        <a:t>1990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6,7</a:t>
                      </a:r>
                      <a:endParaRPr lang="ru-RU" dirty="0"/>
                    </a:p>
                  </a:txBody>
                  <a:tcPr/>
                </a:tc>
              </a:tr>
              <a:tr h="506883">
                <a:tc>
                  <a:txBody>
                    <a:bodyPr/>
                    <a:lstStyle/>
                    <a:p>
                      <a:r>
                        <a:rPr lang="ru-RU" dirty="0" smtClean="0"/>
                        <a:t>2000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16,5</a:t>
                      </a:r>
                      <a:endParaRPr lang="ru-RU" dirty="0"/>
                    </a:p>
                  </a:txBody>
                  <a:tcPr/>
                </a:tc>
              </a:tr>
              <a:tr h="506883">
                <a:tc>
                  <a:txBody>
                    <a:bodyPr/>
                    <a:lstStyle/>
                    <a:p>
                      <a:r>
                        <a:rPr lang="ru-RU" dirty="0" smtClean="0"/>
                        <a:t>2006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66,6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17,4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48" y="2571744"/>
          <a:ext cx="785818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6608"/>
                <a:gridCol w="485157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Районы Курской обл.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Заболеваемость на 100 </a:t>
                      </a:r>
                      <a:r>
                        <a:rPr lang="ru-RU" dirty="0" err="1" smtClean="0"/>
                        <a:t>тыс</a:t>
                      </a:r>
                      <a:r>
                        <a:rPr lang="ru-RU" dirty="0" smtClean="0"/>
                        <a:t> населения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Беловский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148,0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Льговский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125,0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Курский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122,0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Курчатовский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113,0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Фатежский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111,0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Солнцевский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88,0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Горшеченский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67,0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85918" y="285728"/>
            <a:ext cx="57150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Заболеваемость в</a:t>
            </a:r>
          </a:p>
          <a:p>
            <a:r>
              <a:rPr lang="ru-RU" sz="4800" dirty="0" smtClean="0">
                <a:solidFill>
                  <a:srgbClr val="FF0000"/>
                </a:solidFill>
              </a:rPr>
              <a:t>  Курской области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792961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Противотуберкулезная программа НИИЗ осуществляется в России с конца 1997 г. на средства гранта от Института «Открытое общество» (Фонд Сороса). Общая сумма гранта составляет 12 млн. долларов США.</a:t>
            </a:r>
          </a:p>
          <a:p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Задача программы </a:t>
            </a:r>
            <a:r>
              <a:rPr lang="ru-RU" sz="2800" dirty="0" smtClean="0"/>
              <a:t>- создать жизнеспособные системы борьбы с туберкулезом, распро-страняющиеся как на гражданское насе-ление, так и на заключенных страны, в ряде российских регионов с целью улучшения эпидемиологической ситуации даже при высокой заболеваемости туберкулезом с множественной лекарственной устойчивостью</a:t>
            </a:r>
            <a:endParaRPr lang="ru-RU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785794"/>
            <a:ext cx="85011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         Стоимость случая</a:t>
            </a:r>
          </a:p>
          <a:p>
            <a:r>
              <a:rPr lang="ru-RU" sz="4400" dirty="0" smtClean="0">
                <a:solidFill>
                  <a:srgbClr val="FF0000"/>
                </a:solidFill>
              </a:rPr>
              <a:t>    выявленного туберкулёза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071810"/>
            <a:ext cx="82153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Своевременное выявление --------- 12 000 </a:t>
            </a:r>
            <a:r>
              <a:rPr lang="ru-RU" sz="2800" dirty="0" err="1" smtClean="0"/>
              <a:t>руб</a:t>
            </a:r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Несвоевременное выявление ------ 250 000 </a:t>
            </a:r>
            <a:r>
              <a:rPr lang="ru-RU" sz="2800" dirty="0" err="1" smtClean="0"/>
              <a:t>руб</a:t>
            </a:r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Запущенные формы ----------------- 1 200 000 </a:t>
            </a:r>
            <a:r>
              <a:rPr lang="ru-RU" sz="2800" dirty="0" err="1" smtClean="0"/>
              <a:t>руб</a:t>
            </a:r>
            <a:endParaRPr lang="ru-RU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0724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  Больной и лица, проживающие 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         с ним, должны знать :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2357430"/>
            <a:ext cx="80010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3600" dirty="0" smtClean="0"/>
              <a:t> характер и особенности</a:t>
            </a:r>
          </a:p>
          <a:p>
            <a:r>
              <a:rPr lang="ru-RU" sz="3600" dirty="0" smtClean="0"/>
              <a:t>  заболевания</a:t>
            </a:r>
          </a:p>
          <a:p>
            <a:pPr>
              <a:buFontTx/>
              <a:buChar char="-"/>
            </a:pPr>
            <a:r>
              <a:rPr lang="ru-RU" sz="3600" dirty="0" smtClean="0"/>
              <a:t> степень риска для окружающих</a:t>
            </a:r>
          </a:p>
          <a:p>
            <a:pPr>
              <a:buFontTx/>
              <a:buChar char="-"/>
            </a:pPr>
            <a:r>
              <a:rPr lang="ru-RU" sz="3600" dirty="0" smtClean="0"/>
              <a:t> характер и длительность лечения</a:t>
            </a:r>
          </a:p>
          <a:p>
            <a:pPr>
              <a:buFontTx/>
              <a:buChar char="-"/>
            </a:pPr>
            <a:r>
              <a:rPr lang="ru-RU" sz="3600" dirty="0" smtClean="0"/>
              <a:t> проведение дезинфекции</a:t>
            </a:r>
          </a:p>
          <a:p>
            <a:pPr>
              <a:buFontTx/>
              <a:buChar char="-"/>
            </a:pPr>
            <a:r>
              <a:rPr lang="ru-RU" sz="3600" dirty="0" smtClean="0"/>
              <a:t> сроки и процедуру обследования</a:t>
            </a:r>
          </a:p>
          <a:p>
            <a:pPr>
              <a:buFontTx/>
              <a:buChar char="-"/>
            </a:pPr>
            <a:r>
              <a:rPr lang="ru-RU" sz="3600" dirty="0" smtClean="0"/>
              <a:t> профилактические мероприятия</a:t>
            </a:r>
            <a:endParaRPr lang="ru-RU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7" y="357166"/>
            <a:ext cx="4095779" cy="30718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57752" y="357166"/>
            <a:ext cx="385765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Туберкулёз</a:t>
            </a:r>
            <a:r>
              <a:rPr lang="ru-RU" sz="3200" dirty="0" smtClean="0"/>
              <a:t> – инфекционное заболевание, которое является опасным для жителей России.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3571876"/>
            <a:ext cx="821537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Возбудитель туберкулёза – </a:t>
            </a:r>
            <a:r>
              <a:rPr lang="ru-RU" sz="2800" dirty="0" smtClean="0">
                <a:solidFill>
                  <a:srgbClr val="FF0000"/>
                </a:solidFill>
              </a:rPr>
              <a:t>палочка Коха</a:t>
            </a:r>
            <a:r>
              <a:rPr lang="ru-RU" sz="2800" dirty="0" smtClean="0"/>
              <a:t>, передаётся воздушно-капельным путём. </a:t>
            </a:r>
          </a:p>
          <a:p>
            <a:r>
              <a:rPr lang="ru-RU" sz="2800" dirty="0" smtClean="0"/>
              <a:t>После инфицирования микобактериями заболевание протекает в бессимптомной, скрытой форме, но примерно один из десяти случаев скрытой инфекции в конце концов переходит в активную форму. </a:t>
            </a:r>
            <a:endParaRPr lang="ru-RU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1428736"/>
            <a:ext cx="7143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/>
              <a:t>  </a:t>
            </a:r>
            <a:r>
              <a:rPr lang="ru-RU" sz="8000" dirty="0" smtClean="0">
                <a:solidFill>
                  <a:srgbClr val="00B0F0"/>
                </a:solidFill>
                <a:latin typeface="Franklin Gothic Demi" pitchFamily="34" charset="0"/>
              </a:rPr>
              <a:t>БЛАГОДАРЮ</a:t>
            </a:r>
          </a:p>
          <a:p>
            <a:r>
              <a:rPr lang="ru-RU" sz="8000" dirty="0" smtClean="0">
                <a:solidFill>
                  <a:srgbClr val="00B0F0"/>
                </a:solidFill>
                <a:latin typeface="Franklin Gothic Demi" pitchFamily="34" charset="0"/>
              </a:rPr>
              <a:t>          ЗА </a:t>
            </a:r>
          </a:p>
          <a:p>
            <a:r>
              <a:rPr lang="ru-RU" sz="8000" dirty="0" smtClean="0">
                <a:solidFill>
                  <a:srgbClr val="00B0F0"/>
                </a:solidFill>
                <a:latin typeface="Franklin Gothic Demi" pitchFamily="34" charset="0"/>
              </a:rPr>
              <a:t>   ВНИМАНИЕ</a:t>
            </a:r>
            <a:endParaRPr lang="ru-RU" sz="8000" dirty="0">
              <a:solidFill>
                <a:srgbClr val="00B0F0"/>
              </a:solidFill>
              <a:latin typeface="Franklin Gothic Dem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428604"/>
            <a:ext cx="79296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Выживаемость микобактерий на отдельных элементах внешней 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                    среды :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2643182"/>
            <a:ext cx="821537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Высохшая мокрота --------- годы в темноте</a:t>
            </a:r>
          </a:p>
          <a:p>
            <a:r>
              <a:rPr lang="ru-RU" sz="3200" dirty="0" smtClean="0"/>
              <a:t>Предметы дом. обстановки ----- месяцы</a:t>
            </a:r>
          </a:p>
          <a:p>
            <a:r>
              <a:rPr lang="ru-RU" sz="3200" dirty="0" smtClean="0"/>
              <a:t>Уличная пыль --------------------- 10 дней</a:t>
            </a:r>
          </a:p>
          <a:p>
            <a:r>
              <a:rPr lang="ru-RU" sz="3200" dirty="0" smtClean="0"/>
              <a:t>Страницы книг -------------------- 3 месяца</a:t>
            </a:r>
          </a:p>
          <a:p>
            <a:r>
              <a:rPr lang="ru-RU" sz="3200" dirty="0" smtClean="0"/>
              <a:t>Почва, трупы ---------------------- 1-2 года</a:t>
            </a:r>
          </a:p>
          <a:p>
            <a:r>
              <a:rPr lang="ru-RU" sz="3200" dirty="0" smtClean="0"/>
              <a:t>Масло и сыры (в холоде) ----- 8-10 мес.</a:t>
            </a:r>
          </a:p>
          <a:p>
            <a:r>
              <a:rPr lang="ru-RU" sz="3200" dirty="0" smtClean="0"/>
              <a:t>Сырое молоко ------------------- до 2 недель</a:t>
            </a:r>
            <a:endParaRPr lang="ru-RU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428604"/>
            <a:ext cx="3476626" cy="347662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5720" y="500042"/>
            <a:ext cx="542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Палочка Коха погибает :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" name="Блок-схема: решение 5"/>
          <p:cNvSpPr/>
          <p:nvPr/>
        </p:nvSpPr>
        <p:spPr>
          <a:xfrm>
            <a:off x="500034" y="2571744"/>
            <a:ext cx="914400" cy="61264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643042" y="2571744"/>
            <a:ext cx="37862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Прямые солнечные лучи (гибель через 2 часа)</a:t>
            </a:r>
            <a:endParaRPr lang="ru-RU" sz="2800" dirty="0"/>
          </a:p>
        </p:txBody>
      </p:sp>
      <p:sp>
        <p:nvSpPr>
          <p:cNvPr id="8" name="Блок-схема: решение 7"/>
          <p:cNvSpPr/>
          <p:nvPr/>
        </p:nvSpPr>
        <p:spPr>
          <a:xfrm>
            <a:off x="500034" y="5000636"/>
            <a:ext cx="914400" cy="61264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785918" y="5000636"/>
            <a:ext cx="57150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Нагревание до 85 градусов (гибель через 30 минут) </a:t>
            </a:r>
            <a:endParaRPr lang="ru-RU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357166"/>
            <a:ext cx="48577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Пути заражения </a:t>
            </a:r>
            <a:r>
              <a:rPr lang="ru-RU" sz="4000" dirty="0" smtClean="0">
                <a:solidFill>
                  <a:srgbClr val="FF0000"/>
                </a:solidFill>
              </a:rPr>
              <a:t>: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714488"/>
            <a:ext cx="77153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800" dirty="0" smtClean="0"/>
              <a:t> больные туберкулёзом животные и птицы</a:t>
            </a:r>
          </a:p>
          <a:p>
            <a:pPr>
              <a:buFontTx/>
              <a:buChar char="-"/>
            </a:pPr>
            <a:r>
              <a:rPr lang="ru-RU" sz="2800" dirty="0" smtClean="0"/>
              <a:t> аэрогенный (от человека к человеку)</a:t>
            </a:r>
          </a:p>
          <a:p>
            <a:pPr>
              <a:buFontTx/>
              <a:buChar char="-"/>
            </a:pPr>
            <a:r>
              <a:rPr lang="ru-RU" sz="2800" dirty="0" smtClean="0"/>
              <a:t> коровье и козье молоко</a:t>
            </a:r>
          </a:p>
          <a:p>
            <a:pPr>
              <a:buFontTx/>
              <a:buChar char="-"/>
            </a:pPr>
            <a:r>
              <a:rPr lang="ru-RU" sz="2800" dirty="0" smtClean="0"/>
              <a:t> заражённое мясо, яйца</a:t>
            </a:r>
            <a:endParaRPr lang="ru-RU" sz="2800" dirty="0"/>
          </a:p>
        </p:txBody>
      </p:sp>
      <p:pic>
        <p:nvPicPr>
          <p:cNvPr id="4" name="Рисунок 3" descr="счк6ег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3770154"/>
            <a:ext cx="4714908" cy="288667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00042"/>
            <a:ext cx="78581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Эпидемиология туберкулёза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571612"/>
            <a:ext cx="8001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Об уровне распространённости туберкулёза в стране или на конкретной территории судят по показателям :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928794" y="3357562"/>
            <a:ext cx="507209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3600" dirty="0" smtClean="0"/>
              <a:t>- инфицированности</a:t>
            </a:r>
          </a:p>
          <a:p>
            <a:pPr>
              <a:buFontTx/>
              <a:buChar char="-"/>
            </a:pPr>
            <a:r>
              <a:rPr lang="ru-RU" sz="3600" dirty="0" smtClean="0"/>
              <a:t> заболеваемости</a:t>
            </a:r>
          </a:p>
          <a:p>
            <a:pPr>
              <a:buFontTx/>
              <a:buChar char="-"/>
            </a:pPr>
            <a:r>
              <a:rPr lang="ru-RU" sz="3600" dirty="0" smtClean="0"/>
              <a:t> распространённости</a:t>
            </a:r>
          </a:p>
          <a:p>
            <a:pPr>
              <a:buFontTx/>
              <a:buChar char="-"/>
            </a:pPr>
            <a:r>
              <a:rPr lang="ru-RU" sz="3600" dirty="0" smtClean="0"/>
              <a:t> смертности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82153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Туберкулёз сегодня остаётся наиболее распространённой болезнью в обществе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1670" y="1714488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По данным ВОЗ в мире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2714620"/>
            <a:ext cx="87154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800" dirty="0" smtClean="0"/>
              <a:t> более 2 млрд. людей инфицированы </a:t>
            </a:r>
          </a:p>
          <a:p>
            <a:r>
              <a:rPr lang="ru-RU" sz="2800" dirty="0" smtClean="0"/>
              <a:t>  микобактериями</a:t>
            </a:r>
          </a:p>
          <a:p>
            <a:endParaRPr lang="ru-RU" sz="2800" dirty="0" smtClean="0"/>
          </a:p>
          <a:p>
            <a:pPr>
              <a:buFontTx/>
              <a:buChar char="-"/>
            </a:pPr>
            <a:r>
              <a:rPr lang="ru-RU" sz="2800" dirty="0" smtClean="0"/>
              <a:t> ежегодно регистрируется более 3 млн. новых</a:t>
            </a:r>
          </a:p>
          <a:p>
            <a:r>
              <a:rPr lang="ru-RU" sz="2800" dirty="0" smtClean="0"/>
              <a:t>  больных</a:t>
            </a:r>
          </a:p>
          <a:p>
            <a:endParaRPr lang="ru-RU" sz="2800" dirty="0" smtClean="0"/>
          </a:p>
          <a:p>
            <a:pPr>
              <a:buFontTx/>
              <a:buChar char="-"/>
            </a:pPr>
            <a:r>
              <a:rPr lang="ru-RU" sz="2800" dirty="0" smtClean="0"/>
              <a:t> всё чаще регистрируется  ВИЧ-ассоциированный     </a:t>
            </a:r>
          </a:p>
          <a:p>
            <a:r>
              <a:rPr lang="ru-RU" sz="2800" dirty="0" smtClean="0"/>
              <a:t>  туберкулёз</a:t>
            </a:r>
            <a:endParaRPr lang="ru-RU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357166"/>
            <a:ext cx="80010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Заболеваемость туберкулёзом 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   в некоторых странах мира 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               ( ВОЗ 2000)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00298" y="2500306"/>
            <a:ext cx="407196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Исландия ----- 4,1 *</a:t>
            </a:r>
          </a:p>
          <a:p>
            <a:r>
              <a:rPr lang="ru-RU" sz="2800" dirty="0" smtClean="0"/>
              <a:t>Израиль ------- 6,5</a:t>
            </a:r>
          </a:p>
          <a:p>
            <a:r>
              <a:rPr lang="ru-RU" sz="2800" dirty="0" smtClean="0"/>
              <a:t>США ------------ 7,9</a:t>
            </a:r>
          </a:p>
          <a:p>
            <a:r>
              <a:rPr lang="ru-RU" sz="2800" dirty="0" smtClean="0"/>
              <a:t>Украина ------- 45,4</a:t>
            </a:r>
          </a:p>
          <a:p>
            <a:r>
              <a:rPr lang="ru-RU" sz="2800" dirty="0" smtClean="0"/>
              <a:t>Беларусь ------ 54,1</a:t>
            </a:r>
          </a:p>
          <a:p>
            <a:r>
              <a:rPr lang="ru-RU" sz="2800" dirty="0" smtClean="0"/>
              <a:t>Никарагуа ----- 70,9</a:t>
            </a:r>
          </a:p>
          <a:p>
            <a:r>
              <a:rPr lang="ru-RU" sz="2800" dirty="0" smtClean="0"/>
              <a:t>Россия ---------- 90,7</a:t>
            </a:r>
          </a:p>
          <a:p>
            <a:r>
              <a:rPr lang="ru-RU" sz="2800" dirty="0" smtClean="0"/>
              <a:t>Замбия --------- 488,0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6215082"/>
            <a:ext cx="7715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* - число заболевших в течении года на 100 тыс. населения</a:t>
            </a:r>
            <a:endParaRPr lang="ru-RU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82868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Заболеваемость туберкулёзом</a:t>
            </a:r>
          </a:p>
          <a:p>
            <a:r>
              <a:rPr lang="ru-RU" sz="4400" dirty="0" smtClean="0">
                <a:solidFill>
                  <a:srgbClr val="FF0000"/>
                </a:solidFill>
              </a:rPr>
              <a:t>           в России (2000 г.)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5852" y="2071678"/>
            <a:ext cx="650085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С.-Петербург ------------------ 49,0*</a:t>
            </a:r>
          </a:p>
          <a:p>
            <a:r>
              <a:rPr lang="ru-RU" sz="3200" dirty="0" smtClean="0"/>
              <a:t>Вологодская обл. ------------ 59,1</a:t>
            </a:r>
          </a:p>
          <a:p>
            <a:r>
              <a:rPr lang="ru-RU" sz="3200" dirty="0" smtClean="0"/>
              <a:t>Мурманская обл. ------------ 72,4</a:t>
            </a:r>
          </a:p>
          <a:p>
            <a:r>
              <a:rPr lang="ru-RU" sz="3200" dirty="0" smtClean="0"/>
              <a:t>Карелия ------------------------ 78,0</a:t>
            </a:r>
          </a:p>
          <a:p>
            <a:r>
              <a:rPr lang="ru-RU" sz="3200" dirty="0" smtClean="0"/>
              <a:t>Новгородская обл. ---------- 85,3</a:t>
            </a:r>
          </a:p>
          <a:p>
            <a:r>
              <a:rPr lang="ru-RU" sz="3200" dirty="0" smtClean="0"/>
              <a:t>Курская обл. ------------------ 90,3</a:t>
            </a:r>
          </a:p>
          <a:p>
            <a:r>
              <a:rPr lang="ru-RU" sz="3200" dirty="0" smtClean="0"/>
              <a:t>Калининградская обл. ----- 95,4</a:t>
            </a:r>
          </a:p>
          <a:p>
            <a:r>
              <a:rPr lang="ru-RU" sz="3200" dirty="0" smtClean="0"/>
              <a:t>Архангельская обл. -------- 104,1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6286520"/>
            <a:ext cx="7429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* - число заболевших в течении года на 100 тыс. населения</a:t>
            </a:r>
            <a:endParaRPr lang="ru-RU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251</TotalTime>
  <Words>622</Words>
  <PresentationFormat>Экран (4:3)</PresentationFormat>
  <Paragraphs>137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Техническая</vt:lpstr>
      <vt:lpstr>Туберкулёз        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Туберкулёз в России</dc:title>
  <dc:creator>Администратор</dc:creator>
  <cp:lastModifiedBy>Пользователь</cp:lastModifiedBy>
  <cp:revision>28</cp:revision>
  <dcterms:created xsi:type="dcterms:W3CDTF">2013-11-23T17:51:51Z</dcterms:created>
  <dcterms:modified xsi:type="dcterms:W3CDTF">2014-04-09T15:30:03Z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365335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</Properties>
</file>