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63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270332-EB34-4251-A433-08593705346F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15A2F09-122C-484E-98D4-BFDCB5146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fro196.narod.ru/library/astafiev/about/biography/img/5.jpg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900igr.net/datai/literatura/Astafev/0009-028-Biografija-Astafeva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hyperlink" Target="http://fro196.narod.ru/library/astafiev/about/biography/img/6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literatmuz.ucoz.ru/foto/15.jpg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36125" y="3735248"/>
            <a:ext cx="4960640" cy="1752600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Выполнила: Моисеева Мария , 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  <a:p>
            <a:pPr algn="r"/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обучающаяся 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9 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класса</a:t>
            </a:r>
          </a:p>
          <a:p>
            <a:pPr algn="r"/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МБОУ 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«</a:t>
            </a:r>
            <a:r>
              <a:rPr lang="ru-RU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Новоубеевская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  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основная</a:t>
            </a:r>
          </a:p>
          <a:p>
            <a:pPr algn="r"/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 общеобразовательная школа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»</a:t>
            </a:r>
          </a:p>
          <a:p>
            <a:pPr algn="r"/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Руководитель: </a:t>
            </a:r>
            <a:r>
              <a:rPr lang="ru-RU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Саландаева</a:t>
            </a:r>
            <a:r>
              <a:rPr lang="ru-RU" sz="2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 Екатерина Владимировна 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  <a:p>
            <a:pPr algn="r"/>
            <a:endParaRPr lang="ru-RU" sz="1600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  <a:p>
            <a:pPr algn="r"/>
            <a:endParaRPr lang="ru-RU" sz="1600" dirty="0">
              <a:latin typeface="Palatino Linotyp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1505" y="1342502"/>
            <a:ext cx="7641414" cy="173198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>
                <a:ln w="18415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alatino Linotype" pitchFamily="18" charset="0"/>
              </a:rPr>
              <a:t>ТЕМА ДЕТСТВА В ТВОРЧЕСТВЕ В</a:t>
            </a:r>
            <a:r>
              <a:rPr lang="ru-RU" sz="3600" b="1" dirty="0" smtClean="0">
                <a:ln w="18415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alatino Linotype" pitchFamily="18" charset="0"/>
              </a:rPr>
              <a:t>. АСТАФЬЕВА</a:t>
            </a:r>
            <a:endParaRPr lang="ru-RU" sz="3600" b="1" dirty="0">
              <a:ln w="18415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09600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Palatino Linotype" pitchFamily="18" charset="0"/>
              </a:rPr>
              <a:t>ХХ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</a:rPr>
              <a:t>I </a:t>
            </a:r>
            <a:r>
              <a:rPr lang="ru-RU" sz="2000" dirty="0" smtClean="0">
                <a:solidFill>
                  <a:schemeClr val="bg1"/>
                </a:solidFill>
                <a:latin typeface="Palatino Linotype" pitchFamily="18" charset="0"/>
              </a:rPr>
              <a:t>республиканская научно-практическая конференция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Palatino Linotype" pitchFamily="18" charset="0"/>
              </a:rPr>
              <a:t>школьников  имени Л.Н. Толстого	</a:t>
            </a:r>
            <a:endParaRPr lang="ru-RU" sz="20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1026" name="Picture 2" descr="C:\Users\user\Pictures\Новая папка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35" y="3604919"/>
            <a:ext cx="1993900" cy="255428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2651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072264"/>
            <a:ext cx="3198193" cy="45475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2969895" algn="ctr"/>
                <a:tab pos="3614420" algn="l"/>
              </a:tabLst>
            </a:pP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Рассказ «Конь с розовой гривой» является главой из книги – цикла рассказов «Последний поклон».</a:t>
            </a:r>
            <a:endParaRPr lang="ru-RU" sz="18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  <a:ea typeface="Calibri"/>
              </a:rPr>
              <a:t>«Конь с розовой гривой</a:t>
            </a:r>
            <a:r>
              <a:rPr lang="ru-RU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  <a:ea typeface="Calibri"/>
              </a:rPr>
              <a:t>»</a:t>
            </a:r>
            <a:endParaRPr lang="ru-RU" sz="3600" dirty="0">
              <a:solidFill>
                <a:schemeClr val="accent2">
                  <a:lumMod val="40000"/>
                  <a:lumOff val="6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98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  <a:ea typeface="Calibri"/>
              </a:rPr>
              <a:t>«Фотография, на которой </a:t>
            </a:r>
            <a:r>
              <a:rPr lang="ru-R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  <a:ea typeface="Calibri"/>
              </a:rPr>
              <a:t/>
            </a:r>
            <a:br>
              <a:rPr lang="ru-R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  <a:ea typeface="Calibri"/>
              </a:rPr>
            </a:br>
            <a:r>
              <a:rPr lang="ru-R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  <a:ea typeface="Calibri"/>
              </a:rPr>
              <a:t>меня </a:t>
            </a:r>
            <a:r>
              <a:rPr lang="ru-RU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  <a:ea typeface="Calibri"/>
              </a:rPr>
              <a:t>нет»</a:t>
            </a: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  <a:latin typeface="Georgia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294" y="2099074"/>
            <a:ext cx="2944876" cy="38914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1256" y="6024300"/>
            <a:ext cx="2856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И. </a:t>
            </a:r>
            <a:r>
              <a:rPr lang="ru-RU" dirty="0" err="1" smtClean="0">
                <a:latin typeface="Georgia" pitchFamily="18" charset="0"/>
              </a:rPr>
              <a:t>Пчёлко</a:t>
            </a:r>
            <a:r>
              <a:rPr lang="ru-RU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dirty="0" smtClean="0">
                <a:latin typeface="Georgia" pitchFamily="18" charset="0"/>
              </a:rPr>
              <a:t>Иллюстрация к рассказу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7944" y="2258021"/>
            <a:ext cx="4392488" cy="35735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35752" y="5990518"/>
            <a:ext cx="2856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С. </a:t>
            </a:r>
            <a:r>
              <a:rPr lang="ru-RU" dirty="0" err="1" smtClean="0">
                <a:latin typeface="Georgia" pitchFamily="18" charset="0"/>
              </a:rPr>
              <a:t>Сюхин</a:t>
            </a:r>
            <a:r>
              <a:rPr lang="ru-RU" dirty="0" smtClean="0">
                <a:latin typeface="Georgia" pitchFamily="18" charset="0"/>
              </a:rPr>
              <a:t>.</a:t>
            </a:r>
          </a:p>
          <a:p>
            <a:pPr algn="ctr"/>
            <a:r>
              <a:rPr lang="ru-RU" dirty="0" smtClean="0">
                <a:latin typeface="Georgia" pitchFamily="18" charset="0"/>
              </a:rPr>
              <a:t>Иллюстрация к рассказу</a:t>
            </a:r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3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</a:rPr>
              <a:t>Где-то гремит война</a:t>
            </a:r>
            <a:endParaRPr lang="ru-RU" sz="3600" b="1" dirty="0">
              <a:solidFill>
                <a:schemeClr val="accent2">
                  <a:lumMod val="40000"/>
                  <a:lumOff val="60000"/>
                </a:schemeClr>
              </a:solidFill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860" y="2276872"/>
            <a:ext cx="4144395" cy="3743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16120" y="2241754"/>
            <a:ext cx="2872303" cy="43524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902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4032448" cy="295232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Все пережитое – неизбывная тоска по погибшей матери и любовь к матери – земле, на которой он вырос, - с избытком, с какой – то неистовой силой выплеснуто им на страницы его произведений.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2063021"/>
            <a:ext cx="3806002" cy="45422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970" y="188640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</a:rPr>
              <a:t>“Вот и начал я помаленьку да полегоньку писать рассказы о своем детстве, о селе родном, о его обитателях, о бабушке и дедушке, ни с какой стороны не годных в литературные герои той поры</a:t>
            </a: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</a:rPr>
              <a:t>”.       В. Астафьев</a:t>
            </a:r>
            <a:endParaRPr lang="ru-RU" sz="2400" dirty="0">
              <a:solidFill>
                <a:schemeClr val="accent2">
                  <a:lumMod val="40000"/>
                  <a:lumOff val="60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301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977209" cy="4349005"/>
          </a:xfrm>
        </p:spPr>
        <p:txBody>
          <a:bodyPr>
            <a:normAutofit fontScale="92500"/>
          </a:bodyPr>
          <a:lstStyle/>
          <a:p>
            <a:pPr algn="just">
              <a:buClr>
                <a:schemeClr val="accent2">
                  <a:lumMod val="20000"/>
                  <a:lumOff val="80000"/>
                </a:schemeClr>
              </a:buClr>
            </a:pPr>
            <a:r>
              <a:rPr lang="ru-RU" dirty="0" smtClean="0"/>
              <a:t>Цель: </a:t>
            </a:r>
            <a:r>
              <a:rPr lang="ru-RU" dirty="0"/>
              <a:t>раскрыть своеобразие темы детства в рассказах В. Астафьева. </a:t>
            </a:r>
          </a:p>
          <a:p>
            <a:pPr algn="just">
              <a:buClr>
                <a:schemeClr val="accent2">
                  <a:lumMod val="20000"/>
                  <a:lumOff val="80000"/>
                </a:schemeClr>
              </a:buClr>
            </a:pPr>
            <a:r>
              <a:rPr lang="ru-RU" dirty="0"/>
              <a:t>Объект исследования: особенности темы детства, её роль в творчестве </a:t>
            </a:r>
            <a:r>
              <a:rPr lang="ru-RU" dirty="0" err="1"/>
              <a:t>В.П.Астафьева</a:t>
            </a:r>
            <a:r>
              <a:rPr lang="ru-RU" dirty="0"/>
              <a:t>.</a:t>
            </a:r>
          </a:p>
          <a:p>
            <a:pPr algn="just">
              <a:buClr>
                <a:schemeClr val="accent2">
                  <a:lumMod val="20000"/>
                  <a:lumOff val="80000"/>
                </a:schemeClr>
              </a:buClr>
            </a:pPr>
            <a:r>
              <a:rPr lang="ru-RU" dirty="0"/>
              <a:t>Предмет исследования: мотив детства.	</a:t>
            </a:r>
          </a:p>
          <a:p>
            <a:pPr algn="just">
              <a:buClr>
                <a:schemeClr val="accent2">
                  <a:lumMod val="20000"/>
                  <a:lumOff val="80000"/>
                </a:schemeClr>
              </a:buClr>
            </a:pPr>
            <a:r>
              <a:rPr lang="ru-RU" dirty="0"/>
              <a:t>Задачи исследования:</a:t>
            </a:r>
          </a:p>
          <a:p>
            <a:pPr algn="just">
              <a:buClr>
                <a:schemeClr val="accent2">
                  <a:lumMod val="20000"/>
                  <a:lumOff val="80000"/>
                </a:schemeClr>
              </a:buClr>
            </a:pPr>
            <a:r>
              <a:rPr lang="ru-RU" dirty="0"/>
              <a:t>- рассмотреть тему детства в литературе,</a:t>
            </a:r>
          </a:p>
          <a:p>
            <a:pPr algn="just">
              <a:buClr>
                <a:schemeClr val="accent2">
                  <a:lumMod val="20000"/>
                  <a:lumOff val="80000"/>
                </a:schemeClr>
              </a:buClr>
            </a:pPr>
            <a:r>
              <a:rPr lang="ru-RU" dirty="0"/>
              <a:t>- установить природу темы детства, в творчестве В.П. Астафьева,</a:t>
            </a:r>
          </a:p>
          <a:p>
            <a:pPr algn="just">
              <a:buClr>
                <a:schemeClr val="accent2">
                  <a:lumMod val="20000"/>
                  <a:lumOff val="80000"/>
                </a:schemeClr>
              </a:buClr>
            </a:pPr>
            <a:r>
              <a:rPr lang="ru-RU" dirty="0"/>
              <a:t>- выявить образы  детей в творчестве В.П. Астафьева.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56263" cy="105425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Введение </a:t>
            </a:r>
            <a:endParaRPr lang="ru-RU" sz="4800" b="1" dirty="0">
              <a:solidFill>
                <a:schemeClr val="accent2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1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56263" cy="105425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Становление </a:t>
            </a:r>
            <a:r>
              <a:rPr lang="ru-RU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В</a:t>
            </a:r>
            <a:r>
              <a:rPr lang="ru-RU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иктора </a:t>
            </a:r>
            <a:r>
              <a:rPr lang="ru-RU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А</a:t>
            </a:r>
            <a:r>
              <a:rPr lang="ru-RU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Palatino Linotype" pitchFamily="18" charset="0"/>
              </a:rPr>
              <a:t>стафьева</a:t>
            </a:r>
            <a:endParaRPr lang="ru-RU" sz="4000" b="1" dirty="0">
              <a:solidFill>
                <a:schemeClr val="accent2">
                  <a:lumMod val="20000"/>
                  <a:lumOff val="8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5557041"/>
            <a:ext cx="206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Семья Астафьевых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916832"/>
            <a:ext cx="376165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dirty="0">
                <a:solidFill>
                  <a:schemeClr val="bg1"/>
                </a:solidFill>
                <a:ea typeface="Calibri"/>
              </a:rPr>
              <a:t>«Ее мне не хватало всю </a:t>
            </a:r>
            <a:r>
              <a:rPr lang="ru-RU" sz="2100" dirty="0" smtClean="0">
                <a:solidFill>
                  <a:schemeClr val="bg1"/>
                </a:solidFill>
                <a:ea typeface="Calibri"/>
              </a:rPr>
              <a:t>жизнь</a:t>
            </a:r>
          </a:p>
          <a:p>
            <a:pPr algn="just"/>
            <a:r>
              <a:rPr lang="ru-RU" sz="2100" dirty="0" smtClean="0">
                <a:solidFill>
                  <a:schemeClr val="bg1"/>
                </a:solidFill>
                <a:ea typeface="Calibri"/>
              </a:rPr>
              <a:t> </a:t>
            </a:r>
            <a:r>
              <a:rPr lang="ru-RU" sz="2100" dirty="0">
                <a:solidFill>
                  <a:schemeClr val="bg1"/>
                </a:solidFill>
                <a:ea typeface="Calibri"/>
              </a:rPr>
              <a:t>и особенно остро не хватает сейчас</a:t>
            </a:r>
            <a:r>
              <a:rPr lang="ru-RU" sz="2100" dirty="0" smtClean="0">
                <a:solidFill>
                  <a:schemeClr val="bg1"/>
                </a:solidFill>
                <a:ea typeface="Calibri"/>
              </a:rPr>
              <a:t>, </a:t>
            </a:r>
            <a:r>
              <a:rPr lang="ru-RU" sz="2100" dirty="0">
                <a:solidFill>
                  <a:schemeClr val="bg1"/>
                </a:solidFill>
                <a:ea typeface="Calibri"/>
              </a:rPr>
              <a:t>когда возраст как бы сравнивает </a:t>
            </a:r>
            <a:r>
              <a:rPr lang="ru-RU" sz="2100" dirty="0" smtClean="0">
                <a:solidFill>
                  <a:schemeClr val="bg1"/>
                </a:solidFill>
                <a:ea typeface="Calibri"/>
              </a:rPr>
              <a:t>меня </a:t>
            </a:r>
            <a:r>
              <a:rPr lang="ru-RU" sz="2100" dirty="0">
                <a:solidFill>
                  <a:schemeClr val="bg1"/>
                </a:solidFill>
                <a:ea typeface="Calibri"/>
              </a:rPr>
              <a:t>со всеми пожившими </a:t>
            </a:r>
            <a:r>
              <a:rPr lang="ru-RU" sz="2100" dirty="0" smtClean="0">
                <a:solidFill>
                  <a:schemeClr val="bg1"/>
                </a:solidFill>
                <a:ea typeface="Calibri"/>
              </a:rPr>
              <a:t>людьми, и </a:t>
            </a:r>
            <a:r>
              <a:rPr lang="ru-RU" sz="2100" dirty="0">
                <a:solidFill>
                  <a:schemeClr val="bg1"/>
                </a:solidFill>
                <a:ea typeface="Calibri"/>
              </a:rPr>
              <a:t>нет уже в душе метания</a:t>
            </a:r>
            <a:r>
              <a:rPr lang="ru-RU" sz="2100" dirty="0" smtClean="0">
                <a:solidFill>
                  <a:schemeClr val="bg1"/>
                </a:solidFill>
                <a:ea typeface="Calibri"/>
              </a:rPr>
              <a:t>, </a:t>
            </a:r>
            <a:r>
              <a:rPr lang="ru-RU" sz="2100" dirty="0">
                <a:solidFill>
                  <a:schemeClr val="bg1"/>
                </a:solidFill>
                <a:ea typeface="Calibri"/>
              </a:rPr>
              <a:t>наступает то усталое успокоение</a:t>
            </a:r>
            <a:r>
              <a:rPr lang="ru-RU" sz="2100" dirty="0" smtClean="0">
                <a:solidFill>
                  <a:schemeClr val="bg1"/>
                </a:solidFill>
                <a:ea typeface="Calibri"/>
              </a:rPr>
              <a:t>, </a:t>
            </a:r>
            <a:r>
              <a:rPr lang="ru-RU" sz="2100" dirty="0">
                <a:solidFill>
                  <a:schemeClr val="bg1"/>
                </a:solidFill>
                <a:ea typeface="Calibri"/>
              </a:rPr>
              <a:t>которого нетерпеливо ждут матери, </a:t>
            </a:r>
            <a:r>
              <a:rPr lang="ru-RU" sz="2100" dirty="0" smtClean="0">
                <a:solidFill>
                  <a:schemeClr val="bg1"/>
                </a:solidFill>
                <a:ea typeface="Calibri"/>
              </a:rPr>
              <a:t>к </a:t>
            </a:r>
            <a:r>
              <a:rPr lang="ru-RU" sz="2100" dirty="0">
                <a:solidFill>
                  <a:schemeClr val="bg1"/>
                </a:solidFill>
                <a:ea typeface="Calibri"/>
              </a:rPr>
              <a:t>дитю и умиротворить себя и его </a:t>
            </a:r>
            <a:r>
              <a:rPr lang="ru-RU" sz="2100" dirty="0" smtClean="0">
                <a:solidFill>
                  <a:schemeClr val="bg1"/>
                </a:solidFill>
                <a:ea typeface="Calibri"/>
              </a:rPr>
              <a:t>безбрежно </a:t>
            </a:r>
            <a:r>
              <a:rPr lang="ru-RU" sz="2100" dirty="0">
                <a:solidFill>
                  <a:schemeClr val="bg1"/>
                </a:solidFill>
                <a:ea typeface="Calibri"/>
              </a:rPr>
              <a:t>добрым сердцем, </a:t>
            </a:r>
            <a:r>
              <a:rPr lang="ru-RU" sz="2100" dirty="0" smtClean="0">
                <a:solidFill>
                  <a:schemeClr val="bg1"/>
                </a:solidFill>
                <a:ea typeface="Calibri"/>
              </a:rPr>
              <a:t>всегда </a:t>
            </a:r>
            <a:r>
              <a:rPr lang="ru-RU" sz="2100" dirty="0">
                <a:solidFill>
                  <a:schemeClr val="bg1"/>
                </a:solidFill>
                <a:ea typeface="Calibri"/>
              </a:rPr>
              <a:t>готовым к утешению, </a:t>
            </a:r>
            <a:r>
              <a:rPr lang="ru-RU" sz="2100" dirty="0" smtClean="0">
                <a:solidFill>
                  <a:schemeClr val="bg1"/>
                </a:solidFill>
                <a:ea typeface="Calibri"/>
              </a:rPr>
              <a:t>состраданию </a:t>
            </a:r>
            <a:r>
              <a:rPr lang="ru-RU" sz="2100" dirty="0">
                <a:solidFill>
                  <a:schemeClr val="bg1"/>
                </a:solidFill>
                <a:ea typeface="Calibri"/>
              </a:rPr>
              <a:t>и ласке.» </a:t>
            </a:r>
            <a:endParaRPr lang="ru-RU" sz="2100" dirty="0" smtClean="0">
              <a:solidFill>
                <a:schemeClr val="bg1"/>
              </a:solidFill>
              <a:ea typeface="Calibri"/>
            </a:endParaRPr>
          </a:p>
          <a:p>
            <a:pPr algn="r"/>
            <a:r>
              <a:rPr lang="ru-RU" sz="2100" dirty="0" smtClean="0">
                <a:solidFill>
                  <a:schemeClr val="bg1"/>
                </a:solidFill>
              </a:rPr>
              <a:t>В. Астафьев</a:t>
            </a:r>
            <a:endParaRPr lang="ru-RU" sz="21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user\Pictures\Новая папка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82" y="2319357"/>
            <a:ext cx="5003050" cy="3208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104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550867"/>
            <a:ext cx="8502699" cy="44601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899592" y="5229200"/>
            <a:ext cx="7618720" cy="545268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ru-RU" sz="2000" dirty="0">
                <a:solidFill>
                  <a:prstClr val="black"/>
                </a:solidFill>
                <a:latin typeface="Palatino Linotype" pitchFamily="18" charset="0"/>
              </a:rPr>
              <a:t>12-я </a:t>
            </a:r>
            <a:r>
              <a:rPr lang="ru-RU" sz="2000" dirty="0" err="1">
                <a:solidFill>
                  <a:prstClr val="black"/>
                </a:solidFill>
                <a:latin typeface="Palatino Linotype" pitchFamily="18" charset="0"/>
              </a:rPr>
              <a:t>Игарская</a:t>
            </a:r>
            <a:r>
              <a:rPr lang="ru-RU" sz="2000" dirty="0">
                <a:solidFill>
                  <a:prstClr val="black"/>
                </a:solidFill>
                <a:latin typeface="Palatino Linotype" pitchFamily="18" charset="0"/>
              </a:rPr>
              <a:t> школа. В Центре с книгой </a:t>
            </a:r>
            <a:r>
              <a:rPr lang="ru-RU" sz="2000" b="1" dirty="0">
                <a:solidFill>
                  <a:prstClr val="black"/>
                </a:solidFill>
                <a:latin typeface="Palatino Linotype" pitchFamily="18" charset="0"/>
              </a:rPr>
              <a:t>В</a:t>
            </a:r>
            <a:r>
              <a:rPr lang="ru-RU" sz="2000" dirty="0">
                <a:solidFill>
                  <a:prstClr val="black"/>
                </a:solidFill>
                <a:latin typeface="Palatino Linotype" pitchFamily="18" charset="0"/>
              </a:rPr>
              <a:t>. </a:t>
            </a:r>
            <a:r>
              <a:rPr lang="ru-RU" sz="2000" b="1" dirty="0">
                <a:solidFill>
                  <a:prstClr val="black"/>
                </a:solidFill>
                <a:latin typeface="Palatino Linotype" pitchFamily="18" charset="0"/>
              </a:rPr>
              <a:t>Астафьев</a:t>
            </a:r>
            <a:r>
              <a:rPr lang="ru-RU" sz="2000" dirty="0">
                <a:solidFill>
                  <a:prstClr val="black"/>
                </a:solidFill>
                <a:latin typeface="Palatino Linotype" pitchFamily="18" charset="0"/>
              </a:rPr>
              <a:t>. 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878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260648"/>
            <a:ext cx="6984776" cy="48332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907705" y="5157192"/>
            <a:ext cx="6538600" cy="963909"/>
          </a:xfrm>
        </p:spPr>
        <p:txBody>
          <a:bodyPr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ru-RU" sz="2000" dirty="0">
                <a:solidFill>
                  <a:schemeClr val="bg1"/>
                </a:solidFill>
                <a:latin typeface="Palatino Linotype" pitchFamily="18" charset="0"/>
              </a:rPr>
              <a:t>1942 г. Выпускники ФЗУ. Стоит справа </a:t>
            </a:r>
            <a:r>
              <a:rPr lang="ru-RU" sz="2000" b="1" dirty="0">
                <a:solidFill>
                  <a:schemeClr val="bg1"/>
                </a:solidFill>
                <a:latin typeface="Palatino Linotype" pitchFamily="18" charset="0"/>
              </a:rPr>
              <a:t>В</a:t>
            </a:r>
            <a:r>
              <a:rPr lang="ru-RU" sz="2000" dirty="0">
                <a:solidFill>
                  <a:schemeClr val="bg1"/>
                </a:solidFill>
                <a:latin typeface="Palatino Linotype" pitchFamily="18" charset="0"/>
              </a:rPr>
              <a:t>. </a:t>
            </a:r>
            <a:r>
              <a:rPr lang="ru-RU" sz="2000" b="1" dirty="0">
                <a:solidFill>
                  <a:schemeClr val="bg1"/>
                </a:solidFill>
                <a:latin typeface="Palatino Linotype" pitchFamily="18" charset="0"/>
              </a:rPr>
              <a:t>Астафьев</a:t>
            </a:r>
            <a:endParaRPr lang="ru-RU" sz="2000" dirty="0">
              <a:solidFill>
                <a:schemeClr val="bg1"/>
              </a:solidFill>
              <a:latin typeface="Palatino Linotype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50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0"/>
            <a:ext cx="2657143" cy="38190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76056" y="836712"/>
            <a:ext cx="3857901" cy="5184576"/>
          </a:xfrm>
        </p:spPr>
        <p:txBody>
          <a:bodyPr>
            <a:normAutofit fontScale="925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В 1942 году Астафьев Виктор Петрович  добровольно ушел на фронт. </a:t>
            </a:r>
            <a:endParaRPr lang="ru-RU" sz="24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400" dirty="0" smtClean="0">
                <a:solidFill>
                  <a:schemeClr val="bg1"/>
                </a:solidFill>
                <a:latin typeface="Palatino Linotype" pitchFamily="18" charset="0"/>
              </a:rPr>
              <a:t>В 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Новосибирской пехотной школе он обучился военному делу. А уже в 1943 году отправился воевать. Сменив несколько видов деятельности, до конца войны был обычным рядовым солдатом.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5" y="260648"/>
            <a:ext cx="360039" cy="188692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" name="Picture 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1" y="2926066"/>
            <a:ext cx="2986383" cy="37577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779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92696"/>
            <a:ext cx="3843749" cy="52348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04048" y="919024"/>
            <a:ext cx="3600399" cy="571643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Когда война закончилась, Астафьев женился на Марии Корякиной, вместе с ней поселился в городе Чусовой Пермской области. </a:t>
            </a:r>
            <a:endParaRPr lang="ru-RU" sz="24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Palatino Linotype" pitchFamily="18" charset="0"/>
              </a:rPr>
              <a:t>Был </a:t>
            </a: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слесарем, учителем, кладовщиком, работал на местном мясокомбинате.</a:t>
            </a:r>
            <a:endParaRPr lang="ru-RU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0"/>
            <a:ext cx="241217" cy="188692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3178" y="5927575"/>
            <a:ext cx="3667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bg1"/>
                </a:solidFill>
                <a:latin typeface="Palatino Linotype" pitchFamily="18" charset="0"/>
              </a:rPr>
              <a:t>Корякина-Астафьева Мария </a:t>
            </a:r>
            <a:endParaRPr lang="ru-RU" sz="20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Palatino Linotype" pitchFamily="18" charset="0"/>
              </a:rPr>
              <a:t>Семеновна</a:t>
            </a:r>
            <a:endParaRPr lang="ru-RU" sz="2000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95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6309" y="332656"/>
            <a:ext cx="5319414" cy="3956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971601" y="4437112"/>
            <a:ext cx="7474704" cy="1683989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Palatino Linotype" pitchFamily="18" charset="0"/>
                <a:ea typeface="Times New Roman"/>
              </a:rPr>
              <a:t>В 1951 в газете «Чусовой рабочий» появился первый рассказ «Гражданский человек</a:t>
            </a:r>
            <a:r>
              <a:rPr lang="ru-RU" sz="2000" dirty="0" smtClean="0">
                <a:solidFill>
                  <a:srgbClr val="000000"/>
                </a:solidFill>
                <a:latin typeface="Palatino Linotype" pitchFamily="18" charset="0"/>
                <a:ea typeface="Times New Roman"/>
              </a:rPr>
              <a:t>». </a:t>
            </a:r>
            <a:r>
              <a:rPr lang="ru-RU" sz="2000" dirty="0">
                <a:solidFill>
                  <a:srgbClr val="000000"/>
                </a:solidFill>
                <a:latin typeface="Palatino Linotype" pitchFamily="18" charset="0"/>
                <a:ea typeface="Times New Roman"/>
              </a:rPr>
              <a:t>С 1951 по 1955 Астафьев является литературным сотрудником газеты «Чусовой рабочий». </a:t>
            </a:r>
            <a:endParaRPr lang="ru-RU" sz="2000" dirty="0" smtClean="0">
              <a:solidFill>
                <a:srgbClr val="000000"/>
              </a:solidFill>
              <a:latin typeface="Palatino Linotype" pitchFamily="18" charset="0"/>
              <a:ea typeface="Times New Roman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Palatino Linotype" pitchFamily="18" charset="0"/>
                <a:ea typeface="Times New Roman"/>
              </a:rPr>
              <a:t>В 1958 году он принят в Союз писателей, в 1959 году – направлен на Высшие литературные курсы в Москву, где проучился до 1961 года. Так, 35 – 37 лет завершаются «университеты» Астафьева</a:t>
            </a:r>
            <a:endParaRPr lang="ru-RU" sz="2000" dirty="0" smtClean="0">
              <a:solidFill>
                <a:srgbClr val="000000"/>
              </a:solidFill>
              <a:latin typeface="Palatino Linotype" pitchFamily="18" charset="0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38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56263" cy="105425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</a:rPr>
              <a:t>«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</a:rPr>
              <a:t>Последний поклон» - надежное свидетельство о детстве предвоенной и военной поры</a:t>
            </a:r>
            <a:b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Georgia" pitchFamily="18" charset="0"/>
              </a:rPr>
            </a:br>
            <a:endParaRPr lang="ru-RU" sz="2800" b="1" dirty="0">
              <a:solidFill>
                <a:schemeClr val="accent2">
                  <a:lumMod val="40000"/>
                  <a:lumOff val="60000"/>
                </a:schemeClr>
              </a:solidFill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1980" y="1672107"/>
            <a:ext cx="2949677" cy="42757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  <a:ea typeface="Calibri"/>
              </a:rPr>
              <a:t> </a:t>
            </a:r>
            <a:r>
              <a:rPr lang="ru-RU" dirty="0">
                <a:solidFill>
                  <a:schemeClr val="bg1"/>
                </a:solidFill>
                <a:latin typeface="Palatino Linotype" pitchFamily="18" charset="0"/>
                <a:ea typeface="Calibri"/>
              </a:rPr>
              <a:t>«Ни на одной из своих книг, а написано почти за пятьдесят лет творчества, поверьте,  немало, я не работал с такой упоительной радостью, с таким явственно ощутимым удовольствием, как над «Последним поклоном» - книгой о своем </a:t>
            </a:r>
            <a:r>
              <a:rPr lang="ru-RU" dirty="0" smtClean="0">
                <a:solidFill>
                  <a:schemeClr val="bg1"/>
                </a:solidFill>
                <a:latin typeface="Palatino Linotype" pitchFamily="18" charset="0"/>
                <a:ea typeface="Calibri"/>
              </a:rPr>
              <a:t>детстве…»</a:t>
            </a:r>
          </a:p>
          <a:p>
            <a:pPr marL="0" indent="0" algn="r">
              <a:buNone/>
            </a:pPr>
            <a:r>
              <a:rPr lang="ru-RU" dirty="0" err="1" smtClean="0">
                <a:solidFill>
                  <a:schemeClr val="bg1"/>
                </a:solidFill>
                <a:latin typeface="Palatino Linotype" pitchFamily="18" charset="0"/>
              </a:rPr>
              <a:t>В.Астафьев</a:t>
            </a:r>
            <a:endParaRPr lang="ru-RU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09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348</TotalTime>
  <Words>497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ТЕМА ДЕТСТВА В ТВОРЧЕСТВЕ В. АСТАФЬЕВА</vt:lpstr>
      <vt:lpstr>Введение </vt:lpstr>
      <vt:lpstr>Становление Виктора Астафьева</vt:lpstr>
      <vt:lpstr>Слайд 4</vt:lpstr>
      <vt:lpstr>Слайд 5</vt:lpstr>
      <vt:lpstr>Слайд 6</vt:lpstr>
      <vt:lpstr>Слайд 7</vt:lpstr>
      <vt:lpstr>Слайд 8</vt:lpstr>
      <vt:lpstr>«Последний поклон» - надежное свидетельство о детстве предвоенной и военной поры </vt:lpstr>
      <vt:lpstr>«Конь с розовой гривой»</vt:lpstr>
      <vt:lpstr>«Фотография, на которой  меня нет»</vt:lpstr>
      <vt:lpstr>Где-то гремит война</vt:lpstr>
      <vt:lpstr> Все пережитое – неизбывная тоска по погибшей матери и любовь к матери – земле, на которой он вырос, - с избытком, с какой – то неистовой силой выплеснуто им на страницы его произведений.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Admin</cp:lastModifiedBy>
  <cp:revision>30</cp:revision>
  <dcterms:created xsi:type="dcterms:W3CDTF">2012-03-05T12:35:27Z</dcterms:created>
  <dcterms:modified xsi:type="dcterms:W3CDTF">2014-03-29T14:54:13Z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607764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