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7" r:id="rId3"/>
    <p:sldId id="258" r:id="rId4"/>
    <p:sldId id="26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1A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15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E7F33-2322-4D47-92C5-BDF079D4C26E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DDCE3-E483-44ED-BB43-1D9176DEA8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8379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679E-2551-43AB-90F8-85E320B440F5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CA5D5-EFA7-4175-BF21-8F743A57C03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399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1764094"/>
            <a:ext cx="8229600" cy="2309327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1200" y="4213380"/>
            <a:ext cx="8229600" cy="1208314"/>
          </a:xfrm>
        </p:spPr>
        <p:txBody>
          <a:bodyPr>
            <a:normAutofit/>
          </a:bodyPr>
          <a:lstStyle>
            <a:lvl1pPr marL="0" indent="0" algn="ctr">
              <a:spcBef>
                <a:spcPts val="120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833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387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66415" y="365125"/>
            <a:ext cx="123444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399" y="365125"/>
            <a:ext cx="799147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870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424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" y="6492332"/>
            <a:ext cx="12188952" cy="365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764094"/>
            <a:ext cx="8229600" cy="230932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1200" y="4213380"/>
            <a:ext cx="8229600" cy="1208314"/>
          </a:xfrm>
        </p:spPr>
        <p:txBody>
          <a:bodyPr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80918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1943100"/>
            <a:ext cx="4572000" cy="42338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943100"/>
            <a:ext cx="4572000" cy="42338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047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8448" y="1776066"/>
            <a:ext cx="4572000" cy="72228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8448" y="2565919"/>
            <a:ext cx="4572000" cy="3606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7648" y="1776066"/>
            <a:ext cx="4572000" cy="72228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7648" y="2565919"/>
            <a:ext cx="4572000" cy="3606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300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442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76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981200"/>
            <a:ext cx="4114800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0" y="685800"/>
            <a:ext cx="64008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943441"/>
            <a:ext cx="4114800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66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984248"/>
            <a:ext cx="4114800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97419" y="457200"/>
            <a:ext cx="5943600" cy="5943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2648" y="3941064"/>
            <a:ext cx="4114800" cy="18288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1621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601200" cy="1235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943100"/>
            <a:ext cx="96012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01741" y="6397368"/>
            <a:ext cx="1147665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732A7D7-D560-4C43-B6F2-A7996CE5C9B9}" type="datetimeFigureOut">
              <a:rPr lang="ru-RU" smtClean="0"/>
              <a:pPr/>
              <a:t>21.11.2013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400" y="6397368"/>
            <a:ext cx="4800600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97142" y="6397368"/>
            <a:ext cx="1099457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E41E28F-C526-4978-8D63-D21257ECD5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419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42670" y="5275491"/>
            <a:ext cx="6649329" cy="15825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12"/>
              </a:spcBef>
              <a:buNone/>
            </a:pPr>
            <a: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Подготовлено Ухановой Ольгой</a:t>
            </a:r>
            <a:b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</a:br>
            <a: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ученицей 6 б класса</a:t>
            </a:r>
            <a:b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</a:br>
            <a: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МБОУ СОШ №12</a:t>
            </a:r>
            <a:b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</a:br>
            <a: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Преподаватель </a:t>
            </a:r>
            <a:r>
              <a:rPr lang="ru-RU" sz="35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Невструева</a:t>
            </a:r>
            <a:r>
              <a:rPr lang="ru-RU" sz="35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О.Д.</a:t>
            </a:r>
          </a:p>
          <a:p>
            <a:pPr marL="0" indent="0" algn="ctr">
              <a:spcBef>
                <a:spcPts val="12"/>
              </a:spcBef>
              <a:buNone/>
            </a:pPr>
            <a:endParaRPr lang="ru-RU" sz="2800" b="0" i="0" dirty="0">
              <a:solidFill>
                <a:srgbClr val="85236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3551" y="1575581"/>
            <a:ext cx="9821594" cy="2118013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9600" b="1" i="1" dirty="0" smtClean="0">
                <a:solidFill>
                  <a:srgbClr val="B21A66"/>
                </a:solidFill>
                <a:latin typeface="Times New Roman"/>
                <a:ea typeface="SimSun-ExtB" pitchFamily="49" charset="-122"/>
              </a:rPr>
              <a:t>М.Ю.Лермонтов</a:t>
            </a:r>
            <a:endParaRPr lang="ru-RU" sz="9600" b="1" i="1" dirty="0">
              <a:solidFill>
                <a:srgbClr val="B21A66"/>
              </a:solidFill>
              <a:latin typeface="Times New Roman"/>
              <a:ea typeface="SimSun-ExtB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69546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299" y="1215048"/>
            <a:ext cx="109305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Лермонтов, будучи разностороннее талантливым человеком, помимо литературного творчества был хорошим художником и любил математику</a:t>
            </a:r>
            <a:r>
              <a:rPr lang="ru-RU" sz="4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.. </a:t>
            </a:r>
            <a:r>
              <a:rPr lang="ru-RU" sz="4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Он всегда возил с собой учебник математики французского автора Безу.</a:t>
            </a:r>
            <a:endParaRPr lang="ru-RU" sz="40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99753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kmvline.ru/mesta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02" y="354979"/>
            <a:ext cx="5315834" cy="60387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30" name="Picture 6" descr="http://lermontov.niv.ru/images/lermontov/lermontov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833" y="359880"/>
            <a:ext cx="4754049" cy="59663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11568" y="819333"/>
            <a:ext cx="89095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В Лермонтове было два человека: один — добродушный, для небольшого кружка ближайших друзей и для тех немногих лиц, к которым он имел особенное уважение; другой — заносчивый и задорный, для всех прочих знакомых. </a:t>
            </a:r>
            <a:endParaRPr lang="ru-RU" sz="40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374783"/>
      </p:ext>
    </p:extLst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8295" y="0"/>
            <a:ext cx="8229599" cy="1181685"/>
          </a:xfrm>
        </p:spPr>
        <p:txBody>
          <a:bodyPr>
            <a:normAutofit/>
          </a:bodyPr>
          <a:lstStyle/>
          <a:p>
            <a:pPr algn="r"/>
            <a:r>
              <a:rPr lang="ru-RU" sz="66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Интернет-ресурсы</a:t>
            </a:r>
            <a:endParaRPr lang="ru-RU" sz="66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9316" y="1881946"/>
            <a:ext cx="1064924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http</a:t>
            </a:r>
            <a:r>
              <a:rPr lang="en-US" sz="4400" b="1" i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://</a:t>
            </a:r>
            <a:r>
              <a:rPr lang="en-US" sz="4400" b="1" i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funfacts.ru/interesnye-fakty-biografii/216-interesnye-fakty-iz-biografii-lermontova.htm</a:t>
            </a:r>
            <a: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/>
            </a:r>
            <a:b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</a:br>
            <a: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/>
            </a:r>
            <a:b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</a:br>
            <a:endParaRPr lang="ru-RU" sz="44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07102" y="3202131"/>
            <a:ext cx="7547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http://knowworld.ru/lermontov-ndash-interesnyie-faktyi</a:t>
            </a:r>
            <a:r>
              <a:rPr lang="en-US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/</a:t>
            </a:r>
            <a: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/>
            </a:r>
            <a:br>
              <a:rPr lang="ru-RU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</a:br>
            <a:endParaRPr lang="ru-RU" sz="44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8664" y="4383818"/>
            <a:ext cx="100928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itchFamily="34" charset="0"/>
                <a:cs typeface="Aparajita" pitchFamily="34" charset="0"/>
              </a:rPr>
              <a:t>http://sitefaktov.ru/index.php/home/640-olermontove</a:t>
            </a:r>
            <a:endParaRPr lang="ru-RU" sz="44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</p:cSld>
  <p:clrMapOvr>
    <a:masterClrMapping/>
  </p:clrMapOvr>
  <p:transition spd="med"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196" y="5560257"/>
            <a:ext cx="10330375" cy="12977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Спасибо за внимание!</a:t>
            </a:r>
            <a:endParaRPr lang="ru-RU" sz="80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</p:cSld>
  <p:clrMapOvr>
    <a:masterClrMapping/>
  </p:clrMapOvr>
  <p:transition spd="med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73369" y="677008"/>
            <a:ext cx="10226040" cy="42291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Он был маленького роста. У него было некрасивое лицо, большая голова, кривоватые ноги, кифоз (то есть, горб). К тому же он хромал. Рано начал лысеть. Не отличался чистоплотностью — «на нем рубашку всегда рвали товарищи, потому что сам он ее не менял...». Были и другие физические недостатки.</a:t>
            </a:r>
            <a:endParaRPr lang="ru-RU" sz="44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82815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lingua.russianplanet.ru/library/lermontov/images/mlermon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14" y="297354"/>
            <a:ext cx="5640314" cy="6342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0" name="Picture 4" descr="http://vrubel-lermontov.ru/i/lermontov_portraits/lermontov-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6202" y="267286"/>
            <a:ext cx="5074136" cy="6359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8792256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15926" y="661183"/>
            <a:ext cx="105085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У Лермонтова была интересная забава — расстраивать готовящиеся браки.  Он просто изображал из себя  влюбленного в чужую невесту, и осыпал ее цветами, стихами и другими знаками внимания. Иногда угрожал, обещая покончить с собой, если его «любовь» выйдет за другого. При этом, как только предполагаемый брак окончательно расстраивался, виновник всего этого быстро становился равнодушен к даме. А бывало, что открыто заявлял о розыгрыше, при этом смеялся «жертве» в лицо…</a:t>
            </a:r>
            <a:endParaRPr lang="ru-RU" sz="32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40186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epo.it.da.ut.ee/~lar2/lermontov/img/lermont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63" y="450165"/>
            <a:ext cx="5102028" cy="58567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172" name="Picture 4" descr="http://www.people.su/images/catalog/img_item_6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3494" y="309489"/>
            <a:ext cx="5339660" cy="58736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14400" y="464234"/>
            <a:ext cx="102131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из самых знаменитых представителей шотландского рода Лермонтов — живший в 13 веке поэт, певец и провидец Томас </a:t>
            </a:r>
            <a:r>
              <a:rPr lang="ru-RU" sz="3200" b="1" i="1" dirty="0" err="1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Лермонт</a:t>
            </a:r>
            <a:r>
              <a:rPr lang="ru-RU" sz="32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известный также как Томас-Рифмач. Хотя нельзя утверждать однозначно, был ли он реальной личностью или же просто героем легенд, его образ оказал заметное влияние на шотландскую и не только культуру. Пленный поручик Георг </a:t>
            </a:r>
            <a:r>
              <a:rPr lang="ru-RU" sz="3200" b="1" i="1" dirty="0" err="1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Лермонт</a:t>
            </a:r>
            <a:r>
              <a:rPr lang="ru-RU" sz="32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17 веке поступил на службу в Россию, принял православие и стал Лермонтовым, а к числу его потомков относится поэт Михаил Лермонтов.</a:t>
            </a:r>
            <a:endParaRPr lang="ru-RU" sz="32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601715"/>
      </p:ext>
    </p:extLst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vrubel-lermontov.ru/i/lermontov_portraits/lermontov-self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470" y="419454"/>
            <a:ext cx="4472696" cy="51238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124" name="Picture 4" descr="http://userserve-ak.last.fm/serve/126s/58856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103" y="427305"/>
            <a:ext cx="5171637" cy="51716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48436022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67265" y="4740177"/>
            <a:ext cx="9601200" cy="1235075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B21A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В первый раз на Кавказе Лермонтов пробыл всего несколько месяцев, однако, этого непродолжительного временного промежутка оказалось достаточно, чтобы душевное состояние поэта сильно изменилось. Он проникся природой Кавказа, жизнью горцев, а также кавказским фольклором, что впоследствии нашло отображение во многих его произведениях.</a:t>
            </a:r>
            <a:endParaRPr lang="ru-RU" sz="4000" b="1" i="1" dirty="0">
              <a:solidFill>
                <a:srgbClr val="B21A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52915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avoslavie.ru/sas/image/100338/33807.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282" y="573688"/>
            <a:ext cx="4346086" cy="56933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http://900igr.net/datai/literatura/Lirika-Lermontova/0003-001-Mat-M.JU.-Lermont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9619" y="576775"/>
            <a:ext cx="4998615" cy="57114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60845436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17393 (2)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inkFloralBrocade_16x9_TP103417392.potx" id="{DCA8027B-4681-4C49-96F0-40A60F4D1F10}" vid="{1DB21E04-8E92-4BCC-8D0A-E5C8C0912BFE}"/>
    </a:ext>
  </a:extLst>
</a:theme>
</file>

<file path=ppt/theme/theme2.xml><?xml version="1.0" encoding="utf-8"?>
<a:theme xmlns:a="http://schemas.openxmlformats.org/drawingml/2006/main" name="Office Theme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PinkFloralBroc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PinkFloralBroc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30D95C-3EF8-44E8-B33B-528BD41806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TS103417393 (2)</Template>
  <TotalTime>0</TotalTime>
  <Words>229</Words>
  <Application>Microsoft Office PowerPoint</Application>
  <PresentationFormat>Произвольный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TS103417393 (2)</vt:lpstr>
      <vt:lpstr>М.Ю.Лермонтов</vt:lpstr>
      <vt:lpstr>Слайд 2</vt:lpstr>
      <vt:lpstr>Слайд 3</vt:lpstr>
      <vt:lpstr>Слайд 4</vt:lpstr>
      <vt:lpstr>Слайд 5</vt:lpstr>
      <vt:lpstr>Слайд 6</vt:lpstr>
      <vt:lpstr>Слайд 7</vt:lpstr>
      <vt:lpstr>В первый раз на Кавказе Лермонтов пробыл всего несколько месяцев, однако, этого непродолжительного временного промежутка оказалось достаточно, чтобы душевное состояние поэта сильно изменилось. Он проникся природой Кавказа, жизнью горцев, а также кавказским фольклором, что впоследствии нашло отображение во многих его произведениях.</vt:lpstr>
      <vt:lpstr>Слайд 9</vt:lpstr>
      <vt:lpstr>Слайд 10</vt:lpstr>
      <vt:lpstr>Слайд 11</vt:lpstr>
      <vt:lpstr>Слайд 12</vt:lpstr>
      <vt:lpstr>Интернет-ресурсы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2013-11-21T15:26:26Z</dcterms:created>
  <dcterms:modified xsi:type="dcterms:W3CDTF">2013-11-21T16:50:13Z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TC034173939991</vt:lpwstr>
  </property>
</Properties>
</file>