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806E90-67EE-48A5-A764-4B06136E91BA}" type="datetimeFigureOut">
              <a:rPr lang="ru-RU" smtClean="0"/>
              <a:pPr/>
              <a:t>19.11.2012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9DD3935-9BA0-4949-BCA5-5020238AB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96944" cy="4464496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cs typeface="Aharoni" pitchFamily="2" charset="-79"/>
              </a:rPr>
              <a:t>«Мы присутствуем при кризисе искусства вообще, при глубочайших потрясениях в тысячелетних его основах»</a:t>
            </a:r>
          </a:p>
          <a:p>
            <a:pPr algn="r"/>
            <a:r>
              <a:rPr lang="ru-RU" b="1" dirty="0" smtClean="0">
                <a:cs typeface="Aharoni" pitchFamily="2" charset="-79"/>
              </a:rPr>
              <a:t>                                              Н. Бердяев</a:t>
            </a:r>
          </a:p>
          <a:p>
            <a:pPr algn="r"/>
            <a:r>
              <a:rPr lang="ru-RU" b="1" dirty="0" smtClean="0">
                <a:cs typeface="Aharoni" pitchFamily="2" charset="-79"/>
              </a:rPr>
              <a:t>«Россия гибнет. Гибнет великая</a:t>
            </a:r>
          </a:p>
          <a:p>
            <a:pPr algn="r"/>
            <a:r>
              <a:rPr lang="ru-RU" b="1" dirty="0" smtClean="0">
                <a:cs typeface="Aharoni" pitchFamily="2" charset="-79"/>
              </a:rPr>
              <a:t> русская культура.»</a:t>
            </a:r>
          </a:p>
          <a:p>
            <a:pPr algn="r"/>
            <a:r>
              <a:rPr lang="ru-RU" b="1" dirty="0" smtClean="0">
                <a:cs typeface="Aharoni" pitchFamily="2" charset="-79"/>
              </a:rPr>
              <a:t>                                               А. Ремизов 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/>
              <a:t>Литература 20 – 30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Неистовства  «военного коммунизма» совпали с нарастанием потока эмиграции, к 20–го года покинули Родину И. Бунин, А.Куприн, Б. Зайцев, Д. Мережковский, З. Гиппиус, А. Толстой и другие.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81328" cy="18002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Хочу позабыть своё имя и званье,</a:t>
            </a:r>
            <a:br>
              <a:rPr lang="ru-RU" sz="3600" dirty="0" smtClean="0"/>
            </a:br>
            <a:r>
              <a:rPr lang="ru-RU" sz="3600" dirty="0" smtClean="0"/>
              <a:t>На номер, на литер, на кличку сменять…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Вл. </a:t>
            </a:r>
            <a:r>
              <a:rPr lang="ru-RU" sz="3600" dirty="0" err="1" smtClean="0"/>
              <a:t>Луговской</a:t>
            </a:r>
            <a:r>
              <a:rPr lang="ru-RU" sz="3600" dirty="0" smtClean="0"/>
              <a:t> «Утро республик»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Мережков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437112"/>
            <a:ext cx="1584176" cy="1944216"/>
          </a:xfrm>
          <a:prstGeom prst="rect">
            <a:avLst/>
          </a:prstGeom>
        </p:spPr>
      </p:pic>
      <p:pic>
        <p:nvPicPr>
          <p:cNvPr id="7" name="Рисунок 6" descr="Куприн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509120"/>
            <a:ext cx="1584176" cy="1584176"/>
          </a:xfrm>
          <a:prstGeom prst="rect">
            <a:avLst/>
          </a:prstGeom>
        </p:spPr>
      </p:pic>
      <p:pic>
        <p:nvPicPr>
          <p:cNvPr id="8" name="Рисунок 7" descr="Бунин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2996952"/>
            <a:ext cx="1085850" cy="1428750"/>
          </a:xfrm>
          <a:prstGeom prst="rect">
            <a:avLst/>
          </a:prstGeom>
        </p:spPr>
      </p:pic>
      <p:pic>
        <p:nvPicPr>
          <p:cNvPr id="9" name="Рисунок 8" descr="Б Зайцев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4221088"/>
            <a:ext cx="1888232" cy="2232248"/>
          </a:xfrm>
          <a:prstGeom prst="rect">
            <a:avLst/>
          </a:prstGeom>
        </p:spPr>
      </p:pic>
      <p:pic>
        <p:nvPicPr>
          <p:cNvPr id="10" name="Рисунок 9" descr="Гиппиус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4581128"/>
            <a:ext cx="1364357" cy="1644774"/>
          </a:xfrm>
          <a:prstGeom prst="rect">
            <a:avLst/>
          </a:prstGeom>
        </p:spPr>
      </p:pic>
      <p:pic>
        <p:nvPicPr>
          <p:cNvPr id="11" name="Рисунок 10" descr="А Толстой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6804248" y="4509120"/>
            <a:ext cx="1642120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221088"/>
            <a:ext cx="4068960" cy="24756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В 21- 22 г. </a:t>
            </a:r>
            <a:r>
              <a:rPr lang="ru-RU" sz="2800" dirty="0"/>
              <a:t>п</a:t>
            </a:r>
            <a:r>
              <a:rPr lang="ru-RU" sz="2800" dirty="0" smtClean="0"/>
              <a:t>окинули</a:t>
            </a:r>
          </a:p>
          <a:p>
            <a:pPr algn="just">
              <a:buNone/>
            </a:pPr>
            <a:r>
              <a:rPr lang="ru-RU" sz="2800" dirty="0" smtClean="0"/>
              <a:t>Россию И.Шмелёв, </a:t>
            </a:r>
          </a:p>
          <a:p>
            <a:pPr algn="just">
              <a:buNone/>
            </a:pPr>
            <a:r>
              <a:rPr lang="ru-RU" sz="2800" dirty="0" smtClean="0"/>
              <a:t>Г. Иванов, В. Ходасевич, </a:t>
            </a:r>
          </a:p>
          <a:p>
            <a:pPr algn="just">
              <a:buNone/>
            </a:pPr>
            <a:r>
              <a:rPr lang="ru-RU" sz="2800" dirty="0" smtClean="0"/>
              <a:t>А. Ремизов, М. Цветаева.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688632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Мы несметные, грозные легионы труда.</a:t>
            </a:r>
            <a:br>
              <a:rPr lang="ru-RU" sz="3200" dirty="0" smtClean="0"/>
            </a:br>
            <a:r>
              <a:rPr lang="ru-RU" sz="3200" dirty="0" smtClean="0"/>
              <a:t>Мы победители пространства морей,</a:t>
            </a:r>
            <a:br>
              <a:rPr lang="ru-RU" sz="3200" dirty="0" smtClean="0"/>
            </a:br>
            <a:r>
              <a:rPr lang="ru-RU" sz="3200" dirty="0" smtClean="0"/>
              <a:t> океанов и суши,</a:t>
            </a:r>
            <a:br>
              <a:rPr lang="ru-RU" sz="3200" dirty="0" smtClean="0"/>
            </a:br>
            <a:r>
              <a:rPr lang="ru-RU" sz="3200" dirty="0" smtClean="0"/>
              <a:t>Светом искусственных солнц</a:t>
            </a:r>
            <a:br>
              <a:rPr lang="ru-RU" sz="3200" dirty="0" smtClean="0"/>
            </a:br>
            <a:r>
              <a:rPr lang="ru-RU" sz="3200" dirty="0" smtClean="0"/>
              <a:t>мы зажгли города,</a:t>
            </a:r>
            <a:br>
              <a:rPr lang="ru-RU" sz="3200" dirty="0" smtClean="0"/>
            </a:br>
            <a:r>
              <a:rPr lang="ru-RU" sz="3200" dirty="0" smtClean="0"/>
              <a:t>пожаром восстаний горят</a:t>
            </a:r>
            <a:br>
              <a:rPr lang="ru-RU" sz="3200" dirty="0" smtClean="0"/>
            </a:br>
            <a:r>
              <a:rPr lang="ru-RU" sz="3200" dirty="0" smtClean="0"/>
              <a:t>наши гордые души.</a:t>
            </a:r>
            <a:br>
              <a:rPr lang="ru-RU" sz="3200" dirty="0" smtClean="0"/>
            </a:br>
            <a:r>
              <a:rPr lang="ru-RU" sz="3200" dirty="0" smtClean="0"/>
              <a:t>М. Светлов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Рисунок 3" descr="Шмелев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88640"/>
            <a:ext cx="1440160" cy="1656184"/>
          </a:xfrm>
          <a:prstGeom prst="rect">
            <a:avLst/>
          </a:prstGeom>
        </p:spPr>
      </p:pic>
      <p:pic>
        <p:nvPicPr>
          <p:cNvPr id="5" name="Рисунок 4" descr="Ходасевич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916832"/>
            <a:ext cx="1368152" cy="2232248"/>
          </a:xfrm>
          <a:prstGeom prst="rect">
            <a:avLst/>
          </a:prstGeom>
        </p:spPr>
      </p:pic>
      <p:pic>
        <p:nvPicPr>
          <p:cNvPr id="6" name="Рисунок 5" descr="Ремизов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077072"/>
            <a:ext cx="1872208" cy="2520280"/>
          </a:xfrm>
          <a:prstGeom prst="rect">
            <a:avLst/>
          </a:prstGeom>
        </p:spPr>
      </p:pic>
      <p:pic>
        <p:nvPicPr>
          <p:cNvPr id="7" name="Рисунок 6" descr="Цветаев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0232" y="4221088"/>
            <a:ext cx="1872208" cy="2304256"/>
          </a:xfrm>
          <a:prstGeom prst="rect">
            <a:avLst/>
          </a:prstGeom>
        </p:spPr>
      </p:pic>
      <p:pic>
        <p:nvPicPr>
          <p:cNvPr id="8" name="Рисунок 7" descr="Г Иванов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1916832"/>
            <a:ext cx="1440160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728789"/>
            <a:ext cx="8229600" cy="312921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И всё-таки старая интеллигенция хотела участвовать в создании новой культуры, но не всегда это было нужно и не всегда поддерживалось властью. Изолированные островки: Дом искусства и Дом литературы с их журналами.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72208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smtClean="0"/>
              <a:t>Мы во власти мятежного, страстного хмеля;</a:t>
            </a:r>
            <a:br>
              <a:rPr lang="ru-RU" sz="3600" b="1" dirty="0" smtClean="0"/>
            </a:br>
            <a:r>
              <a:rPr lang="ru-RU" sz="3600" b="1" dirty="0" smtClean="0"/>
              <a:t>Пусть кричат нам: «Вы палачи красоты!»</a:t>
            </a:r>
            <a:br>
              <a:rPr lang="ru-RU" sz="3600" b="1" dirty="0" smtClean="0"/>
            </a:br>
            <a:r>
              <a:rPr lang="ru-RU" sz="3600" b="1" dirty="0" smtClean="0"/>
              <a:t>Во имя нашего Завтра – сожжём Рафаэля,</a:t>
            </a:r>
            <a:br>
              <a:rPr lang="ru-RU" sz="3600" b="1" dirty="0" smtClean="0"/>
            </a:br>
            <a:r>
              <a:rPr lang="ru-RU" sz="3600" b="1" dirty="0" smtClean="0"/>
              <a:t>Разрушим музеи, растопчем искусства цветы!</a:t>
            </a:r>
            <a:br>
              <a:rPr lang="ru-RU" sz="3600" b="1" dirty="0" smtClean="0"/>
            </a:br>
            <a:r>
              <a:rPr lang="ru-RU" sz="3600" b="1" dirty="0" smtClean="0"/>
              <a:t>                                                 В. Кириллов «Мы»</a:t>
            </a:r>
            <a:r>
              <a:rPr lang="ru-RU" sz="3600" dirty="0" smtClean="0"/>
              <a:t>      </a:t>
            </a:r>
            <a:endParaRPr lang="ru-RU" sz="3600" dirty="0"/>
          </a:p>
        </p:txBody>
      </p:sp>
      <p:pic>
        <p:nvPicPr>
          <p:cNvPr id="4" name="Рисунок 3" descr="Мереж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916832"/>
            <a:ext cx="3744416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19256" cy="4320480"/>
          </a:xfrm>
        </p:spPr>
        <p:txBody>
          <a:bodyPr/>
          <a:lstStyle/>
          <a:p>
            <a:pPr algn="just">
              <a:buNone/>
            </a:pPr>
            <a:r>
              <a:rPr dirty="0" lang="ru-RU" smtClean="0" sz="2800"/>
              <a:t>С середины 20 – </a:t>
            </a:r>
            <a:r>
              <a:rPr dirty="0" err="1" lang="ru-RU" smtClean="0" sz="2800"/>
              <a:t>х</a:t>
            </a:r>
            <a:r>
              <a:rPr dirty="0" lang="ru-RU" smtClean="0" sz="2800"/>
              <a:t> годов – давление государства на литературу, свободную мысль: запрещено издание «Литературной газеты». В ГПУ создано Главное управление по делам литературы и искусства (Главлит). </a:t>
            </a:r>
          </a:p>
          <a:p>
            <a:pPr algn="just">
              <a:buNone/>
            </a:pPr>
            <a:endParaRPr dirty="0"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429000"/>
            <a:ext cx="4176464" cy="1786210"/>
          </a:xfrm>
        </p:spPr>
        <p:txBody>
          <a:bodyPr>
            <a:noAutofit/>
          </a:bodyPr>
          <a:lstStyle/>
          <a:p>
            <a:pPr algn="r"/>
            <a:r>
              <a:rPr dirty="0" lang="ru-RU" smtClean="0" sz="3200"/>
              <a:t> Гвозди бы делать из этих людей:</a:t>
            </a:r>
            <a:br>
              <a:rPr dirty="0" lang="ru-RU" smtClean="0" sz="3200"/>
            </a:br>
            <a:r>
              <a:rPr dirty="0" lang="ru-RU" smtClean="0" sz="3200"/>
              <a:t>Крепче б не было в мире гвоздей.</a:t>
            </a:r>
            <a:br>
              <a:rPr dirty="0" lang="ru-RU" smtClean="0" sz="3200"/>
            </a:br>
            <a:r>
              <a:rPr dirty="0" lang="ru-RU" smtClean="0" sz="3200"/>
              <a:t>Н. Тихонов «Баллада о гвоздях»</a:t>
            </a:r>
            <a:endParaRPr dirty="0" lang="ru-RU" sz="3200"/>
          </a:p>
        </p:txBody>
      </p:sp>
      <p:pic>
        <p:nvPicPr>
          <p:cNvPr descr="Плакат.jpeg" id="4" name="Рисунок 3"/>
          <p:cNvPicPr>
            <a:picLocks noChangeAspect="1"/>
          </p:cNvPicPr>
          <p:nvPr/>
        </p:nvPicPr>
        <p:blipFill>
          <a:blip cstate="print" r:embed="rId2"/>
          <a:srcRect b="87"/>
          <a:stretch>
            <a:fillRect/>
          </a:stretch>
        </p:blipFill>
        <p:spPr>
          <a:xfrm>
            <a:off x="179512" y="2636912"/>
            <a:ext cx="4752528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0"/>
            <a:ext cx="83529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dirty="0" lang="ru-RU" smtClean="0" sz="3200"/>
              <a:t>В</a:t>
            </a:r>
            <a:r>
              <a:rPr dirty="0" lang="ru-RU" smtClean="0" sz="2400"/>
              <a:t> </a:t>
            </a:r>
            <a:r>
              <a:rPr dirty="0" lang="ru-RU" smtClean="0" sz="3200"/>
              <a:t>«Правде» </a:t>
            </a:r>
            <a:r>
              <a:rPr dirty="0" lang="ru-RU" smtClean="0" sz="2400"/>
              <a:t>статья </a:t>
            </a:r>
            <a:r>
              <a:rPr dirty="0" lang="ru-RU" smtClean="0" sz="2800"/>
              <a:t>«Первое предупреждение» </a:t>
            </a:r>
            <a:r>
              <a:rPr dirty="0" lang="ru-RU" smtClean="0" sz="2400"/>
              <a:t>призывает к борьбе с контрреволюционными  элементами: высылают </a:t>
            </a:r>
          </a:p>
          <a:p>
            <a:pPr algn="just"/>
            <a:r>
              <a:rPr dirty="0" lang="ru-RU" smtClean="0" sz="2400"/>
              <a:t>Н. Бердяева, М. Осоргина, Е. Замятина,  Л. </a:t>
            </a:r>
            <a:r>
              <a:rPr dirty="0" err="1" lang="ru-RU" smtClean="0" sz="2400"/>
              <a:t>Карсавина</a:t>
            </a:r>
            <a:r>
              <a:rPr dirty="0" lang="ru-RU" smtClean="0" sz="2400"/>
              <a:t>, </a:t>
            </a:r>
          </a:p>
          <a:p>
            <a:pPr algn="just"/>
            <a:r>
              <a:rPr dirty="0" lang="ru-RU" smtClean="0" sz="2400"/>
              <a:t>И. Ильина, Ю. </a:t>
            </a:r>
            <a:r>
              <a:rPr dirty="0" err="1" lang="ru-RU" smtClean="0" sz="2400"/>
              <a:t>Айхенвальда</a:t>
            </a:r>
            <a:r>
              <a:rPr dirty="0" lang="ru-RU" smtClean="0" sz="2400"/>
              <a:t> и других.</a:t>
            </a:r>
          </a:p>
          <a:p>
            <a:pPr algn="just"/>
            <a:endParaRPr dirty="0" lang="ru-RU" smtClean="0" sz="2400"/>
          </a:p>
        </p:txBody>
      </p:sp>
      <p:pic>
        <p:nvPicPr>
          <p:cNvPr descr="Бердяев.jpg" id="6" name="Рисунок 5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323528" y="2060848"/>
            <a:ext cx="2016224" cy="2232248"/>
          </a:xfrm>
          <a:prstGeom prst="rect">
            <a:avLst/>
          </a:prstGeom>
        </p:spPr>
      </p:pic>
      <p:pic>
        <p:nvPicPr>
          <p:cNvPr descr="М Осоргин.jpeg" id="7" name="Рисунок 6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3203848" y="1988840"/>
            <a:ext cx="2141215" cy="2376264"/>
          </a:xfrm>
          <a:prstGeom prst="rect">
            <a:avLst/>
          </a:prstGeom>
        </p:spPr>
      </p:pic>
      <p:pic>
        <p:nvPicPr>
          <p:cNvPr descr="Замятин.jpg" id="8" name="Рисунок 7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5796136" y="1772816"/>
            <a:ext cx="1944216" cy="2376264"/>
          </a:xfrm>
          <a:prstGeom prst="rect">
            <a:avLst/>
          </a:prstGeom>
        </p:spPr>
      </p:pic>
      <p:pic>
        <p:nvPicPr>
          <p:cNvPr descr="Лев Карсавин.jpg" id="9" name="Рисунок 8"/>
          <p:cNvPicPr>
            <a:picLocks noChangeAspect="1"/>
          </p:cNvPicPr>
          <p:nvPr/>
        </p:nvPicPr>
        <p:blipFill>
          <a:blip cstate="print" r:embed="rId5"/>
          <a:stretch>
            <a:fillRect/>
          </a:stretch>
        </p:blipFill>
        <p:spPr>
          <a:xfrm>
            <a:off x="899592" y="4437112"/>
            <a:ext cx="2054352" cy="2232248"/>
          </a:xfrm>
          <a:prstGeom prst="rect">
            <a:avLst/>
          </a:prstGeom>
        </p:spPr>
      </p:pic>
      <p:pic>
        <p:nvPicPr>
          <p:cNvPr descr="И Ильин.jpg" id="10" name="Рисунок 9"/>
          <p:cNvPicPr>
            <a:picLocks noChangeAspect="1"/>
          </p:cNvPicPr>
          <p:nvPr/>
        </p:nvPicPr>
        <p:blipFill>
          <a:blip cstate="print" r:embed="rId6"/>
          <a:stretch>
            <a:fillRect/>
          </a:stretch>
        </p:blipFill>
        <p:spPr>
          <a:xfrm>
            <a:off x="3419872" y="4509120"/>
            <a:ext cx="2664296" cy="2160240"/>
          </a:xfrm>
          <a:prstGeom prst="rect">
            <a:avLst/>
          </a:prstGeom>
        </p:spPr>
      </p:pic>
      <p:pic>
        <p:nvPicPr>
          <p:cNvPr descr="Критик Юрий Айхенвальд.jpg" id="11" name="Рисунок 10"/>
          <p:cNvPicPr>
            <a:picLocks noChangeAspect="1"/>
          </p:cNvPicPr>
          <p:nvPr/>
        </p:nvPicPr>
        <p:blipFill>
          <a:blip cstate="print" r:embed="rId7"/>
          <a:stretch>
            <a:fillRect/>
          </a:stretch>
        </p:blipFill>
        <p:spPr>
          <a:xfrm>
            <a:off x="6516216" y="4221088"/>
            <a:ext cx="225063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2348880"/>
            <a:ext cx="5688632" cy="4869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Закрыты журналы «Мир искусства», «Культура и жизнь», «Литературные записки», «Перевал», альманах «Шиповник», сборник «Литературная мысль»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60648"/>
            <a:ext cx="5194920" cy="172819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Августовский культурный погром </a:t>
            </a:r>
            <a:br>
              <a:rPr lang="ru-RU" dirty="0" smtClean="0"/>
            </a:br>
            <a:r>
              <a:rPr lang="ru-RU" dirty="0" smtClean="0"/>
              <a:t>22 года</a:t>
            </a:r>
            <a:endParaRPr lang="ru-RU" dirty="0"/>
          </a:p>
        </p:txBody>
      </p:sp>
      <p:pic>
        <p:nvPicPr>
          <p:cNvPr id="4" name="Рисунок 3" descr="Мир ис-в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2952328" cy="3024336"/>
          </a:xfrm>
          <a:prstGeom prst="rect">
            <a:avLst/>
          </a:prstGeom>
        </p:spPr>
      </p:pic>
      <p:pic>
        <p:nvPicPr>
          <p:cNvPr id="5" name="Рисунок 4" descr="Альмана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212976"/>
            <a:ext cx="2232248" cy="3445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484784"/>
            <a:ext cx="4906888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Самая массовая общественная организация, осуществлявшая руководство всеми видами художественного творчества. Главный теоретический орган – журнал «Пролетарская культура».</a:t>
            </a:r>
          </a:p>
          <a:p>
            <a:pPr>
              <a:buNone/>
            </a:pPr>
            <a:r>
              <a:rPr lang="ru-RU" sz="2000" dirty="0" smtClean="0"/>
              <a:t>Личность низводилась до роли нивелированного стандарта, а неповторимость индивидуального человеческого характера полностью игнорировалась.</a:t>
            </a:r>
            <a:endParaRPr lang="ru-RU" sz="2000" dirty="0"/>
          </a:p>
          <a:p>
            <a:pPr>
              <a:buNone/>
            </a:pPr>
            <a:r>
              <a:rPr lang="ru-RU" sz="2000" dirty="0" smtClean="0"/>
              <a:t>С 23-го года появляются новые журналы -  «</a:t>
            </a:r>
            <a:r>
              <a:rPr lang="ru-RU" sz="2000" dirty="0" err="1" smtClean="0"/>
              <a:t>попутнические</a:t>
            </a:r>
            <a:r>
              <a:rPr lang="ru-RU" sz="2000" dirty="0" smtClean="0"/>
              <a:t>», «пролетарские», «крестьянские» - «Октябрь», «Новый мир», «Звезда», «Молодая гвардия», «</a:t>
            </a:r>
            <a:r>
              <a:rPr lang="ru-RU" sz="2000" dirty="0" err="1" smtClean="0"/>
              <a:t>Леф</a:t>
            </a:r>
            <a:r>
              <a:rPr lang="ru-RU" sz="2000" dirty="0" smtClean="0"/>
              <a:t>» и другие.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Пролеткульт</a:t>
            </a:r>
            <a:br>
              <a:rPr lang="ru-RU" sz="6600" dirty="0" smtClean="0"/>
            </a:br>
            <a:r>
              <a:rPr lang="ru-RU" sz="2800" dirty="0" smtClean="0"/>
              <a:t>«чистота пролетарской идеологии»</a:t>
            </a:r>
            <a:endParaRPr lang="ru-RU" sz="6600" dirty="0"/>
          </a:p>
        </p:txBody>
      </p:sp>
      <p:pic>
        <p:nvPicPr>
          <p:cNvPr id="4" name="Рисунок 3" descr="Новые журна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3816424" cy="501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76209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Группа «Кузница»</a:t>
            </a:r>
          </a:p>
          <a:p>
            <a:endParaRPr lang="ru-RU" b="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700808"/>
            <a:ext cx="4040188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Борьба за организацию коммунистического общества</a:t>
            </a:r>
          </a:p>
          <a:p>
            <a:pPr>
              <a:buNone/>
            </a:pPr>
            <a:r>
              <a:rPr lang="ru-RU" sz="2800" dirty="0" smtClean="0"/>
              <a:t>Ф. Гладков, В. Кириллов,</a:t>
            </a:r>
          </a:p>
          <a:p>
            <a:pPr>
              <a:buNone/>
            </a:pPr>
            <a:r>
              <a:rPr lang="ru-RU" sz="2800" dirty="0" smtClean="0"/>
              <a:t> А. Новиков – Прибой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 «… буржуазная литература и язык должны быть ликвидированы…»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2204864"/>
            <a:ext cx="4041775" cy="44644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200" b="1" dirty="0" smtClean="0"/>
              <a:t> Имажинисты </a:t>
            </a:r>
          </a:p>
          <a:p>
            <a:pPr>
              <a:buNone/>
            </a:pPr>
            <a:r>
              <a:rPr lang="ru-RU" dirty="0" smtClean="0"/>
              <a:t>С. Есенин, А. </a:t>
            </a:r>
            <a:r>
              <a:rPr lang="ru-RU" dirty="0" err="1" smtClean="0"/>
              <a:t>Мариенгоф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Н. Ивнев</a:t>
            </a:r>
          </a:p>
          <a:p>
            <a:pPr>
              <a:buNone/>
            </a:pPr>
            <a:r>
              <a:rPr lang="ru-RU" dirty="0" smtClean="0"/>
              <a:t>«Пришло время либо </a:t>
            </a:r>
            <a:r>
              <a:rPr lang="ru-RU" dirty="0" err="1" smtClean="0"/>
              <a:t>уйтии</a:t>
            </a:r>
            <a:r>
              <a:rPr lang="ru-RU" dirty="0" smtClean="0"/>
              <a:t> не коптить небо, либо творить человека и эпоху»</a:t>
            </a:r>
          </a:p>
          <a:p>
            <a:pPr>
              <a:buNone/>
            </a:pPr>
            <a:r>
              <a:rPr lang="ru-RU" sz="3200" b="1" dirty="0" smtClean="0"/>
              <a:t>ЛЕФ </a:t>
            </a:r>
            <a:r>
              <a:rPr lang="ru-RU" dirty="0" smtClean="0"/>
              <a:t>(Левый фронт искусства) </a:t>
            </a:r>
          </a:p>
          <a:p>
            <a:pPr>
              <a:buNone/>
            </a:pPr>
            <a:r>
              <a:rPr lang="ru-RU" dirty="0" smtClean="0"/>
              <a:t>В. Маяковский</a:t>
            </a:r>
          </a:p>
          <a:p>
            <a:pPr>
              <a:buNone/>
            </a:pPr>
            <a:r>
              <a:rPr lang="ru-RU" sz="3200" dirty="0" smtClean="0"/>
              <a:t>«… рабочий писатель должен не учиться, а творить…»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800" b="1" dirty="0" smtClean="0"/>
              <a:t>Пролеткульт </a:t>
            </a:r>
            <a:r>
              <a:rPr lang="ru-RU" sz="2800" b="1" dirty="0" smtClean="0"/>
              <a:t>с</a:t>
            </a:r>
            <a:r>
              <a:rPr lang="ru-RU" sz="2800" dirty="0" smtClean="0"/>
              <a:t>оздан в октябре 1917 года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(инициатор  Луначарский)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3"/>
          </p:nvPr>
        </p:nvSpPr>
        <p:spPr>
          <a:xfrm>
            <a:off x="4499992" y="1196752"/>
            <a:ext cx="4041775" cy="69009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Футуристы</a:t>
            </a:r>
            <a:endParaRPr lang="ru-RU" sz="3200" dirty="0"/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4211960" y="1700808"/>
            <a:ext cx="432048" cy="30963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179512" y="548680"/>
            <a:ext cx="371480" cy="10081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5868144" y="177281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491880" y="908720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249</TotalTime>
  <Words>430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Литература 20 – 30 годов</vt:lpstr>
      <vt:lpstr>Хочу позабыть своё имя и званье, На номер, на литер, на кличку сменять… Вл. Луговской «Утро республик» </vt:lpstr>
      <vt:lpstr> Мы несметные, грозные легионы труда. Мы победители пространства морей,  океанов и суши, Светом искусственных солнц мы зажгли города, пожаром восстаний горят наши гордые души. М. Светлов     </vt:lpstr>
      <vt:lpstr>Мы во власти мятежного, страстного хмеля; Пусть кричат нам: «Вы палачи красоты!» Во имя нашего Завтра – сожжём Рафаэля, Разрушим музеи, растопчем искусства цветы!                                                  В. Кириллов «Мы»      </vt:lpstr>
      <vt:lpstr> Гвозди бы делать из этих людей: Крепче б не было в мире гвоздей. Н. Тихонов «Баллада о гвоздях»</vt:lpstr>
      <vt:lpstr>Слайд 6</vt:lpstr>
      <vt:lpstr>Августовский культурный погром  22 года</vt:lpstr>
      <vt:lpstr>Пролеткульт «чистота пролетарской идеологии»</vt:lpstr>
      <vt:lpstr>Пролеткульт создан в октябре 1917 года                                                              (инициатор  Луначарский)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20 – 30 годов</dc:title>
  <dc:creator>User</dc:creator>
  <cp:lastModifiedBy>User</cp:lastModifiedBy>
  <cp:revision>30</cp:revision>
  <dcterms:created xsi:type="dcterms:W3CDTF">2012-11-18T17:41:32Z</dcterms:created>
  <dcterms:modified xsi:type="dcterms:W3CDTF">2012-11-19T13:11:29Z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524737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