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1" r:id="rId8"/>
    <p:sldId id="264" r:id="rId9"/>
    <p:sldId id="262" r:id="rId10"/>
    <p:sldId id="265" r:id="rId11"/>
    <p:sldId id="266" r:id="rId12"/>
    <p:sldId id="269" r:id="rId13"/>
    <p:sldId id="270" r:id="rId14"/>
    <p:sldId id="271" r:id="rId15"/>
    <p:sldId id="268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4F76-CAC1-4A52-82F3-7B8605B5A601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D479-5C4E-40DA-AB68-476250B27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4F76-CAC1-4A52-82F3-7B8605B5A601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D479-5C4E-40DA-AB68-476250B27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4F76-CAC1-4A52-82F3-7B8605B5A601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D479-5C4E-40DA-AB68-476250B27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4F76-CAC1-4A52-82F3-7B8605B5A601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D479-5C4E-40DA-AB68-476250B27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4F76-CAC1-4A52-82F3-7B8605B5A601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D479-5C4E-40DA-AB68-476250B27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4F76-CAC1-4A52-82F3-7B8605B5A601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D479-5C4E-40DA-AB68-476250B27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4F76-CAC1-4A52-82F3-7B8605B5A601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D479-5C4E-40DA-AB68-476250B27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4F76-CAC1-4A52-82F3-7B8605B5A601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D479-5C4E-40DA-AB68-476250B27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4F76-CAC1-4A52-82F3-7B8605B5A601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D479-5C4E-40DA-AB68-476250B27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4F76-CAC1-4A52-82F3-7B8605B5A601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D479-5C4E-40DA-AB68-476250B27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4F76-CAC1-4A52-82F3-7B8605B5A601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D479-5C4E-40DA-AB68-476250B27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14F76-CAC1-4A52-82F3-7B8605B5A601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BD479-5C4E-40DA-AB68-476250B274A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students.ru/2010/03/21/master_i_margarita.html" TargetMode="External"/><Relationship Id="rId2" Type="http://schemas.openxmlformats.org/officeDocument/2006/relationships/hyperlink" Target="http://www.2do2go.ru/msk/events/8668/moskva-mastera-i-margarity-s-poseshcheniem-muzey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nni-sanni.com/?p=238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0_ceccc_6222998d_XL.jpg" id="5" name="Рисунок 4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0" y="0"/>
            <a:ext cx="755576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395536" y="5445224"/>
            <a:ext cx="8748464" cy="1412776"/>
          </a:xfrm>
        </p:spPr>
        <p:txBody>
          <a:bodyPr>
            <a:normAutofit/>
            <a:scene3d>
              <a:camera prst="obliqueTopRight"/>
              <a:lightRig dir="t" rig="threePt"/>
            </a:scene3d>
          </a:bodyPr>
          <a:lstStyle/>
          <a:p>
            <a:r>
              <a:rPr b="1" dirty="0" err="1" lang="ru-RU" smtClean="0" sz="2800">
                <a:ln w="28575">
                  <a:solidFill>
                    <a:schemeClr val="tx1"/>
                  </a:solidFill>
                </a:ln>
                <a:solidFill>
                  <a:schemeClr val="tx1"/>
                </a:solidFill>
                <a:latin charset="0" pitchFamily="66" typeface="Monotype Corsiva"/>
              </a:rPr>
              <a:t>Пухальская</a:t>
            </a:r>
            <a:r>
              <a:rPr b="1" dirty="0" lang="ru-RU" smtClean="0" sz="2800">
                <a:ln w="28575">
                  <a:solidFill>
                    <a:schemeClr val="tx1"/>
                  </a:solidFill>
                </a:ln>
                <a:solidFill>
                  <a:schemeClr val="tx1"/>
                </a:solidFill>
                <a:latin charset="0" pitchFamily="66" typeface="Monotype Corsiva"/>
              </a:rPr>
              <a:t>  Л.В., учитель русского языка и литературы МОБУ «СОШ№73» г. Оренбурга</a:t>
            </a:r>
            <a:endParaRPr b="1" dirty="0" lang="ru-RU" sz="2800">
              <a:ln w="28575">
                <a:solidFill>
                  <a:schemeClr val="tx1"/>
                </a:solidFill>
              </a:ln>
              <a:solidFill>
                <a:schemeClr val="tx1"/>
              </a:solidFill>
              <a:latin charset="0" pitchFamily="66" typeface="Monotype Corsiva"/>
            </a:endParaRPr>
          </a:p>
        </p:txBody>
      </p:sp>
      <p:pic>
        <p:nvPicPr>
          <p:cNvPr descr="mwglk1.jpg" id="4" name="Рисунок 3"/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>
          <a:xfrm>
            <a:off x="0" y="0"/>
            <a:ext cx="9144000" cy="234888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60848"/>
            <a:ext cx="9144000" cy="2520280"/>
          </a:xfrm>
        </p:spPr>
        <p:txBody>
          <a:bodyPr>
            <a:normAutofit/>
          </a:bodyPr>
          <a:lstStyle/>
          <a:p>
            <a:r>
              <a:rPr b="1" dirty="0" lang="ru-RU" smtClean="0">
                <a:ln w="28575">
                  <a:solidFill>
                    <a:schemeClr val="tx1"/>
                  </a:solidFill>
                </a:ln>
                <a:effectLst>
                  <a:outerShdw algn="ctr" blurRad="60007" dir="7680000" dist="310007" kx="1300200" rotWithShape="0" sy="30000">
                    <a:prstClr val="black">
                      <a:alpha val="32000"/>
                    </a:prstClr>
                  </a:outerShdw>
                  <a:reflection algn="bl" blurRad="6350" dir="5400000" endA="300" endPos="45500" rotWithShape="0" stA="55000" sy="-100000"/>
                </a:effectLst>
                <a:latin charset="0" pitchFamily="66" typeface="Monotype Corsiva"/>
              </a:rPr>
              <a:t>Роман М.А. Булгакова </a:t>
            </a:r>
            <a:br>
              <a:rPr b="1" dirty="0" lang="ru-RU" smtClean="0">
                <a:ln w="28575">
                  <a:solidFill>
                    <a:schemeClr val="tx1"/>
                  </a:solidFill>
                </a:ln>
                <a:effectLst>
                  <a:outerShdw algn="ctr" blurRad="60007" dir="7680000" dist="310007" kx="1300200" rotWithShape="0" sy="30000">
                    <a:prstClr val="black">
                      <a:alpha val="32000"/>
                    </a:prstClr>
                  </a:outerShdw>
                  <a:reflection algn="bl" blurRad="6350" dir="5400000" endA="300" endPos="45500" rotWithShape="0" stA="55000" sy="-100000"/>
                </a:effectLst>
                <a:latin charset="0" pitchFamily="66" typeface="Monotype Corsiva"/>
              </a:rPr>
            </a:br>
            <a:r>
              <a:rPr b="1" dirty="0" lang="ru-RU" smtClean="0">
                <a:ln w="28575">
                  <a:solidFill>
                    <a:schemeClr val="tx1"/>
                  </a:solidFill>
                </a:ln>
                <a:effectLst>
                  <a:outerShdw algn="ctr" blurRad="60007" dir="7680000" dist="310007" kx="1300200" rotWithShape="0" sy="30000">
                    <a:prstClr val="black">
                      <a:alpha val="32000"/>
                    </a:prstClr>
                  </a:outerShdw>
                  <a:reflection algn="bl" blurRad="6350" dir="5400000" endA="300" endPos="45500" rotWithShape="0" stA="55000" sy="-100000"/>
                </a:effectLst>
                <a:latin charset="0" pitchFamily="66" typeface="Monotype Corsiva"/>
              </a:rPr>
              <a:t>«Мастер и Маргарита».</a:t>
            </a:r>
            <a:br>
              <a:rPr b="1" dirty="0" lang="ru-RU" smtClean="0">
                <a:ln w="28575">
                  <a:solidFill>
                    <a:schemeClr val="tx1"/>
                  </a:solidFill>
                </a:ln>
                <a:effectLst>
                  <a:outerShdw algn="ctr" blurRad="60007" dir="7680000" dist="310007" kx="1300200" rotWithShape="0" sy="30000">
                    <a:prstClr val="black">
                      <a:alpha val="32000"/>
                    </a:prstClr>
                  </a:outerShdw>
                  <a:reflection algn="bl" blurRad="6350" dir="5400000" endA="300" endPos="45500" rotWithShape="0" stA="55000" sy="-100000"/>
                </a:effectLst>
                <a:latin charset="0" pitchFamily="66" typeface="Monotype Corsiva"/>
              </a:rPr>
            </a:br>
            <a:r>
              <a:rPr b="1" dirty="0" lang="ru-RU" smtClean="0">
                <a:ln w="28575">
                  <a:solidFill>
                    <a:schemeClr val="tx1"/>
                  </a:solidFill>
                </a:ln>
                <a:effectLst>
                  <a:outerShdw algn="ctr" blurRad="60007" dir="7680000" dist="310007" kx="1300200" rotWithShape="0" sy="30000">
                    <a:prstClr val="black">
                      <a:alpha val="32000"/>
                    </a:prstClr>
                  </a:outerShdw>
                  <a:reflection algn="bl" blurRad="6350" dir="5400000" endA="300" endPos="45500" rotWithShape="0" stA="55000" sy="-100000"/>
                </a:effectLst>
                <a:latin charset="0" pitchFamily="66" typeface="Monotype Corsiva"/>
              </a:rPr>
              <a:t>История романа. Жанр и композиция.</a:t>
            </a:r>
            <a:endParaRPr b="1" dirty="0" lang="ru-RU">
              <a:ln w="28575">
                <a:solidFill>
                  <a:schemeClr val="tx1"/>
                </a:solidFill>
              </a:ln>
              <a:effectLst>
                <a:outerShdw algn="ctr" blurRad="60007" dir="7680000" dist="310007" kx="1300200" rotWithShape="0" sy="30000">
                  <a:prstClr val="black">
                    <a:alpha val="32000"/>
                  </a:prstClr>
                </a:outerShdw>
                <a:reflection algn="bl" blurRad="6350" dir="5400000" endA="300" endPos="45500" rotWithShape="0" stA="55000" sy="-100000"/>
              </a:effectLst>
              <a:latin charset="0" pitchFamily="66" typeface="Monotype Corsiva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Система образов романа</a:t>
            </a:r>
            <a:endParaRPr lang="ru-RU" b="1" dirty="0">
              <a:ln w="28575">
                <a:noFill/>
              </a:ln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707904" y="1600200"/>
            <a:ext cx="5436096" cy="525780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ru-RU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Понтий Пилат и </a:t>
            </a:r>
            <a:r>
              <a:rPr lang="ru-RU" sz="4400" b="1" dirty="0" err="1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Иешуа</a:t>
            </a:r>
            <a:r>
              <a:rPr lang="ru-RU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ru-RU" sz="4400" b="1" dirty="0" err="1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Га-Ноцри</a:t>
            </a:r>
            <a:endParaRPr lang="ru-RU" sz="4400" b="1" dirty="0">
              <a:ln w="28575">
                <a:noFill/>
              </a:ln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endParaRPr lang="ru-RU" sz="4400" b="1" dirty="0" smtClean="0">
              <a:ln w="28575">
                <a:noFill/>
              </a:ln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endParaRPr lang="ru-RU" sz="4400" b="1" dirty="0">
              <a:ln w="28575">
                <a:noFill/>
              </a:ln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endParaRPr lang="ru-RU" sz="4400" b="1" dirty="0" smtClean="0">
              <a:ln w="28575">
                <a:noFill/>
              </a:ln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Мастер </a:t>
            </a:r>
            <a:r>
              <a:rPr lang="ru-RU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и Маргарита</a:t>
            </a:r>
          </a:p>
          <a:p>
            <a:endParaRPr lang="ru-RU" dirty="0"/>
          </a:p>
        </p:txBody>
      </p:sp>
      <p:pic>
        <p:nvPicPr>
          <p:cNvPr id="6" name="Рисунок 5" descr="defaul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40768"/>
            <a:ext cx="3131840" cy="2313806"/>
          </a:xfrm>
          <a:prstGeom prst="rect">
            <a:avLst/>
          </a:prstGeom>
        </p:spPr>
      </p:pic>
      <p:pic>
        <p:nvPicPr>
          <p:cNvPr id="9" name="Рисунок 8" descr="1269161655_master_and_margari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05064"/>
            <a:ext cx="3347864" cy="2852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Система образов романа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1600200"/>
            <a:ext cx="4968552" cy="525780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Font typeface="Arial" pitchFamily="34" charset="0"/>
              <a:buNone/>
            </a:pPr>
            <a:r>
              <a:rPr lang="ru-RU" sz="4400" b="1" dirty="0" err="1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Воланд</a:t>
            </a:r>
            <a:r>
              <a:rPr lang="ru-RU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 и его свита</a:t>
            </a:r>
          </a:p>
          <a:p>
            <a:pPr algn="ctr">
              <a:spcBef>
                <a:spcPct val="0"/>
              </a:spcBef>
              <a:buFont typeface="Arial" pitchFamily="34" charset="0"/>
              <a:buNone/>
            </a:pPr>
            <a:endParaRPr lang="ru-RU" sz="4400" b="1" dirty="0" smtClean="0">
              <a:ln w="28575">
                <a:noFill/>
              </a:ln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 typeface="Arial" pitchFamily="34" charset="0"/>
              <a:buNone/>
            </a:pPr>
            <a:endParaRPr lang="ru-RU" sz="4400" b="1" dirty="0">
              <a:ln w="28575">
                <a:noFill/>
              </a:ln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 typeface="Arial" pitchFamily="34" charset="0"/>
              <a:buNone/>
            </a:pPr>
            <a:endParaRPr lang="ru-RU" sz="4400" b="1" dirty="0" smtClean="0">
              <a:ln w="28575">
                <a:noFill/>
              </a:ln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 typeface="Arial" pitchFamily="34" charset="0"/>
              <a:buNone/>
            </a:pPr>
            <a:r>
              <a:rPr lang="ru-RU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Москва </a:t>
            </a:r>
            <a:r>
              <a:rPr lang="ru-RU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и москвичи</a:t>
            </a:r>
          </a:p>
          <a:p>
            <a:endParaRPr lang="ru-RU" sz="4400" b="1" dirty="0">
              <a:ln w="28575">
                <a:noFill/>
              </a:ln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5" name="Рисунок 4" descr="bulgakov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4283968" cy="2952328"/>
          </a:xfrm>
          <a:prstGeom prst="rect">
            <a:avLst/>
          </a:prstGeom>
        </p:spPr>
      </p:pic>
      <p:pic>
        <p:nvPicPr>
          <p:cNvPr id="8" name="Рисунок 7" descr="bulgakov-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933056"/>
            <a:ext cx="4283968" cy="2924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61149" y="152400"/>
            <a:ext cx="342112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Свита </a:t>
            </a:r>
            <a:r>
              <a:rPr lang="ru-RU" sz="4400" b="1" dirty="0" err="1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Воланда</a:t>
            </a:r>
            <a:endParaRPr lang="ru-RU" sz="4400" b="1" dirty="0">
              <a:ln w="28575">
                <a:noFill/>
              </a:ln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314950" y="260350"/>
            <a:ext cx="24929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 err="1">
                <a:solidFill>
                  <a:schemeClr val="bg1"/>
                </a:solidFill>
                <a:latin typeface="Monotype Corsiva" pitchFamily="66" charset="0"/>
              </a:rPr>
              <a:t>Коровьев.Фагот</a:t>
            </a:r>
            <a:r>
              <a:rPr lang="ru-RU" sz="2800" b="1" dirty="0">
                <a:solidFill>
                  <a:schemeClr val="bg1"/>
                </a:solidFill>
                <a:latin typeface="Monotype Corsiva" pitchFamily="66" charset="0"/>
              </a:rPr>
              <a:t>.</a:t>
            </a:r>
          </a:p>
        </p:txBody>
      </p:sp>
      <p:pic>
        <p:nvPicPr>
          <p:cNvPr id="7175" name="Picture 7" descr="0_5f2fe_f98d2516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40322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084888" y="1412875"/>
            <a:ext cx="2491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Monotype Corsiva" pitchFamily="66" charset="0"/>
              </a:rPr>
              <a:t>Кот Бегемот</a:t>
            </a:r>
            <a:r>
              <a:rPr lang="en-US" sz="2800" b="1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Monotype Corsiva" pitchFamily="66" charset="0"/>
              </a:rPr>
              <a:t>     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877050" y="2708275"/>
            <a:ext cx="13981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 err="1">
                <a:solidFill>
                  <a:schemeClr val="bg1"/>
                </a:solidFill>
                <a:latin typeface="Monotype Corsiva" pitchFamily="66" charset="0"/>
              </a:rPr>
              <a:t>Азазелло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7179" name="Picture 11" descr="glushenko_begemot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052736"/>
            <a:ext cx="3527425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2" descr="e7042414759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693987"/>
            <a:ext cx="3168650" cy="416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948264" y="3789040"/>
            <a:ext cx="9589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 err="1">
                <a:solidFill>
                  <a:schemeClr val="bg1"/>
                </a:solidFill>
                <a:latin typeface="Monotype Corsiva" pitchFamily="66" charset="0"/>
              </a:rPr>
              <a:t>Гелла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11266" name="Picture 2" descr="http://www.kino-teatr.ru/movie/kadr/3753/137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3021317"/>
            <a:ext cx="2685678" cy="38366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4" grpId="0"/>
      <p:bldP spid="7176" grpId="0"/>
      <p:bldP spid="7177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8748464" cy="2852936"/>
          </a:xfrm>
        </p:spPr>
        <p:txBody>
          <a:bodyPr>
            <a:normAutofit fontScale="77500" lnSpcReduction="20000"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sz="4800" b="1" dirty="0" err="1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Воланд</a:t>
            </a:r>
            <a:r>
              <a:rPr lang="ru-RU" sz="48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 и его свита выполняют роль связующего звена между тремя мирами: «древним ершалаимским, вечным потусторонним и современным московским». </a:t>
            </a: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11" descr="0_5b73d_4ef22c80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996952"/>
            <a:ext cx="3347864" cy="38610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566a0fbf0f1f36effae61d43d1c_pre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2132856"/>
            <a:ext cx="3168352" cy="4629894"/>
          </a:xfrm>
          <a:prstGeom prst="rect">
            <a:avLst/>
          </a:prstGeom>
        </p:spPr>
      </p:pic>
      <p:pic>
        <p:nvPicPr>
          <p:cNvPr id="9" name="Рисунок 8" descr="bulgakov-1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996952"/>
            <a:ext cx="3779912" cy="3861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7" name="Picture 11" descr="9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205038"/>
            <a:ext cx="72390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51520" y="0"/>
            <a:ext cx="8892479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7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ru-RU" sz="28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Роль этих героев – обнажить сущность происходящего, выследить и вывести на всеобщее обозрение пороки этого общества, которые, оказывается, человечество не изжило со времён древнего мира.</a:t>
            </a:r>
          </a:p>
        </p:txBody>
      </p:sp>
      <p:pic>
        <p:nvPicPr>
          <p:cNvPr id="19463" name="Picture 7" descr="mm_05_we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2276475"/>
            <a:ext cx="7272338" cy="391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9" descr="344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813" y="2708275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8" descr="1337450114_mas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2565400"/>
            <a:ext cx="7323137" cy="391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18396c22c1470f0c0f11581bcef236d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2708920"/>
            <a:ext cx="6553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644008" cy="52578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sz="41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В романе Булгакова живет глубокая вера в непреложные нравственные законы. Проблемы любви и равнодушия, трусости и раскаяния, предательства и бесчеловечности добра и зла, выбора жизненных путей, ведущих или к истине и свободе, или к рабству, раскрыты во всем блеске его мастерства.</a:t>
            </a:r>
          </a:p>
        </p:txBody>
      </p:sp>
      <p:pic>
        <p:nvPicPr>
          <p:cNvPr id="7" name="Содержимое 6" descr="img_others484455c8055c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772816"/>
            <a:ext cx="4495800" cy="403244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http://www.2do2go.ru/msk/events/8668/moskva-mastera-i-margarity-s-poseshcheniem-muzeya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http://news.students.ru/2010/03/21/master_i_margarita.html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http://anni-sanni.com/?p=2382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ru-RU" sz="5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История создания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5148064" cy="56612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300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33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300" b="1" dirty="0" smtClean="0">
                <a:solidFill>
                  <a:schemeClr val="bg1"/>
                </a:solidFill>
                <a:latin typeface="Monotype Corsiva" pitchFamily="66" charset="0"/>
              </a:rPr>
              <a:t>    </a:t>
            </a:r>
            <a:r>
              <a:rPr lang="ru-RU" sz="4500" b="1" dirty="0" smtClean="0">
                <a:solidFill>
                  <a:schemeClr val="bg1"/>
                </a:solidFill>
                <a:latin typeface="Monotype Corsiva" pitchFamily="66" charset="0"/>
              </a:rPr>
              <a:t>Время начала работы над «Мастером и Маргаритой» Булгаков в разных рукописях датировал то 1928, то 1929 годом. Первая редакция «Мастера и Маргариты» была уничтожена автором 18 марта 1930 : « И лично я, своими руками, бросил в печку черновик романа о дьяволе…».</a:t>
            </a:r>
            <a:br>
              <a:rPr lang="ru-RU" sz="45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500" b="1" dirty="0" smtClean="0">
                <a:solidFill>
                  <a:schemeClr val="bg1"/>
                </a:solidFill>
                <a:latin typeface="Monotype Corsiva" pitchFamily="66" charset="0"/>
              </a:rPr>
              <a:t>   Работа над «Мастером и Маргаритой» возобновилась в 1931 году. </a:t>
            </a:r>
            <a:endParaRPr lang="ru-RU" sz="45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536d99abe0588158fd0f7215402_prev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92080" y="1484784"/>
            <a:ext cx="3851920" cy="459797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0"/>
            <a:ext cx="5148064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>
                <a:solidFill>
                  <a:schemeClr val="bg1"/>
                </a:solidFill>
                <a:latin typeface="Monotype Corsiva" pitchFamily="66" charset="0"/>
              </a:rPr>
              <a:t>Булгаков сделал 8! редакций.  </a:t>
            </a:r>
            <a:r>
              <a:rPr lang="ru-RU" sz="3200" b="1" dirty="0">
                <a:solidFill>
                  <a:schemeClr val="bg1"/>
                </a:solidFill>
                <a:latin typeface="Monotype Corsiva" pitchFamily="66" charset="0"/>
              </a:rPr>
              <a:t>Авторская правка продолжалась почти до самой смерти писателя (1940</a:t>
            </a:r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).</a:t>
            </a:r>
            <a:r>
              <a:rPr lang="ru-RU" sz="3200" b="1" dirty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3200" b="1" dirty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b="1" dirty="0">
                <a:solidFill>
                  <a:schemeClr val="bg1"/>
                </a:solidFill>
                <a:latin typeface="Monotype Corsiva" pitchFamily="66" charset="0"/>
              </a:rPr>
              <a:t>Роман «Мастер и Маргарита» при жизни автора не публиковался. </a:t>
            </a:r>
            <a:r>
              <a:rPr lang="ru-RU" sz="3200" b="1" dirty="0">
                <a:solidFill>
                  <a:schemeClr val="bg1"/>
                </a:solidFill>
                <a:latin typeface="Monotype Corsiva" pitchFamily="66" charset="0"/>
              </a:rPr>
              <a:t>Впервые он вышел в свет только в 1966 году, через 26 лет после смерти </a:t>
            </a:r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 Булгакова в </a:t>
            </a:r>
            <a:r>
              <a:rPr lang="ru-RU" sz="3200" b="1" dirty="0">
                <a:solidFill>
                  <a:schemeClr val="bg1"/>
                </a:solidFill>
                <a:latin typeface="Monotype Corsiva" pitchFamily="66" charset="0"/>
              </a:rPr>
              <a:t>журнале «</a:t>
            </a:r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Москва» №</a:t>
            </a:r>
            <a:r>
              <a:rPr lang="ru-RU" sz="3200" b="1" dirty="0">
                <a:solidFill>
                  <a:schemeClr val="bg1"/>
                </a:solidFill>
                <a:latin typeface="Monotype Corsiva" pitchFamily="66" charset="0"/>
              </a:rPr>
              <a:t>11 за 1966 и №1 за 1967г</a:t>
            </a:r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. с </a:t>
            </a:r>
            <a:r>
              <a:rPr lang="ru-RU" sz="3200" b="1" dirty="0">
                <a:solidFill>
                  <a:schemeClr val="bg1"/>
                </a:solidFill>
                <a:latin typeface="Monotype Corsiva" pitchFamily="66" charset="0"/>
              </a:rPr>
              <a:t>купюрами, в сокращённом журнальном варианте. </a:t>
            </a:r>
            <a:endParaRPr lang="ru-RU" sz="3200" b="1" dirty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32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7" name="Содержимое 6" descr="YZAFghwKg26VPSMMYmeD8A-post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8064" y="0"/>
            <a:ext cx="3995936" cy="6857999"/>
          </a:xfr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rmAutofit/>
          </a:bodyPr>
          <a:lstStyle/>
          <a:p>
            <a:r>
              <a:rPr lang="ru-RU" sz="5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Названия романа М.Булгакова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412776"/>
            <a:ext cx="4716016" cy="54452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>
                <a:solidFill>
                  <a:schemeClr val="bg1"/>
                </a:solidFill>
                <a:latin typeface="Monotype Corsiva" pitchFamily="66" charset="0"/>
              </a:rPr>
              <a:t>«Черный маг»</a:t>
            </a:r>
          </a:p>
          <a:p>
            <a:pPr>
              <a:buNone/>
            </a:pPr>
            <a:r>
              <a:rPr lang="ru-RU" sz="3200" b="1" dirty="0">
                <a:solidFill>
                  <a:schemeClr val="bg1"/>
                </a:solidFill>
                <a:latin typeface="Monotype Corsiva" pitchFamily="66" charset="0"/>
              </a:rPr>
              <a:t> «Консультант с копытом»</a:t>
            </a:r>
          </a:p>
          <a:p>
            <a:pPr>
              <a:buNone/>
            </a:pPr>
            <a:r>
              <a:rPr lang="ru-RU" sz="3200" b="1" dirty="0">
                <a:solidFill>
                  <a:schemeClr val="bg1"/>
                </a:solidFill>
                <a:latin typeface="Monotype Corsiva" pitchFamily="66" charset="0"/>
              </a:rPr>
              <a:t> «Копыто инженера» </a:t>
            </a:r>
          </a:p>
          <a:p>
            <a:pPr>
              <a:buNone/>
            </a:pPr>
            <a:r>
              <a:rPr lang="ru-RU" sz="3200" b="1" dirty="0">
                <a:solidFill>
                  <a:schemeClr val="bg1"/>
                </a:solidFill>
                <a:latin typeface="Monotype Corsiva" pitchFamily="66" charset="0"/>
              </a:rPr>
              <a:t>«Великий канцлер»</a:t>
            </a:r>
          </a:p>
          <a:p>
            <a:pPr>
              <a:buNone/>
            </a:pPr>
            <a:r>
              <a:rPr lang="ru-RU" sz="3200" b="1" dirty="0">
                <a:solidFill>
                  <a:schemeClr val="bg1"/>
                </a:solidFill>
                <a:latin typeface="Monotype Corsiva" pitchFamily="66" charset="0"/>
              </a:rPr>
              <a:t> «Сатана»</a:t>
            </a:r>
          </a:p>
          <a:p>
            <a:pPr>
              <a:buNone/>
            </a:pPr>
            <a:r>
              <a:rPr lang="ru-RU" sz="3200" b="1" dirty="0">
                <a:solidFill>
                  <a:schemeClr val="bg1"/>
                </a:solidFill>
                <a:latin typeface="Monotype Corsiva" pitchFamily="66" charset="0"/>
              </a:rPr>
              <a:t> «Черный богослов»</a:t>
            </a:r>
          </a:p>
          <a:p>
            <a:pPr>
              <a:buNone/>
            </a:pPr>
            <a:r>
              <a:rPr lang="ru-RU" sz="3200" b="1" dirty="0">
                <a:solidFill>
                  <a:schemeClr val="bg1"/>
                </a:solidFill>
                <a:latin typeface="Monotype Corsiva" pitchFamily="66" charset="0"/>
              </a:rPr>
              <a:t> «Он появился» </a:t>
            </a:r>
          </a:p>
          <a:p>
            <a:pPr>
              <a:buNone/>
            </a:pPr>
            <a:r>
              <a:rPr lang="ru-RU" sz="3200" b="1" dirty="0">
                <a:solidFill>
                  <a:schemeClr val="bg1"/>
                </a:solidFill>
                <a:latin typeface="Monotype Corsiva" pitchFamily="66" charset="0"/>
              </a:rPr>
              <a:t>«Князь тьмы» </a:t>
            </a:r>
          </a:p>
          <a:p>
            <a:pPr>
              <a:buNone/>
            </a:pPr>
            <a:r>
              <a:rPr lang="ru-RU" sz="3200" b="1" u="sng" dirty="0">
                <a:solidFill>
                  <a:schemeClr val="bg1"/>
                </a:solidFill>
                <a:latin typeface="Monotype Corsiva" pitchFamily="66" charset="0"/>
              </a:rPr>
              <a:t>«Мастер и Маргарита»</a:t>
            </a:r>
          </a:p>
        </p:txBody>
      </p:sp>
      <p:pic>
        <p:nvPicPr>
          <p:cNvPr id="5" name="Содержимое 4" descr="f8798744c9acd14698f41e94a6b_prev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lum bright="-30000" contrast="40000"/>
          </a:blip>
          <a:stretch>
            <a:fillRect/>
          </a:stretch>
        </p:blipFill>
        <p:spPr>
          <a:xfrm>
            <a:off x="5508104" y="1124744"/>
            <a:ext cx="3635896" cy="5733256"/>
          </a:xfrm>
        </p:spPr>
      </p:pic>
      <p:sp>
        <p:nvSpPr>
          <p:cNvPr id="6" name="Правая фигурная скобка 5"/>
          <p:cNvSpPr/>
          <p:nvPr/>
        </p:nvSpPr>
        <p:spPr>
          <a:xfrm>
            <a:off x="4067944" y="1628800"/>
            <a:ext cx="648072" cy="4248472"/>
          </a:xfrm>
          <a:prstGeom prst="rightBrace">
            <a:avLst>
              <a:gd name="adj1" fmla="val 0"/>
              <a:gd name="adj2" fmla="val 46924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 w="57150">
                <a:solidFill>
                  <a:srgbClr val="FF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1484784"/>
            <a:ext cx="648072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</a:p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Ь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Я</a:t>
            </a:r>
          </a:p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</a:p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</a:p>
          <a:p>
            <a:pPr algn="ctr"/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</a:t>
            </a:r>
            <a:r>
              <a:rPr lang="ru-RU" sz="5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Жанр  произведения</a:t>
            </a:r>
            <a:endParaRPr lang="ru-RU" sz="5400" b="1" dirty="0">
              <a:ln w="28575">
                <a:noFill/>
              </a:ln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412776"/>
            <a:ext cx="4495800" cy="5445224"/>
          </a:xfrm>
        </p:spPr>
        <p:txBody>
          <a:bodyPr>
            <a:normAutofit fontScale="92500" lnSpcReduction="20000"/>
          </a:bodyPr>
          <a:lstStyle/>
          <a:p>
            <a:pPr>
              <a:buBlip>
                <a:blip r:embed="rId2"/>
              </a:buBlip>
            </a:pPr>
            <a:r>
              <a:rPr lang="ru-RU" sz="3200" b="1" dirty="0">
                <a:solidFill>
                  <a:schemeClr val="bg1"/>
                </a:solidFill>
                <a:latin typeface="Monotype Corsiva" pitchFamily="66" charset="0"/>
              </a:rPr>
              <a:t>Традиционным стало определение жанра романа как </a:t>
            </a:r>
            <a:r>
              <a:rPr lang="ru-RU" sz="3200" b="1" u="sng" dirty="0" err="1" smtClean="0">
                <a:solidFill>
                  <a:schemeClr val="bg1"/>
                </a:solidFill>
                <a:latin typeface="Monotype Corsiva" pitchFamily="66" charset="0"/>
              </a:rPr>
              <a:t>мениппеи</a:t>
            </a:r>
            <a:r>
              <a:rPr lang="ru-RU" sz="3200" b="1" u="sng" dirty="0" smtClean="0">
                <a:solidFill>
                  <a:schemeClr val="bg1"/>
                </a:solidFill>
                <a:latin typeface="Monotype Corsiva" pitchFamily="66" charset="0"/>
              </a:rPr>
              <a:t>.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 В </a:t>
            </a:r>
            <a:r>
              <a:rPr lang="ru-RU" sz="3200" b="1" dirty="0" err="1" smtClean="0">
                <a:solidFill>
                  <a:schemeClr val="bg1"/>
                </a:solidFill>
                <a:latin typeface="Monotype Corsiva" pitchFamily="66" charset="0"/>
              </a:rPr>
              <a:t>мениппее</a:t>
            </a:r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 под смеховой маской скрывается серьезное философское содержание. Для </a:t>
            </a:r>
            <a:r>
              <a:rPr lang="ru-RU" sz="3200" b="1" dirty="0" err="1" smtClean="0">
                <a:solidFill>
                  <a:schemeClr val="bg1"/>
                </a:solidFill>
                <a:latin typeface="Monotype Corsiva" pitchFamily="66" charset="0"/>
              </a:rPr>
              <a:t>мениппеи</a:t>
            </a:r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 характерна также стилистическая </a:t>
            </a:r>
            <a:r>
              <a:rPr lang="ru-RU" sz="3200" b="1" dirty="0" err="1" smtClean="0">
                <a:solidFill>
                  <a:schemeClr val="bg1"/>
                </a:solidFill>
                <a:latin typeface="Monotype Corsiva" pitchFamily="66" charset="0"/>
              </a:rPr>
              <a:t>разноплановость</a:t>
            </a:r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, смещение и смешение пространственных, временных и психологических планов. </a:t>
            </a:r>
            <a:endParaRPr lang="ru-RU" sz="32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images1.jpe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32040" y="1196752"/>
            <a:ext cx="4211960" cy="2808313"/>
          </a:xfrm>
        </p:spPr>
      </p:pic>
      <p:pic>
        <p:nvPicPr>
          <p:cNvPr id="7" name="Рисунок 6" descr="07a-begemo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3" y="3861048"/>
            <a:ext cx="4283968" cy="299695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Жанр  произведения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836712"/>
            <a:ext cx="5292080" cy="6021288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ru-RU" sz="3000" b="1" dirty="0" smtClean="0">
                <a:solidFill>
                  <a:schemeClr val="bg1"/>
                </a:solidFill>
                <a:latin typeface="Monotype Corsiva" pitchFamily="66" charset="0"/>
              </a:rPr>
              <a:t>философский </a:t>
            </a:r>
          </a:p>
          <a:p>
            <a:pPr>
              <a:buBlip>
                <a:blip r:embed="rId2"/>
              </a:buBlip>
            </a:pPr>
            <a:r>
              <a:rPr lang="ru-RU" sz="3000" b="1" dirty="0" smtClean="0">
                <a:solidFill>
                  <a:schemeClr val="bg1"/>
                </a:solidFill>
                <a:latin typeface="Monotype Corsiva" pitchFamily="66" charset="0"/>
              </a:rPr>
              <a:t>фантастический </a:t>
            </a:r>
          </a:p>
          <a:p>
            <a:pPr>
              <a:buBlip>
                <a:blip r:embed="rId2"/>
              </a:buBlip>
            </a:pPr>
            <a:r>
              <a:rPr lang="ru-RU" sz="30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3000" b="1" dirty="0">
                <a:solidFill>
                  <a:schemeClr val="bg1"/>
                </a:solidFill>
                <a:latin typeface="Monotype Corsiva" pitchFamily="66" charset="0"/>
              </a:rPr>
              <a:t>сатирический </a:t>
            </a:r>
            <a:endParaRPr lang="ru-RU" sz="30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>
              <a:buBlip>
                <a:blip r:embed="rId2"/>
              </a:buBlip>
            </a:pPr>
            <a:r>
              <a:rPr lang="ru-RU" sz="3000" b="1" dirty="0">
                <a:solidFill>
                  <a:schemeClr val="bg1"/>
                </a:solidFill>
                <a:latin typeface="Monotype Corsiva" pitchFamily="66" charset="0"/>
              </a:rPr>
              <a:t>и</a:t>
            </a:r>
            <a:r>
              <a:rPr lang="ru-RU" sz="3000" b="1" dirty="0" smtClean="0">
                <a:solidFill>
                  <a:schemeClr val="bg1"/>
                </a:solidFill>
                <a:latin typeface="Monotype Corsiva" pitchFamily="66" charset="0"/>
              </a:rPr>
              <a:t>сторический </a:t>
            </a:r>
          </a:p>
          <a:p>
            <a:pPr>
              <a:buBlip>
                <a:blip r:embed="rId2"/>
              </a:buBlip>
            </a:pPr>
            <a:r>
              <a:rPr lang="ru-RU" sz="3000" b="1" dirty="0" smtClean="0">
                <a:solidFill>
                  <a:schemeClr val="bg1"/>
                </a:solidFill>
                <a:latin typeface="Monotype Corsiva" pitchFamily="66" charset="0"/>
              </a:rPr>
              <a:t>буффонада (от </a:t>
            </a:r>
            <a:r>
              <a:rPr lang="ru-RU" sz="3000" b="1" dirty="0" err="1" smtClean="0">
                <a:solidFill>
                  <a:schemeClr val="bg1"/>
                </a:solidFill>
                <a:latin typeface="Monotype Corsiva" pitchFamily="66" charset="0"/>
              </a:rPr>
              <a:t>итал</a:t>
            </a:r>
            <a:r>
              <a:rPr lang="ru-RU" sz="3000" b="1" dirty="0" smtClean="0">
                <a:solidFill>
                  <a:schemeClr val="bg1"/>
                </a:solidFill>
                <a:latin typeface="Monotype Corsiva" pitchFamily="66" charset="0"/>
              </a:rPr>
              <a:t>. </a:t>
            </a:r>
            <a:r>
              <a:rPr lang="ru-RU" sz="3000" b="1" dirty="0" err="1" smtClean="0">
                <a:solidFill>
                  <a:schemeClr val="bg1"/>
                </a:solidFill>
                <a:latin typeface="Monotype Corsiva" pitchFamily="66" charset="0"/>
              </a:rPr>
              <a:t>buffonata</a:t>
            </a:r>
            <a:r>
              <a:rPr lang="ru-RU" sz="3000" b="1" dirty="0" smtClean="0">
                <a:solidFill>
                  <a:schemeClr val="bg1"/>
                </a:solidFill>
                <a:latin typeface="Monotype Corsiva" pitchFamily="66" charset="0"/>
              </a:rPr>
              <a:t> — шутовство, паясничанье) — утрированно-комическая манера актёрской игры</a:t>
            </a:r>
          </a:p>
          <a:p>
            <a:pPr>
              <a:buBlip>
                <a:blip r:embed="rId2"/>
              </a:buBlip>
            </a:pPr>
            <a:r>
              <a:rPr lang="ru-RU" sz="3000" b="1" dirty="0">
                <a:solidFill>
                  <a:schemeClr val="bg1"/>
                </a:solidFill>
                <a:latin typeface="Monotype Corsiva" pitchFamily="66" charset="0"/>
              </a:rPr>
              <a:t>л</a:t>
            </a:r>
            <a:r>
              <a:rPr lang="ru-RU" sz="3000" b="1" dirty="0" smtClean="0">
                <a:solidFill>
                  <a:schemeClr val="bg1"/>
                </a:solidFill>
                <a:latin typeface="Monotype Corsiva" pitchFamily="66" charset="0"/>
              </a:rPr>
              <a:t>юбовный</a:t>
            </a:r>
          </a:p>
          <a:p>
            <a:pPr>
              <a:buBlip>
                <a:blip r:embed="rId2"/>
              </a:buBlip>
            </a:pPr>
            <a:r>
              <a:rPr lang="ru-RU" sz="3000" b="1" dirty="0">
                <a:solidFill>
                  <a:schemeClr val="bg1"/>
                </a:solidFill>
                <a:latin typeface="Monotype Corsiva" pitchFamily="66" charset="0"/>
              </a:rPr>
              <a:t>б</a:t>
            </a:r>
            <a:r>
              <a:rPr lang="ru-RU" sz="3000" b="1" dirty="0" smtClean="0">
                <a:solidFill>
                  <a:schemeClr val="bg1"/>
                </a:solidFill>
                <a:latin typeface="Monotype Corsiva" pitchFamily="66" charset="0"/>
              </a:rPr>
              <a:t>ытовой</a:t>
            </a:r>
          </a:p>
          <a:p>
            <a:pPr>
              <a:buBlip>
                <a:blip r:embed="rId2"/>
              </a:buBlip>
            </a:pPr>
            <a:r>
              <a:rPr lang="ru-RU" sz="3000" b="1" dirty="0" smtClean="0">
                <a:solidFill>
                  <a:schemeClr val="bg1"/>
                </a:solidFill>
                <a:latin typeface="Monotype Corsiva" pitchFamily="66" charset="0"/>
              </a:rPr>
              <a:t>автобиографический</a:t>
            </a:r>
          </a:p>
          <a:p>
            <a:pPr>
              <a:buBlip>
                <a:blip r:embed="rId2"/>
              </a:buBlip>
            </a:pPr>
            <a:endParaRPr lang="ru-RU" sz="30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7399805_133231179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64088" y="980728"/>
            <a:ext cx="3779912" cy="587727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b="1" dirty="0" lang="ru-RU" sz="4800">
                <a:ln w="28575">
                  <a:noFill/>
                </a:ln>
                <a:solidFill>
                  <a:schemeClr val="bg1"/>
                </a:solidFill>
                <a:effectLst>
                  <a:outerShdw algn="ctr" blurRad="60007" dir="7680000" dist="310007" kx="1300200" rotWithShape="0" sy="30000">
                    <a:prstClr val="black">
                      <a:alpha val="32000"/>
                    </a:prstClr>
                  </a:outerShdw>
                  <a:reflection algn="bl" blurRad="6350" dir="5400000" endA="300" endPos="45500" rotWithShape="0" stA="55000" sy="-100000"/>
                </a:effectLst>
                <a:latin charset="0" pitchFamily="66" typeface="Monotype Corsiva"/>
              </a:rPr>
              <a:t>Композиция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7342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b="1" dirty="0" lang="ru-RU" sz="3600">
                <a:solidFill>
                  <a:schemeClr val="bg1"/>
                </a:solidFill>
                <a:latin charset="0" pitchFamily="66" typeface="Monotype Corsiva"/>
              </a:rPr>
              <a:t> Роман в романе (32 главы )</a:t>
            </a:r>
          </a:p>
          <a:p>
            <a:pPr>
              <a:buBlip>
                <a:blip r:embed="rId2"/>
              </a:buBlip>
            </a:pPr>
            <a:endParaRPr b="1" dirty="0" lang="ru-RU" sz="3000">
              <a:solidFill>
                <a:schemeClr val="bg1"/>
              </a:solidFill>
              <a:latin charset="0" pitchFamily="66" typeface="Monotype Corsiva"/>
            </a:endParaRPr>
          </a:p>
          <a:p>
            <a:pPr>
              <a:buNone/>
            </a:pPr>
            <a:r>
              <a:rPr b="1" dirty="0" lang="ru-RU" sz="3000">
                <a:solidFill>
                  <a:schemeClr val="bg1"/>
                </a:solidFill>
                <a:latin charset="0" pitchFamily="66" typeface="Monotype Corsiva"/>
              </a:rPr>
              <a:t>    </a:t>
            </a:r>
            <a:r>
              <a:rPr b="1" dirty="0" lang="ru-RU" smtClean="0" sz="3000">
                <a:solidFill>
                  <a:schemeClr val="bg1"/>
                </a:solidFill>
                <a:latin charset="0" pitchFamily="66" typeface="Monotype Corsiva"/>
              </a:rPr>
              <a:t> </a:t>
            </a:r>
            <a:r>
              <a:rPr b="1" dirty="0" lang="ru-RU" sz="3600">
                <a:solidFill>
                  <a:schemeClr val="bg1"/>
                </a:solidFill>
                <a:latin charset="0" pitchFamily="66" typeface="Monotype Corsiva"/>
              </a:rPr>
              <a:t>О судьбе Мастера, </a:t>
            </a:r>
            <a:r>
              <a:rPr b="1" dirty="0" lang="ru-RU" smtClean="0" sz="3600">
                <a:solidFill>
                  <a:schemeClr val="bg1"/>
                </a:solidFill>
                <a:latin charset="0" pitchFamily="66" typeface="Monotype Corsiva"/>
              </a:rPr>
              <a:t>               о </a:t>
            </a:r>
            <a:r>
              <a:rPr b="1" dirty="0" lang="ru-RU" sz="3600">
                <a:solidFill>
                  <a:schemeClr val="bg1"/>
                </a:solidFill>
                <a:latin charset="0" pitchFamily="66" typeface="Monotype Corsiva"/>
              </a:rPr>
              <a:t>Понтии Пилате </a:t>
            </a:r>
          </a:p>
          <a:p>
            <a:pPr>
              <a:buNone/>
            </a:pPr>
            <a:r>
              <a:rPr b="1" dirty="0" lang="ru-RU" sz="3000">
                <a:solidFill>
                  <a:schemeClr val="bg1"/>
                </a:solidFill>
                <a:latin charset="0" pitchFamily="66" typeface="Monotype Corsiva"/>
              </a:rPr>
              <a:t>      </a:t>
            </a:r>
            <a:r>
              <a:rPr b="1" dirty="0" lang="ru-RU" smtClean="0" sz="3000">
                <a:solidFill>
                  <a:schemeClr val="bg1"/>
                </a:solidFill>
                <a:latin charset="0" pitchFamily="66" typeface="Monotype Corsiva"/>
              </a:rPr>
              <a:t>                        </a:t>
            </a:r>
            <a:r>
              <a:rPr b="1" dirty="0" lang="ru-RU" sz="3600">
                <a:solidFill>
                  <a:schemeClr val="bg1"/>
                </a:solidFill>
                <a:latin charset="0" pitchFamily="66" typeface="Monotype Corsiva"/>
              </a:rPr>
              <a:t>2 пласта времени</a:t>
            </a:r>
          </a:p>
          <a:p>
            <a:pPr>
              <a:buBlip>
                <a:blip r:embed="rId2"/>
              </a:buBlip>
            </a:pPr>
            <a:endParaRPr b="1" dirty="0" lang="ru-RU" smtClean="0" sz="3000">
              <a:solidFill>
                <a:schemeClr val="bg1"/>
              </a:solidFill>
              <a:latin charset="0" pitchFamily="66" typeface="Monotype Corsiva"/>
            </a:endParaRPr>
          </a:p>
          <a:p>
            <a:pPr>
              <a:buNone/>
            </a:pPr>
            <a:r>
              <a:rPr b="1" dirty="0" lang="ru-RU" smtClean="0" sz="3000">
                <a:solidFill>
                  <a:schemeClr val="bg1"/>
                </a:solidFill>
                <a:latin charset="0" pitchFamily="66" typeface="Monotype Corsiva"/>
              </a:rPr>
              <a:t>    </a:t>
            </a:r>
            <a:r>
              <a:rPr b="1" dirty="0" lang="ru-RU" smtClean="0" sz="3600">
                <a:solidFill>
                  <a:schemeClr val="bg1"/>
                </a:solidFill>
                <a:latin charset="0" pitchFamily="66" typeface="Monotype Corsiva"/>
              </a:rPr>
              <a:t>библейское                            современное </a:t>
            </a:r>
            <a:r>
              <a:rPr b="1" dirty="0" lang="ru-RU" sz="3600">
                <a:solidFill>
                  <a:schemeClr val="bg1"/>
                </a:solidFill>
                <a:latin charset="0" pitchFamily="66" typeface="Monotype Corsiva"/>
              </a:rPr>
              <a:t>Булгакову</a:t>
            </a:r>
          </a:p>
          <a:p>
            <a:pPr>
              <a:buNone/>
            </a:pPr>
            <a:r>
              <a:rPr b="1" dirty="0" lang="ru-RU" sz="3600">
                <a:solidFill>
                  <a:schemeClr val="bg1"/>
                </a:solidFill>
                <a:latin charset="0" pitchFamily="66" typeface="Monotype Corsiva"/>
              </a:rPr>
              <a:t>30 годы</a:t>
            </a:r>
            <a:r>
              <a:rPr b="1" dirty="0" lang="en-US" sz="3600">
                <a:solidFill>
                  <a:schemeClr val="bg1"/>
                </a:solidFill>
                <a:latin charset="0" pitchFamily="66" typeface="Monotype Corsiva"/>
              </a:rPr>
              <a:t> I </a:t>
            </a:r>
            <a:r>
              <a:rPr b="1" dirty="0" lang="ru-RU" sz="3600">
                <a:solidFill>
                  <a:schemeClr val="bg1"/>
                </a:solidFill>
                <a:latin charset="0" pitchFamily="66" typeface="Monotype Corsiva"/>
              </a:rPr>
              <a:t>века новой эры                    30 годы </a:t>
            </a:r>
            <a:r>
              <a:rPr b="1" dirty="0" err="1" lang="ru-RU" sz="3600">
                <a:solidFill>
                  <a:schemeClr val="bg1"/>
                </a:solidFill>
                <a:latin charset="0" pitchFamily="66" typeface="Monotype Corsiva"/>
              </a:rPr>
              <a:t>хх</a:t>
            </a:r>
            <a:r>
              <a:rPr b="1" dirty="0" lang="ru-RU" sz="3600">
                <a:solidFill>
                  <a:schemeClr val="bg1"/>
                </a:solidFill>
                <a:latin charset="0" pitchFamily="66" typeface="Monotype Corsiva"/>
              </a:rPr>
              <a:t> века</a:t>
            </a:r>
          </a:p>
          <a:p>
            <a:pPr algn="ctr">
              <a:buNone/>
            </a:pPr>
            <a:r>
              <a:rPr b="1" dirty="0" lang="ru-RU" sz="3000">
                <a:solidFill>
                  <a:schemeClr val="bg1"/>
                </a:solidFill>
                <a:latin charset="0" pitchFamily="66" typeface="Monotype Corsiva"/>
              </a:rPr>
              <a:t>     </a:t>
            </a:r>
            <a:r>
              <a:rPr b="1" dirty="0" lang="ru-RU" sz="4000">
                <a:solidFill>
                  <a:schemeClr val="bg1"/>
                </a:solidFill>
                <a:latin charset="0" pitchFamily="66" typeface="Monotype Corsiva"/>
              </a:rPr>
              <a:t>События происходят перед Пасхой</a:t>
            </a:r>
          </a:p>
        </p:txBody>
      </p:sp>
      <p:sp>
        <p:nvSpPr>
          <p:cNvPr id="4" name="Стрелка вниз 3"/>
          <p:cNvSpPr/>
          <p:nvPr/>
        </p:nvSpPr>
        <p:spPr>
          <a:xfrm rot="1909459">
            <a:off x="2743240" y="1641270"/>
            <a:ext cx="484632" cy="57606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" name="Стрелка вниз 4"/>
          <p:cNvSpPr/>
          <p:nvPr/>
        </p:nvSpPr>
        <p:spPr>
          <a:xfrm rot="19961530">
            <a:off x="5332886" y="1561986"/>
            <a:ext cx="484632" cy="609537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909459">
            <a:off x="2743241" y="1641269"/>
            <a:ext cx="484632" cy="57606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Стрелка вниз 6"/>
          <p:cNvSpPr/>
          <p:nvPr/>
        </p:nvSpPr>
        <p:spPr>
          <a:xfrm rot="2070877">
            <a:off x="2088492" y="3525045"/>
            <a:ext cx="484632" cy="78868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20223027">
            <a:off x="5347488" y="3493726"/>
            <a:ext cx="484632" cy="75192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pic>
        <p:nvPicPr>
          <p:cNvPr descr="imagesл.jpeg" id="9" name="Рисунок 8"/>
          <p:cNvPicPr>
            <a:picLocks noChangeAspect="1"/>
          </p:cNvPicPr>
          <p:nvPr/>
        </p:nvPicPr>
        <p:blipFill>
          <a:blip cstate="print" r:embed="rId3"/>
          <a:srcRect r="35"/>
          <a:stretch>
            <a:fillRect/>
          </a:stretch>
        </p:blipFill>
        <p:spPr>
          <a:xfrm>
            <a:off x="539552" y="548680"/>
            <a:ext cx="1656184" cy="1752600"/>
          </a:xfrm>
          <a:prstGeom prst="ellipse">
            <a:avLst/>
          </a:prstGeom>
          <a:ln cap="rnd" w="63500">
            <a:solidFill>
              <a:srgbClr val="333333"/>
            </a:solidFill>
          </a:ln>
          <a:effectLst>
            <a:outerShdw blurRad="381000" dir="5400000" dist="292100" rotWithShape="0" sx="-80000" sy="-18000">
              <a:srgbClr val="000000">
                <a:alpha val="22000"/>
              </a:srgbClr>
            </a:outerShdw>
          </a:effectLst>
          <a:scene3d>
            <a:camera prst="orthographicFront"/>
            <a:lightRig dir="t" rig="contrasting">
              <a:rot lat="0" lon="0" rev="3000000"/>
            </a:lightRig>
          </a:scene3d>
          <a:sp3d contourW="7620">
            <a:bevelT h="31750" w="95250"/>
            <a:contourClr>
              <a:srgbClr val="333333"/>
            </a:contourClr>
          </a:sp3d>
        </p:spPr>
      </p:pic>
      <p:pic>
        <p:nvPicPr>
          <p:cNvPr descr="pic_1358348950.jpg" id="10" name="Рисунок 9"/>
          <p:cNvPicPr>
            <a:picLocks noChangeAspect="1"/>
          </p:cNvPicPr>
          <p:nvPr/>
        </p:nvPicPr>
        <p:blipFill>
          <a:blip cstate="print" r:embed="rId4"/>
          <a:stretch>
            <a:fillRect/>
          </a:stretch>
        </p:blipFill>
        <p:spPr>
          <a:xfrm>
            <a:off x="7092280" y="548680"/>
            <a:ext cx="1800200" cy="1800200"/>
          </a:xfrm>
          <a:prstGeom prst="ellipse">
            <a:avLst/>
          </a:prstGeom>
          <a:ln cap="rnd" w="63500">
            <a:solidFill>
              <a:srgbClr val="333333"/>
            </a:solidFill>
          </a:ln>
          <a:effectLst>
            <a:outerShdw blurRad="381000" dir="5400000" dist="292100" rotWithShape="0" sx="-80000" sy="-18000">
              <a:srgbClr val="000000">
                <a:alpha val="22000"/>
              </a:srgbClr>
            </a:outerShdw>
          </a:effectLst>
          <a:scene3d>
            <a:camera prst="orthographicFront"/>
            <a:lightRig dir="t" rig="contrasting">
              <a:rot lat="0" lon="0" rev="3000000"/>
            </a:lightRig>
          </a:scene3d>
          <a:sp3d contourW="7620">
            <a:bevelT h="31750" w="95250"/>
            <a:contourClr>
              <a:srgbClr val="333333"/>
            </a:contourClr>
          </a:sp3d>
        </p:spPr>
      </p:pic>
      <p:pic>
        <p:nvPicPr>
          <p:cNvPr descr="14.jpg" id="11" name="Рисунок 10"/>
          <p:cNvPicPr>
            <a:picLocks noChangeAspect="1"/>
          </p:cNvPicPr>
          <p:nvPr/>
        </p:nvPicPr>
        <p:blipFill>
          <a:blip cstate="print" r:embed="rId5"/>
          <a:stretch>
            <a:fillRect/>
          </a:stretch>
        </p:blipFill>
        <p:spPr>
          <a:xfrm>
            <a:off x="0" y="2852936"/>
            <a:ext cx="2016224" cy="1296144"/>
          </a:xfrm>
          <a:prstGeom prst="ellipse">
            <a:avLst/>
          </a:prstGeom>
          <a:ln cap="rnd" w="63500">
            <a:solidFill>
              <a:srgbClr val="333333"/>
            </a:solidFill>
          </a:ln>
          <a:effectLst>
            <a:outerShdw blurRad="381000" dir="5400000" dist="292100" rotWithShape="0" sx="-80000" sy="-18000">
              <a:srgbClr val="000000">
                <a:alpha val="22000"/>
              </a:srgbClr>
            </a:outerShdw>
          </a:effectLst>
          <a:scene3d>
            <a:camera prst="orthographicFront"/>
            <a:lightRig dir="t" rig="contrasting">
              <a:rot lat="0" lon="0" rev="3000000"/>
            </a:lightRig>
          </a:scene3d>
          <a:sp3d contourW="7620">
            <a:bevelT h="31750" w="95250"/>
            <a:contourClr>
              <a:srgbClr val="333333"/>
            </a:contourClr>
          </a:sp3d>
        </p:spPr>
      </p:pic>
      <p:pic>
        <p:nvPicPr>
          <p:cNvPr descr="_.jpg" id="13" name="Рисунок 12"/>
          <p:cNvPicPr>
            <a:picLocks noChangeAspect="1"/>
          </p:cNvPicPr>
          <p:nvPr/>
        </p:nvPicPr>
        <p:blipFill>
          <a:blip cstate="print" r:embed="rId6"/>
          <a:stretch>
            <a:fillRect/>
          </a:stretch>
        </p:blipFill>
        <p:spPr>
          <a:xfrm>
            <a:off x="6803740" y="2780928"/>
            <a:ext cx="2340260" cy="1440160"/>
          </a:xfrm>
          <a:prstGeom prst="ellipse">
            <a:avLst/>
          </a:prstGeom>
          <a:ln cap="rnd" w="63500">
            <a:solidFill>
              <a:srgbClr val="333333"/>
            </a:solidFill>
          </a:ln>
          <a:effectLst>
            <a:outerShdw blurRad="381000" dir="5400000" dist="292100" rotWithShape="0" sx="-80000" sy="-18000">
              <a:srgbClr val="000000">
                <a:alpha val="22000"/>
              </a:srgbClr>
            </a:outerShdw>
          </a:effectLst>
          <a:scene3d>
            <a:camera prst="orthographicFront"/>
            <a:lightRig dir="t" rig="contrasting">
              <a:rot lat="0" lon="0" rev="3000000"/>
            </a:lightRig>
          </a:scene3d>
          <a:sp3d contourW="7620">
            <a:bevelT h="31750" w="952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Композиция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1268760"/>
            <a:ext cx="6516216" cy="55892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b="1" dirty="0">
                <a:solidFill>
                  <a:schemeClr val="bg1"/>
                </a:solidFill>
                <a:latin typeface="Monotype Corsiva" pitchFamily="66" charset="0"/>
              </a:rPr>
              <a:t>М.А. </a:t>
            </a:r>
            <a:r>
              <a:rPr lang="ru-RU" sz="3000" b="1" dirty="0">
                <a:solidFill>
                  <a:schemeClr val="bg1"/>
                </a:solidFill>
                <a:latin typeface="Monotype Corsiva" pitchFamily="66" charset="0"/>
              </a:rPr>
              <a:t>Булгаков использует особый композиционный прием – </a:t>
            </a:r>
            <a:r>
              <a:rPr lang="ru-RU" sz="3000" b="1" u="sng" dirty="0">
                <a:solidFill>
                  <a:schemeClr val="bg1"/>
                </a:solidFill>
                <a:latin typeface="Monotype Corsiva" pitchFamily="66" charset="0"/>
              </a:rPr>
              <a:t>“скрепы”, </a:t>
            </a:r>
            <a:r>
              <a:rPr lang="ru-RU" sz="3000" b="1" dirty="0">
                <a:solidFill>
                  <a:schemeClr val="bg1"/>
                </a:solidFill>
                <a:latin typeface="Monotype Corsiva" pitchFamily="66" charset="0"/>
              </a:rPr>
              <a:t>повторяющиеся предложения, завершающие одну главу и начинающие следующую</a:t>
            </a:r>
            <a:r>
              <a:rPr lang="ru-RU" sz="3000" b="1" dirty="0" smtClean="0">
                <a:solidFill>
                  <a:schemeClr val="bg1"/>
                </a:solidFill>
                <a:latin typeface="Monotype Corsiva" pitchFamily="66" charset="0"/>
              </a:rPr>
              <a:t>.</a:t>
            </a:r>
          </a:p>
          <a:p>
            <a:pPr>
              <a:buNone/>
            </a:pPr>
            <a:r>
              <a:rPr lang="ru-RU" sz="3000" b="1" dirty="0" smtClean="0">
                <a:solidFill>
                  <a:schemeClr val="bg1"/>
                </a:solidFill>
                <a:latin typeface="Monotype Corsiva" pitchFamily="66" charset="0"/>
              </a:rPr>
              <a:t>“– Все просто: в белом плаще … (гл. 1) – В белом плаще с кровавым подбоем (гл. 2); Было около десяти часов утра (гл. 2) – Да, было около десяти часов утра, досточтимый Иван Николаевич, – сказал профессор (гл. 3, ч. I)</a:t>
            </a:r>
            <a:endParaRPr lang="ru-RU" sz="30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0a06ffc1391ef87959f669c2f4b92fcb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2699792" cy="3831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ru-RU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«Два мира. Параллели и отражения»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836712"/>
            <a:ext cx="4495800" cy="602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u="sng" dirty="0">
                <a:solidFill>
                  <a:schemeClr val="bg1"/>
                </a:solidFill>
                <a:latin typeface="Monotype Corsiva" pitchFamily="66" charset="0"/>
              </a:rPr>
              <a:t>Мир Москвы 30-х гг. 20в. </a:t>
            </a:r>
            <a:r>
              <a:rPr lang="ru-RU" b="1" dirty="0">
                <a:solidFill>
                  <a:srgbClr val="FF0000"/>
                </a:solidFill>
                <a:latin typeface="Monotype Corsiva" pitchFamily="66" charset="0"/>
              </a:rPr>
              <a:t>Изображается </a:t>
            </a:r>
            <a:r>
              <a:rPr lang="ru-RU" b="1" dirty="0">
                <a:solidFill>
                  <a:schemeClr val="bg1"/>
                </a:solidFill>
                <a:latin typeface="Monotype Corsiva" pitchFamily="66" charset="0"/>
              </a:rPr>
              <a:t>советская власть (жестокость, преследование инакомыслия). </a:t>
            </a: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Monotype Corsiva" pitchFamily="66" charset="0"/>
              </a:rPr>
              <a:t>В центре </a:t>
            </a:r>
            <a:r>
              <a:rPr lang="ru-RU" b="1" dirty="0">
                <a:solidFill>
                  <a:schemeClr val="bg1"/>
                </a:solidFill>
                <a:latin typeface="Monotype Corsiva" pitchFamily="66" charset="0"/>
              </a:rPr>
              <a:t>– судьба творческой личности – Мастера, судьба его романа о бродячем философе. </a:t>
            </a:r>
            <a:r>
              <a:rPr lang="ru-RU" b="1" dirty="0">
                <a:solidFill>
                  <a:srgbClr val="FF0000"/>
                </a:solidFill>
                <a:latin typeface="Monotype Corsiva" pitchFamily="66" charset="0"/>
              </a:rPr>
              <a:t>Наказание </a:t>
            </a:r>
            <a:r>
              <a:rPr lang="ru-RU" b="1" dirty="0">
                <a:solidFill>
                  <a:schemeClr val="bg1"/>
                </a:solidFill>
                <a:latin typeface="Monotype Corsiva" pitchFamily="66" charset="0"/>
              </a:rPr>
              <a:t>нечестных людей – например, предателя барона </a:t>
            </a:r>
            <a:r>
              <a:rPr lang="ru-RU" b="1" dirty="0" err="1">
                <a:solidFill>
                  <a:schemeClr val="bg1"/>
                </a:solidFill>
                <a:latin typeface="Monotype Corsiva" pitchFamily="66" charset="0"/>
              </a:rPr>
              <a:t>Майгеля</a:t>
            </a:r>
            <a:r>
              <a:rPr lang="ru-RU" b="1" dirty="0">
                <a:solidFill>
                  <a:schemeClr val="bg1"/>
                </a:solidFill>
                <a:latin typeface="Monotype Corsiva" pitchFamily="66" charset="0"/>
              </a:rPr>
              <a:t>, конъюнктурщика Берлиоза, вора-буфетчика, писательской братии и т. д.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495800" cy="52894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u="sng" dirty="0">
                <a:solidFill>
                  <a:schemeClr val="bg1"/>
                </a:solidFill>
                <a:latin typeface="Monotype Corsiva" pitchFamily="66" charset="0"/>
              </a:rPr>
              <a:t>Мир </a:t>
            </a:r>
            <a:r>
              <a:rPr lang="ru-RU" b="1" u="sng" dirty="0" err="1">
                <a:solidFill>
                  <a:schemeClr val="bg1"/>
                </a:solidFill>
                <a:latin typeface="Monotype Corsiva" pitchFamily="66" charset="0"/>
              </a:rPr>
              <a:t>Ершалаима</a:t>
            </a:r>
            <a:r>
              <a:rPr lang="ru-RU" b="1" u="sng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b="1" u="sng" dirty="0" err="1">
                <a:solidFill>
                  <a:schemeClr val="bg1"/>
                </a:solidFill>
                <a:latin typeface="Monotype Corsiva" pitchFamily="66" charset="0"/>
              </a:rPr>
              <a:t>нач</a:t>
            </a:r>
            <a:r>
              <a:rPr lang="ru-RU" b="1" u="sng" dirty="0">
                <a:solidFill>
                  <a:schemeClr val="bg1"/>
                </a:solidFill>
                <a:latin typeface="Monotype Corsiva" pitchFamily="66" charset="0"/>
              </a:rPr>
              <a:t>. </a:t>
            </a:r>
            <a:r>
              <a:rPr lang="ru-RU" b="1" u="sng" dirty="0" smtClean="0">
                <a:solidFill>
                  <a:schemeClr val="bg1"/>
                </a:solidFill>
                <a:latin typeface="Monotype Corsiva" pitchFamily="66" charset="0"/>
              </a:rPr>
              <a:t>эры</a:t>
            </a:r>
            <a:r>
              <a:rPr lang="ru-RU" b="1" u="sng" dirty="0">
                <a:solidFill>
                  <a:schemeClr val="bg1"/>
                </a:solidFill>
                <a:latin typeface="Monotype Corsiva" pitchFamily="66" charset="0"/>
              </a:rPr>
              <a:t>. </a:t>
            </a:r>
            <a:r>
              <a:rPr lang="ru-RU" b="1" dirty="0">
                <a:solidFill>
                  <a:srgbClr val="FF0000"/>
                </a:solidFill>
                <a:latin typeface="Monotype Corsiva" pitchFamily="66" charset="0"/>
              </a:rPr>
              <a:t>Изображается</a:t>
            </a:r>
            <a:r>
              <a:rPr lang="ru-RU" b="1" dirty="0">
                <a:solidFill>
                  <a:schemeClr val="bg1"/>
                </a:solidFill>
                <a:latin typeface="Monotype Corsiva" pitchFamily="66" charset="0"/>
              </a:rPr>
              <a:t> власть императора </a:t>
            </a:r>
            <a:r>
              <a:rPr lang="ru-RU" b="1" dirty="0" err="1">
                <a:solidFill>
                  <a:schemeClr val="bg1"/>
                </a:solidFill>
                <a:latin typeface="Monotype Corsiva" pitchFamily="66" charset="0"/>
              </a:rPr>
              <a:t>Тиверия</a:t>
            </a:r>
            <a:r>
              <a:rPr lang="ru-RU" b="1" dirty="0">
                <a:solidFill>
                  <a:schemeClr val="bg1"/>
                </a:solidFill>
                <a:latin typeface="Monotype Corsiva" pitchFamily="66" charset="0"/>
              </a:rPr>
              <a:t>. </a:t>
            </a:r>
            <a:r>
              <a:rPr lang="ru-RU" b="1" dirty="0">
                <a:solidFill>
                  <a:schemeClr val="bg1"/>
                </a:solidFill>
                <a:latin typeface="Monotype Corsiva" pitchFamily="66" charset="0"/>
              </a:rPr>
              <a:t>(Наместник, подчиненный власти, - Понтий Пилат. </a:t>
            </a:r>
            <a:endParaRPr lang="ru-RU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В </a:t>
            </a:r>
            <a:r>
              <a:rPr lang="ru-RU" b="1" dirty="0">
                <a:solidFill>
                  <a:srgbClr val="FF0000"/>
                </a:solidFill>
                <a:latin typeface="Monotype Corsiva" pitchFamily="66" charset="0"/>
              </a:rPr>
              <a:t>центре </a:t>
            </a:r>
            <a:r>
              <a:rPr lang="ru-RU" b="1" dirty="0">
                <a:solidFill>
                  <a:schemeClr val="bg1"/>
                </a:solidFill>
                <a:latin typeface="Monotype Corsiva" pitchFamily="66" charset="0"/>
              </a:rPr>
              <a:t>– судьба бродячего философа, который будит в Понтии Пилате, жестоком прокураторе Иудеи настоящую человечность. </a:t>
            </a:r>
            <a:r>
              <a:rPr lang="ru-RU" b="1" dirty="0">
                <a:solidFill>
                  <a:srgbClr val="FF0000"/>
                </a:solidFill>
                <a:latin typeface="Monotype Corsiva" pitchFamily="66" charset="0"/>
              </a:rPr>
              <a:t>Наказание</a:t>
            </a:r>
            <a:r>
              <a:rPr lang="ru-RU" b="1" dirty="0">
                <a:solidFill>
                  <a:schemeClr val="bg1"/>
                </a:solidFill>
                <a:latin typeface="Monotype Corsiva" pitchFamily="66" charset="0"/>
              </a:rPr>
              <a:t> Иуды, наказание Пилата и </a:t>
            </a:r>
            <a:r>
              <a:rPr lang="ru-RU" b="1" dirty="0" err="1">
                <a:solidFill>
                  <a:schemeClr val="bg1"/>
                </a:solidFill>
                <a:latin typeface="Monotype Corsiva" pitchFamily="66" charset="0"/>
              </a:rPr>
              <a:t>тд</a:t>
            </a:r>
            <a:r>
              <a:rPr lang="ru-RU" b="1" dirty="0">
                <a:solidFill>
                  <a:schemeClr val="bg1"/>
                </a:solidFill>
                <a:latin typeface="Monotype Corsiva" pitchFamily="66" charset="0"/>
              </a:rPr>
              <a:t>.</a:t>
            </a:r>
            <a:endParaRPr lang="ru-RU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532</Words>
  <Application>Microsoft Office PowerPoint</Application>
  <PresentationFormat>Экран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Роман М.А. Булгакова  «Мастер и Маргарита». История романа. Жанр и композиция.</vt:lpstr>
      <vt:lpstr>История создания</vt:lpstr>
      <vt:lpstr>Слайд 3</vt:lpstr>
      <vt:lpstr>Названия романа М.Булгакова</vt:lpstr>
      <vt:lpstr>      Жанр  произведения</vt:lpstr>
      <vt:lpstr>Жанр  произведения</vt:lpstr>
      <vt:lpstr>Композиция</vt:lpstr>
      <vt:lpstr>Композиция</vt:lpstr>
      <vt:lpstr>«Два мира. Параллели и отражения»</vt:lpstr>
      <vt:lpstr>Система образов романа</vt:lpstr>
      <vt:lpstr>Система образов романа</vt:lpstr>
      <vt:lpstr>Слайд 12</vt:lpstr>
      <vt:lpstr>Слайд 13</vt:lpstr>
      <vt:lpstr>Слайд 14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Лариса</cp:lastModifiedBy>
  <cp:revision>25</cp:revision>
  <dcterms:created xsi:type="dcterms:W3CDTF">2014-02-19T12:53:50Z</dcterms:created>
  <dcterms:modified xsi:type="dcterms:W3CDTF">2014-02-19T17:03:45Z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986701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