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85" r:id="rId2"/>
    <p:sldId id="286" r:id="rId3"/>
    <p:sldId id="287" r:id="rId4"/>
    <p:sldId id="258" r:id="rId5"/>
    <p:sldId id="272" r:id="rId6"/>
    <p:sldId id="290" r:id="rId7"/>
    <p:sldId id="289" r:id="rId8"/>
    <p:sldId id="270" r:id="rId9"/>
    <p:sldId id="288" r:id="rId10"/>
    <p:sldId id="277" r:id="rId11"/>
    <p:sldId id="280" r:id="rId12"/>
    <p:sldId id="261" r:id="rId13"/>
    <p:sldId id="259" r:id="rId14"/>
    <p:sldId id="262" r:id="rId15"/>
    <p:sldId id="282" r:id="rId16"/>
    <p:sldId id="283" r:id="rId17"/>
    <p:sldId id="266" r:id="rId18"/>
    <p:sldId id="263" r:id="rId19"/>
    <p:sldId id="292" r:id="rId20"/>
    <p:sldId id="293" r:id="rId21"/>
    <p:sldId id="294" r:id="rId22"/>
    <p:sldId id="297" r:id="rId23"/>
    <p:sldId id="291" r:id="rId24"/>
    <p:sldId id="264" r:id="rId25"/>
    <p:sldId id="281" r:id="rId26"/>
    <p:sldId id="296" r:id="rId27"/>
    <p:sldId id="295" r:id="rId28"/>
    <p:sldId id="268" r:id="rId29"/>
    <p:sldId id="273" r:id="rId30"/>
    <p:sldId id="284" r:id="rId31"/>
    <p:sldId id="265" r:id="rId32"/>
    <p:sldId id="298" r:id="rId33"/>
    <p:sldId id="269" r:id="rId34"/>
    <p:sldId id="27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2" autoAdjust="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D87D-8C48-4FBD-A4F8-3F07DC784C4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CFAC45-87DD-460E-A1A6-88DB7D02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D87D-8C48-4FBD-A4F8-3F07DC784C4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C45-87DD-460E-A1A6-88DB7D02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D87D-8C48-4FBD-A4F8-3F07DC784C4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C45-87DD-460E-A1A6-88DB7D02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8D87D-8C48-4FBD-A4F8-3F07DC784C4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BCFAC45-87DD-460E-A1A6-88DB7D02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D87D-8C48-4FBD-A4F8-3F07DC784C4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C45-87DD-460E-A1A6-88DB7D02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D87D-8C48-4FBD-A4F8-3F07DC784C4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C45-87DD-460E-A1A6-88DB7D02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C45-87DD-460E-A1A6-88DB7D02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D87D-8C48-4FBD-A4F8-3F07DC784C4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D87D-8C48-4FBD-A4F8-3F07DC784C4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C45-87DD-460E-A1A6-88DB7D02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D87D-8C48-4FBD-A4F8-3F07DC784C4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AC45-87DD-460E-A1A6-88DB7D02F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8D87D-8C48-4FBD-A4F8-3F07DC784C4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CFAC45-87DD-460E-A1A6-88DB7D02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D87D-8C48-4FBD-A4F8-3F07DC784C4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CFAC45-87DD-460E-A1A6-88DB7D02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58D87D-8C48-4FBD-A4F8-3F07DC784C49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BCFAC45-87DD-460E-A1A6-88DB7D02F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Игорь Васильевич Лотарев</a:t>
            </a:r>
            <a:br>
              <a:rPr lang="ru-RU" sz="4000" b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(1887 – 1941)</a:t>
            </a:r>
          </a:p>
        </p:txBody>
      </p:sp>
      <p:sp>
        <p:nvSpPr>
          <p:cNvPr id="1946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3478213" cy="44227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/>
          </a:p>
        </p:txBody>
      </p:sp>
      <p:sp>
        <p:nvSpPr>
          <p:cNvPr id="19461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067175" y="1773238"/>
            <a:ext cx="5076825" cy="4751387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    </a:t>
            </a:r>
            <a:r>
              <a:rPr lang="ru-RU" sz="3000" b="1" dirty="0">
                <a:solidFill>
                  <a:srgbClr val="FFFF00"/>
                </a:solidFill>
                <a:effectLst/>
                <a:latin typeface="Georgia" pitchFamily="18" charset="0"/>
              </a:rPr>
              <a:t>«Игорь Северянин – поэт, в прекрасном, в лучшем смысле слова … Это лирик, тонко воспринимающий природу и весь мир … Это художник, которому открыта тайна стиха…»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>
                <a:solidFill>
                  <a:srgbClr val="FFFF00"/>
                </a:solidFill>
                <a:effectLst/>
                <a:latin typeface="Georgia" pitchFamily="18" charset="0"/>
              </a:rPr>
              <a:t>В. Брюсов</a:t>
            </a:r>
          </a:p>
        </p:txBody>
      </p:sp>
      <p:pic>
        <p:nvPicPr>
          <p:cNvPr id="19462" name="Picture 6" descr="43923709_1242571748_275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3641725" cy="51577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1905 году состоялась встреча, оставившая неизгладимый отпечаток на жизни и творчестве поэта. С Евгенией, тогда еще Женечкой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Гуцан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Была она на редкость хороша собой: стройная, с роскошными золотыми вьющимися волосами. Игорь, влюбившись, придумал своей юной подруге новое имя Злата и задарил стихами. Больше задаривать было нечем...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49634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Кто он был? Всего лишь восемнадцатилетний юнец, без образования, без специальности и без гроша в кармане. Но при этом крайне уверенный в себе, ничуть не сомневающийся, что совсем скоро будет богат и известен...</a:t>
            </a:r>
            <a:endParaRPr lang="ru-RU" sz="3200" b="1" dirty="0"/>
          </a:p>
        </p:txBody>
      </p:sp>
      <p:pic>
        <p:nvPicPr>
          <p:cNvPr id="1026" name="Picture 2" descr="C:\Documents and Settings\Admin\Рабочий стол\severyanin_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528392" cy="54572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28392" y="188640"/>
            <a:ext cx="5724128" cy="6858000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3200" dirty="0" smtClean="0"/>
              <a:t>	</a:t>
            </a:r>
            <a:r>
              <a:rPr lang="ru-RU" sz="2800" b="1" dirty="0" smtClean="0"/>
              <a:t>Впервые опубликовался во втором номере журнала "Досуг и дело" за 1905 год ( стихотворение «Гибель </a:t>
            </a:r>
            <a:r>
              <a:rPr lang="ru-RU" sz="2800" b="1" dirty="0" err="1" smtClean="0"/>
              <a:t>Рюрика</a:t>
            </a:r>
            <a:r>
              <a:rPr lang="ru-RU" sz="2800" b="1" dirty="0" smtClean="0"/>
              <a:t>» под фамилией Игорь Лотарев). Издавал за свой счет тоненькие брошюры стихов (от 2 до 16 стихотворений) и рассылал их по редакциям "для отзыва". Всего издал их с 1904 по 1912 г. 35. Стихи особого отклика не имели.</a:t>
            </a:r>
            <a:endParaRPr lang="ru-RU" sz="2800" b="1" dirty="0"/>
          </a:p>
        </p:txBody>
      </p:sp>
      <p:pic>
        <p:nvPicPr>
          <p:cNvPr id="3" name="Picture 2" descr="C:\Documents and Settings\Admin\Рабочий стол\File0761.jpg"/>
          <p:cNvPicPr>
            <a:picLocks noChangeAspect="1" noChangeArrowheads="1"/>
          </p:cNvPicPr>
          <p:nvPr/>
        </p:nvPicPr>
        <p:blipFill>
          <a:blip r:embed="rId2" cstate="print"/>
          <a:srcRect r="36"/>
          <a:stretch>
            <a:fillRect/>
          </a:stretch>
        </p:blipFill>
        <p:spPr bwMode="auto">
          <a:xfrm>
            <a:off x="179512" y="332656"/>
            <a:ext cx="3312368" cy="45921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476672"/>
            <a:ext cx="8424936" cy="6120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b="1" dirty="0" smtClean="0"/>
              <a:t>Всероссийскую известность приобрел в 1910 г., когда Л. Н. Толстой уничтожающе отрицательно отозвался о стихах Северянина. Этот отзыв попал в газеты и, как писал сам поэт, </a:t>
            </a:r>
            <a:r>
              <a:rPr lang="ru-RU" sz="3200" b="1" i="1" dirty="0" smtClean="0">
                <a:solidFill>
                  <a:srgbClr val="002060"/>
                </a:solidFill>
              </a:rPr>
              <a:t>«...с тех пор каждая моя новая брошюра тщательно комментировалась критикой на все лады, и с легкой руки Толстого &lt;...&gt; меня стали бранить все, кому не было лень»</a:t>
            </a:r>
            <a:r>
              <a:rPr lang="ru-RU" sz="3200" b="1" dirty="0" smtClean="0"/>
              <a:t>. Известности Северянина много способствовали В. Я. Брюсов и Федор Сологуб.</a:t>
            </a:r>
          </a:p>
          <a:p>
            <a:pPr algn="just">
              <a:buNone/>
            </a:pP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238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	</a:t>
            </a:r>
            <a:r>
              <a:rPr lang="ru-RU" sz="3200" b="1" dirty="0" smtClean="0"/>
              <a:t>Успех нарастал. Игорь Северянин основал собственное литературное направление — эгофутуризм (еще в 1911 г. "Пролог эгофутуризма"). Эгофутуристы в 1914 г. провели совместно с </a:t>
            </a:r>
            <a:r>
              <a:rPr lang="ru-RU" sz="3200" b="1" dirty="0" err="1" smtClean="0"/>
              <a:t>кубофутуристами</a:t>
            </a:r>
            <a:r>
              <a:rPr lang="ru-RU" sz="3200" b="1" dirty="0" smtClean="0"/>
              <a:t>, Д. </a:t>
            </a:r>
            <a:r>
              <a:rPr lang="ru-RU" sz="3200" b="1" dirty="0" err="1" smtClean="0"/>
              <a:t>Бурлюком</a:t>
            </a:r>
            <a:r>
              <a:rPr lang="ru-RU" sz="3200" b="1" dirty="0" smtClean="0"/>
              <a:t>, В. Маяковским  и Василием Каменским в Крыму олимпиаду футуризма.</a:t>
            </a:r>
            <a:endParaRPr lang="ru-RU" sz="3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b="1" dirty="0"/>
              <a:t>Э́гофутури́зм — русское литературное течение 1910-х гг., развившееся в рамках футуризма. Помимо общего футуристического письма для эгофутуризма характерно культивирование рафинированности ощущений, использование новых иноязычных слов, показное себялюбие</a:t>
            </a:r>
            <a:r>
              <a:rPr lang="vi-VN" b="1" dirty="0" smtClean="0"/>
              <a:t>.</a:t>
            </a:r>
            <a:endParaRPr lang="ru-RU" b="1" dirty="0" smtClean="0"/>
          </a:p>
          <a:p>
            <a:r>
              <a:rPr lang="ru-RU" sz="2200" b="1" dirty="0"/>
              <a:t>Поэты, примыкавшие к </a:t>
            </a:r>
            <a:r>
              <a:rPr lang="ru-RU" sz="2200" b="1" dirty="0" smtClean="0"/>
              <a:t>эгофутуризму: </a:t>
            </a:r>
            <a:r>
              <a:rPr lang="ru-RU" sz="2200" b="1" dirty="0"/>
              <a:t>Игорь Северянин (основатель</a:t>
            </a:r>
            <a:r>
              <a:rPr lang="ru-RU" sz="2200" b="1" dirty="0" smtClean="0"/>
              <a:t>),Сергей Алымов,Вадим Баян, Василиск Гнедов,Грааль-Арельский,Георгий Иванов,Рюрик Ивнев,Иван Игнатьев,Павел Кокорин,Дмитрий Крючков,Иван Лукаш,Константин Олимпов,Георгий Шенгели,Вадим Шершеневич,Павел Широков.</a:t>
            </a:r>
            <a:endParaRPr lang="ru-RU" sz="2200" b="1" dirty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Эгофутуризм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594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5760640" cy="5835352"/>
          </a:xfrm>
        </p:spPr>
        <p:txBody>
          <a:bodyPr>
            <a:normAutofit/>
          </a:bodyPr>
          <a:lstStyle/>
          <a:p>
            <a:r>
              <a:rPr lang="vi-VN" b="1" dirty="0"/>
              <a:t>Эгофутуризм был явлением кратковременным и неровным. Бо́льшая часть внимания критики и публики была перенесена на Игоря Северянина, который достаточно рано отстранился от коллективной политики эгофутуристов, а после революции и полностью изменил стиль своей поэзии. Большинство эгофутуристов либо быстро изживали стиль и переходили в другие жанры, либо вскорости совершенно оставляли литерат</a:t>
            </a:r>
            <a:r>
              <a:rPr lang="vi-VN" dirty="0"/>
              <a:t>уру.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8720"/>
            <a:ext cx="316570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0273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91606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b="152"/>
          <a:stretch>
            <a:fillRect/>
          </a:stretch>
        </p:blipFill>
        <p:spPr>
          <a:xfrm>
            <a:off x="457200" y="457200"/>
            <a:ext cx="8329613" cy="604361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	</a:t>
            </a:r>
            <a:r>
              <a:rPr lang="ru-RU" sz="3200" b="1" dirty="0" smtClean="0"/>
              <a:t>Начавшаяся первая мировая война, пусть и не сразу, сменила общественные интересы, сместила акценты, восторг поэзии Северянина оказался явно не к месту. Сначала поэт даже приветствовал войну, собирался вести поклонников "на Берлин", но быстро понял ужас происходящего и опять углубился в личные переживания, заполняя дальше дневник своей души.</a:t>
            </a:r>
            <a:endParaRPr lang="ru-RU" sz="3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kol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3741737" cy="5688012"/>
          </a:xfrm>
          <a:prstGeom prst="rect">
            <a:avLst/>
          </a:prstGeo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643438" y="1268413"/>
            <a:ext cx="41751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из первых и очень редких сборников Игоря Северянина, изданных еще до его известности самим автором тиражом 100 экз. </a:t>
            </a: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58888" y="0"/>
            <a:ext cx="66976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Родители</a:t>
            </a:r>
          </a:p>
        </p:txBody>
      </p:sp>
      <p:pic>
        <p:nvPicPr>
          <p:cNvPr id="23557" name="Picture 5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2628900" cy="4032250"/>
          </a:xfrm>
          <a:prstGeom prst="rect">
            <a:avLst/>
          </a:prstGeom>
          <a:noFill/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95288" y="5229225"/>
            <a:ext cx="28797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Georgia" pitchFamily="18" charset="0"/>
              </a:rPr>
              <a:t>В.П. Лотарев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  <a:latin typeface="Georgia" pitchFamily="18" charset="0"/>
              </a:rPr>
              <a:t>(1860 – 1904)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348038" y="1052513"/>
            <a:ext cx="54737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</a:t>
            </a: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Игорь Северянин родился в Петербурге.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    Отец поэта, Василий Петрович Лотарев, происходил из «владимирских мещан», был военным инженером и дослужился до чина штабс-капитана 1-го Железнодорожного полка.</a:t>
            </a:r>
          </a:p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FFFF00"/>
                </a:solidFill>
                <a:latin typeface="Georgia" pitchFamily="18" charset="0"/>
              </a:rPr>
              <a:t>    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6" name="Picture 8" descr="becadf4ef67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60350"/>
            <a:ext cx="7620000" cy="4410075"/>
          </a:xfrm>
          <a:prstGeom prst="rect">
            <a:avLst/>
          </a:prstGeom>
          <a:noFill/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39750" y="4868863"/>
            <a:ext cx="8280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 марте 1918 г. вышел в свет альманах "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Поэзоконцерт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". На обложке альманаха был помещен портрет Игоря Северянина с указанием его нового титула. Под обложкой альманаха помещены стихи короля поэтов, Петра Ларионова, Марии Кларк, Льва Никулина, Елизаветы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Панайотти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и Кирилла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Халафова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50825" y="4840288"/>
            <a:ext cx="79216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643438" y="476250"/>
            <a:ext cx="428466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</a:t>
            </a:r>
            <a:r>
              <a:rPr lang="ru-R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 восприятии современников имя Северянина нередко ассоциировалось именно с этой книгой.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Ананасы в шампанском!       Ананасы в шампанском!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Удивительно вкусно, искристо и остро!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Весь я в чём-то норвежском! Весь я в чём-то испанском!</a:t>
            </a:r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Вдохновляюсь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порывно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 И берусь за перо!</a:t>
            </a:r>
          </a:p>
        </p:txBody>
      </p:sp>
      <p:pic>
        <p:nvPicPr>
          <p:cNvPr id="38919" name="Picture 7" descr="Ananasyi___-Severyanin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103688" cy="6308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351979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086225" cy="4968875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286248" y="260350"/>
            <a:ext cx="464346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Стремление Северянина к эпатажу  провоцировало неоднозначную реакцию публики. А Северянин словно дразнил её: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Я, гений Игорь Северянин, </a:t>
            </a:r>
            <a:b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Своей победой упоен: </a:t>
            </a:r>
            <a:b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повсеградно</a:t>
            </a: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оэкранен</a:t>
            </a: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повсесердечно</a:t>
            </a: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утвержден! </a:t>
            </a:r>
          </a:p>
        </p:txBody>
      </p:sp>
      <p:pic>
        <p:nvPicPr>
          <p:cNvPr id="52231" name="Picture 7" descr="12468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3933825"/>
            <a:ext cx="1828800" cy="2733675"/>
          </a:xfrm>
          <a:prstGeom prst="rect">
            <a:avLst/>
          </a:prstGeom>
          <a:noFill/>
        </p:spPr>
      </p:pic>
      <p:pic>
        <p:nvPicPr>
          <p:cNvPr id="52232" name="Picture 8" descr="10009305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29066"/>
            <a:ext cx="1879600" cy="2708275"/>
          </a:xfrm>
          <a:prstGeom prst="rect">
            <a:avLst/>
          </a:prstGeom>
          <a:noFill/>
        </p:spPr>
      </p:pic>
      <p:pic>
        <p:nvPicPr>
          <p:cNvPr id="52233" name="Picture 9" descr="severyaninti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214950"/>
            <a:ext cx="3024187" cy="13731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7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3411538" cy="5373687"/>
          </a:xfrm>
          <a:prstGeom prst="rect">
            <a:avLst/>
          </a:prstGeom>
          <a:noFill/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211638" y="981075"/>
            <a:ext cx="4752975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1918 год. Вечер поэзии в Политехническом музее. "Избрание Короля поэтов". В нём участвовали Владимир Маяковский, Константин Бальмонт и Игорь Северянин. "Всеобщим, прямым, равным и тайным голосованием" это звание было присуждено Северянину. </a:t>
            </a: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07904" y="1214422"/>
            <a:ext cx="5184576" cy="49062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b="1" dirty="0" smtClean="0"/>
              <a:t>Вторым </a:t>
            </a:r>
            <a:r>
              <a:rPr lang="ru-RU" sz="3200" b="1" dirty="0" smtClean="0"/>
              <a:t>был признан В. Маяковский, третьим В. Каменский. Через несколько дней "король" уехал с семьей на отдых в эстонскую приморскую деревню </a:t>
            </a:r>
            <a:r>
              <a:rPr lang="ru-RU" sz="3200" b="1" dirty="0" err="1" smtClean="0"/>
              <a:t>Тойла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3" name="Содержимое 5" descr="23876343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3301538" cy="492384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b="1" dirty="0" smtClean="0"/>
              <a:t>В 1920 г. Эстония отделилась от России. Игорь Северянин оказался в вынужденной эмиграции, но чувствовал себя уютно в маленькой "еловой" </a:t>
            </a:r>
            <a:r>
              <a:rPr lang="ru-RU" sz="3200" b="1" dirty="0" err="1" smtClean="0"/>
              <a:t>Тойле</a:t>
            </a:r>
            <a:r>
              <a:rPr lang="ru-RU" sz="3200" b="1" dirty="0" smtClean="0"/>
              <a:t> с ее тишиной и покоем, много рыбачил. Довольно быстро он начал вновь выступать в </a:t>
            </a:r>
            <a:r>
              <a:rPr lang="ru-RU" sz="3200" b="1" dirty="0" err="1" smtClean="0"/>
              <a:t>Таллине</a:t>
            </a:r>
            <a:r>
              <a:rPr lang="ru-RU" sz="3200" b="1" dirty="0" smtClean="0"/>
              <a:t> и других местах. </a:t>
            </a:r>
            <a:endParaRPr lang="ru-RU" sz="32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331913" y="0"/>
            <a:ext cx="6264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Второй период</a:t>
            </a:r>
          </a:p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(1918 – 1941)</a:t>
            </a:r>
          </a:p>
        </p:txBody>
      </p:sp>
      <p:pic>
        <p:nvPicPr>
          <p:cNvPr id="41989" name="Picture 5" descr="0d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73238"/>
            <a:ext cx="3455987" cy="4103687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79388" y="5949950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Дом, где жил Игорь Северянин в Тойла (Эстония) с 1918 по 1936 годы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143372" y="1700212"/>
            <a:ext cx="47482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Второй период творчества Игоря Северянина связан с более чем двадцатилетним пребыванием вне России, от вынужденной эмиграции в эстонском посёлке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Тойла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до краткого возвращения в советское подданство в 1940 году.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94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4438650" cy="6145213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003800" y="981075"/>
            <a:ext cx="39243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Отдельным памятником поэту Игорю Северянину является книга, вышедшая в Таллинне к 100-летию со дня рождения поэта. 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Уже является библиографической редкостью. 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oila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4147317" cy="5904656"/>
          </a:xfrm>
        </p:spPr>
      </p:pic>
      <p:sp>
        <p:nvSpPr>
          <p:cNvPr id="4" name="Прямоугольник 3"/>
          <p:cNvSpPr/>
          <p:nvPr/>
        </p:nvSpPr>
        <p:spPr>
          <a:xfrm>
            <a:off x="4572000" y="188640"/>
            <a:ext cx="4392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Похоронив матушку, которая скончалась 13 ноября 1921 года, Северянин скоропалительно, и сорока дней не минуло со дня похорон, спасаясь от ужаса одиночества на чужбине,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осупружился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». Это был брак 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Фелиссой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Куурт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4077072"/>
            <a:ext cx="8640960" cy="2592288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3200" dirty="0" smtClean="0"/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Перед смертью Северянин признавал разрыв 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Фелиссой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1935 году трагической ошибкой. Ей он посвятил около двухсот стихотворений, в том числе "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Поэзу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голубого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вечера" и "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Поэзу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счастья".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severyaninelizove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88640"/>
            <a:ext cx="2640293" cy="39604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188640"/>
            <a:ext cx="6264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ней поэт прожил 16 лет,  и это был единственный законный брак в его жизни. За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Фелиссой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Игорь Северянин был как за каменной стеной, она оберегала его от всех житейских проблем, а иногда и спасала.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74388669_4000491_se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4210050" cy="4968875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43438" y="1341438"/>
            <a:ext cx="4500562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FF00"/>
                </a:solidFill>
              </a:rPr>
              <a:t>    </a:t>
            </a:r>
            <a:r>
              <a:rPr lang="ru-RU" sz="2400" b="1">
                <a:solidFill>
                  <a:srgbClr val="FFFF00"/>
                </a:solidFill>
                <a:latin typeface="Georgia" pitchFamily="18" charset="0"/>
              </a:rPr>
              <a:t>Мать – Наталия Степановна, урождённая Шеншина (185? – 1921), дочь предводителя дворянства Щигровского уезда Курской губернии, происходила из старинного дворянского рода, к которому принадлежали Н.М. Карамзин и А. Фет.</a:t>
            </a:r>
          </a:p>
          <a:p>
            <a:pPr>
              <a:spcBef>
                <a:spcPct val="50000"/>
              </a:spcBef>
            </a:pPr>
            <a:endParaRPr lang="ru-RU" sz="2400">
              <a:latin typeface="Georgia" pitchFamily="18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187450" y="260350"/>
            <a:ext cx="64801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Родители</a:t>
            </a:r>
          </a:p>
          <a:p>
            <a:pPr>
              <a:spcBef>
                <a:spcPct val="50000"/>
              </a:spcBef>
            </a:pPr>
            <a:endParaRPr lang="ru-RU" sz="4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4330824" cy="5217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ехали с тобою в бричке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Широкою и столбовой.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Порхали голубые птички,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вечер сине-голубой.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леса выбежала речка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спряталась, блеснув хвостом.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речка, речка-быстротечка!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призрак, выросший кустом!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Плясали серые лисички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задних лапках 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 de grace.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ехали с тобою в бричке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бредили, — который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«Поэза голубого вечера»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628800"/>
            <a:ext cx="4071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Навстречу нам ни человека!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Безлюдье мертвое и тишь.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только хата дровосека,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 разве ель, да разве мышь.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Смотрю: глаза твои синеют,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бледный лик поголубел,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только губы весенеют —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Затем, что я их алость пел…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 желанью, — по привычке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Нам надо двигаться с тобой,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потому мы ездим в бричке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Проселочной и столбовой.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1915. Май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Эст-Тойла</a:t>
            </a:r>
          </a:p>
          <a:p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396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653136"/>
            <a:ext cx="8496944" cy="230425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3200" dirty="0" smtClean="0"/>
              <a:t>   </a:t>
            </a:r>
            <a:r>
              <a:rPr lang="ru-RU" sz="3200" b="1" dirty="0" smtClean="0">
                <a:solidFill>
                  <a:srgbClr val="FFFF00"/>
                </a:solidFill>
              </a:rPr>
              <a:t>В 1940 поэт признается, что </a:t>
            </a:r>
            <a:r>
              <a:rPr lang="ru-RU" sz="3200" b="1" i="1" dirty="0" smtClean="0">
                <a:solidFill>
                  <a:srgbClr val="FFFF00"/>
                </a:solidFill>
              </a:rPr>
              <a:t>"издателей на настоящие стихи теперь нет. Нет на них и читателя. Я пишу стихи, не записывая их, и почти всегда забываю"</a:t>
            </a:r>
            <a:r>
              <a:rPr lang="ru-RU" sz="3200" b="1" dirty="0" smtClean="0">
                <a:solidFill>
                  <a:srgbClr val="FFFF00"/>
                </a:solidFill>
              </a:rPr>
              <a:t>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3" name="Picture 3" descr="C:\Documents and Settings\Admin\Рабочий стол\adriat-avtor.jpg"/>
          <p:cNvPicPr>
            <a:picLocks noChangeAspect="1" noChangeArrowheads="1"/>
          </p:cNvPicPr>
          <p:nvPr/>
        </p:nvPicPr>
        <p:blipFill>
          <a:blip r:embed="rId2" cstate="print"/>
          <a:srcRect r="58" b="64"/>
          <a:stretch>
            <a:fillRect/>
          </a:stretch>
        </p:blipFill>
        <p:spPr bwMode="auto">
          <a:xfrm>
            <a:off x="1000100" y="214290"/>
            <a:ext cx="6912768" cy="4608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0mo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4430712" cy="5905500"/>
          </a:xfrm>
          <a:prstGeom prst="rect">
            <a:avLst/>
          </a:prstGeom>
          <a:noFill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076825" y="476250"/>
            <a:ext cx="381635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    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Игорь Северянин  умер 20 декабря 1941 г. в оккупированном немцами Таллинне и был похоронен там на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Александро-Невском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кладбище. На памятнике помещены его строки: </a:t>
            </a:r>
          </a:p>
          <a:p>
            <a:r>
              <a:rPr lang="ru-RU" sz="2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</a:t>
            </a:r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Как хороши, как свежи будут розы, 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Моей страной мне брошенные в гроб!</a:t>
            </a:r>
          </a:p>
          <a:p>
            <a:pPr>
              <a:spcBef>
                <a:spcPct val="50000"/>
              </a:spcBef>
            </a:pP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0_06_27_12_59_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71"/>
          <a:stretch>
            <a:fillRect/>
          </a:stretch>
        </p:blipFill>
        <p:spPr>
          <a:xfrm>
            <a:off x="755576" y="620688"/>
            <a:ext cx="7800242" cy="517829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80920" cy="64591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veryanin_v_detstve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8188922" cy="600079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60648"/>
            <a:ext cx="5508104" cy="44644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1896 г. родители развелись, и будущий поэт уехал с отцом, вышедшим к тому времени в отставку, в Череповец. Закончил четыре класса Череповецкого реального училища. Стихи начал писать в 8 лет.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C:\Documents and Settings\Admin\Рабочий стол\severan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019" y="116632"/>
            <a:ext cx="3688477" cy="49411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501317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Незадолго до смерти отца побывал с ним на Дальнем Востоке и в 1904 г. поселился у матери в Гатчине.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4273550" cy="4754563"/>
          </a:xfrm>
          <a:prstGeom prst="rect">
            <a:avLst/>
          </a:prstGeo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643438" y="150813"/>
            <a:ext cx="4500562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Тетка поэта, Елизавета Петровна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Журова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была владелицей картонного заводика “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Сойвол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” на речке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Андоге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 дядя Михаил выстроил неподалеку, в селе Владимировке, небольшое имение. Этот дом на крутом берегу реки Суды, при впадении в нее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Кемзы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сохранился до сих пор.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7561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Учёба</a:t>
            </a:r>
          </a:p>
        </p:txBody>
      </p:sp>
      <p:pic>
        <p:nvPicPr>
          <p:cNvPr id="25608" name="Picture 8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4968875" cy="2819400"/>
          </a:xfrm>
          <a:prstGeom prst="rect">
            <a:avLst/>
          </a:prstGeom>
          <a:noFill/>
        </p:spPr>
      </p:pic>
      <p:pic>
        <p:nvPicPr>
          <p:cNvPr id="25609" name="Picture 9" descr="doska_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125538"/>
            <a:ext cx="3708400" cy="2822575"/>
          </a:xfrm>
          <a:prstGeom prst="rect">
            <a:avLst/>
          </a:prstGeom>
          <a:noFill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39750" y="4221163"/>
            <a:ext cx="80645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Александровское реальное училище, г. Череповец. С 1897 по 1902 г. Игорь Лотарев здесь учился . Сейчас на здании бывшего реального училища установлена мемориальная доска поэту. 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\Рабочий стол\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94642"/>
            <a:ext cx="3312368" cy="2477651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528392" cy="2639237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bui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456384" cy="24747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95936" y="188640"/>
            <a:ext cx="51480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Большая часть  детских, отроческих и юношеских лет И.Северянина прошла на Череповецкой земле. Из трех череповецких усадеб, принадлежавших родственникам поэта, сохранилась лишь одна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9388" y="0"/>
            <a:ext cx="89646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Дом-Музей Игоря Северянина в Вологодской области</a:t>
            </a:r>
            <a:r>
              <a:rPr lang="ru-RU" sz="2800">
                <a:latin typeface="Georgia" pitchFamily="18" charset="0"/>
              </a:rPr>
              <a:t> </a:t>
            </a:r>
          </a:p>
        </p:txBody>
      </p:sp>
      <p:pic>
        <p:nvPicPr>
          <p:cNvPr id="22534" name="Picture 6" descr="Img_88991-300x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3671888" cy="2754313"/>
          </a:xfrm>
          <a:prstGeom prst="rect">
            <a:avLst/>
          </a:prstGeom>
          <a:noFill/>
        </p:spPr>
      </p:pic>
      <p:pic>
        <p:nvPicPr>
          <p:cNvPr id="22535" name="Picture 7" descr="Img_8936-300x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860800"/>
            <a:ext cx="3671888" cy="2584450"/>
          </a:xfrm>
          <a:prstGeom prst="rect">
            <a:avLst/>
          </a:prstGeom>
          <a:noFill/>
        </p:spPr>
      </p:pic>
      <p:pic>
        <p:nvPicPr>
          <p:cNvPr id="22536" name="Picture 8" descr="Img_89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908050"/>
            <a:ext cx="3889375" cy="2917825"/>
          </a:xfrm>
          <a:prstGeom prst="rect">
            <a:avLst/>
          </a:prstGeom>
          <a:noFill/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000496" y="4005263"/>
            <a:ext cx="51435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</a:t>
            </a:r>
            <a:r>
              <a:rPr lang="ru-RU" sz="2400" b="1" dirty="0">
                <a:solidFill>
                  <a:srgbClr val="FFFF00"/>
                </a:solidFill>
                <a:latin typeface="Georgia" pitchFamily="18" charset="0"/>
              </a:rPr>
              <a:t>Невдалеке от Череповца в прекрасном сосновом лесу на берегу реки Суды стоит двухэтажный дом и несколько хозяйственных построек – усадьба Лотаревых «Владимировка». </a:t>
            </a: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434</TotalTime>
  <Words>1013</Words>
  <Application>Microsoft Office PowerPoint</Application>
  <PresentationFormat>Экран (4:3)</PresentationFormat>
  <Paragraphs>83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Игорь Васильевич Лотарев (1887 – 1941)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               Эгофутуризм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    «Поэза голубого вечера»</vt:lpstr>
      <vt:lpstr>Слайд 31</vt:lpstr>
      <vt:lpstr>Слайд 32</vt:lpstr>
      <vt:lpstr>Слайд 33</vt:lpstr>
      <vt:lpstr>Слайд 34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73</cp:revision>
  <dcterms:created xsi:type="dcterms:W3CDTF">2003-12-31T21:14:46Z</dcterms:created>
  <dcterms:modified xsi:type="dcterms:W3CDTF">2013-11-18T08:41:31Z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628929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