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927894-0A3A-4663-8740-DD6BF5572C96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0BB838-13D3-4015-A0DE-EEF07B42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AF93-D4BC-4097-8944-3CDE9AFBDE3B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A7C4-DDAD-4534-BBD4-4CFCBBF67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364AB-0E7A-4257-94D4-6C774840A23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3E6242-36C5-482B-9C53-4C97D2D30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C01B-D856-46FB-A138-1BE7D273908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A15-681C-4A4E-8851-7D8EB210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C6BE17-8ED7-4F7B-86F3-A5CFED10F2A7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CE283C-76E1-4EC9-B979-245F26A6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233F-4E8B-4E71-AF46-0F31B338CBD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E378-AADB-47F0-AD70-A7911D579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E994-8798-4B9F-957A-698B66DB203B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8EAA-761E-4697-BDE6-B22BCA0E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EAD4-0A83-4551-838B-7B703B289A3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C9F9-C8C3-4E9E-9BFC-A95CA5E25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F87D-C8BC-47B6-86BF-E75AFD53D525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E498-5C3D-4ED7-9B20-572A4FB55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7900-1BF2-49D6-BFC9-65A1D96AD67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6628-EFC8-45D3-8DDD-FB531539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12B984-12D8-4F56-8CFF-6CEB64D4E486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C02C8-73EC-4344-B922-081453A94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8A4A2E-46C8-4530-8847-ABDE575548E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83C9A2-2032-42CE-97A6-740BDFC7A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88;&#1086;&#1082;&#1080;\5%20&#1082;&#1083;&#1072;&#1089;&#1089;\&#1059;&#1088;&#1086;&#1082;%2021\019%20-%20Unit%201,%20Exercise%2093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9;&#1088;&#1086;&#1082;&#1080;\5%20&#1082;&#1083;&#1072;&#1089;&#1089;\&#1059;&#1088;&#1086;&#1082;%2021\020%20-%20Unit%201,%20Exercise%2094.mp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700" cap="none" smtClean="0">
                <a:ln>
                  <a:noFill/>
                </a:ln>
                <a:solidFill>
                  <a:schemeClr val="tx1"/>
                </a:solidFill>
              </a:rPr>
              <a:t>Муниципальное общеобразовательное учреждение</a:t>
            </a:r>
            <a:br>
              <a:rPr lang="ru-RU" sz="17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1700" cap="none" smtClean="0">
                <a:ln>
                  <a:noFill/>
                </a:ln>
                <a:solidFill>
                  <a:schemeClr val="tx1"/>
                </a:solidFill>
              </a:rPr>
              <a:t>средняя общеобразовательная школа № 7</a:t>
            </a:r>
            <a:br>
              <a:rPr lang="ru-RU" sz="17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1700" cap="none" smtClean="0">
                <a:ln>
                  <a:noFill/>
                </a:ln>
                <a:solidFill>
                  <a:schemeClr val="tx1"/>
                </a:solidFill>
              </a:rPr>
              <a:t>  города Алексеевка Белгородской области</a:t>
            </a:r>
          </a:p>
        </p:txBody>
      </p:sp>
      <p:sp>
        <p:nvSpPr>
          <p:cNvPr id="4096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7416800" cy="5040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Урок английского языка по теме: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«</a:t>
            </a:r>
            <a:r>
              <a:rPr lang="en-US" smtClean="0">
                <a:latin typeface="Arial" charset="0"/>
              </a:rPr>
              <a:t>School clubs</a:t>
            </a:r>
            <a:r>
              <a:rPr lang="ru-RU" smtClean="0">
                <a:latin typeface="Arial" charset="0"/>
              </a:rPr>
              <a:t>»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sz="1500" smtClean="0">
                <a:latin typeface="Arial" charset="0"/>
              </a:rPr>
              <a:t>Класс: 5 «Б»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500" smtClean="0">
                <a:latin typeface="Arial" charset="0"/>
              </a:rPr>
              <a:t>Выполнил: учитель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500" smtClean="0">
                <a:latin typeface="Arial" charset="0"/>
              </a:rPr>
              <a:t>английского языка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1500" smtClean="0">
                <a:latin typeface="Arial" charset="0"/>
              </a:rPr>
              <a:t>Марковская М.В.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z="1500" smtClean="0">
              <a:latin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sz="1500" smtClean="0"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1500" smtClean="0">
                <a:latin typeface="Arial" charset="0"/>
              </a:rPr>
              <a:t>г. Алексеевка, 2013-2014 уч. год.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268413"/>
          <a:ext cx="7272337" cy="46799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60240"/>
                <a:gridCol w="5112568"/>
              </a:tblGrid>
              <a:tr h="585065">
                <a:tc rowSpan="4"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Do you like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playing the guitar?</a:t>
                      </a:r>
                      <a:endParaRPr lang="ru-RU" sz="2000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travelling?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playing</a:t>
                      </a:r>
                      <a:r>
                        <a:rPr lang="en-US" sz="2000" b="1" baseline="0" dirty="0" smtClean="0"/>
                        <a:t> chess?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growing exotic plants?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rowSpan="4"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b="1" dirty="0" smtClean="0"/>
                        <a:t>Did you choose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Musicians’ Club?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School Theatre?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Computer Club?</a:t>
                      </a:r>
                      <a:endParaRPr lang="ru-RU" sz="2000" b="1" dirty="0"/>
                    </a:p>
                  </a:txBody>
                  <a:tcPr/>
                </a:tc>
              </a:tr>
              <a:tr h="5850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Dancing Club?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1" name="TextBox 3"/>
          <p:cNvSpPr txBox="1">
            <a:spLocks noChangeArrowheads="1"/>
          </p:cNvSpPr>
          <p:nvPr/>
        </p:nvSpPr>
        <p:spPr bwMode="auto">
          <a:xfrm>
            <a:off x="395288" y="425450"/>
            <a:ext cx="7345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Make up questions. Use the words from the table:</a:t>
            </a:r>
            <a:endParaRPr lang="ru-RU" sz="24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395288" y="425450"/>
            <a:ext cx="7345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Ex.93 p.30:</a:t>
            </a:r>
          </a:p>
          <a:p>
            <a:r>
              <a:rPr lang="en-US" sz="2400" b="1">
                <a:latin typeface="Trebuchet MS" pitchFamily="34" charset="0"/>
              </a:rPr>
              <a:t>Listen and say what Dima wants to do after classes? </a:t>
            </a:r>
            <a:endParaRPr lang="ru-RU" sz="2400" b="1">
              <a:latin typeface="Trebuchet MS" pitchFamily="34" charset="0"/>
            </a:endParaRPr>
          </a:p>
        </p:txBody>
      </p:sp>
      <p:pic>
        <p:nvPicPr>
          <p:cNvPr id="22530" name="Picture 2" descr="http://www.grani.lv/uploads/posts/2013-05/1368525308_shkol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196975"/>
            <a:ext cx="40020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9425" y="4076700"/>
            <a:ext cx="754856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Choose the right variant: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>
                <a:latin typeface="+mn-lt"/>
                <a:cs typeface="+mn-cs"/>
              </a:rPr>
              <a:t>play football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>
                <a:latin typeface="+mn-lt"/>
                <a:cs typeface="+mn-cs"/>
              </a:rPr>
              <a:t>make a wall newspaper about their school clubs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>
                <a:latin typeface="+mn-lt"/>
                <a:cs typeface="+mn-cs"/>
              </a:rPr>
              <a:t>choose the club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2534" name="019 - Unit 1, Exercise 9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4213" y="20605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95288" y="425450"/>
            <a:ext cx="7345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Ex.94 p.30:</a:t>
            </a:r>
          </a:p>
          <a:p>
            <a:r>
              <a:rPr lang="en-US" sz="2400" b="1">
                <a:latin typeface="Trebuchet MS" pitchFamily="34" charset="0"/>
              </a:rPr>
              <a:t>Put the sentences of the dialogue in the correct order (1-4).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6375" y="1844675"/>
            <a:ext cx="568801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 That’s very interesting! Can I join you?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565400"/>
            <a:ext cx="5688013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 Sorry, Jim. I can’t today. I promised Katya and Lena I’d make a wall newspaper about our school clubs.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2725" y="3860800"/>
            <a:ext cx="568801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 Of course, Jim. Then you can choose a club.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6375" y="4724400"/>
            <a:ext cx="56880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- </a:t>
            </a:r>
            <a:r>
              <a:rPr lang="en-US" sz="2000" dirty="0" err="1"/>
              <a:t>Dima</a:t>
            </a:r>
            <a:r>
              <a:rPr lang="en-US" sz="2000" dirty="0"/>
              <a:t>, would you like to play football after classes today?</a:t>
            </a:r>
            <a:endParaRPr lang="ru-RU" sz="2000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95288" y="5707063"/>
            <a:ext cx="417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Listen and check the order.</a:t>
            </a:r>
            <a:endParaRPr lang="ru-RU" sz="2400" b="1">
              <a:latin typeface="Trebuchet MS" pitchFamily="34" charset="0"/>
            </a:endParaRPr>
          </a:p>
        </p:txBody>
      </p:sp>
      <p:pic>
        <p:nvPicPr>
          <p:cNvPr id="23561" name="020 - Unit 1, Exercise 9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58958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3229E-6 L 0.00399 0.288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4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1573 L -2.77778E-7 -0.435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225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2228E-6 L 1.11111E-6 0.094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467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0727"/>
            <a:ext cx="77428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Our school clubs invite you!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78" name="Picture 2" descr="http://makarenko.ucoz.ru/_ph/5/2/401789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59238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schoolotzyv.ru/images/stories/chast/luchi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213" y="1125538"/>
            <a:ext cx="2305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cos656.mskobr.ru/files/images/circles/492657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23950"/>
            <a:ext cx="23463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http://www.drbubo.com/bubo_data/data/school_data/164_multimedia/ACCORD_Language_School_Paris_%9Akolsk%E1_kni%9En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25923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http://www.bobruisk.ru/Files/imagecache/photo/Files/news/0m0017507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0213" y="28067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http://900igr.net/datai/doshkolnoe-obrazovanie/Zanjatija-v-detskom-sadu/0012-015-Sportivnyj-kruzhok-JUnyj-futboli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2806700"/>
            <a:ext cx="23463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http://penza-ds-149.3dn.ru/images/dop-edu/delfin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652963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6" descr="http://djomartova.ucoz.ru/_ph/3/2/2619376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2438" y="4652963"/>
            <a:ext cx="2282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8" descr="http://ntg.seun.ru/Images/chess-k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652963"/>
            <a:ext cx="2346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30200" y="22780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92438" y="2276475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435600" y="22780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0200" y="4143375"/>
            <a:ext cx="431800" cy="392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86088" y="4129088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435600" y="416401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30200" y="6021388"/>
            <a:ext cx="4318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970213" y="6016625"/>
            <a:ext cx="433387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435600" y="60118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412750" y="47625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Here are more clubs. Read about them.</a:t>
            </a:r>
            <a:endParaRPr lang="ru-RU" sz="2400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125538"/>
            <a:ext cx="5600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1275" y="2238375"/>
            <a:ext cx="54387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3751263"/>
            <a:ext cx="5656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1275" y="4949825"/>
            <a:ext cx="54133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12" y="260648"/>
            <a:ext cx="761137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Which club would you like to choose?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6" name="Picture 2" descr="http://makarenko.ucoz.ru/_ph/5/2/401789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59238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www.schoolotzyv.ru/images/stories/chast/luchik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0213" y="1125538"/>
            <a:ext cx="2305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://cos656.mskobr.ru/files/images/circles/492657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123950"/>
            <a:ext cx="23463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drbubo.com/bubo_data/data/school_data/164_multimedia/ACCORD_Language_School_Paris_%9Akolsk%E1_kni%9En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25923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http://www.bobruisk.ru/Files/imagecache/photo/Files/news/0m0017507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0213" y="280670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http://900igr.net/datai/doshkolnoe-obrazovanie/Zanjatija-v-detskom-sadu/0012-015-Sportivnyj-kruzhok-JUnyj-futbolis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2806700"/>
            <a:ext cx="23463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4" descr="http://penza-ds-149.3dn.ru/images/dop-edu/delfin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652963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6" descr="http://djomartova.ucoz.ru/_ph/3/2/2619376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2438" y="4652963"/>
            <a:ext cx="2282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8" descr="http://ntg.seun.ru/Images/chess-k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652963"/>
            <a:ext cx="2346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30200" y="22780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92438" y="2276475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435600" y="22780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0200" y="4143375"/>
            <a:ext cx="431800" cy="392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86088" y="4129088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435600" y="416401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30200" y="6021388"/>
            <a:ext cx="431800" cy="392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970213" y="6016625"/>
            <a:ext cx="433387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435600" y="6011863"/>
            <a:ext cx="431800" cy="3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331913" y="1196975"/>
            <a:ext cx="554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rebuchet MS" pitchFamily="34" charset="0"/>
              </a:rPr>
              <a:t>Why do we attend different school clubs? </a:t>
            </a:r>
            <a:endParaRPr lang="ru-RU" sz="3600" b="1">
              <a:latin typeface="Trebuchet MS" pitchFamily="34" charset="0"/>
            </a:endParaRPr>
          </a:p>
        </p:txBody>
      </p:sp>
      <p:pic>
        <p:nvPicPr>
          <p:cNvPr id="27650" name="Picture 2" descr="http://www.grani.lv/uploads/posts/2013-05/1368525308_shkol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924175"/>
            <a:ext cx="400208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460851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://sterlegrad.ru/uploads/posts/2011-08/1314170177_dsc_0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2476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http://mousosh60.ru/blog/wp-content/uploads/p1909201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1613" y="2133600"/>
            <a:ext cx="20669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http://ishi1.ru/images/p52_ansviolonchelist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3789363"/>
            <a:ext cx="1778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shkolakar.ucoz.ru/_ph/7/2/8799484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4350" y="5116513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Write an advert for your </a:t>
            </a:r>
            <a:r>
              <a:rPr lang="en-US" sz="3200" dirty="0" err="1"/>
              <a:t>favourite</a:t>
            </a:r>
            <a:r>
              <a:rPr lang="en-US" sz="3200" dirty="0"/>
              <a:t> school club </a:t>
            </a:r>
            <a:endParaRPr lang="ru-RU" sz="3200" dirty="0"/>
          </a:p>
        </p:txBody>
      </p:sp>
      <p:sp>
        <p:nvSpPr>
          <p:cNvPr id="29698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Use the texts on p.30 if necessary</a:t>
            </a:r>
            <a:endParaRPr lang="ru-RU" sz="2400" smtClean="0"/>
          </a:p>
        </p:txBody>
      </p:sp>
      <p:pic>
        <p:nvPicPr>
          <p:cNvPr id="1026" name="Picture 2" descr="http://www.schoolotzyv.ru/images/stories/chast/luchik/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16425" r="16425"/>
          <a:stretch>
            <a:fillRect/>
          </a:stretch>
        </p:blipFill>
        <p:spPr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827088" y="2205038"/>
            <a:ext cx="644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rebuchet MS" pitchFamily="34" charset="0"/>
              </a:rPr>
              <a:t>Homework:</a:t>
            </a:r>
            <a:endParaRPr lang="ru-RU" sz="3600" b="1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US" sz="3600" b="1">
                <a:latin typeface="Trebuchet MS" pitchFamily="34" charset="0"/>
              </a:rPr>
              <a:t>SB: ex.97 p.31 by heart; </a:t>
            </a:r>
            <a:endParaRPr lang="ru-RU" sz="3600">
              <a:latin typeface="Trebuchet MS" pitchFamily="34" charset="0"/>
            </a:endParaRPr>
          </a:p>
          <a:p>
            <a:r>
              <a:rPr lang="en-US" sz="3600" b="1">
                <a:latin typeface="Trebuchet MS" pitchFamily="34" charset="0"/>
              </a:rPr>
              <a:t>WB</a:t>
            </a:r>
            <a:r>
              <a:rPr lang="ru-RU" sz="3600" b="1">
                <a:latin typeface="Trebuchet MS" pitchFamily="34" charset="0"/>
              </a:rPr>
              <a:t>: </a:t>
            </a:r>
            <a:r>
              <a:rPr lang="en-US" sz="3600" b="1">
                <a:latin typeface="Trebuchet MS" pitchFamily="34" charset="0"/>
              </a:rPr>
              <a:t>ex</a:t>
            </a:r>
            <a:r>
              <a:rPr lang="ru-RU" sz="3600" b="1">
                <a:latin typeface="Trebuchet MS" pitchFamily="34" charset="0"/>
              </a:rPr>
              <a:t>.20, 21 </a:t>
            </a:r>
            <a:r>
              <a:rPr lang="en-US" sz="3600" b="1">
                <a:latin typeface="Trebuchet MS" pitchFamily="34" charset="0"/>
              </a:rPr>
              <a:t>p</a:t>
            </a:r>
            <a:r>
              <a:rPr lang="ru-RU" sz="3600" b="1">
                <a:latin typeface="Trebuchet MS" pitchFamily="34" charset="0"/>
              </a:rPr>
              <a:t>.</a:t>
            </a:r>
            <a:r>
              <a:rPr lang="en-US" sz="3600" b="1">
                <a:latin typeface="Trebuchet MS" pitchFamily="34" charset="0"/>
              </a:rPr>
              <a:t>11 </a:t>
            </a:r>
            <a:endParaRPr lang="ru-RU" sz="36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Talking about school clubs</a:t>
            </a:r>
            <a:endParaRPr lang="ru-RU" dirty="0"/>
          </a:p>
        </p:txBody>
      </p:sp>
      <p:sp>
        <p:nvSpPr>
          <p:cNvPr id="13314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/>
              <a:t>Our school clubs invite you!</a:t>
            </a:r>
            <a:endParaRPr lang="ru-RU" sz="1800" smtClean="0"/>
          </a:p>
        </p:txBody>
      </p:sp>
      <p:pic>
        <p:nvPicPr>
          <p:cNvPr id="1026" name="Picture 2" descr="http://www.schoolotzyv.ru/images/stories/chast/luchik/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16425" r="16425"/>
          <a:stretch>
            <a:fillRect/>
          </a:stretch>
        </p:blipFill>
        <p:spPr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6"/>
            <a:ext cx="238078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[u:]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708400" y="47625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drawing</a:t>
            </a:r>
            <a:endParaRPr lang="ru-RU" sz="32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708400" y="148431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musician</a:t>
            </a:r>
            <a:endParaRPr lang="ru-RU" sz="32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708400" y="2492375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nature</a:t>
            </a:r>
            <a:endParaRPr lang="ru-RU" sz="3200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708400" y="3500438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708400" y="450850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tennis</a:t>
            </a:r>
            <a:endParaRPr lang="ru-RU" sz="3200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7084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photography</a:t>
            </a:r>
            <a:endParaRPr lang="ru-RU" sz="3200" dirty="0"/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268" y="2492896"/>
            <a:ext cx="182934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[ʧ]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708400" y="47625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drawing</a:t>
            </a:r>
            <a:endParaRPr lang="ru-RU" sz="32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708400" y="3500438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nature</a:t>
            </a:r>
            <a:endParaRPr lang="ru-RU" sz="3200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708400" y="25574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3708400" y="450850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tennis</a:t>
            </a:r>
            <a:endParaRPr lang="ru-RU" sz="3200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7084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photography</a:t>
            </a:r>
            <a:endParaRPr lang="ru-RU" sz="32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200" y="2492896"/>
            <a:ext cx="190148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[e]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708400" y="47625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drawing</a:t>
            </a:r>
            <a:endParaRPr lang="ru-RU" sz="32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87900" y="3506788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nature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719513" y="2492375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708400" y="450850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tennis</a:t>
            </a:r>
            <a:endParaRPr lang="ru-RU" sz="3200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7084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photography</a:t>
            </a:r>
            <a:endParaRPr lang="ru-RU" sz="32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719513" y="3506788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[ʧ]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511" y="2492896"/>
            <a:ext cx="221086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[ɔ:]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708400" y="476250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drawing</a:t>
            </a:r>
            <a:endParaRPr lang="ru-RU" sz="3200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7900" y="3506788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nature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719513" y="2492375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87900" y="4508500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tennis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7084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photography</a:t>
            </a:r>
            <a:endParaRPr lang="ru-RU" sz="3200" dirty="0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3719513" y="3506788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[ʧ]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3735388" y="4508500"/>
            <a:ext cx="936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[e]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036" y="2492896"/>
            <a:ext cx="16498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[f]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787900" y="474663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drawing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87900" y="3506788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nature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719513" y="2492375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87900" y="4508500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tennis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7084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photography</a:t>
            </a:r>
            <a:endParaRPr lang="ru-RU" sz="32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719513" y="3506788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[ʧ]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735388" y="4508500"/>
            <a:ext cx="936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[e]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708400" y="474663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[ɔ:]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340" y="2492896"/>
            <a:ext cx="153920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[ɪ]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787900" y="474663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drawing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87900" y="3506788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nature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719513" y="2492375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singing</a:t>
            </a:r>
            <a:endParaRPr lang="ru-RU" sz="32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87900" y="4508500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tennis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7752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photography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719513" y="3506788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[ʧ]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3735388" y="4508500"/>
            <a:ext cx="936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[e]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3708400" y="474663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[ɔ:]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3719513" y="5486400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[f]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395288" y="476250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Find the word with the sound: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573" y="332656"/>
            <a:ext cx="1136851" cy="61863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!!!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474663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drawing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7900" y="148272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musician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7900" y="3506788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nature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2492375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singing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7900" y="4508500"/>
            <a:ext cx="309721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tennis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5200" y="5516563"/>
            <a:ext cx="3095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photography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8400" y="1482725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[u:]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9513" y="3506788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[ʧ]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5388" y="4508500"/>
            <a:ext cx="9366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[e]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8400" y="474663"/>
            <a:ext cx="9350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[ɔ:]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9513" y="5486400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[f]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9513" y="2492375"/>
            <a:ext cx="9350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[ɪ]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167</TotalTime>
  <Words>316</Words>
  <Application>Microsoft Office PowerPoint</Application>
  <PresentationFormat>Экран (4:3)</PresentationFormat>
  <Paragraphs>137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Муниципальное общеобразовательное учреждение средняя общеобразовательная школа № 7   города Алексеевка Белгородской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school clubs</dc:title>
  <cp:lastModifiedBy>Марина</cp:lastModifiedBy>
  <cp:revision>18</cp:revision>
  <dcterms:modified xsi:type="dcterms:W3CDTF">2013-12-18T15:16:56Z</dcterms:modified>
</cp:coreProperties>
</file>