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5" r:id="rId10"/>
    <p:sldId id="268" r:id="rId11"/>
    <p:sldId id="270" r:id="rId12"/>
    <p:sldId id="273" r:id="rId13"/>
    <p:sldId id="277" r:id="rId14"/>
    <p:sldId id="276" r:id="rId15"/>
    <p:sldId id="275" r:id="rId16"/>
    <p:sldId id="281" r:id="rId17"/>
    <p:sldId id="280" r:id="rId18"/>
    <p:sldId id="279" r:id="rId19"/>
    <p:sldId id="283" r:id="rId20"/>
    <p:sldId id="286" r:id="rId21"/>
    <p:sldId id="288" r:id="rId22"/>
    <p:sldId id="290" r:id="rId23"/>
    <p:sldId id="292"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CD7C18D3-D86B-4FBA-BC18-EA977A3EA826}" type="datetimeFigureOut">
              <a:rPr lang="ru-RU" smtClean="0"/>
              <a:pPr/>
              <a:t>03.09.2014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B7E2C1EE-210C-473E-B5BD-D7D5BE3C3EC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D7C18D3-D86B-4FBA-BC18-EA977A3EA826}" type="datetimeFigureOut">
              <a:rPr lang="ru-RU" smtClean="0"/>
              <a:pPr/>
              <a:t>03.09.2014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2C1EE-210C-473E-B5BD-D7D5BE3C3EC8}" type="slidenum">
              <a:rPr lang="ru-RU" smtClean="0"/>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D7C18D3-D86B-4FBA-BC18-EA977A3EA826}" type="datetimeFigureOut">
              <a:rPr lang="ru-RU" smtClean="0"/>
              <a:pPr/>
              <a:t>03.09.2014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2C1EE-210C-473E-B5BD-D7D5BE3C3EC8}" type="slidenum">
              <a:rPr lang="ru-RU" smtClean="0"/>
              <a:pPr/>
              <a:t>‹#›</a:t>
            </a:fld>
            <a:endParaRPr lang="ru-RU"/>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648200" y="1600200"/>
            <a:ext cx="4038600" cy="4525963"/>
          </a:xfrm>
        </p:spPr>
        <p:txBody>
          <a:bodyPr/>
          <a:lstStyle/>
          <a:p>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E48A6BD4-8F9F-4A54-B404-C24DE6B56E5F}" type="slidenum">
              <a:rPr lang="ru-RU"/>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D7C18D3-D86B-4FBA-BC18-EA977A3EA826}" type="datetimeFigureOut">
              <a:rPr lang="ru-RU" smtClean="0"/>
              <a:pPr/>
              <a:t>03.09.2014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2C1EE-210C-473E-B5BD-D7D5BE3C3EC8}" type="slidenum">
              <a:rPr lang="ru-RU" smtClean="0"/>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D7C18D3-D86B-4FBA-BC18-EA977A3EA826}" type="datetimeFigureOut">
              <a:rPr lang="ru-RU" smtClean="0"/>
              <a:pPr/>
              <a:t>03.09.2014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2C1EE-210C-473E-B5BD-D7D5BE3C3EC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D7C18D3-D86B-4FBA-BC18-EA977A3EA826}" type="datetimeFigureOut">
              <a:rPr lang="ru-RU" smtClean="0"/>
              <a:pPr/>
              <a:t>03.09.2014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2C1EE-210C-473E-B5BD-D7D5BE3C3EC8}" type="slidenum">
              <a:rPr lang="ru-RU" smtClean="0"/>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D7C18D3-D86B-4FBA-BC18-EA977A3EA826}" type="datetimeFigureOut">
              <a:rPr lang="ru-RU" smtClean="0"/>
              <a:pPr/>
              <a:t>03.09.2014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7E2C1EE-210C-473E-B5BD-D7D5BE3C3EC8}" type="slidenum">
              <a:rPr lang="ru-RU" smtClean="0"/>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D7C18D3-D86B-4FBA-BC18-EA977A3EA826}" type="datetimeFigureOut">
              <a:rPr lang="ru-RU" smtClean="0"/>
              <a:pPr/>
              <a:t>03.09.2014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2C1EE-210C-473E-B5BD-D7D5BE3C3EC8}" type="slidenum">
              <a:rPr lang="ru-RU" smtClean="0"/>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D7C18D3-D86B-4FBA-BC18-EA977A3EA826}" type="datetimeFigureOut">
              <a:rPr lang="ru-RU" smtClean="0"/>
              <a:pPr/>
              <a:t>03.09.2014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E2C1EE-210C-473E-B5BD-D7D5BE3C3EC8}" type="slidenum">
              <a:rPr lang="ru-RU" smtClean="0"/>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D7C18D3-D86B-4FBA-BC18-EA977A3EA826}" type="datetimeFigureOut">
              <a:rPr lang="ru-RU" smtClean="0"/>
              <a:pPr/>
              <a:t>03.09.2014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2C1EE-210C-473E-B5BD-D7D5BE3C3EC8}" type="slidenum">
              <a:rPr lang="ru-RU" smtClean="0"/>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D7C18D3-D86B-4FBA-BC18-EA977A3EA826}" type="datetimeFigureOut">
              <a:rPr lang="ru-RU" smtClean="0"/>
              <a:pPr/>
              <a:t>03.09.2014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B7E2C1EE-210C-473E-B5BD-D7D5BE3C3EC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D7C18D3-D86B-4FBA-BC18-EA977A3EA826}" type="datetimeFigureOut">
              <a:rPr lang="ru-RU" smtClean="0"/>
              <a:pPr/>
              <a:t>03.09.2014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7E2C1EE-210C-473E-B5BD-D7D5BE3C3EC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ru/imgres?q=school+uniform+in+england-pictures&amp;hl=ru&amp;newwindow=1&amp;tbo=d&amp;biw=1680&amp;bih=899&amp;tbm=isch&amp;tbnid=_ERPMjcSQAPFZM:&amp;imgrefurl=http://ieshermanosbilingual.blogspot.com/2011/04/secondary-school-in-england.html&amp;docid=6fRmbx2hozAwCM&amp;imgurl=http://3.bp.blogspot.com/-tSdYgmxG0eM/TZrW3lDAJ8I/AAAAAAAAATo/yjrO5t6J3v8/s1600/private-school.jpg&amp;w=500&amp;h=473&amp;ei=QyvkUN2QJsrb4QSoxYHYDA&amp;zoom=1&amp;iact=hc&amp;vpx=156&amp;vpy=421&amp;dur=115&amp;hovh=218&amp;hovw=231&amp;tx=130&amp;ty=103&amp;sig=105518091161386018591&amp;page=1&amp;tbnh=151&amp;tbnw=161&amp;start=0&amp;ndsp=49&amp;ved=1t:429,r:19,s:0,i:142"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www.google.ru/imgres?q=school+uniform+in+england-pictures&amp;hl=ru&amp;newwindow=1&amp;tbo=d&amp;biw=1680&amp;bih=899&amp;tbm=isch&amp;tbnid=Qn3l3WBKntBYOM:&amp;imgrefurl=http://www.arrse.co.uk/naafi-bar/160524-whats-holy-grail-unseen-celebrity-tits-303.html&amp;docid=2F9nS8ZrR6I_3M&amp;imgurl=http://www.arrse.co.uk/attachment.php?attachmentid=50091&amp;d=1315483259&amp;w=460&amp;h=620&amp;ei=QyvkUN2QJsrb4QSoxYHYDA&amp;zoom=1&amp;iact=hc&amp;vpx=747&amp;vpy=513&amp;dur=5911&amp;hovh=261&amp;hovw=193&amp;tx=108&amp;ty=129&amp;sig=105518091161386018591&amp;page=1&amp;tbnh=157&amp;tbnw=112&amp;start=0&amp;ndsp=49&amp;ved=1t:429,r:43,s:0,i:21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www.dec-edu.com/allpartnernews-archiv.html" TargetMode="External"/><Relationship Id="rId3" Type="http://schemas.openxmlformats.org/officeDocument/2006/relationships/hyperlink" Target="http://www.meta.kz/135268-.html" TargetMode="External"/><Relationship Id="rId7" Type="http://schemas.openxmlformats.org/officeDocument/2006/relationships/hyperlink" Target="http://www.worldexecutive.com/locations/europe/england/cambridge/" TargetMode="External"/><Relationship Id="rId12" Type="http://schemas.openxmlformats.org/officeDocument/2006/relationships/hyperlink" Target="http://www.direct.gov.uk/en/Parents/Schoolslearninganddevelopment/ChoosingASchool/DG_4016312" TargetMode="External"/><Relationship Id="rId2" Type="http://schemas.openxmlformats.org/officeDocument/2006/relationships/hyperlink" Target="http://www.thisislondon.co.uk/news/article-23425615-league.do" TargetMode="External"/><Relationship Id="rId1" Type="http://schemas.openxmlformats.org/officeDocument/2006/relationships/slideLayout" Target="../slideLayouts/slideLayout2.xml"/><Relationship Id="rId6" Type="http://schemas.openxmlformats.org/officeDocument/2006/relationships/hyperlink" Target="http://oxfordpremium.com/" TargetMode="External"/><Relationship Id="rId11" Type="http://schemas.openxmlformats.org/officeDocument/2006/relationships/hyperlink" Target="http://www.woodlands-junior.kent.sch.uk/customs/questions/education/schools.html" TargetMode="External"/><Relationship Id="rId5" Type="http://schemas.openxmlformats.org/officeDocument/2006/relationships/hyperlink" Target="http://www.excel.md/higher-school-in-britain/birmingham-city-university/" TargetMode="External"/><Relationship Id="rId10" Type="http://schemas.openxmlformats.org/officeDocument/2006/relationships/hyperlink" Target="http://www.woodlands-junior.kent.sch.uk/" TargetMode="External"/><Relationship Id="rId4" Type="http://schemas.openxmlformats.org/officeDocument/2006/relationships/hyperlink" Target="http://www.naukawpolsce.pl/palio/html.run" TargetMode="External"/><Relationship Id="rId9" Type="http://schemas.openxmlformats.org/officeDocument/2006/relationships/hyperlink" Target="http://www.direct.gov.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ru/imgres?q=schools+in+britain&amp;start=255&amp;hl=ru&amp;newwindow=1&amp;sa=X&amp;tbo=d&amp;biw=1680&amp;bih=899&amp;tbm=isch&amp;tbnid=5qSpfU1BqxyohM:&amp;imgrefurl=http://www.montessorieducationuk.org/&amp;docid=8d0uTBLDyF4EDM&amp;imgurl=http://www.montessorieducationuk.org/files/images/meuk_home_collage_080709.jpg&amp;w=680&amp;h=300&amp;ei=RiHkUJWIJbH14QTc4YDYBQ&amp;zoom=1&amp;iact=hc&amp;vpx=234&amp;vpy=152&amp;dur=88&amp;hovh=149&amp;hovw=338&amp;tx=137&amp;ty=91&amp;sig=105518091161386018591&amp;page=7&amp;tbnh=128&amp;tbnw=282&amp;ndsp=44&amp;ved=1t:429,r:93,s:200,i:28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ru/imgres?q=schools+in+britain&amp;hl=ru&amp;newwindow=1&amp;sa=X&amp;tbo=d&amp;biw=1680&amp;bih=899&amp;tbm=isch&amp;tbnid=5e1jBTElPPKKPM:&amp;imgrefurl=http://www.ukeas.com/uk_universities/bradford_school_of_management.php&amp;docid=r8EzQ_VwXVM1oM&amp;imgurl=http://www.ukeas.com.tw/uk_universities/images/252.jpg&amp;w=630&amp;h=330&amp;ei=HCHkUOvbOrH54QTO7oHQAQ&amp;zoom=1&amp;iact=hc&amp;vpx=2&amp;vpy=476&amp;dur=94&amp;hovh=162&amp;hovw=310&amp;tx=112&amp;ty=113&amp;sig=105518091161386018591&amp;page=2&amp;tbnh=142&amp;tbnw=276&amp;start=37&amp;ndsp=42&amp;ved=1t:429,r:72,s:0,i:31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ru/imgres?q=schools+in+britain&amp;start=255&amp;hl=ru&amp;newwindow=1&amp;sa=X&amp;tbo=d&amp;biw=1680&amp;bih=899&amp;tbm=isch&amp;tbnid=Elrhhj-_7d8gvM:&amp;imgrefurl=http://englishdream.ru/razgovornyie-temyi/what-makes-a-good-language-school/&amp;docid=0oMaYH3V8ShFHM&amp;imgurl=http://englishdream.ru/wp-content/uploads/2011/12/English-language-schools.jpg&amp;w=500&amp;h=331&amp;ei=RiHkUJWIJbH14QTc4YDYBQ&amp;zoom=1&amp;iact=hc&amp;vpx=955&amp;vpy=483&amp;dur=8297&amp;hovh=183&amp;hovw=276&amp;tx=148&amp;ty=95&amp;sig=105518091161386018591&amp;page=7&amp;tbnh=137&amp;tbnw=207&amp;ndsp=44&amp;ved=1t:429,r:81,s:200,i:24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School Education  in the United Kingdom</a:t>
            </a:r>
            <a:endParaRPr lang="en-US" dirty="0"/>
          </a:p>
        </p:txBody>
      </p:sp>
      <p:sp>
        <p:nvSpPr>
          <p:cNvPr id="3" name="Подзаголовок 2"/>
          <p:cNvSpPr>
            <a:spLocks noGrp="1"/>
          </p:cNvSpPr>
          <p:nvPr>
            <p:ph type="subTitle" idx="1"/>
          </p:nvPr>
        </p:nvSpPr>
        <p:spPr/>
        <p:txBody>
          <a:bodyPr>
            <a:normAutofit/>
          </a:bodyPr>
          <a:lstStyle/>
          <a:p>
            <a:r>
              <a:rPr lang="ru-RU" dirty="0" smtClean="0"/>
              <a:t>Презентацию </a:t>
            </a:r>
            <a:r>
              <a:rPr lang="ru-RU" dirty="0" smtClean="0"/>
              <a:t>выполнил</a:t>
            </a:r>
            <a:r>
              <a:rPr lang="en-US" dirty="0" smtClean="0"/>
              <a:t>: </a:t>
            </a:r>
            <a:r>
              <a:rPr lang="ru-RU" dirty="0" smtClean="0"/>
              <a:t>Пожаров Дмитрий, ученик 10 «А»</a:t>
            </a:r>
          </a:p>
          <a:p>
            <a:r>
              <a:rPr lang="ru-RU" dirty="0" err="1" smtClean="0"/>
              <a:t>МБВСОУ</a:t>
            </a:r>
            <a:r>
              <a:rPr lang="ru-RU" dirty="0" smtClean="0"/>
              <a:t> «</a:t>
            </a:r>
            <a:r>
              <a:rPr lang="ru-RU" dirty="0" err="1" smtClean="0"/>
              <a:t>ОСОШ</a:t>
            </a:r>
            <a:r>
              <a:rPr lang="ru-RU" dirty="0" smtClean="0"/>
              <a:t> №35» </a:t>
            </a:r>
            <a:r>
              <a:rPr lang="ru-RU" dirty="0" smtClean="0"/>
              <a:t> </a:t>
            </a:r>
            <a:endParaRPr lang="ru-RU"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en-US" b="1" dirty="0" smtClean="0"/>
              <a:t>School uniform</a:t>
            </a:r>
            <a:endParaRPr lang="ru-RU" dirty="0"/>
          </a:p>
        </p:txBody>
      </p:sp>
      <p:pic>
        <p:nvPicPr>
          <p:cNvPr id="6" name="rg_hi" descr="http://t3.gstatic.com/images?q=tbn:ANd9GcQF2Zc89StorxzAx0STUEJJ44myIU0cFLMH6HcS436a0oZXrkJz">
            <a:hlinkClick r:id="rId2" tgtFrame="&quot;_blank&quot;"/>
          </p:cNvPr>
          <p:cNvPicPr>
            <a:picLocks noGrp="1"/>
          </p:cNvPicPr>
          <p:nvPr>
            <p:ph sz="half" idx="1"/>
          </p:nvPr>
        </p:nvPicPr>
        <p:blipFill>
          <a:blip r:embed="rId3" cstate="print"/>
          <a:srcRect/>
          <a:stretch>
            <a:fillRect/>
          </a:stretch>
        </p:blipFill>
        <p:spPr bwMode="auto">
          <a:xfrm>
            <a:off x="539552" y="2348880"/>
            <a:ext cx="3816424" cy="3600400"/>
          </a:xfrm>
          <a:prstGeom prst="rect">
            <a:avLst/>
          </a:prstGeom>
          <a:noFill/>
          <a:ln w="9525">
            <a:noFill/>
            <a:miter lim="800000"/>
            <a:headEnd/>
            <a:tailEnd/>
          </a:ln>
        </p:spPr>
      </p:pic>
      <p:pic>
        <p:nvPicPr>
          <p:cNvPr id="7" name="rg_hi" descr="http://t1.gstatic.com/images?q=tbn:ANd9GcTuZX9Q0DZxhtarqCBg8c8V9TQNbPkclOQXht8OcnoFrY-wg5rH7w">
            <a:hlinkClick r:id="rId4" tgtFrame="&quot;_blank&quot;"/>
          </p:cNvPr>
          <p:cNvPicPr>
            <a:picLocks noGrp="1"/>
          </p:cNvPicPr>
          <p:nvPr>
            <p:ph sz="half" idx="2"/>
          </p:nvPr>
        </p:nvPicPr>
        <p:blipFill>
          <a:blip r:embed="rId5" cstate="print"/>
          <a:srcRect/>
          <a:stretch>
            <a:fillRect/>
          </a:stretch>
        </p:blipFill>
        <p:spPr bwMode="auto">
          <a:xfrm>
            <a:off x="5364088" y="2348880"/>
            <a:ext cx="2808312" cy="3600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539750" y="188913"/>
            <a:ext cx="6769100" cy="519112"/>
          </a:xfrm>
          <a:prstGeom prst="rect">
            <a:avLst/>
          </a:prstGeom>
          <a:noFill/>
          <a:ln w="9525">
            <a:noFill/>
            <a:miter lim="800000"/>
            <a:headEnd/>
            <a:tailEnd/>
          </a:ln>
          <a:effectLst/>
        </p:spPr>
        <p:txBody>
          <a:bodyPr>
            <a:spAutoFit/>
          </a:bodyPr>
          <a:lstStyle/>
          <a:p>
            <a:pPr algn="ctr">
              <a:spcBef>
                <a:spcPct val="50000"/>
              </a:spcBef>
            </a:pPr>
            <a:r>
              <a:rPr lang="en-US" sz="2800" b="1" dirty="0" smtClean="0"/>
              <a:t> </a:t>
            </a:r>
            <a:r>
              <a:rPr lang="en-US" sz="2800" b="1" dirty="0"/>
              <a:t>School Uniform</a:t>
            </a:r>
            <a:endParaRPr lang="ru-RU" sz="2800" b="1" dirty="0"/>
          </a:p>
        </p:txBody>
      </p:sp>
      <p:sp>
        <p:nvSpPr>
          <p:cNvPr id="6149" name="Text Box 5"/>
          <p:cNvSpPr txBox="1">
            <a:spLocks noChangeArrowheads="1"/>
          </p:cNvSpPr>
          <p:nvPr/>
        </p:nvSpPr>
        <p:spPr bwMode="auto">
          <a:xfrm>
            <a:off x="1692275" y="1125538"/>
            <a:ext cx="4681538" cy="1006475"/>
          </a:xfrm>
          <a:prstGeom prst="rect">
            <a:avLst/>
          </a:prstGeom>
          <a:noFill/>
          <a:ln w="9525">
            <a:noFill/>
            <a:miter lim="800000"/>
            <a:headEnd/>
            <a:tailEnd/>
          </a:ln>
          <a:effectLst/>
        </p:spPr>
        <p:txBody>
          <a:bodyPr>
            <a:spAutoFit/>
          </a:bodyPr>
          <a:lstStyle/>
          <a:p>
            <a:pPr algn="just">
              <a:spcBef>
                <a:spcPct val="50000"/>
              </a:spcBef>
            </a:pPr>
            <a:r>
              <a:rPr lang="en-US" sz="2000" dirty="0"/>
              <a:t>School uniforms were first introduced in England by </a:t>
            </a:r>
            <a:r>
              <a:rPr lang="en-US" sz="2000" b="1" dirty="0"/>
              <a:t>Henry VIII</a:t>
            </a:r>
            <a:r>
              <a:rPr lang="en-US" sz="2000" dirty="0"/>
              <a:t> and were called </a:t>
            </a:r>
            <a:r>
              <a:rPr lang="en-US" sz="2000" b="1" i="1" dirty="0"/>
              <a:t>“bluecoats”</a:t>
            </a:r>
            <a:r>
              <a:rPr lang="en-US" sz="2000" dirty="0"/>
              <a:t> because of blue jackets. </a:t>
            </a:r>
            <a:endParaRPr lang="ru-RU" sz="2000" dirty="0"/>
          </a:p>
        </p:txBody>
      </p:sp>
      <p:pic>
        <p:nvPicPr>
          <p:cNvPr id="6151" name="Picture 7" descr="&amp;Kcy;&amp;acy;&amp;rcy;&amp;tcy;&amp;icy;&amp;ncy;&amp;kcy;&amp;acy; 13 &amp;icy;&amp;zcy; 160"/>
          <p:cNvPicPr>
            <a:picLocks noChangeAspect="1" noChangeArrowheads="1"/>
          </p:cNvPicPr>
          <p:nvPr/>
        </p:nvPicPr>
        <p:blipFill>
          <a:blip r:embed="rId2" cstate="print"/>
          <a:srcRect/>
          <a:stretch>
            <a:fillRect/>
          </a:stretch>
        </p:blipFill>
        <p:spPr bwMode="auto">
          <a:xfrm>
            <a:off x="179388" y="1484313"/>
            <a:ext cx="1522412" cy="3384550"/>
          </a:xfrm>
          <a:prstGeom prst="rect">
            <a:avLst/>
          </a:prstGeom>
          <a:noFill/>
        </p:spPr>
      </p:pic>
      <p:sp>
        <p:nvSpPr>
          <p:cNvPr id="6152" name="Text Box 8"/>
          <p:cNvSpPr txBox="1">
            <a:spLocks noChangeArrowheads="1"/>
          </p:cNvSpPr>
          <p:nvPr/>
        </p:nvSpPr>
        <p:spPr bwMode="auto">
          <a:xfrm>
            <a:off x="1763713" y="2492375"/>
            <a:ext cx="4464050" cy="3292475"/>
          </a:xfrm>
          <a:prstGeom prst="rect">
            <a:avLst/>
          </a:prstGeom>
          <a:noFill/>
          <a:ln w="9525">
            <a:noFill/>
            <a:miter lim="800000"/>
            <a:headEnd/>
            <a:tailEnd/>
          </a:ln>
          <a:effectLst/>
        </p:spPr>
        <p:txBody>
          <a:bodyPr>
            <a:spAutoFit/>
          </a:bodyPr>
          <a:lstStyle/>
          <a:p>
            <a:pPr algn="just">
              <a:spcBef>
                <a:spcPct val="50000"/>
              </a:spcBef>
            </a:pPr>
            <a:r>
              <a:rPr lang="en-US" sz="2000" dirty="0"/>
              <a:t>Then the popularity of uniforms increased and most schools had them. The uniform was different according to </a:t>
            </a:r>
            <a:r>
              <a:rPr lang="en-US" sz="2000" u="sng" dirty="0"/>
              <a:t>age</a:t>
            </a:r>
            <a:r>
              <a:rPr lang="en-US" sz="2000" dirty="0"/>
              <a:t>, </a:t>
            </a:r>
            <a:r>
              <a:rPr lang="en-US" sz="2000" u="sng" dirty="0"/>
              <a:t>gender</a:t>
            </a:r>
            <a:r>
              <a:rPr lang="en-US" sz="2000" dirty="0"/>
              <a:t> and even </a:t>
            </a:r>
            <a:r>
              <a:rPr lang="en-US" sz="2000" u="sng" dirty="0"/>
              <a:t>season</a:t>
            </a:r>
            <a:r>
              <a:rPr lang="en-US" sz="2000" dirty="0"/>
              <a:t> (winter and summer uniforms). Nowadays the government in England tend to encourage the use of uniforms as a means of discipline and positive </a:t>
            </a:r>
            <a:r>
              <a:rPr lang="en-US" sz="2000" dirty="0" err="1"/>
              <a:t>behaviour</a:t>
            </a:r>
            <a:r>
              <a:rPr lang="en-US" sz="2000" dirty="0"/>
              <a:t>. </a:t>
            </a:r>
            <a:endParaRPr lang="ru-RU" sz="2000" dirty="0"/>
          </a:p>
          <a:p>
            <a:pPr>
              <a:spcBef>
                <a:spcPct val="50000"/>
              </a:spcBef>
            </a:pPr>
            <a:endParaRPr lang="ru-RU" sz="2000" dirty="0"/>
          </a:p>
        </p:txBody>
      </p:sp>
      <p:pic>
        <p:nvPicPr>
          <p:cNvPr id="6154" name="Picture 10" descr="File:Kennet uniform.jpg"/>
          <p:cNvPicPr>
            <a:picLocks noChangeAspect="1" noChangeArrowheads="1"/>
          </p:cNvPicPr>
          <p:nvPr/>
        </p:nvPicPr>
        <p:blipFill>
          <a:blip r:embed="rId3" cstate="print"/>
          <a:srcRect/>
          <a:stretch>
            <a:fillRect/>
          </a:stretch>
        </p:blipFill>
        <p:spPr bwMode="auto">
          <a:xfrm>
            <a:off x="6443663" y="1196975"/>
            <a:ext cx="2424112" cy="42481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 calcmode="lin" valueType="num">
                                      <p:cBhvr>
                                        <p:cTn id="7" dur="500" decel="50000" fill="hold">
                                          <p:stCondLst>
                                            <p:cond delay="0"/>
                                          </p:stCondLst>
                                        </p:cTn>
                                        <p:tgtEl>
                                          <p:spTgt spid="6148">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148">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148">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148">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148">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148">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148">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14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6149">
                                            <p:txEl>
                                              <p:pRg st="0" end="0"/>
                                            </p:txEl>
                                          </p:spTgt>
                                        </p:tgtEl>
                                        <p:attrNameLst>
                                          <p:attrName>style.visibility</p:attrName>
                                        </p:attrNameLst>
                                      </p:cBhvr>
                                      <p:to>
                                        <p:strVal val="visible"/>
                                      </p:to>
                                    </p:set>
                                    <p:anim calcmode="lin" valueType="num">
                                      <p:cBhvr>
                                        <p:cTn id="19" dur="500" decel="50000" fill="hold">
                                          <p:stCondLst>
                                            <p:cond delay="0"/>
                                          </p:stCondLst>
                                        </p:cTn>
                                        <p:tgtEl>
                                          <p:spTgt spid="6149">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149">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149">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6149">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149">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149">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149">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14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6152">
                                            <p:txEl>
                                              <p:pRg st="0" end="0"/>
                                            </p:txEl>
                                          </p:spTgt>
                                        </p:tgtEl>
                                        <p:attrNameLst>
                                          <p:attrName>style.visibility</p:attrName>
                                        </p:attrNameLst>
                                      </p:cBhvr>
                                      <p:to>
                                        <p:strVal val="visible"/>
                                      </p:to>
                                    </p:set>
                                    <p:anim calcmode="lin" valueType="num">
                                      <p:cBhvr>
                                        <p:cTn id="31" dur="500" decel="50000" fill="hold">
                                          <p:stCondLst>
                                            <p:cond delay="0"/>
                                          </p:stCondLst>
                                        </p:cTn>
                                        <p:tgtEl>
                                          <p:spTgt spid="6152">
                                            <p:txEl>
                                              <p:pRg st="0" end="0"/>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152">
                                            <p:txEl>
                                              <p:pRg st="0" end="0"/>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152">
                                            <p:txEl>
                                              <p:pRg st="0" end="0"/>
                                            </p:txEl>
                                          </p:spTgt>
                                        </p:tgtEl>
                                        <p:attrNameLst>
                                          <p:attrName>ppt_w</p:attrName>
                                        </p:attrNameLst>
                                      </p:cBhvr>
                                      <p:tavLst>
                                        <p:tav tm="0">
                                          <p:val>
                                            <p:strVal val="#ppt_w*.05"/>
                                          </p:val>
                                        </p:tav>
                                        <p:tav tm="100000">
                                          <p:val>
                                            <p:strVal val="#ppt_w"/>
                                          </p:val>
                                        </p:tav>
                                      </p:tavLst>
                                    </p:anim>
                                    <p:anim calcmode="lin" valueType="num">
                                      <p:cBhvr>
                                        <p:cTn id="34" dur="1000" fill="hold"/>
                                        <p:tgtEl>
                                          <p:spTgt spid="6152">
                                            <p:txEl>
                                              <p:pRg st="0" end="0"/>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152">
                                            <p:txEl>
                                              <p:pRg st="0" end="0"/>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152">
                                            <p:txEl>
                                              <p:pRg st="0" end="0"/>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152">
                                            <p:txEl>
                                              <p:pRg st="0" end="0"/>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1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1042988" y="188913"/>
            <a:ext cx="6985000" cy="519112"/>
          </a:xfrm>
          <a:prstGeom prst="rect">
            <a:avLst/>
          </a:prstGeom>
          <a:noFill/>
          <a:ln w="9525">
            <a:noFill/>
            <a:miter lim="800000"/>
            <a:headEnd/>
            <a:tailEnd/>
          </a:ln>
          <a:effectLst/>
        </p:spPr>
        <p:txBody>
          <a:bodyPr>
            <a:spAutoFit/>
          </a:bodyPr>
          <a:lstStyle/>
          <a:p>
            <a:pPr algn="ctr">
              <a:spcBef>
                <a:spcPct val="50000"/>
              </a:spcBef>
            </a:pPr>
            <a:r>
              <a:rPr lang="en-US" sz="2800" b="1" dirty="0" smtClean="0"/>
              <a:t>Sport</a:t>
            </a:r>
            <a:endParaRPr lang="ru-RU" sz="2800" b="1" dirty="0"/>
          </a:p>
        </p:txBody>
      </p:sp>
      <p:sp>
        <p:nvSpPr>
          <p:cNvPr id="8197" name="Text Box 5"/>
          <p:cNvSpPr txBox="1">
            <a:spLocks noChangeArrowheads="1"/>
          </p:cNvSpPr>
          <p:nvPr/>
        </p:nvSpPr>
        <p:spPr bwMode="auto">
          <a:xfrm>
            <a:off x="395288" y="1268413"/>
            <a:ext cx="8280400" cy="1616075"/>
          </a:xfrm>
          <a:prstGeom prst="rect">
            <a:avLst/>
          </a:prstGeom>
          <a:noFill/>
          <a:ln w="9525">
            <a:noFill/>
            <a:miter lim="800000"/>
            <a:headEnd/>
            <a:tailEnd/>
          </a:ln>
          <a:effectLst/>
        </p:spPr>
        <p:txBody>
          <a:bodyPr>
            <a:spAutoFit/>
          </a:bodyPr>
          <a:lstStyle/>
          <a:p>
            <a:pPr algn="just">
              <a:spcBef>
                <a:spcPct val="50000"/>
              </a:spcBef>
            </a:pPr>
            <a:r>
              <a:rPr lang="en-US" sz="2000" dirty="0"/>
              <a:t>Sport is important in English schools. It’s especially popular at private schools which have a long tradition of sport. Nearly all schools have had a sport team from the post World War II period. The most important sport games are: </a:t>
            </a:r>
            <a:r>
              <a:rPr lang="en-US" sz="2000" u="sng" dirty="0"/>
              <a:t>football</a:t>
            </a:r>
            <a:r>
              <a:rPr lang="en-US" sz="2000" dirty="0"/>
              <a:t>, </a:t>
            </a:r>
            <a:r>
              <a:rPr lang="en-US" sz="2000" u="sng" dirty="0"/>
              <a:t>basketball,</a:t>
            </a:r>
            <a:r>
              <a:rPr lang="en-US" sz="2000" dirty="0"/>
              <a:t> </a:t>
            </a:r>
            <a:r>
              <a:rPr lang="en-US" sz="2000" u="sng" dirty="0"/>
              <a:t>cricket</a:t>
            </a:r>
            <a:r>
              <a:rPr lang="en-US" sz="2000" dirty="0"/>
              <a:t>, </a:t>
            </a:r>
            <a:r>
              <a:rPr lang="en-US" sz="2000" u="sng" dirty="0"/>
              <a:t>hockey</a:t>
            </a:r>
            <a:r>
              <a:rPr lang="en-US" sz="2000" dirty="0"/>
              <a:t>, </a:t>
            </a:r>
            <a:r>
              <a:rPr lang="en-US" sz="2000" u="sng" dirty="0"/>
              <a:t>tennis</a:t>
            </a:r>
            <a:r>
              <a:rPr lang="en-US" sz="2000" dirty="0"/>
              <a:t>, </a:t>
            </a:r>
            <a:r>
              <a:rPr lang="en-US" sz="2000" u="sng" dirty="0"/>
              <a:t>gymnastics</a:t>
            </a:r>
            <a:r>
              <a:rPr lang="en-US" sz="2000" dirty="0"/>
              <a:t>. Some schools have special sport uniforms.</a:t>
            </a:r>
            <a:endParaRPr lang="ru-RU" sz="2000" dirty="0"/>
          </a:p>
        </p:txBody>
      </p:sp>
      <p:pic>
        <p:nvPicPr>
          <p:cNvPr id="8199" name="Picture 7" descr="&amp;Kcy;&amp;acy;&amp;rcy;&amp;tcy;&amp;icy;&amp;ncy;&amp;kcy;&amp;acy; 45 &amp;icy;&amp;zcy; 53758"/>
          <p:cNvPicPr>
            <a:picLocks noChangeAspect="1" noChangeArrowheads="1"/>
          </p:cNvPicPr>
          <p:nvPr/>
        </p:nvPicPr>
        <p:blipFill>
          <a:blip r:embed="rId2" cstate="print"/>
          <a:srcRect t="12317"/>
          <a:stretch>
            <a:fillRect/>
          </a:stretch>
        </p:blipFill>
        <p:spPr bwMode="auto">
          <a:xfrm>
            <a:off x="323850" y="3644900"/>
            <a:ext cx="4392613" cy="2565400"/>
          </a:xfrm>
          <a:prstGeom prst="rect">
            <a:avLst/>
          </a:prstGeom>
          <a:noFill/>
        </p:spPr>
      </p:pic>
      <p:pic>
        <p:nvPicPr>
          <p:cNvPr id="8201" name="Picture 9" descr="&amp;Kcy;&amp;acy;&amp;rcy;&amp;tcy;&amp;icy;&amp;ncy;&amp;kcy;&amp;acy; 9 &amp;icy;&amp;zcy; 8729"/>
          <p:cNvPicPr>
            <a:picLocks noChangeAspect="1" noChangeArrowheads="1"/>
          </p:cNvPicPr>
          <p:nvPr/>
        </p:nvPicPr>
        <p:blipFill>
          <a:blip r:embed="rId3" cstate="print"/>
          <a:srcRect/>
          <a:stretch>
            <a:fillRect/>
          </a:stretch>
        </p:blipFill>
        <p:spPr bwMode="auto">
          <a:xfrm>
            <a:off x="5003800" y="3573463"/>
            <a:ext cx="3529013" cy="2641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 calcmode="lin" valueType="num">
                                      <p:cBhvr>
                                        <p:cTn id="7" dur="500" decel="50000" fill="hold">
                                          <p:stCondLst>
                                            <p:cond delay="0"/>
                                          </p:stCondLst>
                                        </p:cTn>
                                        <p:tgtEl>
                                          <p:spTgt spid="819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19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19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819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19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19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19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19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8197">
                                            <p:txEl>
                                              <p:pRg st="0" end="0"/>
                                            </p:txEl>
                                          </p:spTgt>
                                        </p:tgtEl>
                                        <p:attrNameLst>
                                          <p:attrName>style.visibility</p:attrName>
                                        </p:attrNameLst>
                                      </p:cBhvr>
                                      <p:to>
                                        <p:strVal val="visible"/>
                                      </p:to>
                                    </p:set>
                                    <p:anim calcmode="lin" valueType="num">
                                      <p:cBhvr>
                                        <p:cTn id="19" dur="500" decel="50000" fill="hold">
                                          <p:stCondLst>
                                            <p:cond delay="0"/>
                                          </p:stCondLst>
                                        </p:cTn>
                                        <p:tgtEl>
                                          <p:spTgt spid="8197">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197">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197">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8197">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197">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197">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197">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1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Содержимое 2"/>
          <p:cNvSpPr>
            <a:spLocks noGrp="1"/>
          </p:cNvSpPr>
          <p:nvPr>
            <p:ph idx="4294967295"/>
          </p:nvPr>
        </p:nvSpPr>
        <p:spPr/>
        <p:txBody>
          <a:bodyPr/>
          <a:lstStyle/>
          <a:p>
            <a:pPr eaLnBrk="1" hangingPunct="1">
              <a:buFont typeface="Wingdings" pitchFamily="2" charset="2"/>
              <a:buNone/>
            </a:pPr>
            <a:r>
              <a:rPr lang="en-US" dirty="0" smtClean="0"/>
              <a:t>        Schools in England and America use their own marks: letters or percentage</a:t>
            </a:r>
          </a:p>
          <a:p>
            <a:pPr eaLnBrk="1" hangingPunct="1">
              <a:buFont typeface="Wingdings" pitchFamily="2" charset="2"/>
              <a:buNone/>
            </a:pPr>
            <a:r>
              <a:rPr lang="en-US" dirty="0" smtClean="0">
                <a:solidFill>
                  <a:srgbClr val="FF0000"/>
                </a:solidFill>
              </a:rPr>
              <a:t> A</a:t>
            </a:r>
            <a:r>
              <a:rPr lang="en-US" dirty="0" smtClean="0"/>
              <a:t> – 90-100 -excellent ,</a:t>
            </a:r>
          </a:p>
          <a:p>
            <a:pPr eaLnBrk="1" hangingPunct="1">
              <a:buFont typeface="Wingdings" pitchFamily="2" charset="2"/>
              <a:buNone/>
            </a:pPr>
            <a:r>
              <a:rPr lang="en-US" dirty="0" smtClean="0"/>
              <a:t> </a:t>
            </a:r>
            <a:r>
              <a:rPr lang="en-US" dirty="0" smtClean="0">
                <a:solidFill>
                  <a:srgbClr val="FF0000"/>
                </a:solidFill>
              </a:rPr>
              <a:t>B</a:t>
            </a:r>
            <a:r>
              <a:rPr lang="en-US" dirty="0" smtClean="0"/>
              <a:t> – 80-89 – good, </a:t>
            </a:r>
          </a:p>
          <a:p>
            <a:pPr eaLnBrk="1" hangingPunct="1">
              <a:buFont typeface="Wingdings" pitchFamily="2" charset="2"/>
              <a:buNone/>
            </a:pPr>
            <a:r>
              <a:rPr lang="en-US" dirty="0" smtClean="0"/>
              <a:t> </a:t>
            </a:r>
            <a:r>
              <a:rPr lang="en-US" dirty="0" smtClean="0">
                <a:solidFill>
                  <a:srgbClr val="FF0000"/>
                </a:solidFill>
              </a:rPr>
              <a:t>C</a:t>
            </a:r>
            <a:r>
              <a:rPr lang="en-US" dirty="0" smtClean="0"/>
              <a:t> – 70-79 – satisfactory, </a:t>
            </a:r>
          </a:p>
          <a:p>
            <a:pPr eaLnBrk="1" hangingPunct="1">
              <a:buFont typeface="Wingdings" pitchFamily="2" charset="2"/>
              <a:buNone/>
            </a:pPr>
            <a:r>
              <a:rPr lang="en-US" dirty="0" smtClean="0"/>
              <a:t> </a:t>
            </a:r>
            <a:r>
              <a:rPr lang="en-US" dirty="0" smtClean="0">
                <a:solidFill>
                  <a:srgbClr val="FF0000"/>
                </a:solidFill>
              </a:rPr>
              <a:t>D</a:t>
            </a:r>
            <a:r>
              <a:rPr lang="en-US" dirty="0" smtClean="0"/>
              <a:t> – 60-69 bad,</a:t>
            </a:r>
          </a:p>
          <a:p>
            <a:pPr eaLnBrk="1" hangingPunct="1">
              <a:buFont typeface="Wingdings" pitchFamily="2" charset="2"/>
              <a:buNone/>
            </a:pPr>
            <a:r>
              <a:rPr lang="en-US" dirty="0" smtClean="0"/>
              <a:t> </a:t>
            </a:r>
            <a:r>
              <a:rPr lang="en-US" dirty="0" smtClean="0">
                <a:solidFill>
                  <a:srgbClr val="FF0000"/>
                </a:solidFill>
              </a:rPr>
              <a:t>E</a:t>
            </a:r>
            <a:r>
              <a:rPr lang="en-US" dirty="0" smtClean="0"/>
              <a:t> – 0-59 poor.</a:t>
            </a:r>
          </a:p>
          <a:p>
            <a:pPr eaLnBrk="1" hangingPunct="1">
              <a:buFont typeface="Wingdings" pitchFamily="2" charset="2"/>
              <a:buNone/>
            </a:pPr>
            <a:endParaRPr lang="en-US" dirty="0" smtClean="0"/>
          </a:p>
        </p:txBody>
      </p:sp>
      <p:sp>
        <p:nvSpPr>
          <p:cNvPr id="6147" name="WordArt 5"/>
          <p:cNvSpPr>
            <a:spLocks noChangeArrowheads="1" noChangeShapeType="1" noTextEdit="1"/>
          </p:cNvSpPr>
          <p:nvPr/>
        </p:nvSpPr>
        <p:spPr bwMode="auto">
          <a:xfrm>
            <a:off x="2123728" y="332656"/>
            <a:ext cx="4824413" cy="936625"/>
          </a:xfrm>
          <a:prstGeom prst="rect">
            <a:avLst/>
          </a:prstGeom>
        </p:spPr>
        <p:txBody>
          <a:bodyPr wrap="none" fromWordArt="1">
            <a:prstTxWarp prst="textChevron">
              <a:avLst>
                <a:gd name="adj" fmla="val 25000"/>
              </a:avLst>
            </a:prstTxWarp>
          </a:bodyPr>
          <a:lstStyle/>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a:rPr>
              <a:t>Marks</a:t>
            </a:r>
            <a:endParaRPr lang="ru-RU" sz="3600" kern="1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500" decel="50000" fill="hold">
                                          <p:stCondLst>
                                            <p:cond delay="0"/>
                                          </p:stCondLst>
                                        </p:cTn>
                                        <p:tgtEl>
                                          <p:spTgt spid="614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14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147"/>
                                        </p:tgtEl>
                                        <p:attrNameLst>
                                          <p:attrName>ppt_w</p:attrName>
                                        </p:attrNameLst>
                                      </p:cBhvr>
                                      <p:tavLst>
                                        <p:tav tm="0">
                                          <p:val>
                                            <p:strVal val="#ppt_w*.05"/>
                                          </p:val>
                                        </p:tav>
                                        <p:tav tm="100000">
                                          <p:val>
                                            <p:strVal val="#ppt_w"/>
                                          </p:val>
                                        </p:tav>
                                      </p:tavLst>
                                    </p:anim>
                                    <p:anim calcmode="lin" valueType="num">
                                      <p:cBhvr>
                                        <p:cTn id="10" dur="1000" fill="hold"/>
                                        <p:tgtEl>
                                          <p:spTgt spid="614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14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14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14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14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6146">
                                            <p:txEl>
                                              <p:pRg st="0" end="0"/>
                                            </p:txEl>
                                          </p:spTgt>
                                        </p:tgtEl>
                                        <p:attrNameLst>
                                          <p:attrName>style.visibility</p:attrName>
                                        </p:attrNameLst>
                                      </p:cBhvr>
                                      <p:to>
                                        <p:strVal val="visible"/>
                                      </p:to>
                                    </p:set>
                                    <p:anim calcmode="lin" valueType="num">
                                      <p:cBhvr>
                                        <p:cTn id="19" dur="500" decel="50000" fill="hold">
                                          <p:stCondLst>
                                            <p:cond delay="0"/>
                                          </p:stCondLst>
                                        </p:cTn>
                                        <p:tgtEl>
                                          <p:spTgt spid="6146">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146">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146">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6146">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146">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146">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146">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146">
                                            <p:txEl>
                                              <p:pRg st="0" end="0"/>
                                            </p:txEl>
                                          </p:spTgt>
                                        </p:tgtEl>
                                      </p:cBhvr>
                                    </p:animEffect>
                                  </p:childTnLst>
                                </p:cTn>
                              </p:par>
                              <p:par>
                                <p:cTn id="27" presetID="25" presetClass="entr" presetSubtype="0" fill="hold" nodeType="withEffect">
                                  <p:stCondLst>
                                    <p:cond delay="0"/>
                                  </p:stCondLst>
                                  <p:childTnLst>
                                    <p:set>
                                      <p:cBhvr>
                                        <p:cTn id="28" dur="1" fill="hold">
                                          <p:stCondLst>
                                            <p:cond delay="0"/>
                                          </p:stCondLst>
                                        </p:cTn>
                                        <p:tgtEl>
                                          <p:spTgt spid="6146">
                                            <p:txEl>
                                              <p:pRg st="1" end="1"/>
                                            </p:txEl>
                                          </p:spTgt>
                                        </p:tgtEl>
                                        <p:attrNameLst>
                                          <p:attrName>style.visibility</p:attrName>
                                        </p:attrNameLst>
                                      </p:cBhvr>
                                      <p:to>
                                        <p:strVal val="visible"/>
                                      </p:to>
                                    </p:set>
                                    <p:anim calcmode="lin" valueType="num">
                                      <p:cBhvr>
                                        <p:cTn id="29" dur="500" decel="50000" fill="hold">
                                          <p:stCondLst>
                                            <p:cond delay="0"/>
                                          </p:stCondLst>
                                        </p:cTn>
                                        <p:tgtEl>
                                          <p:spTgt spid="6146">
                                            <p:txEl>
                                              <p:pRg st="1" end="1"/>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6146">
                                            <p:txEl>
                                              <p:pRg st="1" end="1"/>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6146">
                                            <p:txEl>
                                              <p:pRg st="1" end="1"/>
                                            </p:txEl>
                                          </p:spTgt>
                                        </p:tgtEl>
                                        <p:attrNameLst>
                                          <p:attrName>ppt_w</p:attrName>
                                        </p:attrNameLst>
                                      </p:cBhvr>
                                      <p:tavLst>
                                        <p:tav tm="0">
                                          <p:val>
                                            <p:strVal val="#ppt_w*.05"/>
                                          </p:val>
                                        </p:tav>
                                        <p:tav tm="100000">
                                          <p:val>
                                            <p:strVal val="#ppt_w"/>
                                          </p:val>
                                        </p:tav>
                                      </p:tavLst>
                                    </p:anim>
                                    <p:anim calcmode="lin" valueType="num">
                                      <p:cBhvr>
                                        <p:cTn id="32" dur="1000" fill="hold"/>
                                        <p:tgtEl>
                                          <p:spTgt spid="6146">
                                            <p:txEl>
                                              <p:pRg st="1" end="1"/>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6146">
                                            <p:txEl>
                                              <p:pRg st="1" end="1"/>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6146">
                                            <p:txEl>
                                              <p:pRg st="1" end="1"/>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6146">
                                            <p:txEl>
                                              <p:pRg st="1" end="1"/>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6146">
                                            <p:txEl>
                                              <p:pRg st="1" end="1"/>
                                            </p:txEl>
                                          </p:spTgt>
                                        </p:tgtEl>
                                      </p:cBhvr>
                                    </p:animEffect>
                                  </p:childTnLst>
                                </p:cTn>
                              </p:par>
                              <p:par>
                                <p:cTn id="37" presetID="25" presetClass="entr" presetSubtype="0" fill="hold" nodeType="withEffect">
                                  <p:stCondLst>
                                    <p:cond delay="0"/>
                                  </p:stCondLst>
                                  <p:childTnLst>
                                    <p:set>
                                      <p:cBhvr>
                                        <p:cTn id="38" dur="1" fill="hold">
                                          <p:stCondLst>
                                            <p:cond delay="0"/>
                                          </p:stCondLst>
                                        </p:cTn>
                                        <p:tgtEl>
                                          <p:spTgt spid="6146">
                                            <p:txEl>
                                              <p:pRg st="2" end="2"/>
                                            </p:txEl>
                                          </p:spTgt>
                                        </p:tgtEl>
                                        <p:attrNameLst>
                                          <p:attrName>style.visibility</p:attrName>
                                        </p:attrNameLst>
                                      </p:cBhvr>
                                      <p:to>
                                        <p:strVal val="visible"/>
                                      </p:to>
                                    </p:set>
                                    <p:anim calcmode="lin" valueType="num">
                                      <p:cBhvr>
                                        <p:cTn id="39" dur="500" decel="50000" fill="hold">
                                          <p:stCondLst>
                                            <p:cond delay="0"/>
                                          </p:stCondLst>
                                        </p:cTn>
                                        <p:tgtEl>
                                          <p:spTgt spid="6146">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6146">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6146">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6146">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6146">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6146">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6146">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6146">
                                            <p:txEl>
                                              <p:pRg st="2" end="2"/>
                                            </p:txEl>
                                          </p:spTgt>
                                        </p:tgtEl>
                                      </p:cBhvr>
                                    </p:animEffect>
                                  </p:childTnLst>
                                </p:cTn>
                              </p:par>
                              <p:par>
                                <p:cTn id="47" presetID="25" presetClass="entr" presetSubtype="0" fill="hold" nodeType="withEffect">
                                  <p:stCondLst>
                                    <p:cond delay="0"/>
                                  </p:stCondLst>
                                  <p:childTnLst>
                                    <p:set>
                                      <p:cBhvr>
                                        <p:cTn id="48" dur="1" fill="hold">
                                          <p:stCondLst>
                                            <p:cond delay="0"/>
                                          </p:stCondLst>
                                        </p:cTn>
                                        <p:tgtEl>
                                          <p:spTgt spid="6146">
                                            <p:txEl>
                                              <p:pRg st="3" end="3"/>
                                            </p:txEl>
                                          </p:spTgt>
                                        </p:tgtEl>
                                        <p:attrNameLst>
                                          <p:attrName>style.visibility</p:attrName>
                                        </p:attrNameLst>
                                      </p:cBhvr>
                                      <p:to>
                                        <p:strVal val="visible"/>
                                      </p:to>
                                    </p:set>
                                    <p:anim calcmode="lin" valueType="num">
                                      <p:cBhvr>
                                        <p:cTn id="49" dur="500" decel="50000" fill="hold">
                                          <p:stCondLst>
                                            <p:cond delay="0"/>
                                          </p:stCondLst>
                                        </p:cTn>
                                        <p:tgtEl>
                                          <p:spTgt spid="6146">
                                            <p:txEl>
                                              <p:pRg st="3" end="3"/>
                                            </p:txEl>
                                          </p:spTgt>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6146">
                                            <p:txEl>
                                              <p:pRg st="3" end="3"/>
                                            </p:txEl>
                                          </p:spTgt>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6146">
                                            <p:txEl>
                                              <p:pRg st="3" end="3"/>
                                            </p:txEl>
                                          </p:spTgt>
                                        </p:tgtEl>
                                        <p:attrNameLst>
                                          <p:attrName>ppt_w</p:attrName>
                                        </p:attrNameLst>
                                      </p:cBhvr>
                                      <p:tavLst>
                                        <p:tav tm="0">
                                          <p:val>
                                            <p:strVal val="#ppt_w*.05"/>
                                          </p:val>
                                        </p:tav>
                                        <p:tav tm="100000">
                                          <p:val>
                                            <p:strVal val="#ppt_w"/>
                                          </p:val>
                                        </p:tav>
                                      </p:tavLst>
                                    </p:anim>
                                    <p:anim calcmode="lin" valueType="num">
                                      <p:cBhvr>
                                        <p:cTn id="52" dur="1000" fill="hold"/>
                                        <p:tgtEl>
                                          <p:spTgt spid="6146">
                                            <p:txEl>
                                              <p:pRg st="3" end="3"/>
                                            </p:txEl>
                                          </p:spTgt>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6146">
                                            <p:txEl>
                                              <p:pRg st="3" end="3"/>
                                            </p:txEl>
                                          </p:spTgt>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6146">
                                            <p:txEl>
                                              <p:pRg st="3" end="3"/>
                                            </p:txEl>
                                          </p:spTgt>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6146">
                                            <p:txEl>
                                              <p:pRg st="3" end="3"/>
                                            </p:txEl>
                                          </p:spTgt>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6146">
                                            <p:txEl>
                                              <p:pRg st="3" end="3"/>
                                            </p:txEl>
                                          </p:spTgt>
                                        </p:tgtEl>
                                      </p:cBhvr>
                                    </p:animEffect>
                                  </p:childTnLst>
                                </p:cTn>
                              </p:par>
                              <p:par>
                                <p:cTn id="57" presetID="25" presetClass="entr" presetSubtype="0" fill="hold" nodeType="withEffect">
                                  <p:stCondLst>
                                    <p:cond delay="0"/>
                                  </p:stCondLst>
                                  <p:childTnLst>
                                    <p:set>
                                      <p:cBhvr>
                                        <p:cTn id="58" dur="1" fill="hold">
                                          <p:stCondLst>
                                            <p:cond delay="0"/>
                                          </p:stCondLst>
                                        </p:cTn>
                                        <p:tgtEl>
                                          <p:spTgt spid="6146">
                                            <p:txEl>
                                              <p:pRg st="4" end="4"/>
                                            </p:txEl>
                                          </p:spTgt>
                                        </p:tgtEl>
                                        <p:attrNameLst>
                                          <p:attrName>style.visibility</p:attrName>
                                        </p:attrNameLst>
                                      </p:cBhvr>
                                      <p:to>
                                        <p:strVal val="visible"/>
                                      </p:to>
                                    </p:set>
                                    <p:anim calcmode="lin" valueType="num">
                                      <p:cBhvr>
                                        <p:cTn id="59" dur="500" decel="50000" fill="hold">
                                          <p:stCondLst>
                                            <p:cond delay="0"/>
                                          </p:stCondLst>
                                        </p:cTn>
                                        <p:tgtEl>
                                          <p:spTgt spid="6146">
                                            <p:txEl>
                                              <p:pRg st="4" end="4"/>
                                            </p:txEl>
                                          </p:spTgt>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6146">
                                            <p:txEl>
                                              <p:pRg st="4" end="4"/>
                                            </p:txEl>
                                          </p:spTgt>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6146">
                                            <p:txEl>
                                              <p:pRg st="4" end="4"/>
                                            </p:txEl>
                                          </p:spTgt>
                                        </p:tgtEl>
                                        <p:attrNameLst>
                                          <p:attrName>ppt_w</p:attrName>
                                        </p:attrNameLst>
                                      </p:cBhvr>
                                      <p:tavLst>
                                        <p:tav tm="0">
                                          <p:val>
                                            <p:strVal val="#ppt_w*.05"/>
                                          </p:val>
                                        </p:tav>
                                        <p:tav tm="100000">
                                          <p:val>
                                            <p:strVal val="#ppt_w"/>
                                          </p:val>
                                        </p:tav>
                                      </p:tavLst>
                                    </p:anim>
                                    <p:anim calcmode="lin" valueType="num">
                                      <p:cBhvr>
                                        <p:cTn id="62" dur="1000" fill="hold"/>
                                        <p:tgtEl>
                                          <p:spTgt spid="6146">
                                            <p:txEl>
                                              <p:pRg st="4" end="4"/>
                                            </p:txEl>
                                          </p:spTgt>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6146">
                                            <p:txEl>
                                              <p:pRg st="4" end="4"/>
                                            </p:txEl>
                                          </p:spTgt>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6146">
                                            <p:txEl>
                                              <p:pRg st="4" end="4"/>
                                            </p:txEl>
                                          </p:spTgt>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6146">
                                            <p:txEl>
                                              <p:pRg st="4" end="4"/>
                                            </p:txEl>
                                          </p:spTgt>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6146">
                                            <p:txEl>
                                              <p:pRg st="4" end="4"/>
                                            </p:txEl>
                                          </p:spTgt>
                                        </p:tgtEl>
                                      </p:cBhvr>
                                    </p:animEffect>
                                  </p:childTnLst>
                                </p:cTn>
                              </p:par>
                              <p:par>
                                <p:cTn id="67" presetID="25" presetClass="entr" presetSubtype="0" fill="hold" nodeType="withEffect">
                                  <p:stCondLst>
                                    <p:cond delay="0"/>
                                  </p:stCondLst>
                                  <p:childTnLst>
                                    <p:set>
                                      <p:cBhvr>
                                        <p:cTn id="68" dur="1" fill="hold">
                                          <p:stCondLst>
                                            <p:cond delay="0"/>
                                          </p:stCondLst>
                                        </p:cTn>
                                        <p:tgtEl>
                                          <p:spTgt spid="6146">
                                            <p:txEl>
                                              <p:pRg st="5" end="5"/>
                                            </p:txEl>
                                          </p:spTgt>
                                        </p:tgtEl>
                                        <p:attrNameLst>
                                          <p:attrName>style.visibility</p:attrName>
                                        </p:attrNameLst>
                                      </p:cBhvr>
                                      <p:to>
                                        <p:strVal val="visible"/>
                                      </p:to>
                                    </p:set>
                                    <p:anim calcmode="lin" valueType="num">
                                      <p:cBhvr>
                                        <p:cTn id="69" dur="500" decel="50000" fill="hold">
                                          <p:stCondLst>
                                            <p:cond delay="0"/>
                                          </p:stCondLst>
                                        </p:cTn>
                                        <p:tgtEl>
                                          <p:spTgt spid="6146">
                                            <p:txEl>
                                              <p:pRg st="5" end="5"/>
                                            </p:txEl>
                                          </p:spTgt>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6146">
                                            <p:txEl>
                                              <p:pRg st="5" end="5"/>
                                            </p:txEl>
                                          </p:spTgt>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6146">
                                            <p:txEl>
                                              <p:pRg st="5" end="5"/>
                                            </p:txEl>
                                          </p:spTgt>
                                        </p:tgtEl>
                                        <p:attrNameLst>
                                          <p:attrName>ppt_w</p:attrName>
                                        </p:attrNameLst>
                                      </p:cBhvr>
                                      <p:tavLst>
                                        <p:tav tm="0">
                                          <p:val>
                                            <p:strVal val="#ppt_w*.05"/>
                                          </p:val>
                                        </p:tav>
                                        <p:tav tm="100000">
                                          <p:val>
                                            <p:strVal val="#ppt_w"/>
                                          </p:val>
                                        </p:tav>
                                      </p:tavLst>
                                    </p:anim>
                                    <p:anim calcmode="lin" valueType="num">
                                      <p:cBhvr>
                                        <p:cTn id="72" dur="1000" fill="hold"/>
                                        <p:tgtEl>
                                          <p:spTgt spid="6146">
                                            <p:txEl>
                                              <p:pRg st="5" end="5"/>
                                            </p:txEl>
                                          </p:spTgt>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6146">
                                            <p:txEl>
                                              <p:pRg st="5" end="5"/>
                                            </p:txEl>
                                          </p:spTgt>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6146">
                                            <p:txEl>
                                              <p:pRg st="5" end="5"/>
                                            </p:txEl>
                                          </p:spTgt>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6146">
                                            <p:txEl>
                                              <p:pRg st="5" end="5"/>
                                            </p:txEl>
                                          </p:spTgt>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614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Содержимое 2"/>
          <p:cNvSpPr>
            <a:spLocks noGrp="1"/>
          </p:cNvSpPr>
          <p:nvPr>
            <p:ph idx="4294967295"/>
          </p:nvPr>
        </p:nvSpPr>
        <p:spPr>
          <a:xfrm>
            <a:off x="323850" y="333375"/>
            <a:ext cx="8229600" cy="4525963"/>
          </a:xfrm>
        </p:spPr>
        <p:txBody>
          <a:bodyPr/>
          <a:lstStyle/>
          <a:p>
            <a:pPr eaLnBrk="1" hangingPunct="1">
              <a:buFont typeface="Wingdings" pitchFamily="2" charset="2"/>
              <a:buNone/>
            </a:pPr>
            <a:r>
              <a:rPr lang="en-US" dirty="0" smtClean="0"/>
              <a:t>   All the pupils have there own lockers (</a:t>
            </a:r>
            <a:r>
              <a:rPr lang="ru-RU" dirty="0" smtClean="0"/>
              <a:t>запирающийся шкафчик</a:t>
            </a:r>
            <a:r>
              <a:rPr lang="en-US" dirty="0" smtClean="0"/>
              <a:t>).</a:t>
            </a:r>
            <a:r>
              <a:rPr lang="ru-RU" dirty="0" smtClean="0"/>
              <a:t> </a:t>
            </a:r>
            <a:r>
              <a:rPr lang="en-US" dirty="0" smtClean="0"/>
              <a:t>In most British schools each pupils has two lockers: a gym locker and a hall locker. The lockers are important and guarantee the safety of the pupils’ belongings.</a:t>
            </a:r>
            <a:endParaRPr lang="ru-RU" dirty="0" smtClean="0"/>
          </a:p>
        </p:txBody>
      </p:sp>
      <p:pic>
        <p:nvPicPr>
          <p:cNvPr id="8195" name="Picture 5" descr="lockers"/>
          <p:cNvPicPr>
            <a:picLocks noChangeAspect="1" noChangeArrowheads="1"/>
          </p:cNvPicPr>
          <p:nvPr/>
        </p:nvPicPr>
        <p:blipFill>
          <a:blip r:embed="rId2" cstate="print"/>
          <a:srcRect/>
          <a:stretch>
            <a:fillRect/>
          </a:stretch>
        </p:blipFill>
        <p:spPr bwMode="auto">
          <a:xfrm rot="-922476">
            <a:off x="468313" y="3573463"/>
            <a:ext cx="2870200" cy="2944812"/>
          </a:xfrm>
          <a:prstGeom prst="rect">
            <a:avLst/>
          </a:prstGeom>
          <a:noFill/>
          <a:ln w="9525">
            <a:noFill/>
            <a:miter lim="800000"/>
            <a:headEnd/>
            <a:tailEnd/>
          </a:ln>
        </p:spPr>
      </p:pic>
      <p:pic>
        <p:nvPicPr>
          <p:cNvPr id="8196" name="Picture 6" descr="Electronic_Lockers"/>
          <p:cNvPicPr>
            <a:picLocks noChangeAspect="1" noChangeArrowheads="1"/>
          </p:cNvPicPr>
          <p:nvPr/>
        </p:nvPicPr>
        <p:blipFill>
          <a:blip r:embed="rId3" cstate="print"/>
          <a:srcRect/>
          <a:stretch>
            <a:fillRect/>
          </a:stretch>
        </p:blipFill>
        <p:spPr bwMode="auto">
          <a:xfrm rot="709922">
            <a:off x="4984750" y="3116263"/>
            <a:ext cx="3644900" cy="33416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 calcmode="lin" valueType="num">
                                      <p:cBhvr>
                                        <p:cTn id="7" dur="500" decel="50000" fill="hold">
                                          <p:stCondLst>
                                            <p:cond delay="0"/>
                                          </p:stCondLst>
                                        </p:cTn>
                                        <p:tgtEl>
                                          <p:spTgt spid="8194">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194">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194">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8194">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194">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194">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194">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1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en-GB" dirty="0" smtClean="0"/>
              <a:t>There are also about 500 private schools in Great Britain. Most of these schools are boarding ones, where children live as well as study. Education in such schools is very expensive, that's why only 5 per cent of schoolchildren attend them. Private schools are also called preparatory (for children up to 13 years old) and public schools (for pupils from 13 to 18 years old). Any pupil can enter the best university of the country after leaving this school. The most famous British public schools are Eton, Harrow and Winchester.</a:t>
            </a:r>
            <a:endParaRPr lang="ru-RU" dirty="0" smtClean="0"/>
          </a:p>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5286380" cy="6858000"/>
          </a:xfrm>
          <a:prstGeom prst="rect">
            <a:avLst/>
          </a:prstGeom>
          <a:noFill/>
          <a:ln w="9525">
            <a:noFill/>
            <a:miter lim="800000"/>
            <a:headEnd/>
            <a:tailEnd/>
          </a:ln>
          <a:effectLst/>
        </p:spPr>
      </p:pic>
      <p:sp>
        <p:nvSpPr>
          <p:cNvPr id="8" name="Прямоугольник 7"/>
          <p:cNvSpPr/>
          <p:nvPr/>
        </p:nvSpPr>
        <p:spPr>
          <a:xfrm>
            <a:off x="5214942" y="0"/>
            <a:ext cx="3929058" cy="7109639"/>
          </a:xfrm>
          <a:prstGeom prst="rect">
            <a:avLst/>
          </a:prstGeom>
          <a:solidFill>
            <a:srgbClr val="FFCC66"/>
          </a:solidFill>
        </p:spPr>
        <p:txBody>
          <a:bodyPr wrap="square">
            <a:spAutoFit/>
          </a:bodyPr>
          <a:lstStyle/>
          <a:p>
            <a:r>
              <a:rPr lang="en-US" sz="2400" dirty="0" smtClean="0"/>
              <a:t> </a:t>
            </a:r>
          </a:p>
          <a:p>
            <a:r>
              <a:rPr lang="ru-RU" sz="2400" dirty="0" err="1" smtClean="0"/>
              <a:t>Eton</a:t>
            </a:r>
            <a:r>
              <a:rPr lang="ru-RU" sz="2400" dirty="0" smtClean="0"/>
              <a:t> </a:t>
            </a:r>
            <a:r>
              <a:rPr lang="ru-RU" sz="2400" dirty="0" err="1" smtClean="0"/>
              <a:t>College</a:t>
            </a:r>
            <a:r>
              <a:rPr lang="ru-RU" sz="2400" dirty="0" smtClean="0"/>
              <a:t>, </a:t>
            </a:r>
            <a:r>
              <a:rPr lang="en-US" sz="2400" dirty="0" smtClean="0"/>
              <a:t>a full name is </a:t>
            </a:r>
            <a:r>
              <a:rPr lang="ru-RU" sz="2400" dirty="0" err="1" smtClean="0"/>
              <a:t>The</a:t>
            </a:r>
            <a:r>
              <a:rPr lang="ru-RU" sz="2400" dirty="0" smtClean="0"/>
              <a:t> </a:t>
            </a:r>
            <a:r>
              <a:rPr lang="ru-RU" sz="2400" dirty="0" err="1" smtClean="0"/>
              <a:t>King's</a:t>
            </a:r>
            <a:r>
              <a:rPr lang="ru-RU" sz="2400" dirty="0" smtClean="0"/>
              <a:t> </a:t>
            </a:r>
            <a:r>
              <a:rPr lang="ru-RU" sz="2400" dirty="0" err="1" smtClean="0"/>
              <a:t>College</a:t>
            </a:r>
            <a:r>
              <a:rPr lang="ru-RU" sz="2400" dirty="0" smtClean="0"/>
              <a:t> </a:t>
            </a:r>
            <a:r>
              <a:rPr lang="ru-RU" sz="2400" dirty="0" err="1" smtClean="0"/>
              <a:t>of</a:t>
            </a:r>
            <a:r>
              <a:rPr lang="ru-RU" sz="2400" dirty="0" smtClean="0"/>
              <a:t> </a:t>
            </a:r>
            <a:r>
              <a:rPr lang="ru-RU" sz="2400" dirty="0" err="1" smtClean="0"/>
              <a:t>Our</a:t>
            </a:r>
            <a:r>
              <a:rPr lang="ru-RU" sz="2400" dirty="0" smtClean="0"/>
              <a:t> </a:t>
            </a:r>
            <a:r>
              <a:rPr lang="ru-RU" sz="2400" dirty="0" err="1" smtClean="0"/>
              <a:t>Lady</a:t>
            </a:r>
            <a:r>
              <a:rPr lang="ru-RU" sz="2400" dirty="0" smtClean="0"/>
              <a:t> </a:t>
            </a:r>
            <a:r>
              <a:rPr lang="ru-RU" sz="2400" dirty="0" err="1" smtClean="0"/>
              <a:t>of</a:t>
            </a:r>
            <a:r>
              <a:rPr lang="ru-RU" sz="2400" dirty="0" smtClean="0"/>
              <a:t> </a:t>
            </a:r>
            <a:r>
              <a:rPr lang="ru-RU" sz="2400" dirty="0" err="1" smtClean="0"/>
              <a:t>Eton</a:t>
            </a:r>
            <a:r>
              <a:rPr lang="ru-RU" sz="2400" dirty="0" smtClean="0"/>
              <a:t> </a:t>
            </a:r>
            <a:r>
              <a:rPr lang="ru-RU" sz="2400" dirty="0" err="1" smtClean="0"/>
              <a:t>beside</a:t>
            </a:r>
            <a:r>
              <a:rPr lang="ru-RU" sz="2400" dirty="0" smtClean="0"/>
              <a:t> </a:t>
            </a:r>
            <a:r>
              <a:rPr lang="ru-RU" sz="2400" dirty="0" err="1" smtClean="0"/>
              <a:t>Windsor</a:t>
            </a:r>
            <a:r>
              <a:rPr lang="ru-RU" sz="2400" dirty="0" smtClean="0"/>
              <a:t>) — </a:t>
            </a:r>
            <a:r>
              <a:rPr lang="en-US" sz="2400" dirty="0" smtClean="0"/>
              <a:t>a public college for boys</a:t>
            </a:r>
            <a:r>
              <a:rPr lang="ru-RU" sz="2400" dirty="0" smtClean="0"/>
              <a:t>. </a:t>
            </a:r>
            <a:r>
              <a:rPr lang="en-US" sz="2400" dirty="0" smtClean="0"/>
              <a:t> This college was founded  by Henry VI in</a:t>
            </a:r>
            <a:r>
              <a:rPr lang="ru-RU" sz="2400" dirty="0" smtClean="0"/>
              <a:t> 1440</a:t>
            </a:r>
            <a:r>
              <a:rPr lang="en-US" sz="2400" dirty="0" smtClean="0"/>
              <a:t>.</a:t>
            </a:r>
            <a:r>
              <a:rPr lang="en-US" dirty="0" smtClean="0"/>
              <a:t> </a:t>
            </a:r>
          </a:p>
          <a:p>
            <a:r>
              <a:rPr lang="en-US" sz="2400" dirty="0" smtClean="0"/>
              <a:t>During its existence the College has released 19 Prime Ministers of great Britain. The current Prime Minister and leader of the Conservative party of Great Britain David Cameron is a graduate of Eton.</a:t>
            </a:r>
          </a:p>
          <a:p>
            <a:endParaRPr lang="en-US" sz="2400" dirty="0" smtClean="0"/>
          </a:p>
          <a:p>
            <a:endParaRPr lang="en-US" sz="2400" dirty="0" smtClean="0"/>
          </a:p>
          <a:p>
            <a:endParaRPr lang="ru-RU"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decel="50000" fill="hold">
                                          <p:stCondLst>
                                            <p:cond delay="0"/>
                                          </p:stCondLst>
                                        </p:cTn>
                                        <p:tgtEl>
                                          <p:spTgt spid="8">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8">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xEl>
                                              <p:pRg st="1" end="1"/>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p:cTn id="17" dur="500" decel="50000" fill="hold">
                                          <p:stCondLst>
                                            <p:cond delay="0"/>
                                          </p:stCondLst>
                                        </p:cTn>
                                        <p:tgtEl>
                                          <p:spTgt spid="8">
                                            <p:txEl>
                                              <p:pRg st="2" end="2"/>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
                                            <p:txEl>
                                              <p:pRg st="2" end="2"/>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
                                            <p:txEl>
                                              <p:pRg st="2" end="2"/>
                                            </p:txEl>
                                          </p:spTgt>
                                        </p:tgtEl>
                                        <p:attrNameLst>
                                          <p:attrName>ppt_w</p:attrName>
                                        </p:attrNameLst>
                                      </p:cBhvr>
                                      <p:tavLst>
                                        <p:tav tm="0">
                                          <p:val>
                                            <p:strVal val="#ppt_w*.05"/>
                                          </p:val>
                                        </p:tav>
                                        <p:tav tm="100000">
                                          <p:val>
                                            <p:strVal val="#ppt_w"/>
                                          </p:val>
                                        </p:tav>
                                      </p:tavLst>
                                    </p:anim>
                                    <p:anim calcmode="lin" valueType="num">
                                      <p:cBhvr>
                                        <p:cTn id="20" dur="1000" fill="hold"/>
                                        <p:tgtEl>
                                          <p:spTgt spid="8">
                                            <p:txEl>
                                              <p:pRg st="2" end="2"/>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
                                            <p:txEl>
                                              <p:pRg st="2" end="2"/>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
                                            <p:txEl>
                                              <p:pRg st="2" end="2"/>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
                                            <p:txEl>
                                              <p:pRg st="2" end="2"/>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title"/>
          </p:nvPr>
        </p:nvSpPr>
        <p:spPr/>
        <p:txBody>
          <a:bodyPr/>
          <a:lstStyle/>
          <a:p>
            <a:r>
              <a:rPr lang="en-US" sz="4000" b="1" dirty="0">
                <a:effectLst>
                  <a:outerShdw blurRad="38100" dist="38100" dir="2700000" algn="tl">
                    <a:srgbClr val="FFFFFF"/>
                  </a:outerShdw>
                </a:effectLst>
              </a:rPr>
              <a:t>Advanced Level Examinations</a:t>
            </a:r>
            <a:endParaRPr lang="ru-RU" sz="4000" b="1" dirty="0">
              <a:effectLst>
                <a:outerShdw blurRad="38100" dist="38100" dir="2700000" algn="tl">
                  <a:srgbClr val="FFFFFF"/>
                </a:outerShdw>
              </a:effectLst>
            </a:endParaRPr>
          </a:p>
        </p:txBody>
      </p:sp>
      <p:sp>
        <p:nvSpPr>
          <p:cNvPr id="72712" name="Rectangle 8"/>
          <p:cNvSpPr>
            <a:spLocks noGrp="1" noChangeArrowheads="1"/>
          </p:cNvSpPr>
          <p:nvPr>
            <p:ph type="body" sz="half" idx="1"/>
          </p:nvPr>
        </p:nvSpPr>
        <p:spPr>
          <a:xfrm>
            <a:off x="539750" y="1557338"/>
            <a:ext cx="4038600" cy="4525962"/>
          </a:xfrm>
        </p:spPr>
        <p:txBody>
          <a:bodyPr/>
          <a:lstStyle/>
          <a:p>
            <a:pPr>
              <a:buFontTx/>
              <a:buNone/>
            </a:pPr>
            <a:r>
              <a:rPr lang="ru-RU" sz="2400" dirty="0"/>
              <a:t>    </a:t>
            </a:r>
            <a:r>
              <a:rPr lang="ru-RU" sz="2400" dirty="0" err="1"/>
              <a:t>Following</a:t>
            </a:r>
            <a:r>
              <a:rPr lang="ru-RU" sz="2400" dirty="0"/>
              <a:t> </a:t>
            </a:r>
            <a:r>
              <a:rPr lang="ru-RU" sz="2400" dirty="0" err="1"/>
              <a:t>two</a:t>
            </a:r>
            <a:r>
              <a:rPr lang="ru-RU" sz="2400" dirty="0"/>
              <a:t> </a:t>
            </a:r>
            <a:r>
              <a:rPr lang="ru-RU" sz="2400" dirty="0" err="1"/>
              <a:t>years</a:t>
            </a:r>
            <a:r>
              <a:rPr lang="ru-RU" sz="2400" dirty="0"/>
              <a:t> </a:t>
            </a:r>
            <a:r>
              <a:rPr lang="ru-RU" sz="2400" dirty="0" err="1"/>
              <a:t>of</a:t>
            </a:r>
            <a:r>
              <a:rPr lang="ru-RU" sz="2400" dirty="0"/>
              <a:t> </a:t>
            </a:r>
            <a:r>
              <a:rPr lang="ru-RU" sz="2400" dirty="0" err="1"/>
              <a:t>study</a:t>
            </a:r>
            <a:r>
              <a:rPr lang="ru-RU" sz="2400" dirty="0"/>
              <a:t>, </a:t>
            </a:r>
            <a:r>
              <a:rPr lang="ru-RU" sz="2400" dirty="0" err="1"/>
              <a:t>students</a:t>
            </a:r>
            <a:r>
              <a:rPr lang="ru-RU" sz="2400" dirty="0"/>
              <a:t> </a:t>
            </a:r>
            <a:r>
              <a:rPr lang="ru-RU" sz="2400" dirty="0" err="1"/>
              <a:t>may</a:t>
            </a:r>
            <a:r>
              <a:rPr lang="ru-RU" sz="2400" dirty="0"/>
              <a:t> </a:t>
            </a:r>
            <a:r>
              <a:rPr lang="ru-RU" sz="2400" dirty="0" err="1"/>
              <a:t>take</a:t>
            </a:r>
            <a:r>
              <a:rPr lang="ru-RU" sz="2400" dirty="0"/>
              <a:t> </a:t>
            </a:r>
            <a:r>
              <a:rPr lang="ru-RU" sz="2400" dirty="0" err="1"/>
              <a:t>A-Level</a:t>
            </a:r>
            <a:r>
              <a:rPr lang="ru-RU" sz="2400" dirty="0"/>
              <a:t> (</a:t>
            </a:r>
            <a:r>
              <a:rPr lang="ru-RU" sz="2400" dirty="0" err="1"/>
              <a:t>short</a:t>
            </a:r>
            <a:r>
              <a:rPr lang="ru-RU" sz="2400" dirty="0"/>
              <a:t> </a:t>
            </a:r>
            <a:r>
              <a:rPr lang="ru-RU" sz="2400" dirty="0" err="1"/>
              <a:t>for</a:t>
            </a:r>
            <a:r>
              <a:rPr lang="ru-RU" sz="2400" dirty="0"/>
              <a:t> </a:t>
            </a:r>
            <a:r>
              <a:rPr lang="ru-RU" sz="2400" dirty="0" err="1"/>
              <a:t>Advanced</a:t>
            </a:r>
            <a:r>
              <a:rPr lang="ru-RU" sz="2400" dirty="0"/>
              <a:t> </a:t>
            </a:r>
            <a:r>
              <a:rPr lang="ru-RU" sz="2400" dirty="0" err="1"/>
              <a:t>Level</a:t>
            </a:r>
            <a:r>
              <a:rPr lang="ru-RU" sz="2400" dirty="0"/>
              <a:t>) </a:t>
            </a:r>
            <a:r>
              <a:rPr lang="ru-RU" sz="2400" dirty="0" err="1"/>
              <a:t>examinations</a:t>
            </a:r>
            <a:r>
              <a:rPr lang="ru-RU" sz="2400" dirty="0"/>
              <a:t>, </a:t>
            </a:r>
            <a:r>
              <a:rPr lang="ru-RU" sz="2400" dirty="0" err="1"/>
              <a:t>which</a:t>
            </a:r>
            <a:r>
              <a:rPr lang="ru-RU" sz="2400" dirty="0"/>
              <a:t> </a:t>
            </a:r>
            <a:r>
              <a:rPr lang="ru-RU" sz="2400" dirty="0" err="1"/>
              <a:t>are</a:t>
            </a:r>
            <a:r>
              <a:rPr lang="ru-RU" sz="2400" dirty="0"/>
              <a:t> </a:t>
            </a:r>
            <a:r>
              <a:rPr lang="ru-RU" sz="2400" dirty="0" err="1"/>
              <a:t>required</a:t>
            </a:r>
            <a:r>
              <a:rPr lang="ru-RU" sz="2400" dirty="0"/>
              <a:t> </a:t>
            </a:r>
            <a:r>
              <a:rPr lang="ru-RU" sz="2400" dirty="0" err="1"/>
              <a:t>for</a:t>
            </a:r>
            <a:r>
              <a:rPr lang="ru-RU" sz="2400" dirty="0"/>
              <a:t> </a:t>
            </a:r>
            <a:r>
              <a:rPr lang="ru-RU" sz="2400" dirty="0" err="1"/>
              <a:t>university</a:t>
            </a:r>
            <a:r>
              <a:rPr lang="ru-RU" sz="2400" dirty="0"/>
              <a:t> </a:t>
            </a:r>
            <a:r>
              <a:rPr lang="ru-RU" sz="2400" dirty="0" err="1"/>
              <a:t>entrance</a:t>
            </a:r>
            <a:r>
              <a:rPr lang="ru-RU" sz="2400" dirty="0"/>
              <a:t> </a:t>
            </a:r>
            <a:r>
              <a:rPr lang="ru-RU" sz="2400" dirty="0" err="1"/>
              <a:t>in</a:t>
            </a:r>
            <a:r>
              <a:rPr lang="ru-RU" sz="2400" dirty="0"/>
              <a:t> </a:t>
            </a:r>
            <a:r>
              <a:rPr lang="ru-RU" sz="2400" dirty="0" err="1"/>
              <a:t>the</a:t>
            </a:r>
            <a:r>
              <a:rPr lang="ru-RU" sz="2400" dirty="0"/>
              <a:t> UK.</a:t>
            </a:r>
          </a:p>
        </p:txBody>
      </p:sp>
      <p:pic>
        <p:nvPicPr>
          <p:cNvPr id="72717" name="Picture 13"/>
          <p:cNvPicPr>
            <a:picLocks noGrp="1" noChangeAspect="1" noChangeArrowheads="1"/>
          </p:cNvPicPr>
          <p:nvPr>
            <p:ph sz="half" idx="2"/>
          </p:nvPr>
        </p:nvPicPr>
        <p:blipFill>
          <a:blip r:embed="rId2" cstate="print"/>
          <a:srcRect/>
          <a:stretch>
            <a:fillRect/>
          </a:stretch>
        </p:blipFill>
        <p:spPr>
          <a:xfrm>
            <a:off x="4427538" y="1341438"/>
            <a:ext cx="4038600" cy="4608512"/>
          </a:xfrm>
          <a:noFill/>
          <a:ln/>
        </p:spPr>
      </p:pic>
      <p:sp>
        <p:nvSpPr>
          <p:cNvPr id="72718" name="Rectangle 14"/>
          <p:cNvSpPr>
            <a:spLocks noChangeArrowheads="1"/>
          </p:cNvSpPr>
          <p:nvPr/>
        </p:nvSpPr>
        <p:spPr bwMode="auto">
          <a:xfrm rot="10847582" flipV="1">
            <a:off x="5502275" y="6110288"/>
            <a:ext cx="3033713" cy="366712"/>
          </a:xfrm>
          <a:prstGeom prst="rect">
            <a:avLst/>
          </a:prstGeom>
          <a:noFill/>
          <a:ln w="9525">
            <a:noFill/>
            <a:miter lim="800000"/>
            <a:headEnd/>
            <a:tailEnd/>
          </a:ln>
          <a:effectLst/>
        </p:spPr>
        <p:txBody>
          <a:bodyPr>
            <a:spAutoFit/>
          </a:bodyPr>
          <a:lstStyle/>
          <a:p>
            <a:r>
              <a:rPr lang="ru-RU" b="1"/>
              <a:t>University</a:t>
            </a:r>
            <a:r>
              <a:rPr lang="ru-RU"/>
              <a:t> of London.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72708"/>
                                        </p:tgtEl>
                                        <p:attrNameLst>
                                          <p:attrName>style.visibility</p:attrName>
                                        </p:attrNameLst>
                                      </p:cBhvr>
                                      <p:to>
                                        <p:strVal val="visible"/>
                                      </p:to>
                                    </p:set>
                                    <p:anim calcmode="lin" valueType="num">
                                      <p:cBhvr>
                                        <p:cTn id="7" dur="500" fill="hold"/>
                                        <p:tgtEl>
                                          <p:spTgt spid="72708"/>
                                        </p:tgtEl>
                                        <p:attrNameLst>
                                          <p:attrName>ppt_w</p:attrName>
                                        </p:attrNameLst>
                                      </p:cBhvr>
                                      <p:tavLst>
                                        <p:tav tm="0">
                                          <p:val>
                                            <p:strVal val="#ppt_w*0.05"/>
                                          </p:val>
                                        </p:tav>
                                        <p:tav tm="100000">
                                          <p:val>
                                            <p:strVal val="#ppt_w"/>
                                          </p:val>
                                        </p:tav>
                                      </p:tavLst>
                                    </p:anim>
                                    <p:anim calcmode="lin" valueType="num">
                                      <p:cBhvr>
                                        <p:cTn id="8" dur="500" fill="hold"/>
                                        <p:tgtEl>
                                          <p:spTgt spid="72708"/>
                                        </p:tgtEl>
                                        <p:attrNameLst>
                                          <p:attrName>ppt_h</p:attrName>
                                        </p:attrNameLst>
                                      </p:cBhvr>
                                      <p:tavLst>
                                        <p:tav tm="0">
                                          <p:val>
                                            <p:strVal val="#ppt_h"/>
                                          </p:val>
                                        </p:tav>
                                        <p:tav tm="100000">
                                          <p:val>
                                            <p:strVal val="#ppt_h"/>
                                          </p:val>
                                        </p:tav>
                                      </p:tavLst>
                                    </p:anim>
                                    <p:anim calcmode="lin" valueType="num">
                                      <p:cBhvr>
                                        <p:cTn id="9" dur="500" fill="hold"/>
                                        <p:tgtEl>
                                          <p:spTgt spid="72708"/>
                                        </p:tgtEl>
                                        <p:attrNameLst>
                                          <p:attrName>ppt_x</p:attrName>
                                        </p:attrNameLst>
                                      </p:cBhvr>
                                      <p:tavLst>
                                        <p:tav tm="0">
                                          <p:val>
                                            <p:strVal val="#ppt_x-.2"/>
                                          </p:val>
                                        </p:tav>
                                        <p:tav tm="100000">
                                          <p:val>
                                            <p:strVal val="#ppt_x"/>
                                          </p:val>
                                        </p:tav>
                                      </p:tavLst>
                                    </p:anim>
                                    <p:anim calcmode="lin" valueType="num">
                                      <p:cBhvr>
                                        <p:cTn id="10" dur="500" fill="hold"/>
                                        <p:tgtEl>
                                          <p:spTgt spid="72708"/>
                                        </p:tgtEl>
                                        <p:attrNameLst>
                                          <p:attrName>ppt_y</p:attrName>
                                        </p:attrNameLst>
                                      </p:cBhvr>
                                      <p:tavLst>
                                        <p:tav tm="0">
                                          <p:val>
                                            <p:strVal val="#ppt_y"/>
                                          </p:val>
                                        </p:tav>
                                        <p:tav tm="100000">
                                          <p:val>
                                            <p:strVal val="#ppt_y"/>
                                          </p:val>
                                        </p:tav>
                                      </p:tavLst>
                                    </p:anim>
                                    <p:animEffect transition="in" filter="fade">
                                      <p:cBhvr>
                                        <p:cTn id="11" dur="500"/>
                                        <p:tgtEl>
                                          <p:spTgt spid="72708"/>
                                        </p:tgtEl>
                                      </p:cBhvr>
                                    </p:animEffect>
                                  </p:childTnLst>
                                </p:cTn>
                              </p:par>
                            </p:childTnLst>
                          </p:cTn>
                        </p:par>
                        <p:par>
                          <p:cTn id="12" fill="hold">
                            <p:stCondLst>
                              <p:cond delay="500"/>
                            </p:stCondLst>
                            <p:childTnLst>
                              <p:par>
                                <p:cTn id="13" presetID="31" presetClass="entr" presetSubtype="0" fill="hold" nodeType="afterEffect">
                                  <p:stCondLst>
                                    <p:cond delay="0"/>
                                  </p:stCondLst>
                                  <p:iterate type="lt">
                                    <p:tmPct val="5000"/>
                                  </p:iterate>
                                  <p:childTnLst>
                                    <p:set>
                                      <p:cBhvr>
                                        <p:cTn id="14" dur="1" fill="hold">
                                          <p:stCondLst>
                                            <p:cond delay="0"/>
                                          </p:stCondLst>
                                        </p:cTn>
                                        <p:tgtEl>
                                          <p:spTgt spid="72717"/>
                                        </p:tgtEl>
                                        <p:attrNameLst>
                                          <p:attrName>style.visibility</p:attrName>
                                        </p:attrNameLst>
                                      </p:cBhvr>
                                      <p:to>
                                        <p:strVal val="visible"/>
                                      </p:to>
                                    </p:set>
                                    <p:anim calcmode="lin" valueType="num">
                                      <p:cBhvr>
                                        <p:cTn id="15" dur="1000" fill="hold"/>
                                        <p:tgtEl>
                                          <p:spTgt spid="72717"/>
                                        </p:tgtEl>
                                        <p:attrNameLst>
                                          <p:attrName>ppt_w</p:attrName>
                                        </p:attrNameLst>
                                      </p:cBhvr>
                                      <p:tavLst>
                                        <p:tav tm="0">
                                          <p:val>
                                            <p:fltVal val="0"/>
                                          </p:val>
                                        </p:tav>
                                        <p:tav tm="100000">
                                          <p:val>
                                            <p:strVal val="#ppt_w"/>
                                          </p:val>
                                        </p:tav>
                                      </p:tavLst>
                                    </p:anim>
                                    <p:anim calcmode="lin" valueType="num">
                                      <p:cBhvr>
                                        <p:cTn id="16" dur="1000" fill="hold"/>
                                        <p:tgtEl>
                                          <p:spTgt spid="72717"/>
                                        </p:tgtEl>
                                        <p:attrNameLst>
                                          <p:attrName>ppt_h</p:attrName>
                                        </p:attrNameLst>
                                      </p:cBhvr>
                                      <p:tavLst>
                                        <p:tav tm="0">
                                          <p:val>
                                            <p:fltVal val="0"/>
                                          </p:val>
                                        </p:tav>
                                        <p:tav tm="100000">
                                          <p:val>
                                            <p:strVal val="#ppt_h"/>
                                          </p:val>
                                        </p:tav>
                                      </p:tavLst>
                                    </p:anim>
                                    <p:anim calcmode="lin" valueType="num">
                                      <p:cBhvr>
                                        <p:cTn id="17" dur="1000" fill="hold"/>
                                        <p:tgtEl>
                                          <p:spTgt spid="72717"/>
                                        </p:tgtEl>
                                        <p:attrNameLst>
                                          <p:attrName>style.rotation</p:attrName>
                                        </p:attrNameLst>
                                      </p:cBhvr>
                                      <p:tavLst>
                                        <p:tav tm="0">
                                          <p:val>
                                            <p:fltVal val="90"/>
                                          </p:val>
                                        </p:tav>
                                        <p:tav tm="100000">
                                          <p:val>
                                            <p:fltVal val="0"/>
                                          </p:val>
                                        </p:tav>
                                      </p:tavLst>
                                    </p:anim>
                                    <p:animEffect transition="in" filter="fade">
                                      <p:cBhvr>
                                        <p:cTn id="18" dur="1000"/>
                                        <p:tgtEl>
                                          <p:spTgt spid="72717"/>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72712">
                                            <p:txEl>
                                              <p:pRg st="0" end="0"/>
                                            </p:txEl>
                                          </p:spTgt>
                                        </p:tgtEl>
                                        <p:attrNameLst>
                                          <p:attrName>style.visibility</p:attrName>
                                        </p:attrNameLst>
                                      </p:cBhvr>
                                      <p:to>
                                        <p:strVal val="visible"/>
                                      </p:to>
                                    </p:set>
                                    <p:anim calcmode="lin" valueType="num">
                                      <p:cBhvr>
                                        <p:cTn id="21" dur="500" fill="hold"/>
                                        <p:tgtEl>
                                          <p:spTgt spid="72712">
                                            <p:txEl>
                                              <p:pRg st="0" end="0"/>
                                            </p:txEl>
                                          </p:spTgt>
                                        </p:tgtEl>
                                        <p:attrNameLst>
                                          <p:attrName>ppt_w</p:attrName>
                                        </p:attrNameLst>
                                      </p:cBhvr>
                                      <p:tavLst>
                                        <p:tav tm="0">
                                          <p:val>
                                            <p:strVal val="#ppt_w*0.05"/>
                                          </p:val>
                                        </p:tav>
                                        <p:tav tm="100000">
                                          <p:val>
                                            <p:strVal val="#ppt_w"/>
                                          </p:val>
                                        </p:tav>
                                      </p:tavLst>
                                    </p:anim>
                                    <p:anim calcmode="lin" valueType="num">
                                      <p:cBhvr>
                                        <p:cTn id="22" dur="500" fill="hold"/>
                                        <p:tgtEl>
                                          <p:spTgt spid="72712">
                                            <p:txEl>
                                              <p:pRg st="0" end="0"/>
                                            </p:txEl>
                                          </p:spTgt>
                                        </p:tgtEl>
                                        <p:attrNameLst>
                                          <p:attrName>ppt_h</p:attrName>
                                        </p:attrNameLst>
                                      </p:cBhvr>
                                      <p:tavLst>
                                        <p:tav tm="0">
                                          <p:val>
                                            <p:strVal val="#ppt_h"/>
                                          </p:val>
                                        </p:tav>
                                        <p:tav tm="100000">
                                          <p:val>
                                            <p:strVal val="#ppt_h"/>
                                          </p:val>
                                        </p:tav>
                                      </p:tavLst>
                                    </p:anim>
                                    <p:anim calcmode="lin" valueType="num">
                                      <p:cBhvr>
                                        <p:cTn id="23" dur="500" fill="hold"/>
                                        <p:tgtEl>
                                          <p:spTgt spid="72712">
                                            <p:txEl>
                                              <p:pRg st="0" end="0"/>
                                            </p:txEl>
                                          </p:spTgt>
                                        </p:tgtEl>
                                        <p:attrNameLst>
                                          <p:attrName>ppt_x</p:attrName>
                                        </p:attrNameLst>
                                      </p:cBhvr>
                                      <p:tavLst>
                                        <p:tav tm="0">
                                          <p:val>
                                            <p:strVal val="#ppt_x-.2"/>
                                          </p:val>
                                        </p:tav>
                                        <p:tav tm="100000">
                                          <p:val>
                                            <p:strVal val="#ppt_x"/>
                                          </p:val>
                                        </p:tav>
                                      </p:tavLst>
                                    </p:anim>
                                    <p:anim calcmode="lin" valueType="num">
                                      <p:cBhvr>
                                        <p:cTn id="24" dur="500" fill="hold"/>
                                        <p:tgtEl>
                                          <p:spTgt spid="72712">
                                            <p:txEl>
                                              <p:pRg st="0" end="0"/>
                                            </p:txEl>
                                          </p:spTgt>
                                        </p:tgtEl>
                                        <p:attrNameLst>
                                          <p:attrName>ppt_y</p:attrName>
                                        </p:attrNameLst>
                                      </p:cBhvr>
                                      <p:tavLst>
                                        <p:tav tm="0">
                                          <p:val>
                                            <p:strVal val="#ppt_y"/>
                                          </p:val>
                                        </p:tav>
                                        <p:tav tm="100000">
                                          <p:val>
                                            <p:strVal val="#ppt_y"/>
                                          </p:val>
                                        </p:tav>
                                      </p:tavLst>
                                    </p:anim>
                                    <p:animEffect transition="in" filter="fade">
                                      <p:cBhvr>
                                        <p:cTn id="25" dur="500"/>
                                        <p:tgtEl>
                                          <p:spTgt spid="72712">
                                            <p:txEl>
                                              <p:pRg st="0" end="0"/>
                                            </p:txEl>
                                          </p:spTgt>
                                        </p:tgtEl>
                                      </p:cBhvr>
                                    </p:animEffect>
                                  </p:childTnLst>
                                </p:cTn>
                              </p:par>
                              <p:par>
                                <p:cTn id="26" presetID="54" presetClass="entr" presetSubtype="0" accel="100000" fill="hold" grpId="0" nodeType="withEffect">
                                  <p:stCondLst>
                                    <p:cond delay="0"/>
                                  </p:stCondLst>
                                  <p:childTnLst>
                                    <p:set>
                                      <p:cBhvr>
                                        <p:cTn id="27" dur="1" fill="hold">
                                          <p:stCondLst>
                                            <p:cond delay="0"/>
                                          </p:stCondLst>
                                        </p:cTn>
                                        <p:tgtEl>
                                          <p:spTgt spid="72718"/>
                                        </p:tgtEl>
                                        <p:attrNameLst>
                                          <p:attrName>style.visibility</p:attrName>
                                        </p:attrNameLst>
                                      </p:cBhvr>
                                      <p:to>
                                        <p:strVal val="visible"/>
                                      </p:to>
                                    </p:set>
                                    <p:anim calcmode="lin" valueType="num">
                                      <p:cBhvr>
                                        <p:cTn id="28" dur="2000" fill="hold"/>
                                        <p:tgtEl>
                                          <p:spTgt spid="72718"/>
                                        </p:tgtEl>
                                        <p:attrNameLst>
                                          <p:attrName>ppt_w</p:attrName>
                                        </p:attrNameLst>
                                      </p:cBhvr>
                                      <p:tavLst>
                                        <p:tav tm="0">
                                          <p:val>
                                            <p:strVal val="#ppt_w*0.05"/>
                                          </p:val>
                                        </p:tav>
                                        <p:tav tm="100000">
                                          <p:val>
                                            <p:strVal val="#ppt_w"/>
                                          </p:val>
                                        </p:tav>
                                      </p:tavLst>
                                    </p:anim>
                                    <p:anim calcmode="lin" valueType="num">
                                      <p:cBhvr>
                                        <p:cTn id="29" dur="2000" fill="hold"/>
                                        <p:tgtEl>
                                          <p:spTgt spid="72718"/>
                                        </p:tgtEl>
                                        <p:attrNameLst>
                                          <p:attrName>ppt_h</p:attrName>
                                        </p:attrNameLst>
                                      </p:cBhvr>
                                      <p:tavLst>
                                        <p:tav tm="0">
                                          <p:val>
                                            <p:strVal val="#ppt_h"/>
                                          </p:val>
                                        </p:tav>
                                        <p:tav tm="100000">
                                          <p:val>
                                            <p:strVal val="#ppt_h"/>
                                          </p:val>
                                        </p:tav>
                                      </p:tavLst>
                                    </p:anim>
                                    <p:anim calcmode="lin" valueType="num">
                                      <p:cBhvr>
                                        <p:cTn id="30" dur="2000" fill="hold"/>
                                        <p:tgtEl>
                                          <p:spTgt spid="72718"/>
                                        </p:tgtEl>
                                        <p:attrNameLst>
                                          <p:attrName>ppt_x</p:attrName>
                                        </p:attrNameLst>
                                      </p:cBhvr>
                                      <p:tavLst>
                                        <p:tav tm="0">
                                          <p:val>
                                            <p:strVal val="#ppt_x-.2"/>
                                          </p:val>
                                        </p:tav>
                                        <p:tav tm="100000">
                                          <p:val>
                                            <p:strVal val="#ppt_x"/>
                                          </p:val>
                                        </p:tav>
                                      </p:tavLst>
                                    </p:anim>
                                    <p:anim calcmode="lin" valueType="num">
                                      <p:cBhvr>
                                        <p:cTn id="31" dur="2000" fill="hold"/>
                                        <p:tgtEl>
                                          <p:spTgt spid="72718"/>
                                        </p:tgtEl>
                                        <p:attrNameLst>
                                          <p:attrName>ppt_y</p:attrName>
                                        </p:attrNameLst>
                                      </p:cBhvr>
                                      <p:tavLst>
                                        <p:tav tm="0">
                                          <p:val>
                                            <p:strVal val="#ppt_y"/>
                                          </p:val>
                                        </p:tav>
                                        <p:tav tm="100000">
                                          <p:val>
                                            <p:strVal val="#ppt_y"/>
                                          </p:val>
                                        </p:tav>
                                      </p:tavLst>
                                    </p:anim>
                                    <p:animEffect transition="in" filter="fade">
                                      <p:cBhvr>
                                        <p:cTn id="32" dur="2000"/>
                                        <p:tgtEl>
                                          <p:spTgt spid="72718"/>
                                        </p:tgtEl>
                                      </p:cBhvr>
                                    </p:animEffect>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grpId="1" nodeType="clickEffect">
                                  <p:stCondLst>
                                    <p:cond delay="0"/>
                                  </p:stCondLst>
                                  <p:childTnLst>
                                    <p:set>
                                      <p:cBhvr>
                                        <p:cTn id="36" dur="1" fill="hold">
                                          <p:stCondLst>
                                            <p:cond delay="0"/>
                                          </p:stCondLst>
                                        </p:cTn>
                                        <p:tgtEl>
                                          <p:spTgt spid="72708"/>
                                        </p:tgtEl>
                                        <p:attrNameLst>
                                          <p:attrName>style.visibility</p:attrName>
                                        </p:attrNameLst>
                                      </p:cBhvr>
                                      <p:to>
                                        <p:strVal val="visible"/>
                                      </p:to>
                                    </p:set>
                                    <p:anim calcmode="lin" valueType="num">
                                      <p:cBhvr>
                                        <p:cTn id="37" dur="500" decel="50000" fill="hold">
                                          <p:stCondLst>
                                            <p:cond delay="0"/>
                                          </p:stCondLst>
                                        </p:cTn>
                                        <p:tgtEl>
                                          <p:spTgt spid="72708"/>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72708"/>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72708"/>
                                        </p:tgtEl>
                                        <p:attrNameLst>
                                          <p:attrName>ppt_w</p:attrName>
                                        </p:attrNameLst>
                                      </p:cBhvr>
                                      <p:tavLst>
                                        <p:tav tm="0">
                                          <p:val>
                                            <p:strVal val="#ppt_w*.05"/>
                                          </p:val>
                                        </p:tav>
                                        <p:tav tm="100000">
                                          <p:val>
                                            <p:strVal val="#ppt_w"/>
                                          </p:val>
                                        </p:tav>
                                      </p:tavLst>
                                    </p:anim>
                                    <p:anim calcmode="lin" valueType="num">
                                      <p:cBhvr>
                                        <p:cTn id="40" dur="1000" fill="hold"/>
                                        <p:tgtEl>
                                          <p:spTgt spid="72708"/>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72708"/>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72708"/>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72708"/>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72708"/>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72712">
                                            <p:txEl>
                                              <p:pRg st="0" end="0"/>
                                            </p:txEl>
                                          </p:spTgt>
                                        </p:tgtEl>
                                        <p:attrNameLst>
                                          <p:attrName>style.visibility</p:attrName>
                                        </p:attrNameLst>
                                      </p:cBhvr>
                                      <p:to>
                                        <p:strVal val="visible"/>
                                      </p:to>
                                    </p:set>
                                    <p:anim calcmode="lin" valueType="num">
                                      <p:cBhvr>
                                        <p:cTn id="49" dur="500" decel="50000" fill="hold">
                                          <p:stCondLst>
                                            <p:cond delay="0"/>
                                          </p:stCondLst>
                                        </p:cTn>
                                        <p:tgtEl>
                                          <p:spTgt spid="72712">
                                            <p:txEl>
                                              <p:pRg st="0" end="0"/>
                                            </p:txEl>
                                          </p:spTgt>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72712">
                                            <p:txEl>
                                              <p:pRg st="0" end="0"/>
                                            </p:txEl>
                                          </p:spTgt>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72712">
                                            <p:txEl>
                                              <p:pRg st="0" end="0"/>
                                            </p:txEl>
                                          </p:spTgt>
                                        </p:tgtEl>
                                        <p:attrNameLst>
                                          <p:attrName>ppt_w</p:attrName>
                                        </p:attrNameLst>
                                      </p:cBhvr>
                                      <p:tavLst>
                                        <p:tav tm="0">
                                          <p:val>
                                            <p:strVal val="#ppt_w*.05"/>
                                          </p:val>
                                        </p:tav>
                                        <p:tav tm="100000">
                                          <p:val>
                                            <p:strVal val="#ppt_w"/>
                                          </p:val>
                                        </p:tav>
                                      </p:tavLst>
                                    </p:anim>
                                    <p:anim calcmode="lin" valueType="num">
                                      <p:cBhvr>
                                        <p:cTn id="52" dur="1000" fill="hold"/>
                                        <p:tgtEl>
                                          <p:spTgt spid="72712">
                                            <p:txEl>
                                              <p:pRg st="0" end="0"/>
                                            </p:txEl>
                                          </p:spTgt>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72712">
                                            <p:txEl>
                                              <p:pRg st="0" end="0"/>
                                            </p:txEl>
                                          </p:spTgt>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72712">
                                            <p:txEl>
                                              <p:pRg st="0" end="0"/>
                                            </p:txEl>
                                          </p:spTgt>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72712">
                                            <p:txEl>
                                              <p:pRg st="0" end="0"/>
                                            </p:txEl>
                                          </p:spTgt>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727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p:bldP spid="72708" grpId="1"/>
      <p:bldP spid="727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At what age do children start school in the United Kingdom?</a:t>
            </a:r>
            <a:endParaRPr lang="ru-RU" dirty="0"/>
          </a:p>
        </p:txBody>
      </p:sp>
      <p:sp>
        <p:nvSpPr>
          <p:cNvPr id="3" name="Содержимое 2"/>
          <p:cNvSpPr>
            <a:spLocks noGrp="1"/>
          </p:cNvSpPr>
          <p:nvPr>
            <p:ph idx="1"/>
          </p:nvPr>
        </p:nvSpPr>
        <p:spPr/>
        <p:txBody>
          <a:bodyPr/>
          <a:lstStyle/>
          <a:p>
            <a:r>
              <a:rPr lang="en-US" dirty="0" smtClean="0"/>
              <a:t>The school age in England and Wales is from 5 years to 16 years.</a:t>
            </a:r>
          </a:p>
          <a:p>
            <a:r>
              <a:rPr lang="en-US" dirty="0" smtClean="0"/>
              <a:t>English children enter the reception class (first grade) of primary school in the next term after their fifth birthday. They attend primary school for seven years, where they study English, arithmetic, science, religious education, history, geography, music, art and crafts, physical education, and information technology (computers).</a:t>
            </a:r>
          </a:p>
          <a:p>
            <a:endParaRPr lang="ru-RU"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p:cNvPicPr>
            <a:picLocks noChangeAspect="1" noChangeArrowheads="1"/>
          </p:cNvPicPr>
          <p:nvPr/>
        </p:nvPicPr>
        <p:blipFill>
          <a:blip r:embed="rId2" cstate="print"/>
          <a:srcRect/>
          <a:stretch>
            <a:fillRect/>
          </a:stretch>
        </p:blipFill>
        <p:spPr bwMode="auto">
          <a:xfrm>
            <a:off x="755650" y="260350"/>
            <a:ext cx="8064500" cy="3203575"/>
          </a:xfrm>
          <a:prstGeom prst="rect">
            <a:avLst/>
          </a:prstGeom>
          <a:noFill/>
          <a:ln w="9525">
            <a:noFill/>
            <a:miter lim="800000"/>
            <a:headEnd/>
            <a:tailEnd/>
          </a:ln>
          <a:effectLst/>
        </p:spPr>
      </p:pic>
      <p:pic>
        <p:nvPicPr>
          <p:cNvPr id="74757" name="Picture 5"/>
          <p:cNvPicPr>
            <a:picLocks noChangeAspect="1" noChangeArrowheads="1"/>
          </p:cNvPicPr>
          <p:nvPr/>
        </p:nvPicPr>
        <p:blipFill>
          <a:blip r:embed="rId3" cstate="print"/>
          <a:srcRect/>
          <a:stretch>
            <a:fillRect/>
          </a:stretch>
        </p:blipFill>
        <p:spPr bwMode="auto">
          <a:xfrm>
            <a:off x="755650" y="3644900"/>
            <a:ext cx="8137525" cy="3097213"/>
          </a:xfrm>
          <a:prstGeom prst="rect">
            <a:avLst/>
          </a:prstGeom>
          <a:noFill/>
          <a:ln w="9525">
            <a:noFill/>
            <a:miter lim="800000"/>
            <a:headEnd/>
            <a:tailEnd/>
          </a:ln>
          <a:effectLst/>
        </p:spPr>
      </p:pic>
      <p:sp>
        <p:nvSpPr>
          <p:cNvPr id="74758" name="Rectangle 6"/>
          <p:cNvSpPr>
            <a:spLocks noChangeArrowheads="1"/>
          </p:cNvSpPr>
          <p:nvPr/>
        </p:nvSpPr>
        <p:spPr bwMode="auto">
          <a:xfrm>
            <a:off x="1042988" y="3692525"/>
            <a:ext cx="3889375" cy="1555750"/>
          </a:xfrm>
          <a:prstGeom prst="rect">
            <a:avLst/>
          </a:prstGeom>
          <a:noFill/>
          <a:ln w="9525">
            <a:noFill/>
            <a:miter lim="800000"/>
            <a:headEnd/>
            <a:tailEnd/>
          </a:ln>
          <a:effectLst/>
        </p:spPr>
        <p:txBody>
          <a:bodyPr anchor="ctr">
            <a:spAutoFit/>
          </a:bodyPr>
          <a:lstStyle/>
          <a:p>
            <a:r>
              <a:rPr lang="ru-RU" sz="4800" b="1">
                <a:latin typeface="Times New Roman" pitchFamily="18" charset="0"/>
              </a:rPr>
              <a:t>Cambridge,</a:t>
            </a:r>
          </a:p>
          <a:p>
            <a:pPr eaLnBrk="0" hangingPunct="0"/>
            <a:endParaRPr lang="ru-RU" sz="4800">
              <a:latin typeface="Times New Roman"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p:cNvPicPr>
            <a:picLocks noGrp="1" noChangeAspect="1" noChangeArrowheads="1"/>
          </p:cNvPicPr>
          <p:nvPr>
            <p:ph type="body" idx="4294967295"/>
          </p:nvPr>
        </p:nvPicPr>
        <p:blipFill>
          <a:blip r:embed="rId2" cstate="print"/>
          <a:srcRect/>
          <a:stretch>
            <a:fillRect/>
          </a:stretch>
        </p:blipFill>
        <p:spPr>
          <a:xfrm>
            <a:off x="107950" y="188913"/>
            <a:ext cx="1908175" cy="1463675"/>
          </a:xfrm>
          <a:noFill/>
          <a:ln/>
        </p:spPr>
      </p:pic>
      <p:pic>
        <p:nvPicPr>
          <p:cNvPr id="67589" name="Picture 5"/>
          <p:cNvPicPr>
            <a:picLocks noChangeAspect="1" noChangeArrowheads="1"/>
          </p:cNvPicPr>
          <p:nvPr/>
        </p:nvPicPr>
        <p:blipFill>
          <a:blip r:embed="rId3" cstate="print"/>
          <a:srcRect/>
          <a:stretch>
            <a:fillRect/>
          </a:stretch>
        </p:blipFill>
        <p:spPr bwMode="auto">
          <a:xfrm rot="-446890">
            <a:off x="0" y="3789363"/>
            <a:ext cx="3671888" cy="2798762"/>
          </a:xfrm>
          <a:prstGeom prst="rect">
            <a:avLst/>
          </a:prstGeom>
          <a:noFill/>
          <a:ln w="9525">
            <a:noFill/>
            <a:miter lim="800000"/>
            <a:headEnd/>
            <a:tailEnd/>
          </a:ln>
          <a:effectLst/>
        </p:spPr>
      </p:pic>
      <p:pic>
        <p:nvPicPr>
          <p:cNvPr id="67590" name="Picture 6"/>
          <p:cNvPicPr>
            <a:picLocks noChangeAspect="1" noChangeArrowheads="1"/>
          </p:cNvPicPr>
          <p:nvPr/>
        </p:nvPicPr>
        <p:blipFill>
          <a:blip r:embed="rId4" cstate="print"/>
          <a:srcRect/>
          <a:stretch>
            <a:fillRect/>
          </a:stretch>
        </p:blipFill>
        <p:spPr bwMode="auto">
          <a:xfrm>
            <a:off x="2916238" y="0"/>
            <a:ext cx="3887787" cy="3213100"/>
          </a:xfrm>
          <a:prstGeom prst="rect">
            <a:avLst/>
          </a:prstGeom>
          <a:noFill/>
          <a:ln w="9525">
            <a:noFill/>
            <a:miter lim="800000"/>
            <a:headEnd/>
            <a:tailEnd/>
          </a:ln>
          <a:effectLst/>
        </p:spPr>
      </p:pic>
      <p:pic>
        <p:nvPicPr>
          <p:cNvPr id="67591" name="Picture 7"/>
          <p:cNvPicPr>
            <a:picLocks noChangeAspect="1" noChangeArrowheads="1"/>
          </p:cNvPicPr>
          <p:nvPr/>
        </p:nvPicPr>
        <p:blipFill>
          <a:blip r:embed="rId5" cstate="print"/>
          <a:srcRect/>
          <a:stretch>
            <a:fillRect/>
          </a:stretch>
        </p:blipFill>
        <p:spPr bwMode="auto">
          <a:xfrm>
            <a:off x="3924300" y="3670300"/>
            <a:ext cx="4760913" cy="2998788"/>
          </a:xfrm>
          <a:prstGeom prst="rect">
            <a:avLst/>
          </a:prstGeom>
          <a:noFill/>
          <a:ln w="9525">
            <a:noFill/>
            <a:miter lim="800000"/>
            <a:headEnd/>
            <a:tailEnd/>
          </a:ln>
          <a:effectLst/>
        </p:spPr>
      </p:pic>
      <p:sp>
        <p:nvSpPr>
          <p:cNvPr id="67592" name="Rectangle 8"/>
          <p:cNvSpPr>
            <a:spLocks noChangeArrowheads="1"/>
          </p:cNvSpPr>
          <p:nvPr/>
        </p:nvSpPr>
        <p:spPr bwMode="auto">
          <a:xfrm rot="10800000" flipV="1">
            <a:off x="5322888" y="6234113"/>
            <a:ext cx="3641725" cy="366712"/>
          </a:xfrm>
          <a:prstGeom prst="rect">
            <a:avLst/>
          </a:prstGeom>
          <a:noFill/>
          <a:ln w="9525">
            <a:noFill/>
            <a:miter lim="800000"/>
            <a:headEnd/>
            <a:tailEnd/>
          </a:ln>
          <a:effectLst/>
        </p:spPr>
        <p:txBody>
          <a:bodyPr>
            <a:spAutoFit/>
          </a:bodyPr>
          <a:lstStyle/>
          <a:p>
            <a:r>
              <a:rPr lang="ru-RU">
                <a:solidFill>
                  <a:srgbClr val="000066"/>
                </a:solidFill>
              </a:rPr>
              <a:t>BRUNEL </a:t>
            </a:r>
            <a:r>
              <a:rPr lang="ru-RU" b="1">
                <a:solidFill>
                  <a:srgbClr val="000066"/>
                </a:solidFill>
              </a:rPr>
              <a:t>UNIVERSITY</a:t>
            </a:r>
            <a:r>
              <a:rPr lang="ru-RU">
                <a:solidFill>
                  <a:srgbClr val="000066"/>
                </a:solidFill>
              </a:rPr>
              <a:t> </a:t>
            </a:r>
            <a:r>
              <a:rPr lang="ru-RU" b="1">
                <a:solidFill>
                  <a:srgbClr val="000066"/>
                </a:solidFill>
              </a:rPr>
              <a:t>UK</a:t>
            </a:r>
            <a:r>
              <a:rPr lang="ru-RU">
                <a:solidFill>
                  <a:srgbClr val="000066"/>
                </a:solidFill>
              </a:rPr>
              <a:t>.</a:t>
            </a:r>
          </a:p>
        </p:txBody>
      </p:sp>
      <p:pic>
        <p:nvPicPr>
          <p:cNvPr id="67593" name="Picture 9"/>
          <p:cNvPicPr>
            <a:picLocks noChangeAspect="1" noChangeArrowheads="1"/>
          </p:cNvPicPr>
          <p:nvPr/>
        </p:nvPicPr>
        <p:blipFill>
          <a:blip r:embed="rId6" cstate="print"/>
          <a:srcRect/>
          <a:stretch>
            <a:fillRect/>
          </a:stretch>
        </p:blipFill>
        <p:spPr bwMode="auto">
          <a:xfrm rot="363028">
            <a:off x="5867400" y="333375"/>
            <a:ext cx="3022600" cy="3671888"/>
          </a:xfrm>
          <a:prstGeom prst="rect">
            <a:avLst/>
          </a:prstGeom>
          <a:noFill/>
          <a:ln w="9525">
            <a:noFill/>
            <a:miter lim="800000"/>
            <a:headEnd/>
            <a:tailEnd/>
          </a:ln>
          <a:effectLst/>
        </p:spPr>
      </p:pic>
      <p:sp>
        <p:nvSpPr>
          <p:cNvPr id="67594" name="Rectangle 10"/>
          <p:cNvSpPr>
            <a:spLocks noChangeArrowheads="1"/>
          </p:cNvSpPr>
          <p:nvPr/>
        </p:nvSpPr>
        <p:spPr bwMode="auto">
          <a:xfrm>
            <a:off x="6227763" y="2879725"/>
            <a:ext cx="2160587" cy="641350"/>
          </a:xfrm>
          <a:prstGeom prst="rect">
            <a:avLst/>
          </a:prstGeom>
          <a:noFill/>
          <a:ln w="9525">
            <a:noFill/>
            <a:miter lim="800000"/>
            <a:headEnd/>
            <a:tailEnd/>
          </a:ln>
          <a:effectLst/>
        </p:spPr>
        <p:txBody>
          <a:bodyPr anchor="ctr">
            <a:spAutoFit/>
          </a:bodyPr>
          <a:lstStyle/>
          <a:p>
            <a:r>
              <a:rPr lang="ru-RU">
                <a:solidFill>
                  <a:srgbClr val="DDDDDD"/>
                </a:solidFill>
              </a:rPr>
              <a:t>Lancaster </a:t>
            </a:r>
            <a:r>
              <a:rPr lang="ru-RU" b="1">
                <a:solidFill>
                  <a:srgbClr val="DDDDDD"/>
                </a:solidFill>
              </a:rPr>
              <a:t>University</a:t>
            </a:r>
            <a:r>
              <a:rPr lang="ru-RU">
                <a:solidFill>
                  <a:srgbClr val="DDDDDD"/>
                </a:solidFill>
              </a:rPr>
              <a:t>, </a:t>
            </a:r>
            <a:r>
              <a:rPr lang="ru-RU" b="1">
                <a:solidFill>
                  <a:srgbClr val="DDDDDD"/>
                </a:solidFill>
              </a:rPr>
              <a:t>Uk</a:t>
            </a:r>
            <a:r>
              <a:rPr lang="ru-RU">
                <a:solidFill>
                  <a:srgbClr val="DDDDDD"/>
                </a:solidFill>
              </a:rPr>
              <a:t> </a:t>
            </a:r>
          </a:p>
        </p:txBody>
      </p:sp>
      <p:sp>
        <p:nvSpPr>
          <p:cNvPr id="67595" name="Rectangle 11"/>
          <p:cNvSpPr>
            <a:spLocks noChangeArrowheads="1"/>
          </p:cNvSpPr>
          <p:nvPr/>
        </p:nvSpPr>
        <p:spPr bwMode="auto">
          <a:xfrm>
            <a:off x="755650" y="4013200"/>
            <a:ext cx="3241675" cy="641350"/>
          </a:xfrm>
          <a:prstGeom prst="rect">
            <a:avLst/>
          </a:prstGeom>
          <a:noFill/>
          <a:ln w="9525">
            <a:noFill/>
            <a:miter lim="800000"/>
            <a:headEnd/>
            <a:tailEnd/>
          </a:ln>
          <a:effectLst/>
        </p:spPr>
        <p:txBody>
          <a:bodyPr anchor="ctr">
            <a:spAutoFit/>
          </a:bodyPr>
          <a:lstStyle/>
          <a:p>
            <a:r>
              <a:rPr lang="ru-RU" b="1" i="1"/>
              <a:t>University of Manchester, UK.</a:t>
            </a:r>
            <a:r>
              <a:rPr lang="ru-RU"/>
              <a:t> </a:t>
            </a:r>
          </a:p>
        </p:txBody>
      </p:sp>
      <p:pic>
        <p:nvPicPr>
          <p:cNvPr id="67596" name="Picture 12"/>
          <p:cNvPicPr>
            <a:picLocks noChangeAspect="1" noChangeArrowheads="1"/>
          </p:cNvPicPr>
          <p:nvPr/>
        </p:nvPicPr>
        <p:blipFill>
          <a:blip r:embed="rId7" cstate="print"/>
          <a:srcRect/>
          <a:stretch>
            <a:fillRect/>
          </a:stretch>
        </p:blipFill>
        <p:spPr bwMode="auto">
          <a:xfrm>
            <a:off x="0" y="1773238"/>
            <a:ext cx="3384550" cy="2030412"/>
          </a:xfrm>
          <a:prstGeom prst="rect">
            <a:avLst/>
          </a:prstGeom>
          <a:noFill/>
          <a:ln w="9525">
            <a:noFill/>
            <a:miter lim="800000"/>
            <a:headEnd/>
            <a:tailEnd/>
          </a:ln>
          <a:effectLst/>
        </p:spPr>
      </p:pic>
      <p:sp>
        <p:nvSpPr>
          <p:cNvPr id="67598" name="Rectangle 14"/>
          <p:cNvSpPr>
            <a:spLocks noChangeArrowheads="1"/>
          </p:cNvSpPr>
          <p:nvPr/>
        </p:nvSpPr>
        <p:spPr bwMode="auto">
          <a:xfrm rot="10800000" flipV="1">
            <a:off x="0" y="3114675"/>
            <a:ext cx="3492500" cy="641350"/>
          </a:xfrm>
          <a:prstGeom prst="rect">
            <a:avLst/>
          </a:prstGeom>
          <a:noFill/>
          <a:ln w="9525">
            <a:noFill/>
            <a:miter lim="800000"/>
            <a:headEnd/>
            <a:tailEnd/>
          </a:ln>
          <a:effectLst/>
        </p:spPr>
        <p:txBody>
          <a:bodyPr anchor="ctr">
            <a:spAutoFit/>
          </a:bodyPr>
          <a:lstStyle/>
          <a:p>
            <a:r>
              <a:rPr lang="ru-RU">
                <a:solidFill>
                  <a:srgbClr val="DDDDDD"/>
                </a:solidFill>
              </a:rPr>
              <a:t>Queen's </a:t>
            </a:r>
            <a:r>
              <a:rPr lang="ru-RU" b="1">
                <a:solidFill>
                  <a:srgbClr val="DDDDDD"/>
                </a:solidFill>
              </a:rPr>
              <a:t>University</a:t>
            </a:r>
            <a:r>
              <a:rPr lang="ru-RU">
                <a:solidFill>
                  <a:srgbClr val="DDDDDD"/>
                </a:solidFill>
              </a:rPr>
              <a:t>, Belfast, </a:t>
            </a:r>
            <a:r>
              <a:rPr lang="ru-RU" b="1">
                <a:solidFill>
                  <a:srgbClr val="DDDDDD"/>
                </a:solidFill>
              </a:rPr>
              <a:t>UK</a:t>
            </a:r>
            <a:r>
              <a:rPr lang="ru-RU">
                <a:solidFill>
                  <a:srgbClr val="DDDDDD"/>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67588"/>
                                        </p:tgtEl>
                                        <p:attrNameLst>
                                          <p:attrName>style.visibility</p:attrName>
                                        </p:attrNameLst>
                                      </p:cBhvr>
                                      <p:to>
                                        <p:strVal val="visible"/>
                                      </p:to>
                                    </p:set>
                                    <p:anim calcmode="lin" valueType="num">
                                      <p:cBhvr>
                                        <p:cTn id="7" dur="2000" fill="hold"/>
                                        <p:tgtEl>
                                          <p:spTgt spid="67588"/>
                                        </p:tgtEl>
                                        <p:attrNameLst>
                                          <p:attrName>ppt_w</p:attrName>
                                        </p:attrNameLst>
                                      </p:cBhvr>
                                      <p:tavLst>
                                        <p:tav tm="0">
                                          <p:val>
                                            <p:strVal val="#ppt_w*0.05"/>
                                          </p:val>
                                        </p:tav>
                                        <p:tav tm="100000">
                                          <p:val>
                                            <p:strVal val="#ppt_w"/>
                                          </p:val>
                                        </p:tav>
                                      </p:tavLst>
                                    </p:anim>
                                    <p:anim calcmode="lin" valueType="num">
                                      <p:cBhvr>
                                        <p:cTn id="8" dur="2000" fill="hold"/>
                                        <p:tgtEl>
                                          <p:spTgt spid="67588"/>
                                        </p:tgtEl>
                                        <p:attrNameLst>
                                          <p:attrName>ppt_h</p:attrName>
                                        </p:attrNameLst>
                                      </p:cBhvr>
                                      <p:tavLst>
                                        <p:tav tm="0">
                                          <p:val>
                                            <p:strVal val="#ppt_h"/>
                                          </p:val>
                                        </p:tav>
                                        <p:tav tm="100000">
                                          <p:val>
                                            <p:strVal val="#ppt_h"/>
                                          </p:val>
                                        </p:tav>
                                      </p:tavLst>
                                    </p:anim>
                                    <p:anim calcmode="lin" valueType="num">
                                      <p:cBhvr>
                                        <p:cTn id="9" dur="2000" fill="hold"/>
                                        <p:tgtEl>
                                          <p:spTgt spid="67588"/>
                                        </p:tgtEl>
                                        <p:attrNameLst>
                                          <p:attrName>ppt_x</p:attrName>
                                        </p:attrNameLst>
                                      </p:cBhvr>
                                      <p:tavLst>
                                        <p:tav tm="0">
                                          <p:val>
                                            <p:strVal val="#ppt_x-.2"/>
                                          </p:val>
                                        </p:tav>
                                        <p:tav tm="100000">
                                          <p:val>
                                            <p:strVal val="#ppt_x"/>
                                          </p:val>
                                        </p:tav>
                                      </p:tavLst>
                                    </p:anim>
                                    <p:anim calcmode="lin" valueType="num">
                                      <p:cBhvr>
                                        <p:cTn id="10" dur="2000" fill="hold"/>
                                        <p:tgtEl>
                                          <p:spTgt spid="67588"/>
                                        </p:tgtEl>
                                        <p:attrNameLst>
                                          <p:attrName>ppt_y</p:attrName>
                                        </p:attrNameLst>
                                      </p:cBhvr>
                                      <p:tavLst>
                                        <p:tav tm="0">
                                          <p:val>
                                            <p:strVal val="#ppt_y"/>
                                          </p:val>
                                        </p:tav>
                                        <p:tav tm="100000">
                                          <p:val>
                                            <p:strVal val="#ppt_y"/>
                                          </p:val>
                                        </p:tav>
                                      </p:tavLst>
                                    </p:anim>
                                    <p:animEffect transition="in" filter="fade">
                                      <p:cBhvr>
                                        <p:cTn id="11" dur="2000"/>
                                        <p:tgtEl>
                                          <p:spTgt spid="67588"/>
                                        </p:tgtEl>
                                      </p:cBhvr>
                                    </p:animEffect>
                                  </p:childTnLst>
                                </p:cTn>
                              </p:par>
                            </p:childTnLst>
                          </p:cTn>
                        </p:par>
                        <p:par>
                          <p:cTn id="12" fill="hold">
                            <p:stCondLst>
                              <p:cond delay="2000"/>
                            </p:stCondLst>
                            <p:childTnLst>
                              <p:par>
                                <p:cTn id="13" presetID="31" presetClass="entr" presetSubtype="0" fill="hold" nodeType="afterEffect">
                                  <p:stCondLst>
                                    <p:cond delay="0"/>
                                  </p:stCondLst>
                                  <p:iterate type="lt">
                                    <p:tmPct val="5000"/>
                                  </p:iterate>
                                  <p:childTnLst>
                                    <p:set>
                                      <p:cBhvr>
                                        <p:cTn id="14" dur="1" fill="hold">
                                          <p:stCondLst>
                                            <p:cond delay="0"/>
                                          </p:stCondLst>
                                        </p:cTn>
                                        <p:tgtEl>
                                          <p:spTgt spid="67596"/>
                                        </p:tgtEl>
                                        <p:attrNameLst>
                                          <p:attrName>style.visibility</p:attrName>
                                        </p:attrNameLst>
                                      </p:cBhvr>
                                      <p:to>
                                        <p:strVal val="visible"/>
                                      </p:to>
                                    </p:set>
                                    <p:anim calcmode="lin" valueType="num">
                                      <p:cBhvr>
                                        <p:cTn id="15" dur="1000" fill="hold"/>
                                        <p:tgtEl>
                                          <p:spTgt spid="67596"/>
                                        </p:tgtEl>
                                        <p:attrNameLst>
                                          <p:attrName>ppt_w</p:attrName>
                                        </p:attrNameLst>
                                      </p:cBhvr>
                                      <p:tavLst>
                                        <p:tav tm="0">
                                          <p:val>
                                            <p:fltVal val="0"/>
                                          </p:val>
                                        </p:tav>
                                        <p:tav tm="100000">
                                          <p:val>
                                            <p:strVal val="#ppt_w"/>
                                          </p:val>
                                        </p:tav>
                                      </p:tavLst>
                                    </p:anim>
                                    <p:anim calcmode="lin" valueType="num">
                                      <p:cBhvr>
                                        <p:cTn id="16" dur="1000" fill="hold"/>
                                        <p:tgtEl>
                                          <p:spTgt spid="67596"/>
                                        </p:tgtEl>
                                        <p:attrNameLst>
                                          <p:attrName>ppt_h</p:attrName>
                                        </p:attrNameLst>
                                      </p:cBhvr>
                                      <p:tavLst>
                                        <p:tav tm="0">
                                          <p:val>
                                            <p:fltVal val="0"/>
                                          </p:val>
                                        </p:tav>
                                        <p:tav tm="100000">
                                          <p:val>
                                            <p:strVal val="#ppt_h"/>
                                          </p:val>
                                        </p:tav>
                                      </p:tavLst>
                                    </p:anim>
                                    <p:anim calcmode="lin" valueType="num">
                                      <p:cBhvr>
                                        <p:cTn id="17" dur="1000" fill="hold"/>
                                        <p:tgtEl>
                                          <p:spTgt spid="67596"/>
                                        </p:tgtEl>
                                        <p:attrNameLst>
                                          <p:attrName>style.rotation</p:attrName>
                                        </p:attrNameLst>
                                      </p:cBhvr>
                                      <p:tavLst>
                                        <p:tav tm="0">
                                          <p:val>
                                            <p:fltVal val="90"/>
                                          </p:val>
                                        </p:tav>
                                        <p:tav tm="100000">
                                          <p:val>
                                            <p:fltVal val="0"/>
                                          </p:val>
                                        </p:tav>
                                      </p:tavLst>
                                    </p:anim>
                                    <p:animEffect transition="in" filter="fade">
                                      <p:cBhvr>
                                        <p:cTn id="18" dur="1000"/>
                                        <p:tgtEl>
                                          <p:spTgt spid="67596"/>
                                        </p:tgtEl>
                                      </p:cBhvr>
                                    </p:animEffect>
                                  </p:childTnLst>
                                </p:cTn>
                              </p:par>
                              <p:par>
                                <p:cTn id="19" presetID="23" presetClass="entr" presetSubtype="16" fill="hold" grpId="0" nodeType="withEffect">
                                  <p:stCondLst>
                                    <p:cond delay="0"/>
                                  </p:stCondLst>
                                  <p:childTnLst>
                                    <p:set>
                                      <p:cBhvr>
                                        <p:cTn id="20" dur="1" fill="hold">
                                          <p:stCondLst>
                                            <p:cond delay="0"/>
                                          </p:stCondLst>
                                        </p:cTn>
                                        <p:tgtEl>
                                          <p:spTgt spid="67598"/>
                                        </p:tgtEl>
                                        <p:attrNameLst>
                                          <p:attrName>style.visibility</p:attrName>
                                        </p:attrNameLst>
                                      </p:cBhvr>
                                      <p:to>
                                        <p:strVal val="visible"/>
                                      </p:to>
                                    </p:set>
                                    <p:anim calcmode="lin" valueType="num">
                                      <p:cBhvr>
                                        <p:cTn id="21" dur="500" fill="hold"/>
                                        <p:tgtEl>
                                          <p:spTgt spid="67598"/>
                                        </p:tgtEl>
                                        <p:attrNameLst>
                                          <p:attrName>ppt_w</p:attrName>
                                        </p:attrNameLst>
                                      </p:cBhvr>
                                      <p:tavLst>
                                        <p:tav tm="0">
                                          <p:val>
                                            <p:fltVal val="0"/>
                                          </p:val>
                                        </p:tav>
                                        <p:tav tm="100000">
                                          <p:val>
                                            <p:strVal val="#ppt_w"/>
                                          </p:val>
                                        </p:tav>
                                      </p:tavLst>
                                    </p:anim>
                                    <p:anim calcmode="lin" valueType="num">
                                      <p:cBhvr>
                                        <p:cTn id="22" dur="500" fill="hold"/>
                                        <p:tgtEl>
                                          <p:spTgt spid="67598"/>
                                        </p:tgtEl>
                                        <p:attrNameLst>
                                          <p:attrName>ppt_h</p:attrName>
                                        </p:attrNameLst>
                                      </p:cBhvr>
                                      <p:tavLst>
                                        <p:tav tm="0">
                                          <p:val>
                                            <p:fltVal val="0"/>
                                          </p:val>
                                        </p:tav>
                                        <p:tav tm="100000">
                                          <p:val>
                                            <p:strVal val="#ppt_h"/>
                                          </p:val>
                                        </p:tav>
                                      </p:tavLst>
                                    </p:anim>
                                  </p:childTnLst>
                                </p:cTn>
                              </p:par>
                            </p:childTnLst>
                          </p:cTn>
                        </p:par>
                        <p:par>
                          <p:cTn id="23" fill="hold">
                            <p:stCondLst>
                              <p:cond delay="3000"/>
                            </p:stCondLst>
                            <p:childTnLst>
                              <p:par>
                                <p:cTn id="24" presetID="31" presetClass="entr" presetSubtype="0" fill="hold" nodeType="afterEffect">
                                  <p:stCondLst>
                                    <p:cond delay="0"/>
                                  </p:stCondLst>
                                  <p:iterate type="lt">
                                    <p:tmPct val="5000"/>
                                  </p:iterate>
                                  <p:childTnLst>
                                    <p:set>
                                      <p:cBhvr>
                                        <p:cTn id="25" dur="1" fill="hold">
                                          <p:stCondLst>
                                            <p:cond delay="0"/>
                                          </p:stCondLst>
                                        </p:cTn>
                                        <p:tgtEl>
                                          <p:spTgt spid="67590"/>
                                        </p:tgtEl>
                                        <p:attrNameLst>
                                          <p:attrName>style.visibility</p:attrName>
                                        </p:attrNameLst>
                                      </p:cBhvr>
                                      <p:to>
                                        <p:strVal val="visible"/>
                                      </p:to>
                                    </p:set>
                                    <p:anim calcmode="lin" valueType="num">
                                      <p:cBhvr>
                                        <p:cTn id="26" dur="1000" fill="hold"/>
                                        <p:tgtEl>
                                          <p:spTgt spid="67590"/>
                                        </p:tgtEl>
                                        <p:attrNameLst>
                                          <p:attrName>ppt_w</p:attrName>
                                        </p:attrNameLst>
                                      </p:cBhvr>
                                      <p:tavLst>
                                        <p:tav tm="0">
                                          <p:val>
                                            <p:fltVal val="0"/>
                                          </p:val>
                                        </p:tav>
                                        <p:tav tm="100000">
                                          <p:val>
                                            <p:strVal val="#ppt_w"/>
                                          </p:val>
                                        </p:tav>
                                      </p:tavLst>
                                    </p:anim>
                                    <p:anim calcmode="lin" valueType="num">
                                      <p:cBhvr>
                                        <p:cTn id="27" dur="1000" fill="hold"/>
                                        <p:tgtEl>
                                          <p:spTgt spid="67590"/>
                                        </p:tgtEl>
                                        <p:attrNameLst>
                                          <p:attrName>ppt_h</p:attrName>
                                        </p:attrNameLst>
                                      </p:cBhvr>
                                      <p:tavLst>
                                        <p:tav tm="0">
                                          <p:val>
                                            <p:fltVal val="0"/>
                                          </p:val>
                                        </p:tav>
                                        <p:tav tm="100000">
                                          <p:val>
                                            <p:strVal val="#ppt_h"/>
                                          </p:val>
                                        </p:tav>
                                      </p:tavLst>
                                    </p:anim>
                                    <p:anim calcmode="lin" valueType="num">
                                      <p:cBhvr>
                                        <p:cTn id="28" dur="1000" fill="hold"/>
                                        <p:tgtEl>
                                          <p:spTgt spid="67590"/>
                                        </p:tgtEl>
                                        <p:attrNameLst>
                                          <p:attrName>style.rotation</p:attrName>
                                        </p:attrNameLst>
                                      </p:cBhvr>
                                      <p:tavLst>
                                        <p:tav tm="0">
                                          <p:val>
                                            <p:fltVal val="90"/>
                                          </p:val>
                                        </p:tav>
                                        <p:tav tm="100000">
                                          <p:val>
                                            <p:fltVal val="0"/>
                                          </p:val>
                                        </p:tav>
                                      </p:tavLst>
                                    </p:anim>
                                    <p:animEffect transition="in" filter="fade">
                                      <p:cBhvr>
                                        <p:cTn id="29" dur="1000"/>
                                        <p:tgtEl>
                                          <p:spTgt spid="67590"/>
                                        </p:tgtEl>
                                      </p:cBhvr>
                                    </p:animEffect>
                                  </p:childTnLst>
                                </p:cTn>
                              </p:par>
                            </p:childTnLst>
                          </p:cTn>
                        </p:par>
                        <p:par>
                          <p:cTn id="30" fill="hold">
                            <p:stCondLst>
                              <p:cond delay="4000"/>
                            </p:stCondLst>
                            <p:childTnLst>
                              <p:par>
                                <p:cTn id="31" presetID="31" presetClass="entr" presetSubtype="0" fill="hold" nodeType="afterEffect">
                                  <p:stCondLst>
                                    <p:cond delay="0"/>
                                  </p:stCondLst>
                                  <p:iterate type="lt">
                                    <p:tmPct val="5000"/>
                                  </p:iterate>
                                  <p:childTnLst>
                                    <p:set>
                                      <p:cBhvr>
                                        <p:cTn id="32" dur="1" fill="hold">
                                          <p:stCondLst>
                                            <p:cond delay="0"/>
                                          </p:stCondLst>
                                        </p:cTn>
                                        <p:tgtEl>
                                          <p:spTgt spid="67589"/>
                                        </p:tgtEl>
                                        <p:attrNameLst>
                                          <p:attrName>style.visibility</p:attrName>
                                        </p:attrNameLst>
                                      </p:cBhvr>
                                      <p:to>
                                        <p:strVal val="visible"/>
                                      </p:to>
                                    </p:set>
                                    <p:anim calcmode="lin" valueType="num">
                                      <p:cBhvr>
                                        <p:cTn id="33" dur="1000" fill="hold"/>
                                        <p:tgtEl>
                                          <p:spTgt spid="67589"/>
                                        </p:tgtEl>
                                        <p:attrNameLst>
                                          <p:attrName>ppt_w</p:attrName>
                                        </p:attrNameLst>
                                      </p:cBhvr>
                                      <p:tavLst>
                                        <p:tav tm="0">
                                          <p:val>
                                            <p:fltVal val="0"/>
                                          </p:val>
                                        </p:tav>
                                        <p:tav tm="100000">
                                          <p:val>
                                            <p:strVal val="#ppt_w"/>
                                          </p:val>
                                        </p:tav>
                                      </p:tavLst>
                                    </p:anim>
                                    <p:anim calcmode="lin" valueType="num">
                                      <p:cBhvr>
                                        <p:cTn id="34" dur="1000" fill="hold"/>
                                        <p:tgtEl>
                                          <p:spTgt spid="67589"/>
                                        </p:tgtEl>
                                        <p:attrNameLst>
                                          <p:attrName>ppt_h</p:attrName>
                                        </p:attrNameLst>
                                      </p:cBhvr>
                                      <p:tavLst>
                                        <p:tav tm="0">
                                          <p:val>
                                            <p:fltVal val="0"/>
                                          </p:val>
                                        </p:tav>
                                        <p:tav tm="100000">
                                          <p:val>
                                            <p:strVal val="#ppt_h"/>
                                          </p:val>
                                        </p:tav>
                                      </p:tavLst>
                                    </p:anim>
                                    <p:anim calcmode="lin" valueType="num">
                                      <p:cBhvr>
                                        <p:cTn id="35" dur="1000" fill="hold"/>
                                        <p:tgtEl>
                                          <p:spTgt spid="67589"/>
                                        </p:tgtEl>
                                        <p:attrNameLst>
                                          <p:attrName>style.rotation</p:attrName>
                                        </p:attrNameLst>
                                      </p:cBhvr>
                                      <p:tavLst>
                                        <p:tav tm="0">
                                          <p:val>
                                            <p:fltVal val="90"/>
                                          </p:val>
                                        </p:tav>
                                        <p:tav tm="100000">
                                          <p:val>
                                            <p:fltVal val="0"/>
                                          </p:val>
                                        </p:tav>
                                      </p:tavLst>
                                    </p:anim>
                                    <p:animEffect transition="in" filter="fade">
                                      <p:cBhvr>
                                        <p:cTn id="36" dur="1000"/>
                                        <p:tgtEl>
                                          <p:spTgt spid="67589"/>
                                        </p:tgtEl>
                                      </p:cBhvr>
                                    </p:animEffect>
                                  </p:childTnLst>
                                </p:cTn>
                              </p:par>
                              <p:par>
                                <p:cTn id="37" presetID="23" presetClass="entr" presetSubtype="16" fill="hold" nodeType="withEffect">
                                  <p:stCondLst>
                                    <p:cond delay="0"/>
                                  </p:stCondLst>
                                  <p:childTnLst>
                                    <p:set>
                                      <p:cBhvr>
                                        <p:cTn id="38" dur="1" fill="hold">
                                          <p:stCondLst>
                                            <p:cond delay="0"/>
                                          </p:stCondLst>
                                        </p:cTn>
                                        <p:tgtEl>
                                          <p:spTgt spid="67595">
                                            <p:txEl>
                                              <p:pRg st="0" end="0"/>
                                            </p:txEl>
                                          </p:spTgt>
                                        </p:tgtEl>
                                        <p:attrNameLst>
                                          <p:attrName>style.visibility</p:attrName>
                                        </p:attrNameLst>
                                      </p:cBhvr>
                                      <p:to>
                                        <p:strVal val="visible"/>
                                      </p:to>
                                    </p:set>
                                    <p:anim calcmode="lin" valueType="num">
                                      <p:cBhvr>
                                        <p:cTn id="39" dur="500" fill="hold"/>
                                        <p:tgtEl>
                                          <p:spTgt spid="67595">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67595">
                                            <p:txEl>
                                              <p:pRg st="0" end="0"/>
                                            </p:txEl>
                                          </p:spTgt>
                                        </p:tgtEl>
                                        <p:attrNameLst>
                                          <p:attrName>ppt_h</p:attrName>
                                        </p:attrNameLst>
                                      </p:cBhvr>
                                      <p:tavLst>
                                        <p:tav tm="0">
                                          <p:val>
                                            <p:fltVal val="0"/>
                                          </p:val>
                                        </p:tav>
                                        <p:tav tm="100000">
                                          <p:val>
                                            <p:strVal val="#ppt_h"/>
                                          </p:val>
                                        </p:tav>
                                      </p:tavLst>
                                    </p:anim>
                                  </p:childTnLst>
                                </p:cTn>
                              </p:par>
                            </p:childTnLst>
                          </p:cTn>
                        </p:par>
                        <p:par>
                          <p:cTn id="41" fill="hold">
                            <p:stCondLst>
                              <p:cond delay="5000"/>
                            </p:stCondLst>
                            <p:childTnLst>
                              <p:par>
                                <p:cTn id="42" presetID="31" presetClass="entr" presetSubtype="0" fill="hold" nodeType="afterEffect">
                                  <p:stCondLst>
                                    <p:cond delay="0"/>
                                  </p:stCondLst>
                                  <p:iterate type="lt">
                                    <p:tmPct val="5000"/>
                                  </p:iterate>
                                  <p:childTnLst>
                                    <p:set>
                                      <p:cBhvr>
                                        <p:cTn id="43" dur="1" fill="hold">
                                          <p:stCondLst>
                                            <p:cond delay="0"/>
                                          </p:stCondLst>
                                        </p:cTn>
                                        <p:tgtEl>
                                          <p:spTgt spid="67591"/>
                                        </p:tgtEl>
                                        <p:attrNameLst>
                                          <p:attrName>style.visibility</p:attrName>
                                        </p:attrNameLst>
                                      </p:cBhvr>
                                      <p:to>
                                        <p:strVal val="visible"/>
                                      </p:to>
                                    </p:set>
                                    <p:anim calcmode="lin" valueType="num">
                                      <p:cBhvr>
                                        <p:cTn id="44" dur="1000" fill="hold"/>
                                        <p:tgtEl>
                                          <p:spTgt spid="67591"/>
                                        </p:tgtEl>
                                        <p:attrNameLst>
                                          <p:attrName>ppt_w</p:attrName>
                                        </p:attrNameLst>
                                      </p:cBhvr>
                                      <p:tavLst>
                                        <p:tav tm="0">
                                          <p:val>
                                            <p:fltVal val="0"/>
                                          </p:val>
                                        </p:tav>
                                        <p:tav tm="100000">
                                          <p:val>
                                            <p:strVal val="#ppt_w"/>
                                          </p:val>
                                        </p:tav>
                                      </p:tavLst>
                                    </p:anim>
                                    <p:anim calcmode="lin" valueType="num">
                                      <p:cBhvr>
                                        <p:cTn id="45" dur="1000" fill="hold"/>
                                        <p:tgtEl>
                                          <p:spTgt spid="67591"/>
                                        </p:tgtEl>
                                        <p:attrNameLst>
                                          <p:attrName>ppt_h</p:attrName>
                                        </p:attrNameLst>
                                      </p:cBhvr>
                                      <p:tavLst>
                                        <p:tav tm="0">
                                          <p:val>
                                            <p:fltVal val="0"/>
                                          </p:val>
                                        </p:tav>
                                        <p:tav tm="100000">
                                          <p:val>
                                            <p:strVal val="#ppt_h"/>
                                          </p:val>
                                        </p:tav>
                                      </p:tavLst>
                                    </p:anim>
                                    <p:anim calcmode="lin" valueType="num">
                                      <p:cBhvr>
                                        <p:cTn id="46" dur="1000" fill="hold"/>
                                        <p:tgtEl>
                                          <p:spTgt spid="67591"/>
                                        </p:tgtEl>
                                        <p:attrNameLst>
                                          <p:attrName>style.rotation</p:attrName>
                                        </p:attrNameLst>
                                      </p:cBhvr>
                                      <p:tavLst>
                                        <p:tav tm="0">
                                          <p:val>
                                            <p:fltVal val="90"/>
                                          </p:val>
                                        </p:tav>
                                        <p:tav tm="100000">
                                          <p:val>
                                            <p:fltVal val="0"/>
                                          </p:val>
                                        </p:tav>
                                      </p:tavLst>
                                    </p:anim>
                                    <p:animEffect transition="in" filter="fade">
                                      <p:cBhvr>
                                        <p:cTn id="47" dur="1000"/>
                                        <p:tgtEl>
                                          <p:spTgt spid="67591"/>
                                        </p:tgtEl>
                                      </p:cBhvr>
                                    </p:animEffect>
                                  </p:childTnLst>
                                </p:cTn>
                              </p:par>
                              <p:par>
                                <p:cTn id="48" presetID="23" presetClass="entr" presetSubtype="16" fill="hold" nodeType="withEffect">
                                  <p:stCondLst>
                                    <p:cond delay="0"/>
                                  </p:stCondLst>
                                  <p:childTnLst>
                                    <p:set>
                                      <p:cBhvr>
                                        <p:cTn id="49" dur="1" fill="hold">
                                          <p:stCondLst>
                                            <p:cond delay="0"/>
                                          </p:stCondLst>
                                        </p:cTn>
                                        <p:tgtEl>
                                          <p:spTgt spid="67592">
                                            <p:txEl>
                                              <p:pRg st="0" end="0"/>
                                            </p:txEl>
                                          </p:spTgt>
                                        </p:tgtEl>
                                        <p:attrNameLst>
                                          <p:attrName>style.visibility</p:attrName>
                                        </p:attrNameLst>
                                      </p:cBhvr>
                                      <p:to>
                                        <p:strVal val="visible"/>
                                      </p:to>
                                    </p:set>
                                    <p:anim calcmode="lin" valueType="num">
                                      <p:cBhvr>
                                        <p:cTn id="50" dur="1000" fill="hold"/>
                                        <p:tgtEl>
                                          <p:spTgt spid="67592">
                                            <p:txEl>
                                              <p:pRg st="0" end="0"/>
                                            </p:txEl>
                                          </p:spTgt>
                                        </p:tgtEl>
                                        <p:attrNameLst>
                                          <p:attrName>ppt_w</p:attrName>
                                        </p:attrNameLst>
                                      </p:cBhvr>
                                      <p:tavLst>
                                        <p:tav tm="0">
                                          <p:val>
                                            <p:fltVal val="0"/>
                                          </p:val>
                                        </p:tav>
                                        <p:tav tm="100000">
                                          <p:val>
                                            <p:strVal val="#ppt_w"/>
                                          </p:val>
                                        </p:tav>
                                      </p:tavLst>
                                    </p:anim>
                                    <p:anim calcmode="lin" valueType="num">
                                      <p:cBhvr>
                                        <p:cTn id="51" dur="1000" fill="hold"/>
                                        <p:tgtEl>
                                          <p:spTgt spid="67592">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3" name="Picture 5"/>
          <p:cNvPicPr>
            <a:picLocks noChangeAspect="1" noChangeArrowheads="1"/>
          </p:cNvPicPr>
          <p:nvPr/>
        </p:nvPicPr>
        <p:blipFill>
          <a:blip r:embed="rId2" cstate="print"/>
          <a:srcRect/>
          <a:stretch>
            <a:fillRect/>
          </a:stretch>
        </p:blipFill>
        <p:spPr bwMode="auto">
          <a:xfrm rot="-415822">
            <a:off x="250825" y="692150"/>
            <a:ext cx="4286250" cy="5222875"/>
          </a:xfrm>
          <a:prstGeom prst="rect">
            <a:avLst/>
          </a:prstGeom>
          <a:noFill/>
          <a:ln w="9525">
            <a:noFill/>
            <a:miter lim="800000"/>
            <a:headEnd/>
            <a:tailEnd/>
          </a:ln>
          <a:effectLst/>
        </p:spPr>
      </p:pic>
      <p:pic>
        <p:nvPicPr>
          <p:cNvPr id="89094" name="Picture 6"/>
          <p:cNvPicPr>
            <a:picLocks noChangeAspect="1" noChangeArrowheads="1"/>
          </p:cNvPicPr>
          <p:nvPr/>
        </p:nvPicPr>
        <p:blipFill>
          <a:blip r:embed="rId3" cstate="print"/>
          <a:srcRect/>
          <a:stretch>
            <a:fillRect/>
          </a:stretch>
        </p:blipFill>
        <p:spPr bwMode="auto">
          <a:xfrm rot="493199">
            <a:off x="4308475" y="1287463"/>
            <a:ext cx="4679950" cy="451961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9093"/>
                                        </p:tgtEl>
                                        <p:attrNameLst>
                                          <p:attrName>style.visibility</p:attrName>
                                        </p:attrNameLst>
                                      </p:cBhvr>
                                      <p:to>
                                        <p:strVal val="visible"/>
                                      </p:to>
                                    </p:set>
                                    <p:anim calcmode="lin" valueType="num">
                                      <p:cBhvr>
                                        <p:cTn id="7" dur="1000" fill="hold"/>
                                        <p:tgtEl>
                                          <p:spTgt spid="89093"/>
                                        </p:tgtEl>
                                        <p:attrNameLst>
                                          <p:attrName>ppt_w</p:attrName>
                                        </p:attrNameLst>
                                      </p:cBhvr>
                                      <p:tavLst>
                                        <p:tav tm="0">
                                          <p:val>
                                            <p:fltVal val="0"/>
                                          </p:val>
                                        </p:tav>
                                        <p:tav tm="100000">
                                          <p:val>
                                            <p:strVal val="#ppt_w"/>
                                          </p:val>
                                        </p:tav>
                                      </p:tavLst>
                                    </p:anim>
                                    <p:anim calcmode="lin" valueType="num">
                                      <p:cBhvr>
                                        <p:cTn id="8" dur="1000" fill="hold"/>
                                        <p:tgtEl>
                                          <p:spTgt spid="89093"/>
                                        </p:tgtEl>
                                        <p:attrNameLst>
                                          <p:attrName>ppt_h</p:attrName>
                                        </p:attrNameLst>
                                      </p:cBhvr>
                                      <p:tavLst>
                                        <p:tav tm="0">
                                          <p:val>
                                            <p:fltVal val="0"/>
                                          </p:val>
                                        </p:tav>
                                        <p:tav tm="100000">
                                          <p:val>
                                            <p:strVal val="#ppt_h"/>
                                          </p:val>
                                        </p:tav>
                                      </p:tavLst>
                                    </p:anim>
                                    <p:anim calcmode="lin" valueType="num">
                                      <p:cBhvr>
                                        <p:cTn id="9" dur="1000" fill="hold"/>
                                        <p:tgtEl>
                                          <p:spTgt spid="89093"/>
                                        </p:tgtEl>
                                        <p:attrNameLst>
                                          <p:attrName>style.rotation</p:attrName>
                                        </p:attrNameLst>
                                      </p:cBhvr>
                                      <p:tavLst>
                                        <p:tav tm="0">
                                          <p:val>
                                            <p:fltVal val="90"/>
                                          </p:val>
                                        </p:tav>
                                        <p:tav tm="100000">
                                          <p:val>
                                            <p:fltVal val="0"/>
                                          </p:val>
                                        </p:tav>
                                      </p:tavLst>
                                    </p:anim>
                                    <p:animEffect transition="in" filter="fade">
                                      <p:cBhvr>
                                        <p:cTn id="10" dur="1000"/>
                                        <p:tgtEl>
                                          <p:spTgt spid="89093"/>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89094"/>
                                        </p:tgtEl>
                                        <p:attrNameLst>
                                          <p:attrName>style.visibility</p:attrName>
                                        </p:attrNameLst>
                                      </p:cBhvr>
                                      <p:to>
                                        <p:strVal val="visible"/>
                                      </p:to>
                                    </p:set>
                                    <p:anim calcmode="lin" valueType="num">
                                      <p:cBhvr>
                                        <p:cTn id="13" dur="1000" fill="hold"/>
                                        <p:tgtEl>
                                          <p:spTgt spid="89094"/>
                                        </p:tgtEl>
                                        <p:attrNameLst>
                                          <p:attrName>ppt_w</p:attrName>
                                        </p:attrNameLst>
                                      </p:cBhvr>
                                      <p:tavLst>
                                        <p:tav tm="0">
                                          <p:val>
                                            <p:fltVal val="0"/>
                                          </p:val>
                                        </p:tav>
                                        <p:tav tm="100000">
                                          <p:val>
                                            <p:strVal val="#ppt_w"/>
                                          </p:val>
                                        </p:tav>
                                      </p:tavLst>
                                    </p:anim>
                                    <p:anim calcmode="lin" valueType="num">
                                      <p:cBhvr>
                                        <p:cTn id="14" dur="1000" fill="hold"/>
                                        <p:tgtEl>
                                          <p:spTgt spid="89094"/>
                                        </p:tgtEl>
                                        <p:attrNameLst>
                                          <p:attrName>ppt_h</p:attrName>
                                        </p:attrNameLst>
                                      </p:cBhvr>
                                      <p:tavLst>
                                        <p:tav tm="0">
                                          <p:val>
                                            <p:fltVal val="0"/>
                                          </p:val>
                                        </p:tav>
                                        <p:tav tm="100000">
                                          <p:val>
                                            <p:strVal val="#ppt_h"/>
                                          </p:val>
                                        </p:tav>
                                      </p:tavLst>
                                    </p:anim>
                                    <p:anim calcmode="lin" valueType="num">
                                      <p:cBhvr>
                                        <p:cTn id="15" dur="1000" fill="hold"/>
                                        <p:tgtEl>
                                          <p:spTgt spid="89094"/>
                                        </p:tgtEl>
                                        <p:attrNameLst>
                                          <p:attrName>style.rotation</p:attrName>
                                        </p:attrNameLst>
                                      </p:cBhvr>
                                      <p:tavLst>
                                        <p:tav tm="0">
                                          <p:val>
                                            <p:fltVal val="90"/>
                                          </p:val>
                                        </p:tav>
                                        <p:tav tm="100000">
                                          <p:val>
                                            <p:fltVal val="0"/>
                                          </p:val>
                                        </p:tav>
                                      </p:tavLst>
                                    </p:anim>
                                    <p:animEffect transition="in" filter="fade">
                                      <p:cBhvr>
                                        <p:cTn id="16" dur="1000"/>
                                        <p:tgtEl>
                                          <p:spTgt spid="89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b="1">
                <a:effectLst>
                  <a:outerShdw blurRad="38100" dist="38100" dir="2700000" algn="tl">
                    <a:srgbClr val="FFFFFF"/>
                  </a:outerShdw>
                </a:effectLst>
              </a:rPr>
              <a:t>Resources</a:t>
            </a:r>
            <a:endParaRPr lang="ru-RU" b="1">
              <a:effectLst>
                <a:outerShdw blurRad="38100" dist="38100" dir="2700000" algn="tl">
                  <a:srgbClr val="FFFFFF"/>
                </a:outerShdw>
              </a:effectLst>
            </a:endParaRPr>
          </a:p>
        </p:txBody>
      </p:sp>
      <p:sp>
        <p:nvSpPr>
          <p:cNvPr id="96259" name="Rectangle 3"/>
          <p:cNvSpPr>
            <a:spLocks noGrp="1" noChangeArrowheads="1"/>
          </p:cNvSpPr>
          <p:nvPr>
            <p:ph type="body" idx="1"/>
          </p:nvPr>
        </p:nvSpPr>
        <p:spPr/>
        <p:txBody>
          <a:bodyPr/>
          <a:lstStyle/>
          <a:p>
            <a:pPr>
              <a:lnSpc>
                <a:spcPct val="80000"/>
              </a:lnSpc>
            </a:pPr>
            <a:r>
              <a:rPr lang="ru-RU" sz="2400">
                <a:solidFill>
                  <a:srgbClr val="000000"/>
                </a:solidFill>
                <a:hlinkClick r:id="rId2"/>
              </a:rPr>
              <a:t>http://www.thisislondon.co.uk/news/article-23425615-league.do</a:t>
            </a:r>
            <a:r>
              <a:rPr lang="ru-RU" sz="2400">
                <a:solidFill>
                  <a:srgbClr val="000000"/>
                </a:solidFill>
              </a:rPr>
              <a:t> </a:t>
            </a:r>
            <a:endParaRPr lang="en-US" sz="2400">
              <a:solidFill>
                <a:srgbClr val="000000"/>
              </a:solidFill>
            </a:endParaRPr>
          </a:p>
          <a:p>
            <a:pPr>
              <a:lnSpc>
                <a:spcPct val="80000"/>
              </a:lnSpc>
            </a:pPr>
            <a:r>
              <a:rPr lang="ru-RU" sz="2400">
                <a:solidFill>
                  <a:srgbClr val="000000"/>
                </a:solidFill>
                <a:hlinkClick r:id="rId3"/>
              </a:rPr>
              <a:t>http://www.meta.kz/135268-.html</a:t>
            </a:r>
            <a:r>
              <a:rPr lang="ru-RU" sz="2400">
                <a:solidFill>
                  <a:srgbClr val="000000"/>
                </a:solidFill>
              </a:rPr>
              <a:t> </a:t>
            </a:r>
            <a:endParaRPr lang="en-US" sz="2400">
              <a:solidFill>
                <a:srgbClr val="000000"/>
              </a:solidFill>
            </a:endParaRPr>
          </a:p>
          <a:p>
            <a:pPr>
              <a:lnSpc>
                <a:spcPct val="80000"/>
              </a:lnSpc>
            </a:pPr>
            <a:r>
              <a:rPr lang="ru-RU" sz="2400">
                <a:solidFill>
                  <a:srgbClr val="000000"/>
                </a:solidFill>
                <a:hlinkClick r:id="rId4"/>
              </a:rPr>
              <a:t>http://www.naukawpolsce.pl/palio/html.run</a:t>
            </a:r>
            <a:endParaRPr lang="en-US" sz="2400">
              <a:solidFill>
                <a:srgbClr val="000000"/>
              </a:solidFill>
            </a:endParaRPr>
          </a:p>
          <a:p>
            <a:pPr>
              <a:lnSpc>
                <a:spcPct val="80000"/>
              </a:lnSpc>
            </a:pPr>
            <a:r>
              <a:rPr lang="ru-RU" sz="2400">
                <a:solidFill>
                  <a:srgbClr val="000000"/>
                </a:solidFill>
                <a:hlinkClick r:id="rId5"/>
              </a:rPr>
              <a:t>http://www.excel.md/higher-school-in-britain/birmingham-city-university/</a:t>
            </a:r>
            <a:r>
              <a:rPr lang="ru-RU" sz="2400">
                <a:solidFill>
                  <a:srgbClr val="000000"/>
                </a:solidFill>
              </a:rPr>
              <a:t> </a:t>
            </a:r>
            <a:endParaRPr lang="en-US" sz="2400">
              <a:solidFill>
                <a:srgbClr val="000000"/>
              </a:solidFill>
            </a:endParaRPr>
          </a:p>
          <a:p>
            <a:pPr>
              <a:lnSpc>
                <a:spcPct val="80000"/>
              </a:lnSpc>
            </a:pPr>
            <a:r>
              <a:rPr lang="ru-RU" sz="2400">
                <a:solidFill>
                  <a:srgbClr val="000000"/>
                </a:solidFill>
                <a:hlinkClick r:id="rId6"/>
              </a:rPr>
              <a:t>http://oxfordpremium.com/</a:t>
            </a:r>
            <a:r>
              <a:rPr lang="ru-RU" sz="2400">
                <a:solidFill>
                  <a:srgbClr val="000000"/>
                </a:solidFill>
              </a:rPr>
              <a:t> </a:t>
            </a:r>
            <a:endParaRPr lang="en-US" sz="2400">
              <a:solidFill>
                <a:srgbClr val="000000"/>
              </a:solidFill>
            </a:endParaRPr>
          </a:p>
          <a:p>
            <a:pPr>
              <a:lnSpc>
                <a:spcPct val="80000"/>
              </a:lnSpc>
            </a:pPr>
            <a:r>
              <a:rPr lang="ru-RU" sz="2400">
                <a:solidFill>
                  <a:srgbClr val="000000"/>
                </a:solidFill>
                <a:hlinkClick r:id="rId7"/>
              </a:rPr>
              <a:t>http://www.worldexecutive.com/locations/europe/england/cambridge/</a:t>
            </a:r>
            <a:r>
              <a:rPr lang="ru-RU" sz="2400">
                <a:solidFill>
                  <a:srgbClr val="000000"/>
                </a:solidFill>
              </a:rPr>
              <a:t> </a:t>
            </a:r>
            <a:endParaRPr lang="en-US" sz="2400">
              <a:solidFill>
                <a:srgbClr val="000000"/>
              </a:solidFill>
            </a:endParaRPr>
          </a:p>
          <a:p>
            <a:pPr>
              <a:lnSpc>
                <a:spcPct val="80000"/>
              </a:lnSpc>
            </a:pPr>
            <a:r>
              <a:rPr lang="ru-RU" sz="2400">
                <a:solidFill>
                  <a:srgbClr val="000000"/>
                </a:solidFill>
                <a:hlinkClick r:id="rId8"/>
              </a:rPr>
              <a:t>http://www.dec-edu.com/allpartnernews-archiv.htm</a:t>
            </a:r>
            <a:endParaRPr lang="en-US" sz="2400">
              <a:solidFill>
                <a:srgbClr val="000000"/>
              </a:solidFill>
              <a:hlinkClick r:id="rId8"/>
            </a:endParaRPr>
          </a:p>
          <a:p>
            <a:pPr>
              <a:lnSpc>
                <a:spcPct val="80000"/>
              </a:lnSpc>
            </a:pPr>
            <a:r>
              <a:rPr lang="ru-RU" sz="2400">
                <a:solidFill>
                  <a:srgbClr val="000000"/>
                </a:solidFill>
                <a:hlinkClick r:id="rId8"/>
              </a:rPr>
              <a:t>l</a:t>
            </a:r>
            <a:r>
              <a:rPr lang="ru-RU" sz="2400">
                <a:solidFill>
                  <a:srgbClr val="000000"/>
                </a:solidFill>
              </a:rPr>
              <a:t> </a:t>
            </a:r>
            <a:r>
              <a:rPr lang="ru-RU" sz="2400">
                <a:hlinkClick r:id="rId9"/>
              </a:rPr>
              <a:t>direct.gov.uk</a:t>
            </a:r>
            <a:r>
              <a:rPr lang="ru-RU" sz="2400"/>
              <a:t>›</a:t>
            </a:r>
            <a:endParaRPr lang="en-US" sz="2400"/>
          </a:p>
          <a:p>
            <a:pPr>
              <a:lnSpc>
                <a:spcPct val="80000"/>
              </a:lnSpc>
            </a:pPr>
            <a:r>
              <a:rPr lang="ru-RU" sz="2400">
                <a:hlinkClick r:id="rId10"/>
              </a:rPr>
              <a:t>woodlands-junior.kent.sch.uk</a:t>
            </a:r>
            <a:r>
              <a:rPr lang="ru-RU" sz="2400"/>
              <a:t>›</a:t>
            </a:r>
            <a:r>
              <a:rPr lang="ru-RU" sz="2400">
                <a:hlinkClick r:id="rId11"/>
              </a:rPr>
              <a:t>…</a:t>
            </a:r>
            <a:r>
              <a:rPr lang="ru-RU" sz="2400" b="1">
                <a:hlinkClick r:id="rId11"/>
              </a:rPr>
              <a:t>schools</a:t>
            </a:r>
            <a:r>
              <a:rPr lang="ru-RU" sz="2400">
                <a:hlinkClick r:id="rId11"/>
              </a:rPr>
              <a:t>.html</a:t>
            </a:r>
            <a:r>
              <a:rPr lang="ru-RU" sz="2400"/>
              <a:t> </a:t>
            </a:r>
            <a:r>
              <a:rPr lang="ru-RU" sz="2400">
                <a:hlinkClick r:id="rId12"/>
              </a:rPr>
              <a:t>…</a:t>
            </a:r>
            <a:endParaRPr lang="ru-RU" sz="240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rg_hi" descr="http://t1.gstatic.com/images?q=tbn:ANd9GcTnKCozAgPVSLBO66xOkg_GXesvnM5YOgBEV8KcBgWbbdnsF_xafw">
            <a:hlinkClick r:id="rId2" tgtFrame="&quot;_blank&quot;"/>
          </p:cNvPr>
          <p:cNvPicPr>
            <a:picLocks noGrp="1"/>
          </p:cNvPicPr>
          <p:nvPr>
            <p:ph idx="1"/>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1143000"/>
          </a:xfrm>
        </p:spPr>
        <p:txBody>
          <a:bodyPr>
            <a:normAutofit/>
          </a:bodyPr>
          <a:lstStyle/>
          <a:p>
            <a:r>
              <a:rPr lang="en-US" b="1" dirty="0" smtClean="0"/>
              <a:t>Types of schools in England</a:t>
            </a:r>
            <a:endParaRPr lang="ru-RU" dirty="0"/>
          </a:p>
        </p:txBody>
      </p:sp>
      <p:sp>
        <p:nvSpPr>
          <p:cNvPr id="3" name="Содержимое 2"/>
          <p:cNvSpPr>
            <a:spLocks noGrp="1"/>
          </p:cNvSpPr>
          <p:nvPr>
            <p:ph idx="1"/>
          </p:nvPr>
        </p:nvSpPr>
        <p:spPr/>
        <p:txBody>
          <a:bodyPr/>
          <a:lstStyle/>
          <a:p>
            <a:r>
              <a:rPr lang="en-US" dirty="0" smtClean="0"/>
              <a:t>There are schools run by the Government. These schools are known as State Schools and parents do not pay. They are financed by public funds, which means that the money comes from the national and local taxes. Ninety percent of children in England and Wales attend a state school.</a:t>
            </a:r>
          </a:p>
          <a:p>
            <a:r>
              <a:rPr lang="en-US" dirty="0" smtClean="0"/>
              <a:t>There are also private schools. Parents pay for their children to attend these schools. They are known as Independent Schools</a:t>
            </a:r>
          </a:p>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0" end="0"/>
                                            </p:txEl>
                                          </p:spTgt>
                                        </p:tgtEl>
                                      </p:cBhvr>
                                    </p:animEffect>
                                  </p:childTnLst>
                                </p:cTn>
                              </p:par>
                              <p:par>
                                <p:cTn id="27" presetID="25"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Primary schools (5 - 11 )</a:t>
            </a:r>
            <a:br>
              <a:rPr lang="en-US" b="1" dirty="0" smtClean="0"/>
            </a:br>
            <a:endParaRPr lang="ru-RU" dirty="0"/>
          </a:p>
        </p:txBody>
      </p:sp>
      <p:sp>
        <p:nvSpPr>
          <p:cNvPr id="3" name="Содержимое 2"/>
          <p:cNvSpPr>
            <a:spLocks noGrp="1"/>
          </p:cNvSpPr>
          <p:nvPr>
            <p:ph idx="1"/>
          </p:nvPr>
        </p:nvSpPr>
        <p:spPr/>
        <p:txBody>
          <a:bodyPr/>
          <a:lstStyle/>
          <a:p>
            <a:r>
              <a:rPr lang="en-US" dirty="0" smtClean="0"/>
              <a:t>In the UK, the first level of education is known as primary education.</a:t>
            </a:r>
          </a:p>
          <a:p>
            <a:endParaRPr lang="ru-RU" dirty="0"/>
          </a:p>
        </p:txBody>
      </p:sp>
      <p:pic>
        <p:nvPicPr>
          <p:cNvPr id="4" name="rg_hi" descr="http://t3.gstatic.com/images?q=tbn:ANd9GcRWou08t6ynOzgSRp7CdyV8B5GfipTXJVy_KtudTBBojriY1r7W">
            <a:hlinkClick r:id="rId2" tgtFrame="&quot;_blank&quot;"/>
          </p:cNvPr>
          <p:cNvPicPr/>
          <p:nvPr/>
        </p:nvPicPr>
        <p:blipFill>
          <a:blip r:embed="rId3" cstate="print"/>
          <a:srcRect/>
          <a:stretch>
            <a:fillRect/>
          </a:stretch>
        </p:blipFill>
        <p:spPr bwMode="auto">
          <a:xfrm>
            <a:off x="467544" y="2924944"/>
            <a:ext cx="8136904" cy="393305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692696"/>
            <a:ext cx="8229600" cy="1143000"/>
          </a:xfrm>
        </p:spPr>
        <p:txBody>
          <a:bodyPr>
            <a:normAutofit fontScale="90000"/>
          </a:bodyPr>
          <a:lstStyle/>
          <a:p>
            <a:r>
              <a:rPr lang="en-US" sz="4000" b="1" dirty="0" smtClean="0"/>
              <a:t>Secondary schools (5 - 16 )</a:t>
            </a:r>
            <a:r>
              <a:rPr lang="en-US" b="1" dirty="0" smtClean="0"/>
              <a:t/>
            </a:r>
            <a:br>
              <a:rPr lang="en-US" b="1" dirty="0" smtClean="0"/>
            </a:br>
            <a:endParaRPr lang="ru-RU" dirty="0"/>
          </a:p>
        </p:txBody>
      </p:sp>
      <p:sp>
        <p:nvSpPr>
          <p:cNvPr id="3" name="Содержимое 2"/>
          <p:cNvSpPr>
            <a:spLocks noGrp="1"/>
          </p:cNvSpPr>
          <p:nvPr>
            <p:ph idx="1"/>
          </p:nvPr>
        </p:nvSpPr>
        <p:spPr/>
        <p:txBody>
          <a:bodyPr>
            <a:normAutofit fontScale="92500"/>
          </a:bodyPr>
          <a:lstStyle/>
          <a:p>
            <a:r>
              <a:rPr lang="en-US" dirty="0" smtClean="0"/>
              <a:t>Secondary schools provide compulsory education for children between the ages of eleven and sixteen in England and Wales. Children may stay on at school until the age of eighteen in order to pursue further studies, however this is not compulsory.</a:t>
            </a:r>
          </a:p>
          <a:p>
            <a:r>
              <a:rPr lang="en-US" dirty="0" smtClean="0"/>
              <a:t>From the ages of fourteen to sixteen, pupils study for the General Certificate of Secondary Education (GCSE).</a:t>
            </a:r>
          </a:p>
          <a:p>
            <a:r>
              <a:rPr lang="en-US" dirty="0" smtClean="0"/>
              <a:t>Pupils who stay on at school from the ages of sixteen to eighteen in England, may take the Advanced (A) level examination, which traditionally is required for entry into higher  education.</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0" end="0"/>
                                            </p:txEl>
                                          </p:spTgt>
                                        </p:tgtEl>
                                      </p:cBhvr>
                                    </p:animEffect>
                                  </p:childTnLst>
                                </p:cTn>
                              </p:par>
                              <p:par>
                                <p:cTn id="27" presetID="25"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
                                            <p:txEl>
                                              <p:pRg st="1" end="1"/>
                                            </p:txEl>
                                          </p:spTgt>
                                        </p:tgtEl>
                                      </p:cBhvr>
                                    </p:animEffect>
                                  </p:childTnLst>
                                </p:cTn>
                              </p:par>
                              <p:par>
                                <p:cTn id="37" presetID="25"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0"/>
          <a:ext cx="9144000" cy="6857999"/>
        </p:xfrm>
        <a:graphic>
          <a:graphicData uri="http://schemas.openxmlformats.org/drawingml/2006/table">
            <a:tbl>
              <a:tblPr/>
              <a:tblGrid>
                <a:gridCol w="1379422"/>
                <a:gridCol w="1820268"/>
                <a:gridCol w="1066563"/>
                <a:gridCol w="1834488"/>
                <a:gridCol w="1806045"/>
                <a:gridCol w="1237214"/>
              </a:tblGrid>
              <a:tr h="269479">
                <a:tc>
                  <a:txBody>
                    <a:bodyPr/>
                    <a:lstStyle/>
                    <a:p>
                      <a:endParaRPr lang="ru-RU" sz="1200"/>
                    </a:p>
                  </a:txBody>
                  <a:tcPr marL="39533" marR="39533" marT="39533" marB="39533" anchor="ctr">
                    <a:lnL>
                      <a:noFill/>
                    </a:lnL>
                    <a:lnR>
                      <a:noFill/>
                    </a:lnR>
                    <a:lnT>
                      <a:noFill/>
                    </a:lnT>
                    <a:lnB>
                      <a:noFill/>
                    </a:lnB>
                  </a:tcPr>
                </a:tc>
                <a:tc>
                  <a:txBody>
                    <a:bodyPr/>
                    <a:lstStyle/>
                    <a:p>
                      <a:endParaRPr lang="ru-RU" sz="1200"/>
                    </a:p>
                  </a:txBody>
                  <a:tcPr marL="63253" marR="63253" marT="31626" marB="31626">
                    <a:lnL>
                      <a:noFill/>
                    </a:lnL>
                  </a:tcPr>
                </a:tc>
                <a:tc>
                  <a:txBody>
                    <a:bodyPr/>
                    <a:lstStyle/>
                    <a:p>
                      <a:endParaRPr lang="ru-RU" sz="1200"/>
                    </a:p>
                  </a:txBody>
                  <a:tcPr marL="63253" marR="63253" marT="31626" marB="31626"/>
                </a:tc>
                <a:tc>
                  <a:txBody>
                    <a:bodyPr/>
                    <a:lstStyle/>
                    <a:p>
                      <a:endParaRPr lang="ru-RU" sz="1200"/>
                    </a:p>
                  </a:txBody>
                  <a:tcPr marL="63253" marR="63253" marT="31626" marB="31626"/>
                </a:tc>
                <a:tc>
                  <a:txBody>
                    <a:bodyPr/>
                    <a:lstStyle/>
                    <a:p>
                      <a:endParaRPr lang="ru-RU" sz="1200"/>
                    </a:p>
                  </a:txBody>
                  <a:tcPr marL="63253" marR="63253" marT="31626" marB="31626"/>
                </a:tc>
                <a:tc>
                  <a:txBody>
                    <a:bodyPr/>
                    <a:lstStyle/>
                    <a:p>
                      <a:endParaRPr lang="ru-RU" sz="1200"/>
                    </a:p>
                  </a:txBody>
                  <a:tcPr marL="63253" marR="63253" marT="31626" marB="31626"/>
                </a:tc>
              </a:tr>
              <a:tr h="658853">
                <a:tc>
                  <a:txBody>
                    <a:bodyPr/>
                    <a:lstStyle/>
                    <a:p>
                      <a:r>
                        <a:rPr lang="en-US" sz="1200" b="1"/>
                        <a:t>Key Stage</a:t>
                      </a:r>
                      <a:endParaRPr lang="en-US" sz="1200"/>
                    </a:p>
                  </a:txBody>
                  <a:tcPr marL="0" marR="0" marT="0" marB="0" anchor="ctr">
                    <a:lnL>
                      <a:noFill/>
                    </a:lnL>
                    <a:lnR>
                      <a:noFill/>
                    </a:lnR>
                    <a:lnT>
                      <a:noFill/>
                    </a:lnT>
                    <a:lnB>
                      <a:noFill/>
                    </a:lnB>
                    <a:solidFill>
                      <a:srgbClr val="FFFFB0"/>
                    </a:solidFill>
                  </a:tcPr>
                </a:tc>
                <a:tc>
                  <a:txBody>
                    <a:bodyPr/>
                    <a:lstStyle/>
                    <a:p>
                      <a:r>
                        <a:rPr lang="en-US" sz="1200" b="1"/>
                        <a:t>School Year</a:t>
                      </a:r>
                      <a:endParaRPr lang="en-US" sz="1200"/>
                    </a:p>
                  </a:txBody>
                  <a:tcPr marL="0" marR="0" marT="0" marB="0" anchor="ctr">
                    <a:lnL>
                      <a:noFill/>
                    </a:lnL>
                    <a:lnR>
                      <a:noFill/>
                    </a:lnR>
                    <a:lnB>
                      <a:noFill/>
                    </a:lnB>
                    <a:solidFill>
                      <a:srgbClr val="FFFFB0"/>
                    </a:solidFill>
                  </a:tcPr>
                </a:tc>
                <a:tc>
                  <a:txBody>
                    <a:bodyPr/>
                    <a:lstStyle/>
                    <a:p>
                      <a:r>
                        <a:rPr lang="en-US" sz="1200" b="1"/>
                        <a:t>Age</a:t>
                      </a:r>
                      <a:endParaRPr lang="en-US" sz="1200"/>
                    </a:p>
                  </a:txBody>
                  <a:tcPr marL="0" marR="0" marT="0" marB="0" anchor="ctr">
                    <a:lnL>
                      <a:noFill/>
                    </a:lnL>
                    <a:lnR>
                      <a:noFill/>
                    </a:lnR>
                    <a:lnB>
                      <a:noFill/>
                    </a:lnB>
                    <a:solidFill>
                      <a:srgbClr val="FFFFB0"/>
                    </a:solidFill>
                  </a:tcPr>
                </a:tc>
                <a:tc gridSpan="3">
                  <a:txBody>
                    <a:bodyPr/>
                    <a:lstStyle/>
                    <a:p>
                      <a:endParaRPr lang="en-US" sz="1200"/>
                    </a:p>
                    <a:p>
                      <a:r>
                        <a:rPr lang="en-US" sz="1200" b="1"/>
                        <a:t>Types of Schools </a:t>
                      </a:r>
                      <a:endParaRPr lang="en-US" sz="1200"/>
                    </a:p>
                  </a:txBody>
                  <a:tcPr marL="0" marR="0" marT="0" marB="0" anchor="ctr">
                    <a:lnL>
                      <a:noFill/>
                    </a:lnL>
                    <a:lnR>
                      <a:noFill/>
                    </a:lnR>
                    <a:lnB>
                      <a:noFill/>
                    </a:lnB>
                    <a:solidFill>
                      <a:srgbClr val="FFFFB0"/>
                    </a:solidFill>
                  </a:tcPr>
                </a:tc>
                <a:tc hMerge="1">
                  <a:txBody>
                    <a:bodyPr/>
                    <a:lstStyle/>
                    <a:p>
                      <a:endParaRPr lang="ru-RU"/>
                    </a:p>
                  </a:txBody>
                  <a:tcPr/>
                </a:tc>
                <a:tc hMerge="1">
                  <a:txBody>
                    <a:bodyPr/>
                    <a:lstStyle/>
                    <a:p>
                      <a:endParaRPr lang="ru-RU"/>
                    </a:p>
                  </a:txBody>
                  <a:tcPr/>
                </a:tc>
              </a:tr>
              <a:tr h="658853">
                <a:tc>
                  <a:txBody>
                    <a:bodyPr/>
                    <a:lstStyle/>
                    <a:p>
                      <a:endParaRPr lang="ru-RU" sz="1200"/>
                    </a:p>
                    <a:p>
                      <a:r>
                        <a:rPr lang="ru-RU" sz="1200" b="1"/>
                        <a:t>* </a:t>
                      </a:r>
                      <a:endParaRPr lang="ru-RU" sz="1200"/>
                    </a:p>
                  </a:txBody>
                  <a:tcPr marL="0" marR="0" marT="0" marB="0" anchor="ctr">
                    <a:lnL>
                      <a:noFill/>
                    </a:lnL>
                    <a:lnR>
                      <a:noFill/>
                    </a:lnR>
                    <a:lnT>
                      <a:noFill/>
                    </a:lnT>
                    <a:lnB>
                      <a:noFill/>
                    </a:lnB>
                    <a:solidFill>
                      <a:srgbClr val="D8B0FF"/>
                    </a:solidFill>
                  </a:tcPr>
                </a:tc>
                <a:tc>
                  <a:txBody>
                    <a:bodyPr/>
                    <a:lstStyle/>
                    <a:p>
                      <a:r>
                        <a:rPr lang="en-US" sz="1200"/>
                        <a:t>Reception</a:t>
                      </a:r>
                    </a:p>
                  </a:txBody>
                  <a:tcPr marL="0" marR="0" marT="0" marB="0" anchor="ctr">
                    <a:lnL>
                      <a:noFill/>
                    </a:lnL>
                    <a:lnR>
                      <a:noFill/>
                    </a:lnR>
                    <a:lnT>
                      <a:noFill/>
                    </a:lnT>
                    <a:lnB>
                      <a:noFill/>
                    </a:lnB>
                    <a:solidFill>
                      <a:srgbClr val="D8B0FF"/>
                    </a:solidFill>
                  </a:tcPr>
                </a:tc>
                <a:tc>
                  <a:txBody>
                    <a:bodyPr/>
                    <a:lstStyle/>
                    <a:p>
                      <a:r>
                        <a:rPr lang="ru-RU" sz="1200"/>
                        <a:t>5</a:t>
                      </a:r>
                    </a:p>
                  </a:txBody>
                  <a:tcPr marL="0" marR="0" marT="0" marB="0" anchor="ctr">
                    <a:lnL>
                      <a:noFill/>
                    </a:lnL>
                    <a:lnR>
                      <a:noFill/>
                    </a:lnR>
                    <a:lnT>
                      <a:noFill/>
                    </a:lnT>
                    <a:lnB>
                      <a:noFill/>
                    </a:lnB>
                    <a:solidFill>
                      <a:srgbClr val="D8B0FF"/>
                    </a:solidFill>
                  </a:tcPr>
                </a:tc>
                <a:tc rowSpan="3">
                  <a:txBody>
                    <a:bodyPr/>
                    <a:lstStyle/>
                    <a:p>
                      <a:endParaRPr lang="en-US" sz="1200"/>
                    </a:p>
                    <a:p>
                      <a:r>
                        <a:rPr lang="en-US" sz="1200"/>
                        <a:t>Infant School</a:t>
                      </a:r>
                      <a:br>
                        <a:rPr lang="en-US" sz="1200"/>
                      </a:br>
                      <a:r>
                        <a:rPr lang="en-US" sz="1200"/>
                        <a:t>5-7 </a:t>
                      </a:r>
                    </a:p>
                  </a:txBody>
                  <a:tcPr marL="0" marR="0" marT="0" marB="0" anchor="ctr">
                    <a:lnL>
                      <a:noFill/>
                    </a:lnL>
                    <a:lnR>
                      <a:noFill/>
                    </a:lnR>
                    <a:lnT>
                      <a:noFill/>
                    </a:lnT>
                    <a:lnB>
                      <a:noFill/>
                    </a:lnB>
                    <a:solidFill>
                      <a:srgbClr val="BDBDBD"/>
                    </a:solidFill>
                  </a:tcPr>
                </a:tc>
                <a:tc rowSpan="7">
                  <a:txBody>
                    <a:bodyPr/>
                    <a:lstStyle/>
                    <a:p>
                      <a:endParaRPr lang="en-US" sz="1200"/>
                    </a:p>
                    <a:p>
                      <a:r>
                        <a:rPr lang="en-US" sz="1200"/>
                        <a:t>Primary</a:t>
                      </a:r>
                      <a:br>
                        <a:rPr lang="en-US" sz="1200"/>
                      </a:br>
                      <a:r>
                        <a:rPr lang="en-US" sz="1200"/>
                        <a:t>Schools</a:t>
                      </a:r>
                      <a:br>
                        <a:rPr lang="en-US" sz="1200"/>
                      </a:br>
                      <a:r>
                        <a:rPr lang="en-US" sz="1200"/>
                        <a:t>5-11 </a:t>
                      </a:r>
                    </a:p>
                  </a:txBody>
                  <a:tcPr marL="0" marR="0" marT="0" marB="0" anchor="ctr">
                    <a:lnL>
                      <a:noFill/>
                    </a:lnL>
                    <a:lnR>
                      <a:noFill/>
                    </a:lnR>
                    <a:lnT>
                      <a:noFill/>
                    </a:lnT>
                    <a:lnB>
                      <a:noFill/>
                    </a:lnB>
                    <a:solidFill>
                      <a:srgbClr val="A5A5D1"/>
                    </a:solidFill>
                  </a:tcPr>
                </a:tc>
                <a:tc rowSpan="4">
                  <a:txBody>
                    <a:bodyPr/>
                    <a:lstStyle/>
                    <a:p>
                      <a:endParaRPr lang="en-US" sz="1200"/>
                    </a:p>
                    <a:p>
                      <a:r>
                        <a:rPr lang="en-US" sz="1200"/>
                        <a:t>First Schools</a:t>
                      </a:r>
                      <a:br>
                        <a:rPr lang="en-US" sz="1200"/>
                      </a:br>
                      <a:r>
                        <a:rPr lang="en-US" sz="1200"/>
                        <a:t>5-8 </a:t>
                      </a:r>
                    </a:p>
                  </a:txBody>
                  <a:tcPr marL="0" marR="0" marT="0" marB="0" anchor="ctr">
                    <a:lnL>
                      <a:noFill/>
                    </a:lnL>
                    <a:lnR>
                      <a:noFill/>
                    </a:lnR>
                    <a:lnT>
                      <a:noFill/>
                    </a:lnT>
                    <a:lnB>
                      <a:noFill/>
                    </a:lnB>
                    <a:solidFill>
                      <a:srgbClr val="C8C8FF"/>
                    </a:solidFill>
                  </a:tcPr>
                </a:tc>
              </a:tr>
              <a:tr h="658853">
                <a:tc>
                  <a:txBody>
                    <a:bodyPr/>
                    <a:lstStyle/>
                    <a:p>
                      <a:endParaRPr lang="ru-RU" sz="1200"/>
                    </a:p>
                    <a:p>
                      <a:r>
                        <a:rPr lang="ru-RU" sz="1200" b="1"/>
                        <a:t>1 </a:t>
                      </a:r>
                      <a:endParaRPr lang="ru-RU" sz="1200"/>
                    </a:p>
                  </a:txBody>
                  <a:tcPr marL="0" marR="0" marT="0" marB="0" anchor="ctr">
                    <a:lnL>
                      <a:noFill/>
                    </a:lnL>
                    <a:lnR>
                      <a:noFill/>
                    </a:lnR>
                    <a:lnT>
                      <a:noFill/>
                    </a:lnT>
                    <a:lnB>
                      <a:noFill/>
                    </a:lnB>
                    <a:solidFill>
                      <a:srgbClr val="E8D0FF"/>
                    </a:solidFill>
                  </a:tcPr>
                </a:tc>
                <a:tc>
                  <a:txBody>
                    <a:bodyPr/>
                    <a:lstStyle/>
                    <a:p>
                      <a:r>
                        <a:rPr lang="en-US" sz="1200"/>
                        <a:t>Year 1</a:t>
                      </a:r>
                    </a:p>
                  </a:txBody>
                  <a:tcPr marL="0" marR="0" marT="0" marB="0" anchor="ctr">
                    <a:lnL>
                      <a:noFill/>
                    </a:lnL>
                    <a:lnR>
                      <a:noFill/>
                    </a:lnR>
                    <a:lnT>
                      <a:noFill/>
                    </a:lnT>
                    <a:lnB>
                      <a:noFill/>
                    </a:lnB>
                    <a:solidFill>
                      <a:srgbClr val="E8D0FF"/>
                    </a:solidFill>
                  </a:tcPr>
                </a:tc>
                <a:tc>
                  <a:txBody>
                    <a:bodyPr/>
                    <a:lstStyle/>
                    <a:p>
                      <a:r>
                        <a:rPr lang="ru-RU" sz="1200"/>
                        <a:t>5-6</a:t>
                      </a:r>
                    </a:p>
                  </a:txBody>
                  <a:tcPr marL="0" marR="0" marT="0" marB="0" anchor="ctr">
                    <a:lnL>
                      <a:noFill/>
                    </a:lnL>
                    <a:lnR>
                      <a:noFill/>
                    </a:lnR>
                    <a:lnT>
                      <a:noFill/>
                    </a:lnT>
                    <a:lnB>
                      <a:noFill/>
                    </a:lnB>
                    <a:solidFill>
                      <a:srgbClr val="E8D0FF"/>
                    </a:solidFill>
                  </a:tcPr>
                </a:tc>
                <a:tc vMerge="1">
                  <a:txBody>
                    <a:bodyPr/>
                    <a:lstStyle/>
                    <a:p>
                      <a:endParaRPr lang="ru-RU"/>
                    </a:p>
                  </a:txBody>
                  <a:tcPr/>
                </a:tc>
                <a:tc vMerge="1">
                  <a:txBody>
                    <a:bodyPr/>
                    <a:lstStyle/>
                    <a:p>
                      <a:endParaRPr lang="ru-RU"/>
                    </a:p>
                  </a:txBody>
                  <a:tcPr/>
                </a:tc>
                <a:tc vMerge="1">
                  <a:txBody>
                    <a:bodyPr/>
                    <a:lstStyle/>
                    <a:p>
                      <a:endParaRPr lang="ru-RU"/>
                    </a:p>
                  </a:txBody>
                  <a:tcPr/>
                </a:tc>
              </a:tr>
              <a:tr h="329425">
                <a:tc>
                  <a:txBody>
                    <a:bodyPr/>
                    <a:lstStyle/>
                    <a:p>
                      <a:endParaRPr lang="ru-RU" sz="1200"/>
                    </a:p>
                  </a:txBody>
                  <a:tcPr marL="0" marR="0" marT="0" marB="0" anchor="ctr">
                    <a:lnL>
                      <a:noFill/>
                    </a:lnL>
                    <a:lnR>
                      <a:noFill/>
                    </a:lnR>
                    <a:lnT>
                      <a:noFill/>
                    </a:lnT>
                    <a:lnB>
                      <a:noFill/>
                    </a:lnB>
                    <a:solidFill>
                      <a:srgbClr val="E8D0FF"/>
                    </a:solidFill>
                  </a:tcPr>
                </a:tc>
                <a:tc>
                  <a:txBody>
                    <a:bodyPr/>
                    <a:lstStyle/>
                    <a:p>
                      <a:r>
                        <a:rPr lang="en-US" sz="1200"/>
                        <a:t>Year 2</a:t>
                      </a:r>
                    </a:p>
                  </a:txBody>
                  <a:tcPr marL="0" marR="0" marT="0" marB="0" anchor="ctr">
                    <a:lnL>
                      <a:noFill/>
                    </a:lnL>
                    <a:lnR>
                      <a:noFill/>
                    </a:lnR>
                    <a:lnT>
                      <a:noFill/>
                    </a:lnT>
                    <a:lnB>
                      <a:noFill/>
                    </a:lnB>
                    <a:solidFill>
                      <a:srgbClr val="E8D0FF"/>
                    </a:solidFill>
                  </a:tcPr>
                </a:tc>
                <a:tc>
                  <a:txBody>
                    <a:bodyPr/>
                    <a:lstStyle/>
                    <a:p>
                      <a:r>
                        <a:rPr lang="ru-RU" sz="1200"/>
                        <a:t>6-7</a:t>
                      </a:r>
                    </a:p>
                  </a:txBody>
                  <a:tcPr marL="0" marR="0" marT="0" marB="0" anchor="ctr">
                    <a:lnL>
                      <a:noFill/>
                    </a:lnL>
                    <a:lnR>
                      <a:noFill/>
                    </a:lnR>
                    <a:lnT>
                      <a:noFill/>
                    </a:lnT>
                    <a:lnB>
                      <a:noFill/>
                    </a:lnB>
                    <a:solidFill>
                      <a:srgbClr val="E8D0FF"/>
                    </a:solidFill>
                  </a:tcPr>
                </a:tc>
                <a:tc vMerge="1">
                  <a:txBody>
                    <a:bodyPr/>
                    <a:lstStyle/>
                    <a:p>
                      <a:endParaRPr lang="ru-RU"/>
                    </a:p>
                  </a:txBody>
                  <a:tcPr/>
                </a:tc>
                <a:tc vMerge="1">
                  <a:txBody>
                    <a:bodyPr/>
                    <a:lstStyle/>
                    <a:p>
                      <a:endParaRPr lang="ru-RU"/>
                    </a:p>
                  </a:txBody>
                  <a:tcPr/>
                </a:tc>
                <a:tc vMerge="1">
                  <a:txBody>
                    <a:bodyPr/>
                    <a:lstStyle/>
                    <a:p>
                      <a:endParaRPr lang="ru-RU"/>
                    </a:p>
                  </a:txBody>
                  <a:tcPr/>
                </a:tc>
              </a:tr>
              <a:tr h="658853">
                <a:tc>
                  <a:txBody>
                    <a:bodyPr/>
                    <a:lstStyle/>
                    <a:p>
                      <a:endParaRPr lang="ru-RU" sz="1200"/>
                    </a:p>
                    <a:p>
                      <a:r>
                        <a:rPr lang="ru-RU" sz="1200" b="1"/>
                        <a:t>2 </a:t>
                      </a:r>
                      <a:endParaRPr lang="ru-RU" sz="1200"/>
                    </a:p>
                  </a:txBody>
                  <a:tcPr marL="0" marR="0" marT="0" marB="0" anchor="ctr">
                    <a:lnL>
                      <a:noFill/>
                    </a:lnL>
                    <a:lnR>
                      <a:noFill/>
                    </a:lnR>
                    <a:lnT>
                      <a:noFill/>
                    </a:lnT>
                    <a:lnB>
                      <a:noFill/>
                    </a:lnB>
                    <a:solidFill>
                      <a:srgbClr val="A2A2FF"/>
                    </a:solidFill>
                  </a:tcPr>
                </a:tc>
                <a:tc>
                  <a:txBody>
                    <a:bodyPr/>
                    <a:lstStyle/>
                    <a:p>
                      <a:r>
                        <a:rPr lang="en-US" sz="1200"/>
                        <a:t>Year 3</a:t>
                      </a:r>
                    </a:p>
                  </a:txBody>
                  <a:tcPr marL="0" marR="0" marT="0" marB="0" anchor="ctr">
                    <a:lnL>
                      <a:noFill/>
                    </a:lnL>
                    <a:lnR>
                      <a:noFill/>
                    </a:lnR>
                    <a:lnT>
                      <a:noFill/>
                    </a:lnT>
                    <a:lnB>
                      <a:noFill/>
                    </a:lnB>
                    <a:solidFill>
                      <a:srgbClr val="A2A2FF"/>
                    </a:solidFill>
                  </a:tcPr>
                </a:tc>
                <a:tc>
                  <a:txBody>
                    <a:bodyPr/>
                    <a:lstStyle/>
                    <a:p>
                      <a:r>
                        <a:rPr lang="ru-RU" sz="1200"/>
                        <a:t>7-8</a:t>
                      </a:r>
                    </a:p>
                  </a:txBody>
                  <a:tcPr marL="0" marR="0" marT="0" marB="0" anchor="ctr">
                    <a:lnL>
                      <a:noFill/>
                    </a:lnL>
                    <a:lnR>
                      <a:noFill/>
                    </a:lnR>
                    <a:lnT>
                      <a:noFill/>
                    </a:lnT>
                    <a:lnB>
                      <a:noFill/>
                    </a:lnB>
                    <a:solidFill>
                      <a:srgbClr val="A2A2FF"/>
                    </a:solidFill>
                  </a:tcPr>
                </a:tc>
                <a:tc rowSpan="4">
                  <a:txBody>
                    <a:bodyPr/>
                    <a:lstStyle/>
                    <a:p>
                      <a:endParaRPr lang="en-US" sz="1200"/>
                    </a:p>
                    <a:p>
                      <a:r>
                        <a:rPr lang="en-US" sz="1200"/>
                        <a:t>Junior Schools</a:t>
                      </a:r>
                      <a:br>
                        <a:rPr lang="en-US" sz="1200"/>
                      </a:br>
                      <a:r>
                        <a:rPr lang="en-US" sz="1200"/>
                        <a:t>7-11 </a:t>
                      </a:r>
                    </a:p>
                  </a:txBody>
                  <a:tcPr marL="0" marR="0" marT="0" marB="0" anchor="ctr">
                    <a:lnL>
                      <a:noFill/>
                    </a:lnL>
                    <a:lnR>
                      <a:noFill/>
                    </a:lnR>
                    <a:lnT>
                      <a:noFill/>
                    </a:lnT>
                    <a:lnB>
                      <a:noFill/>
                    </a:lnB>
                    <a:solidFill>
                      <a:srgbClr val="B366FF"/>
                    </a:solidFill>
                  </a:tcPr>
                </a:tc>
                <a:tc vMerge="1">
                  <a:txBody>
                    <a:bodyPr/>
                    <a:lstStyle/>
                    <a:p>
                      <a:endParaRPr lang="ru-RU"/>
                    </a:p>
                  </a:txBody>
                  <a:tcPr/>
                </a:tc>
                <a:tc vMerge="1">
                  <a:txBody>
                    <a:bodyPr/>
                    <a:lstStyle/>
                    <a:p>
                      <a:endParaRPr lang="ru-RU"/>
                    </a:p>
                  </a:txBody>
                  <a:tcPr/>
                </a:tc>
              </a:tr>
              <a:tr h="329425">
                <a:tc>
                  <a:txBody>
                    <a:bodyPr/>
                    <a:lstStyle/>
                    <a:p>
                      <a:endParaRPr lang="ru-RU" sz="1200"/>
                    </a:p>
                  </a:txBody>
                  <a:tcPr marL="0" marR="0" marT="0" marB="0" anchor="ctr">
                    <a:lnL>
                      <a:noFill/>
                    </a:lnL>
                    <a:lnR>
                      <a:noFill/>
                    </a:lnR>
                    <a:lnT>
                      <a:noFill/>
                    </a:lnT>
                    <a:lnB>
                      <a:noFill/>
                    </a:lnB>
                    <a:solidFill>
                      <a:srgbClr val="A2A2FF"/>
                    </a:solidFill>
                  </a:tcPr>
                </a:tc>
                <a:tc>
                  <a:txBody>
                    <a:bodyPr/>
                    <a:lstStyle/>
                    <a:p>
                      <a:r>
                        <a:rPr lang="en-US" sz="1200"/>
                        <a:t>Year 4</a:t>
                      </a:r>
                    </a:p>
                  </a:txBody>
                  <a:tcPr marL="0" marR="0" marT="0" marB="0" anchor="ctr">
                    <a:lnL>
                      <a:noFill/>
                    </a:lnL>
                    <a:lnR>
                      <a:noFill/>
                    </a:lnR>
                    <a:lnT>
                      <a:noFill/>
                    </a:lnT>
                    <a:lnB>
                      <a:noFill/>
                    </a:lnB>
                    <a:solidFill>
                      <a:srgbClr val="A2A2FF"/>
                    </a:solidFill>
                  </a:tcPr>
                </a:tc>
                <a:tc>
                  <a:txBody>
                    <a:bodyPr/>
                    <a:lstStyle/>
                    <a:p>
                      <a:r>
                        <a:rPr lang="ru-RU" sz="1200"/>
                        <a:t>8-9</a:t>
                      </a:r>
                    </a:p>
                  </a:txBody>
                  <a:tcPr marL="0" marR="0" marT="0" marB="0" anchor="ctr">
                    <a:lnL>
                      <a:noFill/>
                    </a:lnL>
                    <a:lnR>
                      <a:noFill/>
                    </a:lnR>
                    <a:lnT>
                      <a:noFill/>
                    </a:lnT>
                    <a:lnB>
                      <a:noFill/>
                    </a:lnB>
                    <a:solidFill>
                      <a:srgbClr val="A2A2FF"/>
                    </a:solidFill>
                  </a:tcPr>
                </a:tc>
                <a:tc vMerge="1">
                  <a:txBody>
                    <a:bodyPr/>
                    <a:lstStyle/>
                    <a:p>
                      <a:endParaRPr lang="ru-RU"/>
                    </a:p>
                  </a:txBody>
                  <a:tcPr/>
                </a:tc>
                <a:tc vMerge="1">
                  <a:txBody>
                    <a:bodyPr/>
                    <a:lstStyle/>
                    <a:p>
                      <a:endParaRPr lang="ru-RU"/>
                    </a:p>
                  </a:txBody>
                  <a:tcPr/>
                </a:tc>
                <a:tc rowSpan="4">
                  <a:txBody>
                    <a:bodyPr/>
                    <a:lstStyle/>
                    <a:p>
                      <a:endParaRPr lang="en-US" sz="1200"/>
                    </a:p>
                    <a:p>
                      <a:r>
                        <a:rPr lang="en-US" sz="1200"/>
                        <a:t>Middle Schools</a:t>
                      </a:r>
                      <a:br>
                        <a:rPr lang="en-US" sz="1200"/>
                      </a:br>
                      <a:r>
                        <a:rPr lang="en-US" sz="1200"/>
                        <a:t>8-12</a:t>
                      </a:r>
                      <a:br>
                        <a:rPr lang="en-US" sz="1200"/>
                      </a:br>
                      <a:r>
                        <a:rPr lang="en-US" sz="1200"/>
                        <a:t>or</a:t>
                      </a:r>
                      <a:br>
                        <a:rPr lang="en-US" sz="1200"/>
                      </a:br>
                      <a:r>
                        <a:rPr lang="en-US" sz="1200"/>
                        <a:t>9-13 </a:t>
                      </a:r>
                    </a:p>
                  </a:txBody>
                  <a:tcPr marL="0" marR="0" marT="0" marB="0" anchor="ctr">
                    <a:lnL>
                      <a:noFill/>
                    </a:lnL>
                    <a:lnR>
                      <a:noFill/>
                    </a:lnR>
                    <a:lnT>
                      <a:noFill/>
                    </a:lnT>
                    <a:lnB>
                      <a:noFill/>
                    </a:lnB>
                    <a:solidFill>
                      <a:srgbClr val="AAD5D5"/>
                    </a:solidFill>
                  </a:tcPr>
                </a:tc>
              </a:tr>
              <a:tr h="329425">
                <a:tc>
                  <a:txBody>
                    <a:bodyPr/>
                    <a:lstStyle/>
                    <a:p>
                      <a:endParaRPr lang="ru-RU" sz="1200"/>
                    </a:p>
                  </a:txBody>
                  <a:tcPr marL="0" marR="0" marT="0" marB="0" anchor="ctr">
                    <a:lnL>
                      <a:noFill/>
                    </a:lnL>
                    <a:lnR>
                      <a:noFill/>
                    </a:lnR>
                    <a:lnT>
                      <a:noFill/>
                    </a:lnT>
                    <a:lnB>
                      <a:noFill/>
                    </a:lnB>
                    <a:solidFill>
                      <a:srgbClr val="A2A2FF"/>
                    </a:solidFill>
                  </a:tcPr>
                </a:tc>
                <a:tc>
                  <a:txBody>
                    <a:bodyPr/>
                    <a:lstStyle/>
                    <a:p>
                      <a:r>
                        <a:rPr lang="en-US" sz="1200"/>
                        <a:t>Year 5</a:t>
                      </a:r>
                    </a:p>
                  </a:txBody>
                  <a:tcPr marL="0" marR="0" marT="0" marB="0" anchor="ctr">
                    <a:lnL>
                      <a:noFill/>
                    </a:lnL>
                    <a:lnR>
                      <a:noFill/>
                    </a:lnR>
                    <a:lnT>
                      <a:noFill/>
                    </a:lnT>
                    <a:lnB>
                      <a:noFill/>
                    </a:lnB>
                    <a:solidFill>
                      <a:srgbClr val="A2A2FF"/>
                    </a:solidFill>
                  </a:tcPr>
                </a:tc>
                <a:tc>
                  <a:txBody>
                    <a:bodyPr/>
                    <a:lstStyle/>
                    <a:p>
                      <a:r>
                        <a:rPr lang="ru-RU" sz="1200"/>
                        <a:t>9-10</a:t>
                      </a:r>
                    </a:p>
                  </a:txBody>
                  <a:tcPr marL="0" marR="0" marT="0" marB="0" anchor="ctr">
                    <a:lnL>
                      <a:noFill/>
                    </a:lnL>
                    <a:lnR>
                      <a:noFill/>
                    </a:lnR>
                    <a:lnT>
                      <a:noFill/>
                    </a:lnT>
                    <a:lnB>
                      <a:noFill/>
                    </a:lnB>
                    <a:solidFill>
                      <a:srgbClr val="A2A2FF"/>
                    </a:solidFill>
                  </a:tcPr>
                </a:tc>
                <a:tc vMerge="1">
                  <a:txBody>
                    <a:bodyPr/>
                    <a:lstStyle/>
                    <a:p>
                      <a:endParaRPr lang="ru-RU"/>
                    </a:p>
                  </a:txBody>
                  <a:tcPr/>
                </a:tc>
                <a:tc vMerge="1">
                  <a:txBody>
                    <a:bodyPr/>
                    <a:lstStyle/>
                    <a:p>
                      <a:endParaRPr lang="ru-RU"/>
                    </a:p>
                  </a:txBody>
                  <a:tcPr/>
                </a:tc>
                <a:tc vMerge="1">
                  <a:txBody>
                    <a:bodyPr/>
                    <a:lstStyle/>
                    <a:p>
                      <a:endParaRPr lang="ru-RU"/>
                    </a:p>
                  </a:txBody>
                  <a:tcPr/>
                </a:tc>
              </a:tr>
              <a:tr h="329425">
                <a:tc>
                  <a:txBody>
                    <a:bodyPr/>
                    <a:lstStyle/>
                    <a:p>
                      <a:endParaRPr lang="ru-RU" sz="1200"/>
                    </a:p>
                  </a:txBody>
                  <a:tcPr marL="0" marR="0" marT="0" marB="0" anchor="ctr">
                    <a:lnL>
                      <a:noFill/>
                    </a:lnL>
                    <a:lnR>
                      <a:noFill/>
                    </a:lnR>
                    <a:lnT>
                      <a:noFill/>
                    </a:lnT>
                    <a:lnB>
                      <a:noFill/>
                    </a:lnB>
                    <a:solidFill>
                      <a:srgbClr val="A2A2FF"/>
                    </a:solidFill>
                  </a:tcPr>
                </a:tc>
                <a:tc>
                  <a:txBody>
                    <a:bodyPr/>
                    <a:lstStyle/>
                    <a:p>
                      <a:r>
                        <a:rPr lang="en-US" sz="1200"/>
                        <a:t>Year 6</a:t>
                      </a:r>
                    </a:p>
                  </a:txBody>
                  <a:tcPr marL="0" marR="0" marT="0" marB="0" anchor="ctr">
                    <a:lnL>
                      <a:noFill/>
                    </a:lnL>
                    <a:lnR>
                      <a:noFill/>
                    </a:lnR>
                    <a:lnT>
                      <a:noFill/>
                    </a:lnT>
                    <a:lnB>
                      <a:noFill/>
                    </a:lnB>
                    <a:solidFill>
                      <a:srgbClr val="A2A2FF"/>
                    </a:solidFill>
                  </a:tcPr>
                </a:tc>
                <a:tc>
                  <a:txBody>
                    <a:bodyPr/>
                    <a:lstStyle/>
                    <a:p>
                      <a:r>
                        <a:rPr lang="ru-RU" sz="1200"/>
                        <a:t>10-11</a:t>
                      </a:r>
                    </a:p>
                  </a:txBody>
                  <a:tcPr marL="0" marR="0" marT="0" marB="0" anchor="ctr">
                    <a:lnL>
                      <a:noFill/>
                    </a:lnL>
                    <a:lnR>
                      <a:noFill/>
                    </a:lnR>
                    <a:lnT>
                      <a:noFill/>
                    </a:lnT>
                    <a:lnB>
                      <a:noFill/>
                    </a:lnB>
                    <a:solidFill>
                      <a:srgbClr val="A2A2FF"/>
                    </a:solidFill>
                  </a:tcPr>
                </a:tc>
                <a:tc vMerge="1">
                  <a:txBody>
                    <a:bodyPr/>
                    <a:lstStyle/>
                    <a:p>
                      <a:endParaRPr lang="ru-RU"/>
                    </a:p>
                  </a:txBody>
                  <a:tcPr/>
                </a:tc>
                <a:tc vMerge="1">
                  <a:txBody>
                    <a:bodyPr/>
                    <a:lstStyle/>
                    <a:p>
                      <a:endParaRPr lang="ru-RU"/>
                    </a:p>
                  </a:txBody>
                  <a:tcPr/>
                </a:tc>
                <a:tc vMerge="1">
                  <a:txBody>
                    <a:bodyPr/>
                    <a:lstStyle/>
                    <a:p>
                      <a:endParaRPr lang="ru-RU"/>
                    </a:p>
                  </a:txBody>
                  <a:tcPr/>
                </a:tc>
              </a:tr>
              <a:tr h="988280">
                <a:tc>
                  <a:txBody>
                    <a:bodyPr/>
                    <a:lstStyle/>
                    <a:p>
                      <a:endParaRPr lang="ru-RU" sz="1200"/>
                    </a:p>
                    <a:p>
                      <a:r>
                        <a:rPr lang="ru-RU" sz="1200" b="1"/>
                        <a:t>3 </a:t>
                      </a:r>
                      <a:endParaRPr lang="ru-RU" sz="1200"/>
                    </a:p>
                  </a:txBody>
                  <a:tcPr marL="0" marR="0" marT="0" marB="0" anchor="ctr">
                    <a:lnL>
                      <a:noFill/>
                    </a:lnL>
                    <a:lnR>
                      <a:noFill/>
                    </a:lnR>
                    <a:lnT>
                      <a:noFill/>
                    </a:lnT>
                    <a:lnB>
                      <a:noFill/>
                    </a:lnB>
                    <a:solidFill>
                      <a:srgbClr val="FFBBBB"/>
                    </a:solidFill>
                  </a:tcPr>
                </a:tc>
                <a:tc>
                  <a:txBody>
                    <a:bodyPr/>
                    <a:lstStyle/>
                    <a:p>
                      <a:r>
                        <a:rPr lang="en-US" sz="1200"/>
                        <a:t>Year 7</a:t>
                      </a:r>
                    </a:p>
                  </a:txBody>
                  <a:tcPr marL="0" marR="0" marT="0" marB="0" anchor="ctr">
                    <a:lnL>
                      <a:noFill/>
                    </a:lnL>
                    <a:lnR>
                      <a:noFill/>
                    </a:lnR>
                    <a:lnT>
                      <a:noFill/>
                    </a:lnT>
                    <a:lnB>
                      <a:noFill/>
                    </a:lnB>
                    <a:solidFill>
                      <a:srgbClr val="FFBBBB"/>
                    </a:solidFill>
                  </a:tcPr>
                </a:tc>
                <a:tc>
                  <a:txBody>
                    <a:bodyPr/>
                    <a:lstStyle/>
                    <a:p>
                      <a:r>
                        <a:rPr lang="ru-RU" sz="1200"/>
                        <a:t>11-12</a:t>
                      </a:r>
                    </a:p>
                  </a:txBody>
                  <a:tcPr marL="0" marR="0" marT="0" marB="0" anchor="ctr">
                    <a:lnL>
                      <a:noFill/>
                    </a:lnL>
                    <a:lnR>
                      <a:noFill/>
                    </a:lnR>
                    <a:lnT>
                      <a:noFill/>
                    </a:lnT>
                    <a:lnB>
                      <a:noFill/>
                    </a:lnB>
                    <a:solidFill>
                      <a:srgbClr val="FFBBBB"/>
                    </a:solidFill>
                  </a:tcPr>
                </a:tc>
                <a:tc rowSpan="5">
                  <a:txBody>
                    <a:bodyPr/>
                    <a:lstStyle/>
                    <a:p>
                      <a:endParaRPr lang="en-US" sz="1200"/>
                    </a:p>
                    <a:p>
                      <a:r>
                        <a:rPr lang="en-US" sz="1200"/>
                        <a:t>Grammar Schools </a:t>
                      </a:r>
                      <a:br>
                        <a:rPr lang="en-US" sz="1200"/>
                      </a:br>
                      <a:r>
                        <a:rPr lang="en-US" sz="1200"/>
                        <a:t>or</a:t>
                      </a:r>
                      <a:br>
                        <a:rPr lang="en-US" sz="1200"/>
                      </a:br>
                      <a:r>
                        <a:rPr lang="en-US" sz="1200"/>
                        <a:t>Comprehensive</a:t>
                      </a:r>
                      <a:br>
                        <a:rPr lang="en-US" sz="1200"/>
                      </a:br>
                      <a:r>
                        <a:rPr lang="en-US" sz="1200"/>
                        <a:t>Schools </a:t>
                      </a:r>
                    </a:p>
                  </a:txBody>
                  <a:tcPr marL="0" marR="0" marT="0" marB="0" anchor="ctr">
                    <a:lnL>
                      <a:noFill/>
                    </a:lnL>
                    <a:lnR>
                      <a:noFill/>
                    </a:lnR>
                    <a:lnT>
                      <a:noFill/>
                    </a:lnT>
                    <a:lnB>
                      <a:noFill/>
                    </a:lnB>
                    <a:solidFill>
                      <a:srgbClr val="0000FF"/>
                    </a:solidFill>
                  </a:tcPr>
                </a:tc>
                <a:tc rowSpan="5">
                  <a:txBody>
                    <a:bodyPr/>
                    <a:lstStyle/>
                    <a:p>
                      <a:endParaRPr lang="en-US" sz="1200"/>
                    </a:p>
                    <a:p>
                      <a:r>
                        <a:rPr lang="en-US" sz="1200"/>
                        <a:t>Secondary</a:t>
                      </a:r>
                      <a:br>
                        <a:rPr lang="en-US" sz="1200"/>
                      </a:br>
                      <a:r>
                        <a:rPr lang="en-US" sz="1200"/>
                        <a:t>Schools </a:t>
                      </a:r>
                    </a:p>
                  </a:txBody>
                  <a:tcPr marL="0" marR="0" marT="0" marB="0" anchor="ctr">
                    <a:lnL>
                      <a:noFill/>
                    </a:lnL>
                    <a:lnR>
                      <a:noFill/>
                    </a:lnR>
                    <a:lnT>
                      <a:noFill/>
                    </a:lnT>
                    <a:lnB>
                      <a:noFill/>
                    </a:lnB>
                    <a:solidFill>
                      <a:srgbClr val="B0B0FF"/>
                    </a:solidFill>
                  </a:tcPr>
                </a:tc>
                <a:tc vMerge="1">
                  <a:txBody>
                    <a:bodyPr/>
                    <a:lstStyle/>
                    <a:p>
                      <a:endParaRPr lang="ru-RU"/>
                    </a:p>
                  </a:txBody>
                  <a:tcPr/>
                </a:tc>
              </a:tr>
              <a:tr h="329425">
                <a:tc>
                  <a:txBody>
                    <a:bodyPr/>
                    <a:lstStyle/>
                    <a:p>
                      <a:endParaRPr lang="ru-RU" sz="1200"/>
                    </a:p>
                  </a:txBody>
                  <a:tcPr marL="0" marR="0" marT="0" marB="0" anchor="ctr">
                    <a:lnL>
                      <a:noFill/>
                    </a:lnL>
                    <a:lnR>
                      <a:noFill/>
                    </a:lnR>
                    <a:lnT>
                      <a:noFill/>
                    </a:lnT>
                    <a:lnB>
                      <a:noFill/>
                    </a:lnB>
                    <a:solidFill>
                      <a:srgbClr val="FFBBBB"/>
                    </a:solidFill>
                  </a:tcPr>
                </a:tc>
                <a:tc>
                  <a:txBody>
                    <a:bodyPr/>
                    <a:lstStyle/>
                    <a:p>
                      <a:r>
                        <a:rPr lang="en-US" sz="1200"/>
                        <a:t>Year 8</a:t>
                      </a:r>
                    </a:p>
                  </a:txBody>
                  <a:tcPr marL="0" marR="0" marT="0" marB="0" anchor="ctr">
                    <a:lnL>
                      <a:noFill/>
                    </a:lnL>
                    <a:lnR>
                      <a:noFill/>
                    </a:lnR>
                    <a:lnT>
                      <a:noFill/>
                    </a:lnT>
                    <a:lnB>
                      <a:noFill/>
                    </a:lnB>
                    <a:solidFill>
                      <a:srgbClr val="FFBBBB"/>
                    </a:solidFill>
                  </a:tcPr>
                </a:tc>
                <a:tc>
                  <a:txBody>
                    <a:bodyPr/>
                    <a:lstStyle/>
                    <a:p>
                      <a:r>
                        <a:rPr lang="ru-RU" sz="1200"/>
                        <a:t>12-13</a:t>
                      </a:r>
                    </a:p>
                  </a:txBody>
                  <a:tcPr marL="0" marR="0" marT="0" marB="0" anchor="ctr">
                    <a:lnL>
                      <a:noFill/>
                    </a:lnL>
                    <a:lnR>
                      <a:noFill/>
                    </a:lnR>
                    <a:lnT>
                      <a:noFill/>
                    </a:lnT>
                    <a:lnB>
                      <a:noFill/>
                    </a:lnB>
                    <a:solidFill>
                      <a:srgbClr val="FFBBBB"/>
                    </a:solidFill>
                  </a:tcPr>
                </a:tc>
                <a:tc vMerge="1">
                  <a:txBody>
                    <a:bodyPr/>
                    <a:lstStyle/>
                    <a:p>
                      <a:endParaRPr lang="ru-RU"/>
                    </a:p>
                  </a:txBody>
                  <a:tcPr/>
                </a:tc>
                <a:tc vMerge="1">
                  <a:txBody>
                    <a:bodyPr/>
                    <a:lstStyle/>
                    <a:p>
                      <a:endParaRPr lang="ru-RU"/>
                    </a:p>
                  </a:txBody>
                  <a:tcPr/>
                </a:tc>
                <a:tc rowSpan="4">
                  <a:txBody>
                    <a:bodyPr/>
                    <a:lstStyle/>
                    <a:p>
                      <a:endParaRPr lang="en-US" sz="1200"/>
                    </a:p>
                    <a:p>
                      <a:r>
                        <a:rPr lang="en-US" sz="1200"/>
                        <a:t>Junior High Schools</a:t>
                      </a:r>
                      <a:br>
                        <a:rPr lang="en-US" sz="1200"/>
                      </a:br>
                      <a:r>
                        <a:rPr lang="en-US" sz="1200"/>
                        <a:t>12-16</a:t>
                      </a:r>
                      <a:r>
                        <a:rPr lang="en-US" sz="1200" b="1"/>
                        <a:t> </a:t>
                      </a:r>
                      <a:endParaRPr lang="en-US" sz="1200"/>
                    </a:p>
                  </a:txBody>
                  <a:tcPr marL="0" marR="0" marT="0" marB="0" anchor="ctr">
                    <a:lnL>
                      <a:noFill/>
                    </a:lnL>
                    <a:lnR>
                      <a:noFill/>
                    </a:lnR>
                    <a:lnT>
                      <a:noFill/>
                    </a:lnT>
                    <a:lnB>
                      <a:noFill/>
                    </a:lnB>
                    <a:solidFill>
                      <a:srgbClr val="009900"/>
                    </a:solidFill>
                  </a:tcPr>
                </a:tc>
              </a:tr>
              <a:tr h="329425">
                <a:tc>
                  <a:txBody>
                    <a:bodyPr/>
                    <a:lstStyle/>
                    <a:p>
                      <a:endParaRPr lang="ru-RU" sz="1200"/>
                    </a:p>
                  </a:txBody>
                  <a:tcPr marL="0" marR="0" marT="0" marB="0" anchor="ctr">
                    <a:lnL>
                      <a:noFill/>
                    </a:lnL>
                    <a:lnR>
                      <a:noFill/>
                    </a:lnR>
                    <a:lnT>
                      <a:noFill/>
                    </a:lnT>
                    <a:lnB>
                      <a:noFill/>
                    </a:lnB>
                    <a:solidFill>
                      <a:srgbClr val="FFBBBB"/>
                    </a:solidFill>
                  </a:tcPr>
                </a:tc>
                <a:tc>
                  <a:txBody>
                    <a:bodyPr/>
                    <a:lstStyle/>
                    <a:p>
                      <a:r>
                        <a:rPr lang="en-US" sz="1200"/>
                        <a:t>Year 9</a:t>
                      </a:r>
                    </a:p>
                  </a:txBody>
                  <a:tcPr marL="0" marR="0" marT="0" marB="0" anchor="ctr">
                    <a:lnL>
                      <a:noFill/>
                    </a:lnL>
                    <a:lnR>
                      <a:noFill/>
                    </a:lnR>
                    <a:lnT>
                      <a:noFill/>
                    </a:lnT>
                    <a:lnB>
                      <a:noFill/>
                    </a:lnB>
                    <a:solidFill>
                      <a:srgbClr val="FFBBBB"/>
                    </a:solidFill>
                  </a:tcPr>
                </a:tc>
                <a:tc>
                  <a:txBody>
                    <a:bodyPr/>
                    <a:lstStyle/>
                    <a:p>
                      <a:r>
                        <a:rPr lang="ru-RU" sz="1200"/>
                        <a:t>13-14</a:t>
                      </a:r>
                    </a:p>
                  </a:txBody>
                  <a:tcPr marL="0" marR="0" marT="0" marB="0" anchor="ctr">
                    <a:lnL>
                      <a:noFill/>
                    </a:lnL>
                    <a:lnR>
                      <a:noFill/>
                    </a:lnR>
                    <a:lnT>
                      <a:noFill/>
                    </a:lnT>
                    <a:lnB>
                      <a:noFill/>
                    </a:lnB>
                    <a:solidFill>
                      <a:srgbClr val="FFBBBB"/>
                    </a:solidFill>
                  </a:tcPr>
                </a:tc>
                <a:tc vMerge="1">
                  <a:txBody>
                    <a:bodyPr/>
                    <a:lstStyle/>
                    <a:p>
                      <a:endParaRPr lang="ru-RU"/>
                    </a:p>
                  </a:txBody>
                  <a:tcPr/>
                </a:tc>
                <a:tc vMerge="1">
                  <a:txBody>
                    <a:bodyPr/>
                    <a:lstStyle/>
                    <a:p>
                      <a:endParaRPr lang="ru-RU"/>
                    </a:p>
                  </a:txBody>
                  <a:tcPr/>
                </a:tc>
                <a:tc vMerge="1">
                  <a:txBody>
                    <a:bodyPr/>
                    <a:lstStyle/>
                    <a:p>
                      <a:endParaRPr lang="ru-RU"/>
                    </a:p>
                  </a:txBody>
                  <a:tcPr/>
                </a:tc>
              </a:tr>
              <a:tr h="658853">
                <a:tc>
                  <a:txBody>
                    <a:bodyPr/>
                    <a:lstStyle/>
                    <a:p>
                      <a:endParaRPr lang="ru-RU" sz="1200"/>
                    </a:p>
                    <a:p>
                      <a:r>
                        <a:rPr lang="ru-RU" sz="1200" b="1"/>
                        <a:t>4 </a:t>
                      </a:r>
                      <a:endParaRPr lang="ru-RU" sz="1200"/>
                    </a:p>
                  </a:txBody>
                  <a:tcPr marL="0" marR="0" marT="0" marB="0" anchor="ctr">
                    <a:lnL>
                      <a:noFill/>
                    </a:lnL>
                    <a:lnR>
                      <a:noFill/>
                    </a:lnR>
                    <a:lnT>
                      <a:noFill/>
                    </a:lnT>
                    <a:lnB>
                      <a:noFill/>
                    </a:lnB>
                    <a:solidFill>
                      <a:srgbClr val="00D2D2"/>
                    </a:solidFill>
                  </a:tcPr>
                </a:tc>
                <a:tc>
                  <a:txBody>
                    <a:bodyPr/>
                    <a:lstStyle/>
                    <a:p>
                      <a:r>
                        <a:rPr lang="en-US" sz="1200"/>
                        <a:t>Year 10</a:t>
                      </a:r>
                    </a:p>
                  </a:txBody>
                  <a:tcPr marL="0" marR="0" marT="0" marB="0" anchor="ctr">
                    <a:lnL>
                      <a:noFill/>
                    </a:lnL>
                    <a:lnR>
                      <a:noFill/>
                    </a:lnR>
                    <a:lnT>
                      <a:noFill/>
                    </a:lnT>
                    <a:lnB>
                      <a:noFill/>
                    </a:lnB>
                    <a:solidFill>
                      <a:srgbClr val="00D2D2"/>
                    </a:solidFill>
                  </a:tcPr>
                </a:tc>
                <a:tc>
                  <a:txBody>
                    <a:bodyPr/>
                    <a:lstStyle/>
                    <a:p>
                      <a:r>
                        <a:rPr lang="ru-RU" sz="1200"/>
                        <a:t>14-15</a:t>
                      </a:r>
                    </a:p>
                  </a:txBody>
                  <a:tcPr marL="0" marR="0" marT="0" marB="0" anchor="ctr">
                    <a:lnL>
                      <a:noFill/>
                    </a:lnL>
                    <a:lnR>
                      <a:noFill/>
                    </a:lnR>
                    <a:lnT>
                      <a:noFill/>
                    </a:lnT>
                    <a:lnB>
                      <a:noFill/>
                    </a:lnB>
                    <a:solidFill>
                      <a:srgbClr val="00D2D2"/>
                    </a:solidFill>
                  </a:tcPr>
                </a:tc>
                <a:tc vMerge="1">
                  <a:txBody>
                    <a:bodyPr/>
                    <a:lstStyle/>
                    <a:p>
                      <a:endParaRPr lang="ru-RU"/>
                    </a:p>
                  </a:txBody>
                  <a:tcPr/>
                </a:tc>
                <a:tc vMerge="1">
                  <a:txBody>
                    <a:bodyPr/>
                    <a:lstStyle/>
                    <a:p>
                      <a:endParaRPr lang="ru-RU"/>
                    </a:p>
                  </a:txBody>
                  <a:tcPr/>
                </a:tc>
                <a:tc vMerge="1">
                  <a:txBody>
                    <a:bodyPr/>
                    <a:lstStyle/>
                    <a:p>
                      <a:endParaRPr lang="ru-RU"/>
                    </a:p>
                  </a:txBody>
                  <a:tcPr/>
                </a:tc>
              </a:tr>
              <a:tr h="329425">
                <a:tc>
                  <a:txBody>
                    <a:bodyPr/>
                    <a:lstStyle/>
                    <a:p>
                      <a:endParaRPr lang="ru-RU" sz="1200"/>
                    </a:p>
                  </a:txBody>
                  <a:tcPr marL="0" marR="0" marT="0" marB="0" anchor="ctr">
                    <a:lnL>
                      <a:noFill/>
                    </a:lnL>
                    <a:lnR>
                      <a:noFill/>
                    </a:lnR>
                    <a:lnT>
                      <a:noFill/>
                    </a:lnT>
                    <a:lnB>
                      <a:noFill/>
                    </a:lnB>
                    <a:solidFill>
                      <a:srgbClr val="00D2D2"/>
                    </a:solidFill>
                  </a:tcPr>
                </a:tc>
                <a:tc>
                  <a:txBody>
                    <a:bodyPr/>
                    <a:lstStyle/>
                    <a:p>
                      <a:r>
                        <a:rPr lang="en-US" sz="1200"/>
                        <a:t>Year 11</a:t>
                      </a:r>
                    </a:p>
                  </a:txBody>
                  <a:tcPr marL="0" marR="0" marT="0" marB="0" anchor="ctr">
                    <a:lnL>
                      <a:noFill/>
                    </a:lnL>
                    <a:lnR>
                      <a:noFill/>
                    </a:lnR>
                    <a:lnT>
                      <a:noFill/>
                    </a:lnT>
                    <a:lnB>
                      <a:noFill/>
                    </a:lnB>
                    <a:solidFill>
                      <a:srgbClr val="00D2D2"/>
                    </a:solidFill>
                  </a:tcPr>
                </a:tc>
                <a:tc>
                  <a:txBody>
                    <a:bodyPr/>
                    <a:lstStyle/>
                    <a:p>
                      <a:r>
                        <a:rPr lang="ru-RU" sz="1200" dirty="0"/>
                        <a:t>15-16</a:t>
                      </a:r>
                    </a:p>
                  </a:txBody>
                  <a:tcPr marL="0" marR="0" marT="0" marB="0" anchor="ctr">
                    <a:lnL>
                      <a:noFill/>
                    </a:lnL>
                    <a:lnR>
                      <a:noFill/>
                    </a:lnR>
                    <a:lnT>
                      <a:noFill/>
                    </a:lnT>
                    <a:lnB>
                      <a:noFill/>
                    </a:lnB>
                    <a:solidFill>
                      <a:srgbClr val="00D2D2"/>
                    </a:solidFill>
                  </a:tcPr>
                </a:tc>
                <a:tc vMerge="1">
                  <a:txBody>
                    <a:bodyPr/>
                    <a:lstStyle/>
                    <a:p>
                      <a:endParaRPr lang="ru-RU"/>
                    </a:p>
                  </a:txBody>
                  <a:tcPr/>
                </a:tc>
                <a:tc vMerge="1">
                  <a:txBody>
                    <a:bodyPr/>
                    <a:lstStyle/>
                    <a:p>
                      <a:endParaRPr lang="ru-RU"/>
                    </a:p>
                  </a:txBody>
                  <a:tcPr/>
                </a:tc>
                <a:tc vMerge="1">
                  <a:txBody>
                    <a:bodyPr/>
                    <a:lstStyle/>
                    <a:p>
                      <a:endParaRPr lang="ru-RU"/>
                    </a:p>
                  </a:txBody>
                  <a:tcPr/>
                </a:tc>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676456" cy="1143000"/>
          </a:xfrm>
        </p:spPr>
        <p:txBody>
          <a:bodyPr/>
          <a:lstStyle/>
          <a:p>
            <a:pPr algn="ctr"/>
            <a:r>
              <a:rPr lang="en-US" b="1" dirty="0" smtClean="0"/>
              <a:t>School vacations</a:t>
            </a:r>
            <a:endParaRPr lang="ru-RU" dirty="0"/>
          </a:p>
        </p:txBody>
      </p:sp>
      <p:sp>
        <p:nvSpPr>
          <p:cNvPr id="3" name="Содержимое 2"/>
          <p:cNvSpPr>
            <a:spLocks noGrp="1"/>
          </p:cNvSpPr>
          <p:nvPr>
            <p:ph idx="1"/>
          </p:nvPr>
        </p:nvSpPr>
        <p:spPr/>
        <p:txBody>
          <a:bodyPr>
            <a:normAutofit lnSpcReduction="10000"/>
          </a:bodyPr>
          <a:lstStyle/>
          <a:p>
            <a:r>
              <a:rPr lang="en-US" b="1" dirty="0" smtClean="0"/>
              <a:t>English schools have three  terms (semesters), separated by vacations.</a:t>
            </a:r>
          </a:p>
          <a:p>
            <a:r>
              <a:rPr lang="en-US" dirty="0" smtClean="0"/>
              <a:t>The summer  vacation lasts for about 6 weeks from July 20 to September 4;</a:t>
            </a:r>
          </a:p>
          <a:p>
            <a:r>
              <a:rPr lang="en-US" dirty="0" smtClean="0"/>
              <a:t> winter and spring vacation both last two weeks, from December 21 to around January 6 and March 25 to around April 5.</a:t>
            </a:r>
          </a:p>
          <a:p>
            <a:r>
              <a:rPr lang="en-US" dirty="0" smtClean="0"/>
              <a:t>The three terms are: </a:t>
            </a:r>
            <a:br>
              <a:rPr lang="en-US" dirty="0" smtClean="0"/>
            </a:br>
            <a:r>
              <a:rPr lang="en-US" dirty="0" smtClean="0"/>
              <a:t>Autumn Term: September to December</a:t>
            </a:r>
            <a:br>
              <a:rPr lang="en-US" dirty="0" smtClean="0"/>
            </a:br>
            <a:r>
              <a:rPr lang="en-US" dirty="0" smtClean="0"/>
              <a:t>Spring Term: January to April</a:t>
            </a:r>
            <a:br>
              <a:rPr lang="en-US" dirty="0" smtClean="0"/>
            </a:br>
            <a:r>
              <a:rPr lang="en-US" dirty="0" smtClean="0"/>
              <a:t>Summer Term: April to July</a:t>
            </a:r>
          </a:p>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0" end="0"/>
                                            </p:txEl>
                                          </p:spTgt>
                                        </p:tgtEl>
                                      </p:cBhvr>
                                    </p:animEffect>
                                  </p:childTnLst>
                                </p:cTn>
                              </p:par>
                              <p:par>
                                <p:cTn id="27" presetID="25"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
                                            <p:txEl>
                                              <p:pRg st="1" end="1"/>
                                            </p:txEl>
                                          </p:spTgt>
                                        </p:tgtEl>
                                      </p:cBhvr>
                                    </p:animEffect>
                                  </p:childTnLst>
                                </p:cTn>
                              </p:par>
                              <p:par>
                                <p:cTn id="37" presetID="25"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par>
                                <p:cTn id="47" presetID="25" presetClass="entr" presetSubtype="0" fill="hold" nodeType="with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p:cTn id="49"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2"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rg_hi" descr="http://t1.gstatic.com/images?q=tbn:ANd9GcSJMmMGmiPA2c05lcPRLeEbPENigS8dobDv7U_mpf3B0y8lXMM2">
            <a:hlinkClick r:id="rId2" tgtFrame="&quot;_blank&quot;"/>
          </p:cNvPr>
          <p:cNvPicPr>
            <a:picLocks noGrp="1"/>
          </p:cNvPicPr>
          <p:nvPr>
            <p:ph idx="1"/>
          </p:nvPr>
        </p:nvPicPr>
        <p:blipFill>
          <a:blip r:embed="rId3" cstate="print"/>
          <a:srcRect/>
          <a:stretch>
            <a:fillRect/>
          </a:stretch>
        </p:blipFill>
        <p:spPr bwMode="auto">
          <a:xfrm>
            <a:off x="0" y="332656"/>
            <a:ext cx="9144000" cy="652534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217</TotalTime>
  <Words>941</Words>
  <Application>Microsoft Office PowerPoint</Application>
  <PresentationFormat>Экран (4:3)</PresentationFormat>
  <Paragraphs>112</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Поток</vt:lpstr>
      <vt:lpstr>School Education  in the United Kingdom</vt:lpstr>
      <vt:lpstr>At what age do children start school in the United Kingdom?</vt:lpstr>
      <vt:lpstr>Слайд 3</vt:lpstr>
      <vt:lpstr>Types of schools in England</vt:lpstr>
      <vt:lpstr>Primary schools (5 - 11 ) </vt:lpstr>
      <vt:lpstr>Secondary schools (5 - 16 ) </vt:lpstr>
      <vt:lpstr>Слайд 7</vt:lpstr>
      <vt:lpstr>School vacations</vt:lpstr>
      <vt:lpstr>Слайд 9</vt:lpstr>
      <vt:lpstr>School uniform</vt:lpstr>
      <vt:lpstr>Слайд 11</vt:lpstr>
      <vt:lpstr>Слайд 12</vt:lpstr>
      <vt:lpstr>Слайд 13</vt:lpstr>
      <vt:lpstr>Слайд 14</vt:lpstr>
      <vt:lpstr>Слайд 15</vt:lpstr>
      <vt:lpstr>Слайд 16</vt:lpstr>
      <vt:lpstr>Слайд 17</vt:lpstr>
      <vt:lpstr>Слайд 18</vt:lpstr>
      <vt:lpstr>Advanced Level Examinations</vt:lpstr>
      <vt:lpstr>Слайд 20</vt:lpstr>
      <vt:lpstr>Слайд 21</vt:lpstr>
      <vt:lpstr>Слайд 22</vt:lpstr>
      <vt:lpstr>Resources</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life in an English School</dc:title>
  <dc:creator>Lyuda</dc:creator>
  <cp:lastModifiedBy>Admin</cp:lastModifiedBy>
  <cp:revision>29</cp:revision>
  <dcterms:created xsi:type="dcterms:W3CDTF">2013-01-02T11:51:12Z</dcterms:created>
  <dcterms:modified xsi:type="dcterms:W3CDTF">2014-09-03T13:22:20Z</dcterms:modified>
</cp:coreProperties>
</file>