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90" r:id="rId3"/>
    <p:sldId id="257" r:id="rId4"/>
    <p:sldId id="287" r:id="rId5"/>
    <p:sldId id="258" r:id="rId6"/>
    <p:sldId id="265" r:id="rId7"/>
    <p:sldId id="259" r:id="rId8"/>
    <p:sldId id="266" r:id="rId9"/>
    <p:sldId id="260" r:id="rId10"/>
    <p:sldId id="267" r:id="rId11"/>
    <p:sldId id="261" r:id="rId12"/>
    <p:sldId id="268" r:id="rId13"/>
    <p:sldId id="262" r:id="rId14"/>
    <p:sldId id="263" r:id="rId15"/>
    <p:sldId id="277" r:id="rId16"/>
    <p:sldId id="264" r:id="rId17"/>
    <p:sldId id="269" r:id="rId18"/>
    <p:sldId id="281" r:id="rId19"/>
    <p:sldId id="270" r:id="rId20"/>
    <p:sldId id="272" r:id="rId21"/>
    <p:sldId id="271" r:id="rId22"/>
    <p:sldId id="273" r:id="rId23"/>
    <p:sldId id="274" r:id="rId24"/>
    <p:sldId id="275" r:id="rId25"/>
    <p:sldId id="276" r:id="rId26"/>
    <p:sldId id="278" r:id="rId27"/>
    <p:sldId id="279" r:id="rId28"/>
    <p:sldId id="280" r:id="rId29"/>
    <p:sldId id="288" r:id="rId30"/>
    <p:sldId id="284" r:id="rId31"/>
    <p:sldId id="285" r:id="rId32"/>
    <p:sldId id="291" r:id="rId33"/>
    <p:sldId id="292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28B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72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86666-D037-4D9D-A536-70BC5A1D9486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74841-D430-43B4-B592-B85012FBF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74841-D430-43B4-B592-B85012FBF99B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74841-D430-43B4-B592-B85012FBF99B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im6-tub-ru.yandex.net/i?id=96074554-32-72&amp;n=21" TargetMode="External"/><Relationship Id="rId13" Type="http://schemas.openxmlformats.org/officeDocument/2006/relationships/hyperlink" Target="http://pravaditej.org.ua/dvigun/uploads/2010-03-18/bezdetnaja-politika_2.jpg" TargetMode="External"/><Relationship Id="rId3" Type="http://schemas.openxmlformats.org/officeDocument/2006/relationships/hyperlink" Target="http://im1-tub-ru.yandex.net/i?id=243112704-51-72&amp;n=21" TargetMode="External"/><Relationship Id="rId7" Type="http://schemas.openxmlformats.org/officeDocument/2006/relationships/hyperlink" Target="http://img1.liveinternet.ru/images/attach/b/3/20/886/20886987_44.jpg" TargetMode="External"/><Relationship Id="rId12" Type="http://schemas.openxmlformats.org/officeDocument/2006/relationships/hyperlink" Target="http://images-5.moifoto.ru/big/1/875/3744930xux.jpg?1311687371" TargetMode="External"/><Relationship Id="rId17" Type="http://schemas.openxmlformats.org/officeDocument/2006/relationships/hyperlink" Target="http://darrellhardy.com/WordPress/wp-content/uploads/2011/02/declaration.jpg" TargetMode="External"/><Relationship Id="rId2" Type="http://schemas.openxmlformats.org/officeDocument/2006/relationships/image" Target="../media/image2.png"/><Relationship Id="rId16" Type="http://schemas.openxmlformats.org/officeDocument/2006/relationships/hyperlink" Target="http://www.proshkolu.ru/content/media/pic/std/3000000/2949000/2948817-1531a5ec5846eb9e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ndysowards.com/blog/assets/Practical-Tips-on-Building-a-Successful-Blog.jpeg" TargetMode="External"/><Relationship Id="rId11" Type="http://schemas.openxmlformats.org/officeDocument/2006/relationships/hyperlink" Target="http://im2-tub-ru.yandex.net/i?id=175974954-41-72&amp;n=21" TargetMode="External"/><Relationship Id="rId5" Type="http://schemas.openxmlformats.org/officeDocument/2006/relationships/hyperlink" Target="http://im1-tub-ru.yandex.net/i?id=144387464-10-72&amp;n=21" TargetMode="External"/><Relationship Id="rId15" Type="http://schemas.openxmlformats.org/officeDocument/2006/relationships/hyperlink" Target="http://proiectus.ucoz.ru/_si/0/s49580132.jpg" TargetMode="External"/><Relationship Id="rId10" Type="http://schemas.openxmlformats.org/officeDocument/2006/relationships/hyperlink" Target="http://img1.liveinternet.ru/images/attach/c/3/75/878/75878591_44252553_1243241607_multpictnarod.gif" TargetMode="External"/><Relationship Id="rId4" Type="http://schemas.openxmlformats.org/officeDocument/2006/relationships/hyperlink" Target="http://s44.radikal.ru/i106/1107/07/f3d980de4b7c.jpg" TargetMode="External"/><Relationship Id="rId9" Type="http://schemas.openxmlformats.org/officeDocument/2006/relationships/hyperlink" Target="http://im2-tub-ru.yandex.net/i?id=655147518-66-72&amp;n=21" TargetMode="External"/><Relationship Id="rId14" Type="http://schemas.openxmlformats.org/officeDocument/2006/relationships/hyperlink" Target="http://img1.liveinternet.ru/images/attach/b/1/11609/11609713_2749538_golub83.gif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788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63888" y="836712"/>
            <a:ext cx="5580112" cy="3031347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solidFill>
                  <a:srgbClr val="C00000"/>
                </a:solidFill>
                <a:latin typeface="Comic Sans MS" pitchFamily="66" charset="0"/>
              </a:rPr>
              <a:t>have to - must</a:t>
            </a:r>
            <a:endParaRPr lang="ru-RU" sz="8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4725144"/>
            <a:ext cx="5724128" cy="1656184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solidFill>
                  <a:schemeClr val="tx1"/>
                </a:solidFill>
              </a:rPr>
              <a:t>Френдак</a:t>
            </a:r>
            <a:r>
              <a:rPr lang="ru-RU" sz="2800" dirty="0" smtClean="0">
                <a:solidFill>
                  <a:schemeClr val="tx1"/>
                </a:solidFill>
              </a:rPr>
              <a:t> Галина </a:t>
            </a:r>
            <a:r>
              <a:rPr lang="ru-RU" sz="2800" dirty="0" err="1" smtClean="0">
                <a:solidFill>
                  <a:schemeClr val="tx1"/>
                </a:solidFill>
              </a:rPr>
              <a:t>Емельяновна</a:t>
            </a:r>
            <a:r>
              <a:rPr lang="ru-RU" sz="2800" dirty="0" smtClean="0">
                <a:solidFill>
                  <a:schemeClr val="tx1"/>
                </a:solidFill>
              </a:rPr>
              <a:t>, учитель английского языка </a:t>
            </a:r>
            <a:r>
              <a:rPr lang="ru-RU" sz="2800" dirty="0" err="1" smtClean="0">
                <a:solidFill>
                  <a:schemeClr val="tx1"/>
                </a:solidFill>
              </a:rPr>
              <a:t>Копьёвской</a:t>
            </a:r>
            <a:r>
              <a:rPr lang="ru-RU" sz="2800" dirty="0" smtClean="0">
                <a:solidFill>
                  <a:schemeClr val="tx1"/>
                </a:solidFill>
              </a:rPr>
              <a:t> средней школы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latin typeface="Comic Sans MS" pitchFamily="66" charset="0"/>
              </a:rPr>
              <a:t>Let us practice</a:t>
            </a:r>
            <a:endParaRPr lang="ru-RU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6000792" cy="469742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…        you have to buy a ticket?</a:t>
            </a:r>
          </a:p>
          <a:p>
            <a:r>
              <a:rPr lang="en-US" dirty="0" smtClean="0"/>
              <a:t>…          you have to go to school tomorrow? </a:t>
            </a:r>
          </a:p>
          <a:p>
            <a:r>
              <a:rPr lang="en-US" dirty="0" smtClean="0"/>
              <a:t>..           he have to answer this question?</a:t>
            </a:r>
          </a:p>
          <a:p>
            <a:r>
              <a:rPr lang="en-US" dirty="0" smtClean="0"/>
              <a:t>…           they have to put on warm coat in winter?</a:t>
            </a:r>
          </a:p>
          <a:p>
            <a:r>
              <a:rPr lang="en-US" dirty="0" smtClean="0"/>
              <a:t>…         she have to read history for tomorrow lesson?</a:t>
            </a:r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786710" y="2071678"/>
            <a:ext cx="10715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Do</a:t>
            </a:r>
          </a:p>
          <a:p>
            <a:r>
              <a:rPr lang="en-US" sz="3200" b="1" dirty="0" smtClean="0">
                <a:solidFill>
                  <a:srgbClr val="C00000"/>
                </a:solidFill>
              </a:rPr>
              <a:t>Do</a:t>
            </a:r>
          </a:p>
          <a:p>
            <a:r>
              <a:rPr lang="en-US" sz="3200" b="1" dirty="0" smtClean="0">
                <a:solidFill>
                  <a:srgbClr val="C00000"/>
                </a:solidFill>
              </a:rPr>
              <a:t>Does</a:t>
            </a:r>
          </a:p>
          <a:p>
            <a:r>
              <a:rPr lang="en-US" sz="3200" b="1" dirty="0" smtClean="0">
                <a:solidFill>
                  <a:srgbClr val="C00000"/>
                </a:solidFill>
              </a:rPr>
              <a:t>Will</a:t>
            </a:r>
          </a:p>
          <a:p>
            <a:r>
              <a:rPr lang="en-US" sz="3200" b="1" dirty="0" smtClean="0">
                <a:solidFill>
                  <a:srgbClr val="C00000"/>
                </a:solidFill>
              </a:rPr>
              <a:t>Will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5578E-6 L -0.77049 -0.085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" y="-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03423E-6 L -0.77327 -0.2358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7" y="-1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69195E-6 L -0.775 -0.0282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7" y="-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61702E-6 L -0.74687 0.1896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" y="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-0.75747 0.1233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9" y="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Альтернативный вопрос</a:t>
            </a:r>
            <a:endParaRPr lang="ru-RU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you have to go to school or hospital tomorrow?</a:t>
            </a:r>
          </a:p>
          <a:p>
            <a:r>
              <a:rPr lang="en-US" dirty="0" smtClean="0"/>
              <a:t>Does he have to speak English or French?</a:t>
            </a:r>
            <a:endParaRPr lang="ru-RU" dirty="0"/>
          </a:p>
        </p:txBody>
      </p:sp>
      <p:sp>
        <p:nvSpPr>
          <p:cNvPr id="4" name="7-конечная звезда 3"/>
          <p:cNvSpPr/>
          <p:nvPr/>
        </p:nvSpPr>
        <p:spPr>
          <a:xfrm>
            <a:off x="0" y="4714884"/>
            <a:ext cx="1857356" cy="1214446"/>
          </a:xfrm>
          <a:prstGeom prst="star7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Do/ does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Блок-схема: извлечение 4"/>
          <p:cNvSpPr/>
          <p:nvPr/>
        </p:nvSpPr>
        <p:spPr>
          <a:xfrm>
            <a:off x="1428728" y="4429132"/>
            <a:ext cx="1857388" cy="1785950"/>
          </a:xfrm>
          <a:prstGeom prst="flowChartExtra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Подлежащее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000364" y="4786322"/>
            <a:ext cx="1928826" cy="121444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Модальный глагол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57752" y="4643446"/>
            <a:ext cx="1857388" cy="141446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Смысловой глагол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7000892" y="4572008"/>
            <a:ext cx="1928826" cy="1571636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Второстепенные члены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2357422" y="3286124"/>
            <a:ext cx="1285884" cy="1478474"/>
          </a:xfrm>
          <a:prstGeom prst="downArrow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or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6286512" y="3286124"/>
            <a:ext cx="1285884" cy="1478474"/>
          </a:xfrm>
          <a:prstGeom prst="downArrow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or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 rot="19662831">
            <a:off x="7858116" y="3143248"/>
            <a:ext cx="1285884" cy="1478474"/>
          </a:xfrm>
          <a:prstGeom prst="downArrow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or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latin typeface="Comic Sans MS" pitchFamily="66" charset="0"/>
              </a:rPr>
              <a:t>Let’s practice</a:t>
            </a:r>
            <a:endParaRPr lang="ru-RU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My brother has to play football in school team.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Мой брат или мой друг должен играть в футбол за школьную команду?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 </a:t>
            </a:r>
            <a:r>
              <a:rPr lang="en-US" dirty="0" smtClean="0">
                <a:solidFill>
                  <a:srgbClr val="C00000"/>
                </a:solidFill>
              </a:rPr>
              <a:t>Does  my brother or my friend have to play football in school team?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Мой брат должен играть в футбол или баскетбол </a:t>
            </a:r>
            <a:r>
              <a:rPr lang="en-US" dirty="0" smtClean="0"/>
              <a:t> </a:t>
            </a:r>
            <a:r>
              <a:rPr lang="ru-RU" dirty="0" smtClean="0"/>
              <a:t>в школьной команде.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 </a:t>
            </a:r>
            <a:r>
              <a:rPr lang="en-US" dirty="0" smtClean="0">
                <a:solidFill>
                  <a:srgbClr val="C00000"/>
                </a:solidFill>
              </a:rPr>
              <a:t>Does my brother have to play football or basketball in school team?</a:t>
            </a:r>
          </a:p>
          <a:p>
            <a:pPr>
              <a:buFont typeface="Wingdings" pitchFamily="2" charset="2"/>
              <a:buChar char="§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Разделительный вопрос</a:t>
            </a:r>
            <a:endParaRPr lang="ru-RU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have to do my homework, don’t I?</a:t>
            </a:r>
          </a:p>
          <a:p>
            <a:r>
              <a:rPr lang="en-US" dirty="0" smtClean="0"/>
              <a:t>She has to play the piano, doesn’t she?</a:t>
            </a:r>
            <a:endParaRPr lang="ru-RU" dirty="0"/>
          </a:p>
        </p:txBody>
      </p:sp>
      <p:sp>
        <p:nvSpPr>
          <p:cNvPr id="4" name="Блок-схема: извлечение 3"/>
          <p:cNvSpPr/>
          <p:nvPr/>
        </p:nvSpPr>
        <p:spPr>
          <a:xfrm>
            <a:off x="0" y="2786058"/>
            <a:ext cx="1857388" cy="1785950"/>
          </a:xfrm>
          <a:prstGeom prst="flowChartExtra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Подлежащее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500166" y="3071810"/>
            <a:ext cx="1928826" cy="121444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Модальный глагол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00430" y="3000372"/>
            <a:ext cx="1857388" cy="141446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Смысловой глагол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5500694" y="2857496"/>
            <a:ext cx="1928826" cy="1571636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Второстепенные члены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" name="Выгнутая вправо стрелка 7"/>
          <p:cNvSpPr/>
          <p:nvPr/>
        </p:nvSpPr>
        <p:spPr>
          <a:xfrm>
            <a:off x="8001024" y="3786190"/>
            <a:ext cx="731520" cy="142876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72396" y="3071810"/>
            <a:ext cx="6096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/>
              <a:t>,</a:t>
            </a:r>
            <a:endParaRPr lang="ru-RU" sz="8800" dirty="0"/>
          </a:p>
        </p:txBody>
      </p:sp>
      <p:sp>
        <p:nvSpPr>
          <p:cNvPr id="10" name="7-конечная звезда 9"/>
          <p:cNvSpPr/>
          <p:nvPr/>
        </p:nvSpPr>
        <p:spPr>
          <a:xfrm>
            <a:off x="2357422" y="5143512"/>
            <a:ext cx="1857356" cy="1214446"/>
          </a:xfrm>
          <a:prstGeom prst="star7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do/ does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1" name="Блок-схема: извлечение 10"/>
          <p:cNvSpPr/>
          <p:nvPr/>
        </p:nvSpPr>
        <p:spPr>
          <a:xfrm>
            <a:off x="5429256" y="4714884"/>
            <a:ext cx="2428892" cy="1714512"/>
          </a:xfrm>
          <a:prstGeom prst="flowChartExtra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местоимение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500562" y="4857760"/>
            <a:ext cx="914400" cy="157163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not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Специальный вопрос</a:t>
            </a:r>
            <a:endParaRPr lang="ru-RU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I</a:t>
            </a:r>
            <a:r>
              <a:rPr lang="en-US" dirty="0" smtClean="0"/>
              <a:t> have to get up </a:t>
            </a:r>
            <a:r>
              <a:rPr lang="en-US" u="sng" dirty="0" smtClean="0"/>
              <a:t>at 7 o’clock tomorrow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Who</a:t>
            </a:r>
            <a:r>
              <a:rPr lang="en-US" dirty="0" smtClean="0"/>
              <a:t> has to  get up at 7 o’clock   tomorrow?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When</a:t>
            </a:r>
            <a:r>
              <a:rPr lang="en-US" dirty="0" smtClean="0"/>
              <a:t> do I have to get up tomorrow?</a:t>
            </a:r>
          </a:p>
          <a:p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16200000" flipH="1">
            <a:off x="535753" y="2536025"/>
            <a:ext cx="1285884" cy="500066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5400000">
            <a:off x="1357290" y="2357430"/>
            <a:ext cx="2928958" cy="2643206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к подлежащему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I</a:t>
            </a:r>
            <a:r>
              <a:rPr lang="en-US" dirty="0" smtClean="0"/>
              <a:t> have to get up </a:t>
            </a:r>
            <a:r>
              <a:rPr lang="en-US" u="sng" dirty="0" smtClean="0"/>
              <a:t>at 7 o’clock tomorrow</a:t>
            </a:r>
            <a:r>
              <a:rPr lang="en-US" dirty="0" smtClean="0"/>
              <a:t>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1" y="3714752"/>
            <a:ext cx="85010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Who</a:t>
            </a:r>
            <a:r>
              <a:rPr lang="en-US" sz="3200" dirty="0" smtClean="0"/>
              <a:t> has to  get up at 7 o’clock   tomorrow?</a:t>
            </a:r>
          </a:p>
        </p:txBody>
      </p:sp>
      <p:sp>
        <p:nvSpPr>
          <p:cNvPr id="5" name="Улыбающееся лицо 4"/>
          <p:cNvSpPr/>
          <p:nvPr/>
        </p:nvSpPr>
        <p:spPr>
          <a:xfrm>
            <a:off x="214282" y="4572008"/>
            <a:ext cx="1628780" cy="1485904"/>
          </a:xfrm>
          <a:prstGeom prst="smileyFace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</a:rPr>
              <a:t>who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928794" y="4786322"/>
            <a:ext cx="1928826" cy="121444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has to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00496" y="4643446"/>
            <a:ext cx="1857388" cy="141446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Смысловой глагол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6143636" y="4572008"/>
            <a:ext cx="1928826" cy="1571636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Второстепенные члены</a:t>
            </a:r>
            <a:endParaRPr lang="ru-RU" sz="2400" dirty="0">
              <a:solidFill>
                <a:schemeClr val="tx1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16200000" flipH="1">
            <a:off x="321439" y="2893215"/>
            <a:ext cx="1357322" cy="14287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2132856"/>
            <a:ext cx="2192089" cy="1770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latin typeface="Comic Sans MS" pitchFamily="66" charset="0"/>
              </a:rPr>
              <a:t>Let’s practice</a:t>
            </a:r>
            <a:endParaRPr lang="ru-RU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He</a:t>
            </a:r>
            <a:r>
              <a:rPr lang="en-US" dirty="0" smtClean="0"/>
              <a:t> doesn’t have to do his </a:t>
            </a:r>
            <a:r>
              <a:rPr lang="en-US" u="sng" dirty="0" smtClean="0"/>
              <a:t>homework</a:t>
            </a:r>
            <a:r>
              <a:rPr lang="en-US" dirty="0" smtClean="0"/>
              <a:t>  </a:t>
            </a:r>
            <a:r>
              <a:rPr lang="en-US" u="sng" dirty="0" smtClean="0"/>
              <a:t>today.</a:t>
            </a:r>
          </a:p>
          <a:p>
            <a:endParaRPr lang="en-US" u="sng" dirty="0" smtClean="0"/>
          </a:p>
          <a:p>
            <a:pPr>
              <a:buNone/>
            </a:pPr>
            <a:endParaRPr lang="en-US" u="sng" dirty="0" smtClean="0"/>
          </a:p>
          <a:p>
            <a:r>
              <a:rPr lang="en-US" b="1" dirty="0" smtClean="0">
                <a:solidFill>
                  <a:srgbClr val="C00000"/>
                </a:solidFill>
              </a:rPr>
              <a:t>Who</a:t>
            </a:r>
            <a:r>
              <a:rPr lang="en-US" dirty="0" smtClean="0"/>
              <a:t> doesn’t have to do his homework today?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What</a:t>
            </a:r>
            <a:r>
              <a:rPr lang="en-US" dirty="0" smtClean="0"/>
              <a:t> doesn’t he have to do today?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When</a:t>
            </a:r>
            <a:r>
              <a:rPr lang="en-US" dirty="0" smtClean="0"/>
              <a:t> does he have to do his homework?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Употребление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must 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Для выражения обязанности</a:t>
            </a:r>
          </a:p>
          <a:p>
            <a:r>
              <a:rPr lang="ru-RU" dirty="0" smtClean="0"/>
              <a:t>Для того, чтобы дать настойчивую рекомендацию</a:t>
            </a:r>
          </a:p>
          <a:p>
            <a:r>
              <a:rPr lang="en-US" dirty="0" smtClean="0"/>
              <a:t>I </a:t>
            </a:r>
            <a:r>
              <a:rPr lang="en-US" b="1" dirty="0" smtClean="0">
                <a:solidFill>
                  <a:srgbClr val="FF0000"/>
                </a:solidFill>
              </a:rPr>
              <a:t>must</a:t>
            </a:r>
            <a:r>
              <a:rPr lang="en-US" dirty="0" smtClean="0"/>
              <a:t> help my mother.</a:t>
            </a:r>
          </a:p>
          <a:p>
            <a:r>
              <a:rPr lang="en-US" dirty="0" smtClean="0"/>
              <a:t>You </a:t>
            </a:r>
            <a:r>
              <a:rPr lang="en-US" b="1" dirty="0" smtClean="0">
                <a:solidFill>
                  <a:srgbClr val="FF0000"/>
                </a:solidFill>
              </a:rPr>
              <a:t>must</a:t>
            </a:r>
            <a:r>
              <a:rPr lang="en-US" dirty="0" smtClean="0"/>
              <a:t> watch this film. It’s interesting.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latin typeface="Comic Sans MS" pitchFamily="66" charset="0"/>
              </a:rPr>
              <a:t>must</a:t>
            </a:r>
            <a:endParaRPr lang="ru-RU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</a:t>
            </a:r>
            <a:r>
              <a:rPr lang="en-US" b="1" dirty="0" smtClean="0">
                <a:solidFill>
                  <a:srgbClr val="C00000"/>
                </a:solidFill>
              </a:rPr>
              <a:t>must</a:t>
            </a:r>
            <a:r>
              <a:rPr lang="en-US" dirty="0" smtClean="0"/>
              <a:t> go to school every day</a:t>
            </a:r>
          </a:p>
          <a:p>
            <a:r>
              <a:rPr lang="en-US" dirty="0" smtClean="0"/>
              <a:t>You </a:t>
            </a:r>
            <a:r>
              <a:rPr lang="en-US" b="1" dirty="0" smtClean="0">
                <a:solidFill>
                  <a:srgbClr val="C00000"/>
                </a:solidFill>
              </a:rPr>
              <a:t>must</a:t>
            </a:r>
            <a:r>
              <a:rPr lang="en-US" dirty="0" smtClean="0"/>
              <a:t> go to school every day</a:t>
            </a:r>
          </a:p>
          <a:p>
            <a:r>
              <a:rPr lang="en-US" dirty="0" smtClean="0"/>
              <a:t>He </a:t>
            </a:r>
            <a:r>
              <a:rPr lang="en-US" b="1" dirty="0" smtClean="0">
                <a:solidFill>
                  <a:srgbClr val="C00000"/>
                </a:solidFill>
              </a:rPr>
              <a:t>must</a:t>
            </a:r>
            <a:r>
              <a:rPr lang="en-US" dirty="0" smtClean="0"/>
              <a:t> go to school every day</a:t>
            </a:r>
          </a:p>
          <a:p>
            <a:r>
              <a:rPr lang="en-US" dirty="0" smtClean="0"/>
              <a:t>She </a:t>
            </a:r>
            <a:r>
              <a:rPr lang="en-US" b="1" dirty="0" smtClean="0">
                <a:solidFill>
                  <a:srgbClr val="C00000"/>
                </a:solidFill>
              </a:rPr>
              <a:t>must</a:t>
            </a:r>
            <a:r>
              <a:rPr lang="en-US" dirty="0" smtClean="0"/>
              <a:t> go to school every day</a:t>
            </a:r>
          </a:p>
          <a:p>
            <a:r>
              <a:rPr lang="en-US" dirty="0" smtClean="0"/>
              <a:t>It </a:t>
            </a:r>
            <a:r>
              <a:rPr lang="en-US" b="1" dirty="0" smtClean="0">
                <a:solidFill>
                  <a:srgbClr val="C00000"/>
                </a:solidFill>
              </a:rPr>
              <a:t>must </a:t>
            </a:r>
            <a:r>
              <a:rPr lang="en-US" dirty="0" smtClean="0"/>
              <a:t>go to school every day</a:t>
            </a:r>
          </a:p>
          <a:p>
            <a:r>
              <a:rPr lang="en-US" dirty="0" smtClean="0"/>
              <a:t>We </a:t>
            </a:r>
            <a:r>
              <a:rPr lang="en-US" b="1" dirty="0" smtClean="0">
                <a:solidFill>
                  <a:srgbClr val="C00000"/>
                </a:solidFill>
              </a:rPr>
              <a:t>must</a:t>
            </a:r>
            <a:r>
              <a:rPr lang="en-US" dirty="0" smtClean="0"/>
              <a:t> go to school every day</a:t>
            </a:r>
          </a:p>
          <a:p>
            <a:r>
              <a:rPr lang="en-US" dirty="0" smtClean="0"/>
              <a:t>They </a:t>
            </a:r>
            <a:r>
              <a:rPr lang="en-US" b="1" dirty="0" smtClean="0">
                <a:solidFill>
                  <a:srgbClr val="C00000"/>
                </a:solidFill>
              </a:rPr>
              <a:t>must</a:t>
            </a:r>
            <a:r>
              <a:rPr lang="en-US" dirty="0" smtClean="0"/>
              <a:t> go to school every day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Утвердительные предложения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must do this exercise in pen.</a:t>
            </a:r>
            <a:endParaRPr lang="ru-RU" dirty="0"/>
          </a:p>
        </p:txBody>
      </p:sp>
      <p:sp>
        <p:nvSpPr>
          <p:cNvPr id="4" name="Блок-схема: извлечение 3"/>
          <p:cNvSpPr/>
          <p:nvPr/>
        </p:nvSpPr>
        <p:spPr>
          <a:xfrm>
            <a:off x="0" y="4643446"/>
            <a:ext cx="2857488" cy="1714512"/>
          </a:xfrm>
          <a:prstGeom prst="flowChartExtra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Подлежащее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571736" y="4929198"/>
            <a:ext cx="1928826" cy="121444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must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4876" y="4857760"/>
            <a:ext cx="1857388" cy="141446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Смысловой глагол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6858016" y="4714884"/>
            <a:ext cx="1928826" cy="1571636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Второстепенные члены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420888"/>
            <a:ext cx="3721596" cy="1860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“Tick”, the clock says,</a:t>
            </a:r>
          </a:p>
          <a:p>
            <a:pPr>
              <a:buNone/>
            </a:pPr>
            <a:r>
              <a:rPr lang="en-US" b="1" dirty="0" smtClean="0"/>
              <a:t>“Tick, tick, tick,</a:t>
            </a:r>
          </a:p>
          <a:p>
            <a:pPr>
              <a:buNone/>
            </a:pPr>
            <a:r>
              <a:rPr lang="en-US" b="1" dirty="0" smtClean="0"/>
              <a:t>What you </a:t>
            </a:r>
            <a:r>
              <a:rPr lang="en-US" b="1" dirty="0" smtClean="0">
                <a:solidFill>
                  <a:srgbClr val="FF0000"/>
                </a:solidFill>
              </a:rPr>
              <a:t>have to </a:t>
            </a:r>
            <a:r>
              <a:rPr lang="en-US" b="1" dirty="0" smtClean="0"/>
              <a:t>do</a:t>
            </a:r>
          </a:p>
          <a:p>
            <a:pPr>
              <a:buNone/>
            </a:pPr>
            <a:r>
              <a:rPr lang="en-US" b="1" dirty="0" smtClean="0"/>
              <a:t>Do quick”.</a:t>
            </a:r>
            <a:endParaRPr lang="ru-RU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1268760"/>
            <a:ext cx="47625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practice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Ты должен прочитать эту книгу.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You must read this book.</a:t>
            </a:r>
          </a:p>
          <a:p>
            <a:r>
              <a:rPr lang="ru-RU" dirty="0" smtClean="0"/>
              <a:t>Мой брат должен погулять с собакой.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My brother must walk the dog.</a:t>
            </a:r>
          </a:p>
          <a:p>
            <a:r>
              <a:rPr lang="ru-RU" dirty="0" smtClean="0"/>
              <a:t>Нам нужно навестить больного друга.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We must visit our sick friend</a:t>
            </a:r>
            <a:r>
              <a:rPr lang="en-US" dirty="0" smtClean="0"/>
              <a:t>.</a:t>
            </a:r>
          </a:p>
          <a:p>
            <a:r>
              <a:rPr lang="ru-RU" dirty="0" smtClean="0"/>
              <a:t>Мне нужно убрать в доме сегодня.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 must clean the house today</a:t>
            </a:r>
            <a:r>
              <a:rPr lang="en-US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Отрицательное предложение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4525963"/>
          </a:xfrm>
        </p:spPr>
        <p:txBody>
          <a:bodyPr/>
          <a:lstStyle/>
          <a:p>
            <a:r>
              <a:rPr lang="en-US" dirty="0" smtClean="0"/>
              <a:t>You mustn’t cross the street when the light is red.</a:t>
            </a:r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Нельзя пересекать улицу на красный свет.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Блок-схема: извлечение 3"/>
          <p:cNvSpPr/>
          <p:nvPr/>
        </p:nvSpPr>
        <p:spPr>
          <a:xfrm>
            <a:off x="0" y="4714884"/>
            <a:ext cx="2000232" cy="1714512"/>
          </a:xfrm>
          <a:prstGeom prst="flowChartExtra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Подлежащее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643042" y="4786322"/>
            <a:ext cx="1928826" cy="121444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must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57752" y="4929198"/>
            <a:ext cx="1857388" cy="141446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Смысловой глагол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7000892" y="4857760"/>
            <a:ext cx="1928826" cy="1571636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Второстепенные члены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14744" y="4786322"/>
            <a:ext cx="914400" cy="157163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not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56792"/>
            <a:ext cx="4234124" cy="2879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practice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Нельзя ходить по льду, это опасно.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You mustn’t walk on the ice, it is dangerous</a:t>
            </a:r>
            <a:r>
              <a:rPr lang="en-US" dirty="0" smtClean="0"/>
              <a:t>.</a:t>
            </a:r>
          </a:p>
          <a:p>
            <a:r>
              <a:rPr lang="ru-RU" dirty="0" smtClean="0"/>
              <a:t>Нельзя управлять машиной, если тебе 12.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You mustn’t drive the car if you are 12.</a:t>
            </a:r>
          </a:p>
          <a:p>
            <a:r>
              <a:rPr lang="ru-RU" dirty="0" smtClean="0"/>
              <a:t>Нельзя играть на дороге, это опасно.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You mustn’t play on the road, it is dangerous.</a:t>
            </a:r>
          </a:p>
          <a:p>
            <a:r>
              <a:rPr lang="ru-RU" dirty="0" smtClean="0"/>
              <a:t>Нельзя ходить по крыше, ты можешь упасть.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You mustn’t walk on the roof, you may fall down.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Общий вопрос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              My sister must help my mum.</a:t>
            </a:r>
          </a:p>
          <a:p>
            <a:r>
              <a:rPr lang="en-US" dirty="0" smtClean="0"/>
              <a:t>Must my sister help my mum?</a:t>
            </a:r>
            <a:endParaRPr lang="ru-RU" dirty="0"/>
          </a:p>
        </p:txBody>
      </p:sp>
      <p:sp>
        <p:nvSpPr>
          <p:cNvPr id="4" name="Выгнутая вверх стрелка 3"/>
          <p:cNvSpPr/>
          <p:nvPr/>
        </p:nvSpPr>
        <p:spPr>
          <a:xfrm rot="20935096" flipH="1">
            <a:off x="1671992" y="1333974"/>
            <a:ext cx="2786082" cy="571504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57158" y="5214950"/>
            <a:ext cx="1928826" cy="121444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Must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Блок-схема: извлечение 5"/>
          <p:cNvSpPr/>
          <p:nvPr/>
        </p:nvSpPr>
        <p:spPr>
          <a:xfrm>
            <a:off x="2357422" y="4857760"/>
            <a:ext cx="2000232" cy="1714512"/>
          </a:xfrm>
          <a:prstGeom prst="flowChartExtra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Подлежащее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14876" y="5214950"/>
            <a:ext cx="1857388" cy="141446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Смысловой глагол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6929454" y="5072074"/>
            <a:ext cx="1928826" cy="1571636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Второстепенные члены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2636912"/>
            <a:ext cx="4030714" cy="2630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8093" y="1000108"/>
            <a:ext cx="2335907" cy="379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practice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 must be polite with the adults.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Must we be polite with the adults?</a:t>
            </a:r>
          </a:p>
          <a:p>
            <a:r>
              <a:rPr lang="en-US" dirty="0" smtClean="0"/>
              <a:t>Children must work hard at school.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Must children work hard at school?</a:t>
            </a:r>
          </a:p>
          <a:p>
            <a:r>
              <a:rPr lang="en-US" dirty="0" smtClean="0"/>
              <a:t>People mustn’t drop litter in the streets.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Must people drop litter in the streets?</a:t>
            </a:r>
          </a:p>
          <a:p>
            <a:r>
              <a:rPr lang="en-US" dirty="0" smtClean="0"/>
              <a:t>People mustn’t wash cars in the rivers.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Must people wash cars in the rivers?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Специальный вопрос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must visit my granny, because she is ill.</a:t>
            </a:r>
            <a:endParaRPr lang="ru-RU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Why</a:t>
            </a:r>
            <a:r>
              <a:rPr lang="en-US" dirty="0" smtClean="0"/>
              <a:t> must I visit my granny?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Whom</a:t>
            </a:r>
            <a:r>
              <a:rPr lang="en-US" dirty="0" smtClean="0"/>
              <a:t> must I visit?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What</a:t>
            </a:r>
            <a:r>
              <a:rPr lang="en-US" dirty="0" smtClean="0"/>
              <a:t> must I do?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785918" y="4929198"/>
            <a:ext cx="1928826" cy="121444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Must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Блок-схема: извлечение 4"/>
          <p:cNvSpPr/>
          <p:nvPr/>
        </p:nvSpPr>
        <p:spPr>
          <a:xfrm>
            <a:off x="3357554" y="4643446"/>
            <a:ext cx="2000232" cy="1928826"/>
          </a:xfrm>
          <a:prstGeom prst="flowChartExtra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Подлежащее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14282" y="4786322"/>
            <a:ext cx="1500198" cy="141446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Вопросительное слово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14942" y="4929198"/>
            <a:ext cx="1857388" cy="141446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Смысловой глагол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7215174" y="4857760"/>
            <a:ext cx="1928826" cy="1571636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Второстепенные члены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0272" y="1412776"/>
            <a:ext cx="1887091" cy="3256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practice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</a:rPr>
              <a:t>Children</a:t>
            </a:r>
            <a:r>
              <a:rPr lang="en-US" dirty="0" smtClean="0">
                <a:solidFill>
                  <a:srgbClr val="FF0000"/>
                </a:solidFill>
              </a:rPr>
              <a:t> must study </a:t>
            </a:r>
            <a:r>
              <a:rPr lang="en-US" u="sng" dirty="0" smtClean="0">
                <a:solidFill>
                  <a:srgbClr val="FF0000"/>
                </a:solidFill>
              </a:rPr>
              <a:t>all school subjects </a:t>
            </a:r>
            <a:r>
              <a:rPr lang="en-US" dirty="0" smtClean="0">
                <a:solidFill>
                  <a:srgbClr val="FF0000"/>
                </a:solidFill>
              </a:rPr>
              <a:t>because </a:t>
            </a:r>
            <a:r>
              <a:rPr lang="en-US" u="sng" dirty="0" smtClean="0">
                <a:solidFill>
                  <a:srgbClr val="FF0000"/>
                </a:solidFill>
              </a:rPr>
              <a:t>they will be useful for their exams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dirty="0" smtClean="0"/>
              <a:t>Who must study all school subjects?</a:t>
            </a:r>
          </a:p>
          <a:p>
            <a:r>
              <a:rPr lang="en-US" dirty="0" smtClean="0"/>
              <a:t>What must children study?</a:t>
            </a:r>
          </a:p>
          <a:p>
            <a:r>
              <a:rPr lang="en-US" dirty="0" smtClean="0"/>
              <a:t>Why must children study all school subjects?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Translate into Russian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1. You must work hard at your English</a:t>
            </a:r>
            <a:r>
              <a:rPr lang="ru-RU" dirty="0" smtClean="0"/>
              <a:t> </a:t>
            </a:r>
            <a:r>
              <a:rPr lang="en-US" dirty="0" smtClean="0"/>
              <a:t>lessons. </a:t>
            </a:r>
          </a:p>
          <a:p>
            <a:pPr>
              <a:buNone/>
            </a:pPr>
            <a:r>
              <a:rPr lang="en-US" dirty="0" smtClean="0"/>
              <a:t>2. You must learn the words. </a:t>
            </a:r>
          </a:p>
          <a:p>
            <a:pPr>
              <a:buNone/>
            </a:pPr>
            <a:r>
              <a:rPr lang="en-US" dirty="0" smtClean="0"/>
              <a:t>3. Must we learn the poem today? </a:t>
            </a:r>
          </a:p>
          <a:p>
            <a:pPr>
              <a:buNone/>
            </a:pPr>
            <a:r>
              <a:rPr lang="en-US" dirty="0" smtClean="0"/>
              <a:t>4. It must be very difficult to learn Chinese. </a:t>
            </a:r>
          </a:p>
          <a:p>
            <a:pPr>
              <a:buNone/>
            </a:pPr>
            <a:r>
              <a:rPr lang="en-US" dirty="0" smtClean="0"/>
              <a:t>5. You must not talk at the lessons.</a:t>
            </a:r>
          </a:p>
          <a:p>
            <a:pPr>
              <a:buNone/>
            </a:pPr>
            <a:r>
              <a:rPr lang="en-US" dirty="0" smtClean="0"/>
              <a:t> 6. Everybody must come to school on time. </a:t>
            </a:r>
          </a:p>
          <a:p>
            <a:pPr>
              <a:buNone/>
            </a:pPr>
            <a:r>
              <a:rPr lang="en-US" dirty="0" smtClean="0"/>
              <a:t>7. Don’t ring him up: he must be very busy. </a:t>
            </a:r>
          </a:p>
          <a:p>
            <a:pPr>
              <a:buNone/>
            </a:pPr>
            <a:r>
              <a:rPr lang="en-US" dirty="0" smtClean="0"/>
              <a:t>8. You must not make notes in the books. </a:t>
            </a:r>
          </a:p>
          <a:p>
            <a:pPr>
              <a:buNone/>
            </a:pPr>
            <a:r>
              <a:rPr lang="en-US" dirty="0" smtClean="0"/>
              <a:t>9. I must help my mother today. </a:t>
            </a:r>
          </a:p>
          <a:p>
            <a:pPr>
              <a:buNone/>
            </a:pPr>
            <a:r>
              <a:rPr lang="en-US" dirty="0" smtClean="0"/>
              <a:t>10. Don’t worry! This is not important. – Not important! You must be joking!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must or have to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736"/>
            <a:ext cx="8572560" cy="5143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1.I … get up early today. I want to do my job.</a:t>
            </a:r>
          </a:p>
          <a:p>
            <a:pPr>
              <a:buNone/>
            </a:pPr>
            <a:r>
              <a:rPr lang="en-US" dirty="0" smtClean="0"/>
              <a:t>2. He … write a test in Literature.</a:t>
            </a:r>
          </a:p>
          <a:p>
            <a:pPr>
              <a:buNone/>
            </a:pPr>
            <a:r>
              <a:rPr lang="en-US" dirty="0" smtClean="0"/>
              <a:t>3. I … go, I … help mum with dinner.</a:t>
            </a:r>
          </a:p>
          <a:p>
            <a:pPr>
              <a:buNone/>
            </a:pPr>
            <a:r>
              <a:rPr lang="en-US" dirty="0" smtClean="0"/>
              <a:t>4. You … watch this film, it is funny.</a:t>
            </a:r>
          </a:p>
          <a:p>
            <a:pPr>
              <a:buNone/>
            </a:pPr>
            <a:r>
              <a:rPr lang="en-US" dirty="0" smtClean="0"/>
              <a:t>5. I miss a train, I … be in a hurry.  </a:t>
            </a:r>
          </a:p>
          <a:p>
            <a:pPr>
              <a:buNone/>
            </a:pPr>
            <a:r>
              <a:rPr lang="en-US" dirty="0" smtClean="0"/>
              <a:t>6. You … go, thin ice!</a:t>
            </a:r>
          </a:p>
          <a:p>
            <a:pPr>
              <a:buNone/>
            </a:pPr>
            <a:r>
              <a:rPr lang="en-US" dirty="0" smtClean="0"/>
              <a:t>7. You … pay for this book, it is a present.</a:t>
            </a:r>
          </a:p>
          <a:p>
            <a:pPr>
              <a:buNone/>
            </a:pPr>
            <a:r>
              <a:rPr lang="en-US" dirty="0" smtClean="0"/>
              <a:t>8. My granny is ill. I … visit her today.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must or have </a:t>
            </a:r>
            <a:r>
              <a:rPr lang="en-US" smtClean="0">
                <a:solidFill>
                  <a:srgbClr val="C00000"/>
                </a:solidFill>
              </a:rPr>
              <a:t>to (keys)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736"/>
            <a:ext cx="8572560" cy="514353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1.I </a:t>
            </a:r>
            <a:r>
              <a:rPr lang="en-US" b="1" dirty="0" smtClean="0">
                <a:solidFill>
                  <a:srgbClr val="FF0000"/>
                </a:solidFill>
              </a:rPr>
              <a:t>must</a:t>
            </a:r>
            <a:r>
              <a:rPr lang="en-US" dirty="0" smtClean="0"/>
              <a:t> get up early today. I want to do my job.</a:t>
            </a:r>
          </a:p>
          <a:p>
            <a:pPr>
              <a:buNone/>
            </a:pPr>
            <a:r>
              <a:rPr lang="en-US" dirty="0" smtClean="0"/>
              <a:t>2. He </a:t>
            </a:r>
            <a:r>
              <a:rPr lang="en-US" b="1" dirty="0" smtClean="0">
                <a:solidFill>
                  <a:srgbClr val="FF0000"/>
                </a:solidFill>
              </a:rPr>
              <a:t>has to </a:t>
            </a:r>
            <a:r>
              <a:rPr lang="en-US" dirty="0" smtClean="0"/>
              <a:t>write a test in Literature.</a:t>
            </a:r>
          </a:p>
          <a:p>
            <a:pPr>
              <a:buNone/>
            </a:pPr>
            <a:r>
              <a:rPr lang="en-US" dirty="0" smtClean="0"/>
              <a:t>3. I </a:t>
            </a:r>
            <a:r>
              <a:rPr lang="en-US" b="1" dirty="0" smtClean="0">
                <a:solidFill>
                  <a:srgbClr val="FF0000"/>
                </a:solidFill>
              </a:rPr>
              <a:t>must </a:t>
            </a:r>
            <a:r>
              <a:rPr lang="en-US" dirty="0" smtClean="0"/>
              <a:t>go, I </a:t>
            </a:r>
            <a:r>
              <a:rPr lang="en-US" b="1" dirty="0" smtClean="0">
                <a:solidFill>
                  <a:srgbClr val="FF0000"/>
                </a:solidFill>
              </a:rPr>
              <a:t>must</a:t>
            </a:r>
            <a:r>
              <a:rPr lang="en-US" dirty="0" smtClean="0"/>
              <a:t> help mum with dinner.</a:t>
            </a:r>
          </a:p>
          <a:p>
            <a:pPr>
              <a:buNone/>
            </a:pPr>
            <a:r>
              <a:rPr lang="en-US" dirty="0" smtClean="0"/>
              <a:t>4. You </a:t>
            </a:r>
            <a:r>
              <a:rPr lang="en-US" b="1" dirty="0" smtClean="0">
                <a:solidFill>
                  <a:srgbClr val="FF0000"/>
                </a:solidFill>
              </a:rPr>
              <a:t>must</a:t>
            </a:r>
            <a:r>
              <a:rPr lang="en-US" dirty="0" smtClean="0"/>
              <a:t> watch this film, it is funny.</a:t>
            </a:r>
          </a:p>
          <a:p>
            <a:pPr>
              <a:buNone/>
            </a:pPr>
            <a:r>
              <a:rPr lang="en-US" dirty="0" smtClean="0"/>
              <a:t>5. I miss a train, I </a:t>
            </a:r>
            <a:r>
              <a:rPr lang="en-US" b="1" dirty="0" smtClean="0">
                <a:solidFill>
                  <a:srgbClr val="FF0000"/>
                </a:solidFill>
              </a:rPr>
              <a:t>have to </a:t>
            </a:r>
            <a:r>
              <a:rPr lang="en-US" dirty="0" smtClean="0"/>
              <a:t>be in a hurry.  </a:t>
            </a:r>
          </a:p>
          <a:p>
            <a:pPr>
              <a:buNone/>
            </a:pPr>
            <a:r>
              <a:rPr lang="en-US" dirty="0" smtClean="0"/>
              <a:t>6. You </a:t>
            </a:r>
            <a:r>
              <a:rPr lang="en-US" b="1" dirty="0" smtClean="0">
                <a:solidFill>
                  <a:srgbClr val="FF0000"/>
                </a:solidFill>
              </a:rPr>
              <a:t>mustn’t</a:t>
            </a:r>
            <a:r>
              <a:rPr lang="en-US" dirty="0" smtClean="0"/>
              <a:t> go, thin ice!</a:t>
            </a:r>
          </a:p>
          <a:p>
            <a:pPr>
              <a:buNone/>
            </a:pPr>
            <a:r>
              <a:rPr lang="en-US" dirty="0" smtClean="0"/>
              <a:t>7. You </a:t>
            </a:r>
            <a:r>
              <a:rPr lang="en-US" b="1" dirty="0" smtClean="0">
                <a:solidFill>
                  <a:srgbClr val="FF0000"/>
                </a:solidFill>
              </a:rPr>
              <a:t>don’t have to </a:t>
            </a:r>
            <a:r>
              <a:rPr lang="en-US" dirty="0" smtClean="0"/>
              <a:t>pay for this book, it is a present.</a:t>
            </a:r>
          </a:p>
          <a:p>
            <a:pPr>
              <a:buNone/>
            </a:pPr>
            <a:r>
              <a:rPr lang="en-US" dirty="0" smtClean="0"/>
              <a:t>8. My granny is ill. I </a:t>
            </a:r>
            <a:r>
              <a:rPr lang="en-US" b="1" dirty="0" smtClean="0">
                <a:solidFill>
                  <a:srgbClr val="FF0000"/>
                </a:solidFill>
              </a:rPr>
              <a:t>must</a:t>
            </a:r>
            <a:r>
              <a:rPr lang="en-US" dirty="0" smtClean="0"/>
              <a:t> visit her today.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Употребление 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have</a:t>
            </a:r>
            <a:r>
              <a:rPr lang="en-US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to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ru-RU" dirty="0" smtClean="0"/>
              <a:t>необходимо что – то сделать в силу определенных обстоятельств</a:t>
            </a:r>
          </a:p>
          <a:p>
            <a:r>
              <a:rPr lang="en-US" dirty="0" smtClean="0"/>
              <a:t>I </a:t>
            </a:r>
            <a:r>
              <a:rPr lang="en-US" dirty="0" smtClean="0">
                <a:solidFill>
                  <a:srgbClr val="FF0000"/>
                </a:solidFill>
              </a:rPr>
              <a:t>have to </a:t>
            </a:r>
            <a:r>
              <a:rPr lang="en-US" dirty="0" smtClean="0"/>
              <a:t>get up at 7 o’clock in the morning. (</a:t>
            </a:r>
            <a:r>
              <a:rPr lang="ru-RU" dirty="0" smtClean="0"/>
              <a:t>уроки начинаются в 8 часов)</a:t>
            </a:r>
          </a:p>
          <a:p>
            <a:r>
              <a:rPr lang="en-US" dirty="0" smtClean="0"/>
              <a:t>He </a:t>
            </a:r>
            <a:r>
              <a:rPr lang="en-US" dirty="0" smtClean="0">
                <a:solidFill>
                  <a:srgbClr val="FF0000"/>
                </a:solidFill>
              </a:rPr>
              <a:t>has to </a:t>
            </a:r>
            <a:r>
              <a:rPr lang="en-US" dirty="0" smtClean="0"/>
              <a:t>be in a hurry not to miss a train.</a:t>
            </a:r>
            <a:r>
              <a:rPr lang="ru-RU" dirty="0" smtClean="0"/>
              <a:t> (поезд уходит по расписанию</a:t>
            </a:r>
            <a:r>
              <a:rPr lang="en-US" dirty="0" smtClean="0"/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должен</a:t>
            </a:r>
            <a:endParaRPr lang="ru-RU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686800" cy="4857403"/>
          </a:xfrm>
          <a:noFill/>
        </p:spPr>
        <p:txBody>
          <a:bodyPr>
            <a:normAutofit lnSpcReduction="10000"/>
          </a:bodyPr>
          <a:lstStyle/>
          <a:p>
            <a:r>
              <a:rPr lang="ru-RU" b="1" dirty="0" smtClean="0">
                <a:latin typeface="Arial Black" pitchFamily="34" charset="0"/>
              </a:rPr>
              <a:t>  </a:t>
            </a:r>
            <a:r>
              <a:rPr lang="en-US" sz="6000" b="1" dirty="0" smtClean="0">
                <a:solidFill>
                  <a:srgbClr val="FF0000"/>
                </a:solidFill>
                <a:latin typeface="Arial Black" pitchFamily="34" charset="0"/>
              </a:rPr>
              <a:t>have to </a:t>
            </a:r>
            <a:r>
              <a:rPr lang="ru-RU" dirty="0" smtClean="0">
                <a:latin typeface="Comic Sans MS" pitchFamily="66" charset="0"/>
              </a:rPr>
              <a:t>(должен в силу                             обстоятельств)</a:t>
            </a:r>
            <a:endParaRPr lang="en-US" dirty="0" smtClean="0">
              <a:latin typeface="Comic Sans MS" pitchFamily="66" charset="0"/>
            </a:endParaRPr>
          </a:p>
          <a:p>
            <a:endParaRPr lang="en-US" b="1" dirty="0" smtClean="0">
              <a:latin typeface="Arial Black" pitchFamily="34" charset="0"/>
            </a:endParaRPr>
          </a:p>
          <a:p>
            <a:endParaRPr lang="en-US" b="1" dirty="0" smtClean="0">
              <a:latin typeface="Arial Black" pitchFamily="34" charset="0"/>
            </a:endParaRPr>
          </a:p>
          <a:p>
            <a:endParaRPr lang="en-US" b="1" dirty="0" smtClean="0">
              <a:latin typeface="Arial Black" pitchFamily="34" charset="0"/>
            </a:endParaRPr>
          </a:p>
          <a:p>
            <a:endParaRPr lang="en-US" b="1" dirty="0" smtClean="0">
              <a:latin typeface="Arial Black" pitchFamily="34" charset="0"/>
            </a:endParaRPr>
          </a:p>
          <a:p>
            <a:r>
              <a:rPr lang="en-US" b="1" dirty="0" smtClean="0">
                <a:latin typeface="Arial Black" pitchFamily="34" charset="0"/>
              </a:rPr>
              <a:t>                  must</a:t>
            </a:r>
            <a:r>
              <a:rPr lang="ru-RU" b="1" dirty="0" smtClean="0">
                <a:latin typeface="Arial Black" pitchFamily="34" charset="0"/>
              </a:rPr>
              <a:t> </a:t>
            </a:r>
            <a:r>
              <a:rPr lang="ru-RU" dirty="0" smtClean="0">
                <a:latin typeface="Comic Sans MS" pitchFamily="66" charset="0"/>
              </a:rPr>
              <a:t>(должен по личным                 причинам, я так считаю)</a:t>
            </a:r>
            <a:endParaRPr lang="en-US" dirty="0" smtClean="0">
              <a:latin typeface="Comic Sans MS" pitchFamily="66" charset="0"/>
            </a:endParaRPr>
          </a:p>
        </p:txBody>
      </p:sp>
      <p:cxnSp>
        <p:nvCxnSpPr>
          <p:cNvPr id="5" name="Соединительная линия уступом 4"/>
          <p:cNvCxnSpPr/>
          <p:nvPr/>
        </p:nvCxnSpPr>
        <p:spPr>
          <a:xfrm>
            <a:off x="971600" y="2708920"/>
            <a:ext cx="4392488" cy="2520280"/>
          </a:xfrm>
          <a:prstGeom prst="bentConnector3">
            <a:avLst>
              <a:gd name="adj1" fmla="val 50000"/>
            </a:avLst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228184" y="2060848"/>
            <a:ext cx="2431876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нельзя</a:t>
            </a:r>
            <a:endParaRPr lang="ru-RU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 fontScale="92500"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Mustn’t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(нельзя, опасно для жизни)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</a:t>
            </a:r>
            <a:r>
              <a:rPr lang="en-US" b="1" dirty="0" smtClean="0"/>
              <a:t>don’t have to </a:t>
            </a:r>
            <a:r>
              <a:rPr lang="en-US" dirty="0" smtClean="0"/>
              <a:t>(</a:t>
            </a:r>
            <a:r>
              <a:rPr lang="ru-RU" dirty="0" smtClean="0"/>
              <a:t>нет необходимости)</a:t>
            </a:r>
          </a:p>
        </p:txBody>
      </p:sp>
      <p:cxnSp>
        <p:nvCxnSpPr>
          <p:cNvPr id="5" name="Соединительная линия уступом 4"/>
          <p:cNvCxnSpPr/>
          <p:nvPr/>
        </p:nvCxnSpPr>
        <p:spPr>
          <a:xfrm>
            <a:off x="-1116632" y="0"/>
            <a:ext cx="914400" cy="9144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Соединительная линия уступом 6"/>
          <p:cNvCxnSpPr/>
          <p:nvPr/>
        </p:nvCxnSpPr>
        <p:spPr>
          <a:xfrm>
            <a:off x="323528" y="2852936"/>
            <a:ext cx="4680520" cy="3312368"/>
          </a:xfrm>
          <a:prstGeom prst="bentConnector3">
            <a:avLst>
              <a:gd name="adj1" fmla="val 50000"/>
            </a:avLst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188570" y="2564904"/>
            <a:ext cx="4955430" cy="2791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Использованные ресурсы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>
                <a:hlinkClick r:id="rId3"/>
              </a:rPr>
              <a:t>http://im1-tub-ru.yandex.net/i?id=243112704-51-72&amp;n=21</a:t>
            </a:r>
            <a:r>
              <a:rPr lang="ru-RU" sz="1400" dirty="0" smtClean="0"/>
              <a:t> книга в подарок</a:t>
            </a:r>
          </a:p>
          <a:p>
            <a:r>
              <a:rPr lang="en-US" sz="1400" dirty="0" smtClean="0">
                <a:hlinkClick r:id="rId4"/>
              </a:rPr>
              <a:t>http://s44.radikal.ru/i106/1107/07/f3d980de4b7c.jpg</a:t>
            </a:r>
            <a:r>
              <a:rPr lang="ru-RU" sz="1400" dirty="0" smtClean="0"/>
              <a:t> девочка с портфелем</a:t>
            </a:r>
          </a:p>
          <a:p>
            <a:r>
              <a:rPr lang="en-US" sz="1400" dirty="0" smtClean="0">
                <a:hlinkClick r:id="rId5"/>
              </a:rPr>
              <a:t>http://im1-tub-ru.yandex.net/i?id=144387464-10-72&amp;n=21</a:t>
            </a:r>
            <a:r>
              <a:rPr lang="ru-RU" sz="1400" dirty="0" smtClean="0"/>
              <a:t> просыпаться</a:t>
            </a:r>
          </a:p>
          <a:p>
            <a:r>
              <a:rPr lang="en-US" sz="1400" dirty="0" smtClean="0">
                <a:hlinkClick r:id="rId6"/>
              </a:rPr>
              <a:t>http://www.andysowards.com/blog/assets/Practical-Tips-on-Building-a-Successful-Blog.jpeg</a:t>
            </a:r>
            <a:r>
              <a:rPr lang="ru-RU" sz="1400" dirty="0" smtClean="0"/>
              <a:t> писать</a:t>
            </a:r>
          </a:p>
          <a:p>
            <a:r>
              <a:rPr lang="ru-RU" sz="1400" dirty="0" smtClean="0"/>
              <a:t> </a:t>
            </a:r>
            <a:r>
              <a:rPr lang="en-US" sz="1400" dirty="0" smtClean="0">
                <a:hlinkClick r:id="rId7"/>
              </a:rPr>
              <a:t>http://img1.liveinternet.ru/images/attach/b/3/20/886/20886987_44.jpg</a:t>
            </a:r>
            <a:r>
              <a:rPr lang="ru-RU" sz="1400" dirty="0" smtClean="0"/>
              <a:t> светофор</a:t>
            </a:r>
          </a:p>
          <a:p>
            <a:r>
              <a:rPr lang="en-US" sz="1400" dirty="0" smtClean="0">
                <a:hlinkClick r:id="rId8"/>
              </a:rPr>
              <a:t>http://im6-tub-ru.yandex.net/i?id=96074554-32-72&amp;n=21</a:t>
            </a:r>
            <a:r>
              <a:rPr lang="ru-RU" sz="1400" dirty="0" smtClean="0"/>
              <a:t> девочка с веником</a:t>
            </a:r>
          </a:p>
          <a:p>
            <a:r>
              <a:rPr lang="en-US" sz="1400" dirty="0" smtClean="0">
                <a:hlinkClick r:id="rId9"/>
              </a:rPr>
              <a:t>http://im2-tub-ru.yandex.net/i?id=655147518-66-72&amp;n=21</a:t>
            </a:r>
            <a:r>
              <a:rPr lang="ru-RU" sz="1400" dirty="0" smtClean="0"/>
              <a:t> дети убирают комнату</a:t>
            </a:r>
          </a:p>
          <a:p>
            <a:r>
              <a:rPr lang="en-US" sz="1400" dirty="0" smtClean="0">
                <a:hlinkClick r:id="rId10"/>
              </a:rPr>
              <a:t>http://img1.liveinternet.ru/images/attach/c/3/75/878/75878591_44252553_1243241607_multpictnarod.gif</a:t>
            </a:r>
            <a:r>
              <a:rPr lang="ru-RU" sz="1400" dirty="0" smtClean="0"/>
              <a:t> красная шапочка</a:t>
            </a:r>
          </a:p>
          <a:p>
            <a:r>
              <a:rPr lang="en-US" sz="1400" dirty="0" smtClean="0">
                <a:hlinkClick r:id="rId11"/>
              </a:rPr>
              <a:t>http://im2-tub-ru.yandex.net/i?id=175974954-41-72&amp;n=21</a:t>
            </a:r>
            <a:r>
              <a:rPr lang="ru-RU" sz="1400" dirty="0" smtClean="0"/>
              <a:t> театр</a:t>
            </a:r>
          </a:p>
          <a:p>
            <a:r>
              <a:rPr lang="en-US" sz="1400" dirty="0" smtClean="0">
                <a:hlinkClick r:id="rId12"/>
              </a:rPr>
              <a:t>http://images-5.moifoto.ru/big/1/875/3744930xux.jpg?1311687371</a:t>
            </a:r>
            <a:r>
              <a:rPr lang="ru-RU" sz="1400" dirty="0" smtClean="0"/>
              <a:t> девочка в часах</a:t>
            </a:r>
          </a:p>
          <a:p>
            <a:r>
              <a:rPr lang="en-US" sz="1400" dirty="0" smtClean="0">
                <a:hlinkClick r:id="rId13"/>
              </a:rPr>
              <a:t>http://pravaditej.org.ua/dvigun/uploads/2010-03-18/bezdetnaja-politika_2.jpg</a:t>
            </a:r>
            <a:r>
              <a:rPr lang="ru-RU" sz="1400" dirty="0" smtClean="0"/>
              <a:t> рамка </a:t>
            </a:r>
          </a:p>
          <a:p>
            <a:r>
              <a:rPr lang="en-US" sz="1400" dirty="0" smtClean="0">
                <a:hlinkClick r:id="rId14"/>
              </a:rPr>
              <a:t>http://img1.liveinternet.ru/images/attach/b/1/11609/11609713_2749538_golub83.gif</a:t>
            </a:r>
            <a:r>
              <a:rPr lang="ru-RU" sz="1400" dirty="0" smtClean="0"/>
              <a:t> фон звезды</a:t>
            </a:r>
            <a:endParaRPr lang="en-US" sz="1400" dirty="0" smtClean="0"/>
          </a:p>
          <a:p>
            <a:r>
              <a:rPr lang="en-US" sz="1400" dirty="0" smtClean="0">
                <a:hlinkClick r:id="rId15"/>
              </a:rPr>
              <a:t>http://proiectus.ucoz.ru/_si/0/s49580132.jpg</a:t>
            </a:r>
            <a:r>
              <a:rPr lang="en-US" sz="1400" dirty="0" smtClean="0"/>
              <a:t> </a:t>
            </a:r>
            <a:r>
              <a:rPr lang="ru-RU" sz="1400" dirty="0" smtClean="0"/>
              <a:t>сова</a:t>
            </a:r>
          </a:p>
          <a:p>
            <a:r>
              <a:rPr lang="en-US" sz="1400" dirty="0" smtClean="0">
                <a:hlinkClick r:id="rId16"/>
              </a:rPr>
              <a:t>http://www.proshkolu.ru/content/media/pic/std/3000000/2949000/2948817-1531a5ec5846eb9e.gif</a:t>
            </a:r>
            <a:r>
              <a:rPr lang="ru-RU" sz="1400" dirty="0" smtClean="0"/>
              <a:t> сова с птенцами</a:t>
            </a:r>
            <a:endParaRPr lang="en-US" sz="1400" dirty="0" smtClean="0"/>
          </a:p>
          <a:p>
            <a:r>
              <a:rPr lang="en-US" sz="1400" dirty="0" smtClean="0">
                <a:hlinkClick r:id="rId17"/>
              </a:rPr>
              <a:t>http://darrellhardy.com/WordPress/wp-content/uploads/2011/02/declaration.jpg</a:t>
            </a:r>
            <a:r>
              <a:rPr lang="en-US" sz="1400" dirty="0" smtClean="0"/>
              <a:t> </a:t>
            </a:r>
            <a:r>
              <a:rPr lang="ru-RU" sz="1400" dirty="0" smtClean="0"/>
              <a:t>сова со свитком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57012" y="260648"/>
            <a:ext cx="5007275" cy="6569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491880" y="2492896"/>
            <a:ext cx="25074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Well </a:t>
            </a:r>
          </a:p>
          <a:p>
            <a:r>
              <a:rPr lang="en-US" sz="4000" b="1" dirty="0" smtClean="0"/>
              <a:t>done</a:t>
            </a:r>
            <a:endParaRPr lang="ru-RU" sz="4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179512" y="0"/>
            <a:ext cx="5400600" cy="5040560"/>
          </a:xfrm>
          <a:prstGeom prst="vertic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I</a:t>
            </a:r>
            <a:r>
              <a:rPr lang="en-US" sz="4800" dirty="0" smtClean="0">
                <a:solidFill>
                  <a:schemeClr val="tx1"/>
                </a:solidFill>
              </a:rPr>
              <a:t> have to </a:t>
            </a:r>
          </a:p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We</a:t>
            </a:r>
            <a:r>
              <a:rPr lang="en-US" sz="4800" dirty="0" smtClean="0">
                <a:solidFill>
                  <a:schemeClr val="tx1"/>
                </a:solidFill>
              </a:rPr>
              <a:t> have to </a:t>
            </a:r>
          </a:p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You</a:t>
            </a:r>
            <a:r>
              <a:rPr lang="en-US" sz="4800" dirty="0" smtClean="0">
                <a:solidFill>
                  <a:schemeClr val="tx1"/>
                </a:solidFill>
              </a:rPr>
              <a:t> have to</a:t>
            </a:r>
          </a:p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They</a:t>
            </a:r>
            <a:r>
              <a:rPr lang="en-US" sz="4800" dirty="0" smtClean="0">
                <a:solidFill>
                  <a:schemeClr val="tx1"/>
                </a:solidFill>
              </a:rPr>
              <a:t> have to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4572000" y="1628800"/>
            <a:ext cx="4572000" cy="5040560"/>
          </a:xfrm>
          <a:prstGeom prst="verticalScroll">
            <a:avLst/>
          </a:prstGeom>
          <a:solidFill>
            <a:srgbClr val="D828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He</a:t>
            </a:r>
            <a:r>
              <a:rPr lang="en-US" sz="4800" dirty="0" smtClean="0"/>
              <a:t> has to</a:t>
            </a:r>
          </a:p>
          <a:p>
            <a:pPr algn="ctr"/>
            <a:r>
              <a:rPr lang="en-US" sz="4800" b="1" dirty="0" smtClean="0"/>
              <a:t>She</a:t>
            </a:r>
            <a:r>
              <a:rPr lang="en-US" sz="4800" dirty="0" smtClean="0"/>
              <a:t> has to</a:t>
            </a:r>
          </a:p>
          <a:p>
            <a:pPr algn="ctr"/>
            <a:r>
              <a:rPr lang="en-US" sz="4800" b="1" dirty="0" smtClean="0"/>
              <a:t>It</a:t>
            </a:r>
            <a:r>
              <a:rPr lang="en-US" sz="4800" dirty="0" smtClean="0"/>
              <a:t> has to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Утвердительное предложение</a:t>
            </a:r>
            <a:endParaRPr lang="ru-RU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4525963"/>
          </a:xfrm>
        </p:spPr>
        <p:txBody>
          <a:bodyPr/>
          <a:lstStyle/>
          <a:p>
            <a:r>
              <a:rPr lang="en-US" dirty="0" smtClean="0"/>
              <a:t>We </a:t>
            </a:r>
            <a:r>
              <a:rPr lang="en-US" dirty="0" smtClean="0">
                <a:solidFill>
                  <a:srgbClr val="FF0000"/>
                </a:solidFill>
              </a:rPr>
              <a:t>have to </a:t>
            </a:r>
            <a:r>
              <a:rPr lang="en-US" dirty="0" smtClean="0"/>
              <a:t>be in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</a:t>
            </a:r>
            <a:r>
              <a:rPr lang="en-US" dirty="0" smtClean="0"/>
              <a:t>the theatre on time.</a:t>
            </a:r>
            <a:endParaRPr lang="ru-RU" dirty="0" smtClean="0"/>
          </a:p>
          <a:p>
            <a:r>
              <a:rPr lang="ru-RU" dirty="0" smtClean="0"/>
              <a:t>Мы должны быть в театре вовремя.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1714480" y="4643446"/>
            <a:ext cx="2571768" cy="128588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Модальный глагол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Блок-схема: извлечение 6"/>
          <p:cNvSpPr/>
          <p:nvPr/>
        </p:nvSpPr>
        <p:spPr>
          <a:xfrm>
            <a:off x="0" y="4714884"/>
            <a:ext cx="2143140" cy="1571636"/>
          </a:xfrm>
          <a:prstGeom prst="flowChartExtra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Подлежащее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29124" y="4643446"/>
            <a:ext cx="1857388" cy="141446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Смысловой глагол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6500826" y="4572008"/>
            <a:ext cx="2428892" cy="1571636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Второстепенные члены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0279" y="1916832"/>
            <a:ext cx="4474783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latin typeface="Comic Sans MS" pitchFamily="66" charset="0"/>
              </a:rPr>
              <a:t>Let’s practice</a:t>
            </a:r>
            <a:endParaRPr lang="ru-RU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6043626" cy="50435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1. I     … to come home at 5 o’clock.</a:t>
            </a:r>
          </a:p>
          <a:p>
            <a:pPr>
              <a:buNone/>
            </a:pPr>
            <a:r>
              <a:rPr lang="en-US" dirty="0" smtClean="0"/>
              <a:t>2. My mother …       to clean the floor every day.</a:t>
            </a:r>
          </a:p>
          <a:p>
            <a:pPr>
              <a:buNone/>
            </a:pPr>
            <a:r>
              <a:rPr lang="en-US" dirty="0" smtClean="0"/>
              <a:t>3. We …         to learn English.</a:t>
            </a:r>
          </a:p>
          <a:p>
            <a:pPr>
              <a:buNone/>
            </a:pPr>
            <a:r>
              <a:rPr lang="en-US" dirty="0" smtClean="0"/>
              <a:t>4. My friends …       to write a test.</a:t>
            </a:r>
          </a:p>
          <a:p>
            <a:pPr>
              <a:buNone/>
            </a:pPr>
            <a:r>
              <a:rPr lang="en-US" dirty="0" smtClean="0"/>
              <a:t>5. They …         to speak French to their guests from France.</a:t>
            </a:r>
          </a:p>
          <a:p>
            <a:pPr>
              <a:buNone/>
            </a:pPr>
            <a:r>
              <a:rPr lang="en-US" dirty="0" smtClean="0"/>
              <a:t>6. He …         to buy ticket for the train.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572396" y="2428868"/>
            <a:ext cx="12858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have </a:t>
            </a:r>
          </a:p>
          <a:p>
            <a:r>
              <a:rPr lang="en-US" sz="3200" b="1" dirty="0" smtClean="0">
                <a:solidFill>
                  <a:srgbClr val="C00000"/>
                </a:solidFill>
              </a:rPr>
              <a:t>have</a:t>
            </a:r>
          </a:p>
          <a:p>
            <a:r>
              <a:rPr lang="en-US" sz="3200" b="1" dirty="0" smtClean="0">
                <a:solidFill>
                  <a:srgbClr val="C00000"/>
                </a:solidFill>
              </a:rPr>
              <a:t>have</a:t>
            </a:r>
          </a:p>
          <a:p>
            <a:r>
              <a:rPr lang="en-US" sz="3200" b="1" dirty="0" smtClean="0">
                <a:solidFill>
                  <a:srgbClr val="C00000"/>
                </a:solidFill>
              </a:rPr>
              <a:t>have</a:t>
            </a:r>
          </a:p>
          <a:p>
            <a:r>
              <a:rPr lang="en-US" sz="3200" b="1" dirty="0" smtClean="0">
                <a:solidFill>
                  <a:srgbClr val="C00000"/>
                </a:solidFill>
              </a:rPr>
              <a:t>has</a:t>
            </a:r>
          </a:p>
          <a:p>
            <a:r>
              <a:rPr lang="en-US" sz="3200" b="1" dirty="0" smtClean="0">
                <a:solidFill>
                  <a:srgbClr val="C00000"/>
                </a:solidFill>
              </a:rPr>
              <a:t>has 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042 3.7037E-6 L -0.72292 -0.127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" y="-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75 -0.06268 L -0.50087 -0.3170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" y="-1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305 -0.01989 L -0.63906 0.0536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" y="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097 -0.02801 L -0.5368 0.0701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" y="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22 -0.00463 L -0.61545 0.0791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" y="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635 -0.01041 L -0.64757 0.0946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" y="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Отрицательное предложение</a:t>
            </a:r>
            <a:endParaRPr lang="ru-RU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4501734" cy="4525963"/>
          </a:xfrm>
        </p:spPr>
        <p:txBody>
          <a:bodyPr/>
          <a:lstStyle/>
          <a:p>
            <a:r>
              <a:rPr lang="en-US" dirty="0" smtClean="0"/>
              <a:t>You don’t have to pay for the book, it is a present.</a:t>
            </a:r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Тебе не нужно платить за книгу, это подарок.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Блок-схема: извлечение 3"/>
          <p:cNvSpPr/>
          <p:nvPr/>
        </p:nvSpPr>
        <p:spPr>
          <a:xfrm>
            <a:off x="0" y="4500570"/>
            <a:ext cx="2071670" cy="1785950"/>
          </a:xfrm>
          <a:prstGeom prst="flowChartExtra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Подлежащее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628" y="4643446"/>
            <a:ext cx="1857388" cy="141446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Смысловой глагол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7000892" y="4572008"/>
            <a:ext cx="1928826" cy="1571636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Второстепенные члены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6" name="7-конечная звезда 15"/>
          <p:cNvSpPr/>
          <p:nvPr/>
        </p:nvSpPr>
        <p:spPr>
          <a:xfrm>
            <a:off x="1331640" y="4293096"/>
            <a:ext cx="2071702" cy="1214446"/>
          </a:xfrm>
          <a:prstGeom prst="star7">
            <a:avLst>
              <a:gd name="adj" fmla="val 41207"/>
              <a:gd name="hf" fmla="val 102572"/>
              <a:gd name="vf" fmla="val 10521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do/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does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071802" y="4643446"/>
            <a:ext cx="1928826" cy="121444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Модальный глагол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502" y="1196752"/>
            <a:ext cx="3214498" cy="291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2411760" y="5286364"/>
            <a:ext cx="914400" cy="1571636"/>
          </a:xfrm>
          <a:prstGeom prst="roundRect">
            <a:avLst/>
          </a:prstGeom>
          <a:solidFill>
            <a:srgbClr val="D828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not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6" grpId="0" animBg="1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latin typeface="Comic Sans MS" pitchFamily="66" charset="0"/>
              </a:rPr>
              <a:t>Let us practice</a:t>
            </a:r>
            <a:endParaRPr lang="ru-RU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6215106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1. My granny …           have to work.</a:t>
            </a:r>
          </a:p>
          <a:p>
            <a:pPr>
              <a:buNone/>
            </a:pPr>
            <a:r>
              <a:rPr lang="en-US" dirty="0" smtClean="0"/>
              <a:t>2. I …            have to go now.</a:t>
            </a:r>
          </a:p>
          <a:p>
            <a:pPr>
              <a:buNone/>
            </a:pPr>
            <a:r>
              <a:rPr lang="en-US" dirty="0" smtClean="0"/>
              <a:t>3. We …            have to play football in winter.</a:t>
            </a:r>
          </a:p>
          <a:p>
            <a:pPr>
              <a:buNone/>
            </a:pPr>
            <a:r>
              <a:rPr lang="en-US" dirty="0" smtClean="0"/>
              <a:t>4. Dan …             have to see a doctor.</a:t>
            </a:r>
          </a:p>
          <a:p>
            <a:pPr>
              <a:buNone/>
            </a:pPr>
            <a:r>
              <a:rPr lang="en-US" dirty="0" smtClean="0"/>
              <a:t>5. They …            have to translate the text in pen.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072330" y="2143116"/>
            <a:ext cx="15716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don’t</a:t>
            </a:r>
          </a:p>
          <a:p>
            <a:r>
              <a:rPr lang="en-US" sz="3200" b="1" dirty="0" smtClean="0">
                <a:solidFill>
                  <a:srgbClr val="C00000"/>
                </a:solidFill>
              </a:rPr>
              <a:t>don’t</a:t>
            </a:r>
          </a:p>
          <a:p>
            <a:r>
              <a:rPr lang="en-US" sz="3200" b="1" dirty="0" smtClean="0">
                <a:solidFill>
                  <a:srgbClr val="C00000"/>
                </a:solidFill>
              </a:rPr>
              <a:t>don’t</a:t>
            </a:r>
          </a:p>
          <a:p>
            <a:r>
              <a:rPr lang="en-US" sz="3200" b="1" dirty="0" smtClean="0">
                <a:solidFill>
                  <a:srgbClr val="C00000"/>
                </a:solidFill>
              </a:rPr>
              <a:t>doesn’t </a:t>
            </a:r>
          </a:p>
          <a:p>
            <a:r>
              <a:rPr lang="en-US" sz="3200" b="1" dirty="0" smtClean="0">
                <a:solidFill>
                  <a:srgbClr val="C00000"/>
                </a:solidFill>
              </a:rPr>
              <a:t>doesn’t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934 -0.00509 L -0.5125 -0.288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" y="-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899 0.01943 L -0.6684 -0.001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" y="-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6.47549E-7 L -0.61336 0.0217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" y="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1042 L -0.62552 -0.034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7.40741E-7 L -0.57395 0.2657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" y="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Общий вопрос</a:t>
            </a:r>
            <a:endParaRPr lang="ru-RU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dirty="0" smtClean="0"/>
              <a:t>Do you have to go to school tomorrow?</a:t>
            </a:r>
          </a:p>
          <a:p>
            <a:r>
              <a:rPr lang="en-US" dirty="0" smtClean="0"/>
              <a:t>Does she have to go to school tomorrow?</a:t>
            </a:r>
            <a:endParaRPr lang="ru-RU" dirty="0"/>
          </a:p>
        </p:txBody>
      </p:sp>
      <p:sp>
        <p:nvSpPr>
          <p:cNvPr id="4" name="7-конечная звезда 3"/>
          <p:cNvSpPr/>
          <p:nvPr/>
        </p:nvSpPr>
        <p:spPr>
          <a:xfrm>
            <a:off x="214282" y="4714884"/>
            <a:ext cx="1571668" cy="1214446"/>
          </a:xfrm>
          <a:prstGeom prst="star7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Do/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does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Блок-схема: извлечение 4"/>
          <p:cNvSpPr/>
          <p:nvPr/>
        </p:nvSpPr>
        <p:spPr>
          <a:xfrm>
            <a:off x="1428728" y="4429132"/>
            <a:ext cx="2071670" cy="1785950"/>
          </a:xfrm>
          <a:prstGeom prst="flowChartExtra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Подлежащее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071802" y="4643446"/>
            <a:ext cx="1928826" cy="121444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Модальный глагол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628" y="4643446"/>
            <a:ext cx="1857388" cy="141446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Смысловой глагол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7000892" y="4572008"/>
            <a:ext cx="1928826" cy="1571636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Второстепенные члены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620688"/>
            <a:ext cx="1668586" cy="350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1492</Words>
  <Application>Microsoft Office PowerPoint</Application>
  <PresentationFormat>Экран (4:3)</PresentationFormat>
  <Paragraphs>270</Paragraphs>
  <Slides>33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have to - must</vt:lpstr>
      <vt:lpstr>Learn </vt:lpstr>
      <vt:lpstr>Употребление have to</vt:lpstr>
      <vt:lpstr>Слайд 4</vt:lpstr>
      <vt:lpstr>Утвердительное предложение</vt:lpstr>
      <vt:lpstr>Let’s practice</vt:lpstr>
      <vt:lpstr>Отрицательное предложение</vt:lpstr>
      <vt:lpstr>Let us practice</vt:lpstr>
      <vt:lpstr>Общий вопрос</vt:lpstr>
      <vt:lpstr>Let us practice</vt:lpstr>
      <vt:lpstr>Альтернативный вопрос</vt:lpstr>
      <vt:lpstr>Let’s practice</vt:lpstr>
      <vt:lpstr>Разделительный вопрос</vt:lpstr>
      <vt:lpstr>Специальный вопрос</vt:lpstr>
      <vt:lpstr>Вопрос к подлежащему</vt:lpstr>
      <vt:lpstr>Let’s practice</vt:lpstr>
      <vt:lpstr>Употребление must  </vt:lpstr>
      <vt:lpstr>must</vt:lpstr>
      <vt:lpstr>Утвердительные предложения</vt:lpstr>
      <vt:lpstr>Let’s practice</vt:lpstr>
      <vt:lpstr>Отрицательное предложение</vt:lpstr>
      <vt:lpstr>Let’s practice</vt:lpstr>
      <vt:lpstr>Общий вопрос</vt:lpstr>
      <vt:lpstr>Let’s practice</vt:lpstr>
      <vt:lpstr>Специальный вопрос</vt:lpstr>
      <vt:lpstr>Let’s practice</vt:lpstr>
      <vt:lpstr>Translate into Russian</vt:lpstr>
      <vt:lpstr>must or have to</vt:lpstr>
      <vt:lpstr>must or have to (keys) </vt:lpstr>
      <vt:lpstr>должен</vt:lpstr>
      <vt:lpstr>нельзя</vt:lpstr>
      <vt:lpstr>Использованные ресурсы 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Have to - must</dc:title>
  <dc:creator>Френдак</dc:creator>
  <cp:lastModifiedBy>учитель</cp:lastModifiedBy>
  <cp:revision>66</cp:revision>
  <dcterms:modified xsi:type="dcterms:W3CDTF">2014-06-16T05:53:58Z</dcterms:modified>
</cp:coreProperties>
</file>