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CE857-F782-4CC3-84BF-105CA34F9105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9DF9E-4A8D-4D39-87E9-581A3D14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73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9DF9E-4A8D-4D39-87E9-581A3D14661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663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A1278-C891-4E69-9FA0-9AF0C6655082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1738F4-7FAC-496F-BFF5-5AEE0C4B01B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A1278-C891-4E69-9FA0-9AF0C6655082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38F4-7FAC-496F-BFF5-5AEE0C4B01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61738F4-7FAC-496F-BFF5-5AEE0C4B01B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A1278-C891-4E69-9FA0-9AF0C6655082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A1278-C891-4E69-9FA0-9AF0C6655082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61738F4-7FAC-496F-BFF5-5AEE0C4B01B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A1278-C891-4E69-9FA0-9AF0C6655082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1738F4-7FAC-496F-BFF5-5AEE0C4B01B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DA1278-C891-4E69-9FA0-9AF0C6655082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38F4-7FAC-496F-BFF5-5AEE0C4B01B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A1278-C891-4E69-9FA0-9AF0C6655082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61738F4-7FAC-496F-BFF5-5AEE0C4B01B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A1278-C891-4E69-9FA0-9AF0C6655082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61738F4-7FAC-496F-BFF5-5AEE0C4B01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A1278-C891-4E69-9FA0-9AF0C6655082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1738F4-7FAC-496F-BFF5-5AEE0C4B01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1738F4-7FAC-496F-BFF5-5AEE0C4B01B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A1278-C891-4E69-9FA0-9AF0C6655082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61738F4-7FAC-496F-BFF5-5AEE0C4B01B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DA1278-C891-4E69-9FA0-9AF0C6655082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DA1278-C891-4E69-9FA0-9AF0C6655082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1738F4-7FAC-496F-BFF5-5AEE0C4B01B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257672"/>
          </a:xfrm>
        </p:spPr>
        <p:txBody>
          <a:bodyPr/>
          <a:lstStyle/>
          <a:p>
            <a:r>
              <a:rPr lang="en-US" dirty="0" smtClean="0"/>
              <a:t>(</a:t>
            </a:r>
            <a:r>
              <a:rPr lang="ru-RU" dirty="0" smtClean="0"/>
              <a:t>множественное число существительных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63824"/>
          </a:xfrm>
        </p:spPr>
        <p:txBody>
          <a:bodyPr/>
          <a:lstStyle/>
          <a:p>
            <a:r>
              <a:rPr lang="en-US" b="1" dirty="0" smtClean="0"/>
              <a:t>Plural of nouns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99520" y="5013176"/>
            <a:ext cx="54857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smtClean="0"/>
              <a:t>Учитель английского языка МБОУ СОШ №2</a:t>
            </a:r>
          </a:p>
          <a:p>
            <a:pPr algn="r"/>
            <a:r>
              <a:rPr lang="ru-RU" dirty="0" smtClean="0"/>
              <a:t>п. Софрино, Пушкинский р-н, Московская обл.</a:t>
            </a:r>
          </a:p>
          <a:p>
            <a:pPr algn="r"/>
            <a:r>
              <a:rPr lang="ru-RU" dirty="0" err="1" smtClean="0"/>
              <a:t>Хохич</a:t>
            </a:r>
            <a:r>
              <a:rPr lang="ru-RU" dirty="0" smtClean="0"/>
              <a:t> Наталья Александровна</a:t>
            </a:r>
            <a:endParaRPr lang="ru-RU" dirty="0"/>
          </a:p>
          <a:p>
            <a:pPr algn="r"/>
            <a:r>
              <a:rPr lang="en-US" dirty="0"/>
              <a:t>http://natalia-lynxy.wix.com/aboutme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16148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/>
              <a:t/>
            </a:r>
            <a:br>
              <a:rPr lang="ru-RU" u="sng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/>
              <a:t>Образуйте множественное число</a:t>
            </a:r>
            <a:r>
              <a:rPr lang="ru-RU" u="sng" dirty="0" smtClean="0"/>
              <a:t>:</a:t>
            </a:r>
            <a:endParaRPr lang="en-US" u="sng" dirty="0" smtClean="0"/>
          </a:p>
          <a:p>
            <a:pPr marL="0" indent="0">
              <a:buNone/>
            </a:pPr>
            <a:endParaRPr lang="en-US" sz="1000" u="sng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a wolf  - 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a wife  - 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a life  - 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a leaf  - 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a roof  - 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a loaf  -  …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endParaRPr lang="ru-RU" dirty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1520" y="18864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Упражнения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61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/>
              <a:t>Образуйте множественное число</a:t>
            </a:r>
            <a:r>
              <a:rPr lang="ru-RU" u="sng" dirty="0" smtClean="0"/>
              <a:t>:</a:t>
            </a:r>
            <a:endParaRPr lang="en-US" u="sng" dirty="0" smtClean="0"/>
          </a:p>
          <a:p>
            <a:pPr marL="0" indent="0">
              <a:buNone/>
            </a:pPr>
            <a:endParaRPr lang="en-US" sz="1400" u="sng" dirty="0"/>
          </a:p>
          <a:p>
            <a:pPr marL="0" indent="0">
              <a:buNone/>
            </a:pPr>
            <a:r>
              <a:rPr lang="en-US" dirty="0" smtClean="0"/>
              <a:t>        a child  - 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a man  - 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a goose  - 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a mouse  - 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an ox  - 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a foot  - 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a woman  -  …</a:t>
            </a:r>
            <a:endParaRPr lang="en-US" dirty="0"/>
          </a:p>
          <a:p>
            <a:pPr marL="0" indent="0">
              <a:buNone/>
            </a:pPr>
            <a:endParaRPr lang="en-US" u="sng" dirty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Упражнения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71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58221709"/>
              </p:ext>
            </p:extLst>
          </p:nvPr>
        </p:nvGraphicFramePr>
        <p:xfrm>
          <a:off x="0" y="0"/>
          <a:ext cx="9144000" cy="70294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572000"/>
                <a:gridCol w="4572000"/>
              </a:tblGrid>
              <a:tr h="878675">
                <a:tc gridSpan="2"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  <a:p>
                      <a:pPr algn="ctr"/>
                      <a:r>
                        <a:rPr lang="ru-RU" sz="2800" dirty="0" smtClean="0"/>
                        <a:t>Заполните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ru-RU" sz="2800" dirty="0" smtClean="0"/>
                        <a:t>таблицу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7867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r>
                        <a:rPr lang="en-US" sz="2800" baseline="0" dirty="0" smtClean="0"/>
                        <a:t>  baby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878675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leaves</a:t>
                      </a:r>
                      <a:endParaRPr lang="ru-RU" sz="2800" dirty="0"/>
                    </a:p>
                  </a:txBody>
                  <a:tcPr/>
                </a:tc>
              </a:tr>
              <a:tr h="87867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  mouse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878675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women</a:t>
                      </a:r>
                      <a:endParaRPr lang="ru-RU" sz="2800" dirty="0"/>
                    </a:p>
                  </a:txBody>
                  <a:tcPr/>
                </a:tc>
              </a:tr>
              <a:tr h="87867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 shelf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878675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roses</a:t>
                      </a:r>
                      <a:endParaRPr lang="ru-RU" sz="2800" dirty="0"/>
                    </a:p>
                  </a:txBody>
                  <a:tcPr/>
                </a:tc>
              </a:tr>
              <a:tr h="87867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 picture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94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43608" y="2708920"/>
            <a:ext cx="10520144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b="1" dirty="0" smtClean="0"/>
              <a:t>    </a:t>
            </a:r>
            <a:r>
              <a:rPr lang="en-US" sz="7200" b="1" dirty="0" smtClean="0">
                <a:solidFill>
                  <a:schemeClr val="accent3">
                    <a:lumMod val="50000"/>
                  </a:schemeClr>
                </a:solidFill>
              </a:rPr>
              <a:t>Thank you</a:t>
            </a:r>
            <a:endParaRPr lang="ru-RU" sz="7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60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169505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Множественное число существительных образуется </a:t>
            </a: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при помощи окончания 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2564904"/>
            <a:ext cx="8503920" cy="37799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u="sng" dirty="0" smtClean="0"/>
              <a:t>Примеры: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dirty="0" smtClean="0"/>
              <a:t> ball  -  ball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a </a:t>
            </a:r>
            <a:r>
              <a:rPr lang="en-US" dirty="0" smtClean="0">
                <a:solidFill>
                  <a:sysClr val="windowText" lastClr="000000"/>
                </a:solidFill>
              </a:rPr>
              <a:t>girl   -  girl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solidFill>
                  <a:sysClr val="windowText" lastClr="000000"/>
                </a:solidFill>
              </a:rPr>
              <a:t> 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an</a:t>
            </a:r>
            <a:r>
              <a:rPr lang="en-US" dirty="0" smtClean="0">
                <a:solidFill>
                  <a:sysClr val="windowText" lastClr="000000"/>
                </a:solidFill>
              </a:rPr>
              <a:t> apple  -  apple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</a:p>
          <a:p>
            <a:pPr marL="0" indent="0">
              <a:buNone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*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ru-RU" dirty="0" smtClean="0">
                <a:solidFill>
                  <a:sysClr val="windowText" lastClr="000000"/>
                </a:solidFill>
              </a:rPr>
              <a:t>Неопределенный артикль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a/an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множественном числе не употребляется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28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Если существительное оканчивается на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s, -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ss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sh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, -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ch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x,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o</a:t>
            </a:r>
            <a:b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для образования множественного числа добавляем окончание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es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2348880"/>
            <a:ext cx="8503920" cy="4104456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ru-RU" u="sng" dirty="0" smtClean="0"/>
              <a:t>Примеры:</a:t>
            </a:r>
          </a:p>
          <a:p>
            <a:pPr marL="0" indent="0">
              <a:buNone/>
            </a:pPr>
            <a:r>
              <a:rPr lang="ru-RU" dirty="0" smtClean="0"/>
              <a:t>  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dirty="0" smtClean="0"/>
              <a:t> bush  -  bush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es</a:t>
            </a:r>
            <a:r>
              <a:rPr lang="en-US" dirty="0" smtClean="0"/>
              <a:t>        </a:t>
            </a: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/>
              <a:t>box  -  </a:t>
            </a:r>
            <a:r>
              <a:rPr lang="en-US" dirty="0" smtClean="0"/>
              <a:t>box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es</a:t>
            </a:r>
            <a:r>
              <a:rPr lang="en-US" dirty="0" smtClean="0"/>
              <a:t>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a</a:t>
            </a:r>
            <a:r>
              <a:rPr lang="en-US" dirty="0" smtClean="0"/>
              <a:t> bus  -  bus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es</a:t>
            </a:r>
            <a:r>
              <a:rPr lang="en-US" dirty="0" smtClean="0"/>
              <a:t>              </a:t>
            </a: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/>
              <a:t>church  -  church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es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dirty="0" smtClean="0"/>
              <a:t> tomato  -  tomato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es </a:t>
            </a:r>
            <a:r>
              <a:rPr lang="en-US" dirty="0" smtClean="0"/>
              <a:t>     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a </a:t>
            </a:r>
            <a:r>
              <a:rPr lang="en-US" dirty="0" smtClean="0"/>
              <a:t>glass  -  glass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es</a:t>
            </a:r>
          </a:p>
          <a:p>
            <a:pPr marL="0" indent="0">
              <a:buNone/>
            </a:pPr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</a:rPr>
              <a:t>Исключения: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radio  -  radio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a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piano  -  piano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a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photo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-  photo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34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628800"/>
            <a:ext cx="8534400" cy="10081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Если существительное оканчивается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на </a:t>
            </a:r>
            <a:r>
              <a:rPr lang="ru-RU" b="1" dirty="0" smtClean="0">
                <a:solidFill>
                  <a:srgbClr val="00B050"/>
                </a:solidFill>
              </a:rPr>
              <a:t>–</a:t>
            </a:r>
            <a:r>
              <a:rPr lang="en-US" b="1" dirty="0" smtClean="0">
                <a:solidFill>
                  <a:srgbClr val="00B050"/>
                </a:solidFill>
              </a:rPr>
              <a:t>y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перед которой стоит согласная,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то </a:t>
            </a:r>
            <a:r>
              <a:rPr lang="en-US" b="1" dirty="0" smtClean="0">
                <a:solidFill>
                  <a:srgbClr val="00B050"/>
                </a:solidFill>
              </a:rPr>
              <a:t>y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меняется на </a:t>
            </a:r>
            <a:r>
              <a:rPr lang="en-US" b="1" dirty="0" err="1" smtClean="0">
                <a:solidFill>
                  <a:srgbClr val="00B050"/>
                </a:solidFill>
              </a:rPr>
              <a:t>i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 добавляется окончание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es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2852936"/>
            <a:ext cx="8503920" cy="3750168"/>
          </a:xfrm>
        </p:spPr>
        <p:txBody>
          <a:bodyPr/>
          <a:lstStyle/>
          <a:p>
            <a:pPr marL="0" indent="0">
              <a:buNone/>
            </a:pPr>
            <a:r>
              <a:rPr lang="ru-RU" u="sng" dirty="0" smtClean="0"/>
              <a:t>Пример:</a:t>
            </a:r>
            <a:endParaRPr lang="en-US" u="sng" dirty="0" smtClean="0"/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a</a:t>
            </a:r>
            <a:r>
              <a:rPr lang="en-US" dirty="0" smtClean="0"/>
              <a:t> ba</a:t>
            </a:r>
            <a:r>
              <a:rPr lang="en-US" u="sng" dirty="0" smtClean="0"/>
              <a:t>b</a:t>
            </a:r>
            <a:r>
              <a:rPr lang="en-US" dirty="0" smtClean="0"/>
              <a:t>y  -  bab</a:t>
            </a:r>
            <a:r>
              <a:rPr lang="en-US" dirty="0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a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pup</a:t>
            </a: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y  -  pupp</a:t>
            </a:r>
            <a:r>
              <a:rPr lang="en-US" dirty="0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es</a:t>
            </a:r>
          </a:p>
          <a:p>
            <a:pPr marL="0" indent="0">
              <a:buNone/>
            </a:pPr>
            <a:endParaRPr lang="en-US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</a:rPr>
              <a:t>Сравните</a:t>
            </a: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</a:rPr>
              <a:t>перед</a:t>
            </a:r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y </a:t>
            </a:r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</a:rPr>
              <a:t>гласная</a:t>
            </a: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t</a:t>
            </a: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y  -  toy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b</a:t>
            </a: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y  -  boy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99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534400" cy="79208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Если существительное оканчивается на </a:t>
            </a:r>
            <a:r>
              <a:rPr lang="ru-RU" b="1" dirty="0">
                <a:solidFill>
                  <a:srgbClr val="00B050"/>
                </a:solidFill>
              </a:rPr>
              <a:t>-</a:t>
            </a:r>
            <a:r>
              <a:rPr lang="en-US" b="1" dirty="0" smtClean="0">
                <a:solidFill>
                  <a:srgbClr val="00B050"/>
                </a:solidFill>
              </a:rPr>
              <a:t>f/-</a:t>
            </a:r>
            <a:r>
              <a:rPr lang="en-US" b="1" dirty="0" err="1" smtClean="0">
                <a:solidFill>
                  <a:srgbClr val="00B050"/>
                </a:solidFill>
              </a:rPr>
              <a:t>fe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то </a:t>
            </a:r>
            <a:r>
              <a:rPr lang="en-US" b="1" dirty="0" smtClean="0">
                <a:solidFill>
                  <a:srgbClr val="00B050"/>
                </a:solidFill>
              </a:rPr>
              <a:t>f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меняется на </a:t>
            </a:r>
            <a:r>
              <a:rPr lang="en-US" b="1" dirty="0" smtClean="0">
                <a:solidFill>
                  <a:srgbClr val="00B050"/>
                </a:solidFill>
              </a:rPr>
              <a:t>v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 добавляется окончание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es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2564904"/>
            <a:ext cx="8503920" cy="3995936"/>
          </a:xfrm>
        </p:spPr>
        <p:txBody>
          <a:bodyPr/>
          <a:lstStyle/>
          <a:p>
            <a:pPr marL="0" indent="0">
              <a:buNone/>
            </a:pPr>
            <a:r>
              <a:rPr lang="ru-RU" u="sng" dirty="0" smtClean="0"/>
              <a:t>Примеры:</a:t>
            </a:r>
            <a:endParaRPr lang="en-US" u="sng" dirty="0" smtClean="0"/>
          </a:p>
          <a:p>
            <a:pPr marL="0" indent="0">
              <a:buNone/>
            </a:pPr>
            <a:endParaRPr lang="ru-RU" u="sng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en-US" dirty="0" smtClean="0"/>
              <a:t>wi</a:t>
            </a:r>
            <a:r>
              <a:rPr lang="en-US" dirty="0" smtClean="0">
                <a:solidFill>
                  <a:srgbClr val="00B050"/>
                </a:solidFill>
              </a:rPr>
              <a:t>fe</a:t>
            </a:r>
            <a:r>
              <a:rPr lang="en-US" dirty="0" smtClean="0"/>
              <a:t>  -  wi</a:t>
            </a:r>
            <a:r>
              <a:rPr lang="en-US" dirty="0" smtClean="0">
                <a:solidFill>
                  <a:srgbClr val="00B050"/>
                </a:solidFill>
              </a:rPr>
              <a:t>v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dirty="0" smtClean="0"/>
              <a:t> kni</a:t>
            </a:r>
            <a:r>
              <a:rPr lang="en-US" dirty="0" smtClean="0">
                <a:solidFill>
                  <a:srgbClr val="00B050"/>
                </a:solidFill>
              </a:rPr>
              <a:t>fe</a:t>
            </a:r>
            <a:r>
              <a:rPr lang="en-US" dirty="0" smtClean="0"/>
              <a:t>  -  kni</a:t>
            </a:r>
            <a:r>
              <a:rPr lang="en-US" dirty="0" smtClean="0">
                <a:solidFill>
                  <a:srgbClr val="00B050"/>
                </a:solidFill>
              </a:rPr>
              <a:t>v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dirty="0" smtClean="0"/>
              <a:t> lea</a:t>
            </a:r>
            <a:r>
              <a:rPr lang="en-US" dirty="0" smtClean="0">
                <a:solidFill>
                  <a:srgbClr val="00B050"/>
                </a:solidFill>
              </a:rPr>
              <a:t>f</a:t>
            </a:r>
            <a:r>
              <a:rPr lang="en-US" dirty="0" smtClean="0"/>
              <a:t>  -  lea</a:t>
            </a:r>
            <a:r>
              <a:rPr lang="en-US" dirty="0" smtClean="0">
                <a:solidFill>
                  <a:srgbClr val="00B050"/>
                </a:solidFill>
              </a:rPr>
              <a:t>v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es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15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2204864"/>
            <a:ext cx="7056784" cy="324036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Исключения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(существительные, множественное число которых нужно запомнить)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2492896"/>
            <a:ext cx="8503920" cy="2520280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dirty="0" smtClean="0"/>
              <a:t>a man  -  men</a:t>
            </a:r>
          </a:p>
          <a:p>
            <a:pPr marL="0" indent="0">
              <a:buNone/>
            </a:pPr>
            <a:r>
              <a:rPr lang="en-US" dirty="0" smtClean="0"/>
              <a:t>a woman  -  women</a:t>
            </a:r>
          </a:p>
          <a:p>
            <a:pPr marL="0" indent="0">
              <a:buNone/>
            </a:pPr>
            <a:r>
              <a:rPr lang="en-US" dirty="0" smtClean="0"/>
              <a:t>a child  -  children</a:t>
            </a:r>
          </a:p>
          <a:p>
            <a:pPr marL="0" indent="0">
              <a:buNone/>
            </a:pPr>
            <a:r>
              <a:rPr lang="en-US" dirty="0" smtClean="0"/>
              <a:t>a goose  -  geese</a:t>
            </a:r>
          </a:p>
          <a:p>
            <a:pPr marL="0" indent="0">
              <a:buNone/>
            </a:pPr>
            <a:r>
              <a:rPr lang="en-US" dirty="0" smtClean="0"/>
              <a:t>a tooth  -  teeth</a:t>
            </a:r>
          </a:p>
          <a:p>
            <a:pPr marL="0" indent="0">
              <a:buNone/>
            </a:pPr>
            <a:r>
              <a:rPr lang="en-US" dirty="0" smtClean="0"/>
              <a:t>a mouse  -  mice</a:t>
            </a:r>
          </a:p>
          <a:p>
            <a:pPr marL="0" indent="0">
              <a:buNone/>
            </a:pPr>
            <a:r>
              <a:rPr lang="en-US" dirty="0" smtClean="0"/>
              <a:t>a foot  -  feet</a:t>
            </a:r>
          </a:p>
          <a:p>
            <a:pPr marL="0" indent="0">
              <a:buNone/>
            </a:pPr>
            <a:r>
              <a:rPr lang="en-US" dirty="0" smtClean="0"/>
              <a:t>a sheep  -  sheep</a:t>
            </a:r>
          </a:p>
          <a:p>
            <a:pPr marL="0" indent="0">
              <a:buNone/>
            </a:pPr>
            <a:r>
              <a:rPr lang="en-US" dirty="0" smtClean="0"/>
              <a:t>an ox  -  oxen</a:t>
            </a:r>
          </a:p>
          <a:p>
            <a:pPr marL="0" indent="0">
              <a:buNone/>
            </a:pPr>
            <a:r>
              <a:rPr lang="en-US" dirty="0" smtClean="0"/>
              <a:t>a deer  -  deer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616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Упражнения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 smtClean="0"/>
              <a:t>Образуйте множественное число:</a:t>
            </a:r>
          </a:p>
          <a:p>
            <a:pPr marL="0" indent="0">
              <a:buNone/>
            </a:pPr>
            <a:endParaRPr lang="ru-RU" u="sng" dirty="0"/>
          </a:p>
          <a:p>
            <a:pPr marL="0" indent="0">
              <a:buNone/>
            </a:pPr>
            <a:r>
              <a:rPr lang="en-US" dirty="0" smtClean="0"/>
              <a:t>        a dog  - 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a sister  - 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a bag  - 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a pencil  - 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a cat  - 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a book  - 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a son  -  …</a:t>
            </a:r>
            <a:endParaRPr lang="ru-RU" dirty="0" smtClean="0"/>
          </a:p>
          <a:p>
            <a:pPr marL="0" indent="0">
              <a:buNone/>
            </a:pP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53024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accent3">
                    <a:lumMod val="50000"/>
                  </a:schemeClr>
                </a:solidFill>
              </a:rPr>
              <a:t>Упражнения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/>
              <a:t>Образуйте множественное число</a:t>
            </a:r>
            <a:r>
              <a:rPr lang="ru-RU" u="sng" dirty="0" smtClean="0"/>
              <a:t>:</a:t>
            </a:r>
            <a:endParaRPr lang="en-US" u="sng" dirty="0" smtClean="0"/>
          </a:p>
          <a:p>
            <a:pPr marL="0" indent="0">
              <a:buNone/>
            </a:pPr>
            <a:endParaRPr lang="ru-RU" sz="1000" u="sng" dirty="0"/>
          </a:p>
          <a:p>
            <a:pPr marL="0" indent="0">
              <a:buNone/>
            </a:pPr>
            <a:r>
              <a:rPr lang="en-US" dirty="0" smtClean="0"/>
              <a:t>        a fox  -  …</a:t>
            </a:r>
          </a:p>
          <a:p>
            <a:pPr marL="0" indent="0">
              <a:buNone/>
            </a:pPr>
            <a:r>
              <a:rPr lang="en-US" dirty="0" smtClean="0"/>
              <a:t>        a class  -  …</a:t>
            </a:r>
          </a:p>
          <a:p>
            <a:pPr marL="0" indent="0">
              <a:buNone/>
            </a:pPr>
            <a:r>
              <a:rPr lang="en-US" dirty="0" smtClean="0"/>
              <a:t>        a bush  -  …</a:t>
            </a:r>
          </a:p>
          <a:p>
            <a:pPr marL="0" indent="0">
              <a:buNone/>
            </a:pPr>
            <a:r>
              <a:rPr lang="en-US" dirty="0" smtClean="0"/>
              <a:t>        a lunch  -  …</a:t>
            </a:r>
          </a:p>
          <a:p>
            <a:pPr marL="0" indent="0">
              <a:buNone/>
            </a:pPr>
            <a:r>
              <a:rPr lang="en-US" dirty="0" smtClean="0"/>
              <a:t>        a potato  -  …</a:t>
            </a:r>
          </a:p>
          <a:p>
            <a:pPr marL="0" indent="0">
              <a:buNone/>
            </a:pPr>
            <a:r>
              <a:rPr lang="en-US" dirty="0" smtClean="0"/>
              <a:t>        a box  -  …</a:t>
            </a:r>
          </a:p>
          <a:p>
            <a:pPr marL="0" indent="0">
              <a:buNone/>
            </a:pPr>
            <a:r>
              <a:rPr lang="en-US" dirty="0" smtClean="0"/>
              <a:t>        a bus  -  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6722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Упражнения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/>
              <a:t>Образуйте множественное </a:t>
            </a:r>
            <a:r>
              <a:rPr lang="ru-RU" u="sng" dirty="0" smtClean="0"/>
              <a:t>число:</a:t>
            </a:r>
          </a:p>
          <a:p>
            <a:pPr marL="0" indent="0">
              <a:buNone/>
            </a:pPr>
            <a:endParaRPr lang="ru-RU" sz="1400" u="sng" dirty="0"/>
          </a:p>
          <a:p>
            <a:pPr marL="0" indent="0">
              <a:buNone/>
            </a:pPr>
            <a:r>
              <a:rPr lang="ru-RU" dirty="0" smtClean="0"/>
              <a:t>        </a:t>
            </a:r>
            <a:r>
              <a:rPr lang="en-US" dirty="0" smtClean="0"/>
              <a:t>a toy  - 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a baby  - 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a day  - 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a lady  - 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a family  - 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a boy  - 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a berry  -  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90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3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148</TotalTime>
  <Words>423</Words>
  <Application>Microsoft Office PowerPoint</Application>
  <PresentationFormat>Экран (4:3)</PresentationFormat>
  <Paragraphs>110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Plural of nouns</vt:lpstr>
      <vt:lpstr>Множественное число существительных образуется  при помощи окончания  -s</vt:lpstr>
      <vt:lpstr>Если существительное оканчивается на -s, -ss, sh, -ch, -x, -o для образования множественного числа добавляем окончание  -es</vt:lpstr>
      <vt:lpstr>Если существительное оканчивается  на –y, перед которой стоит согласная,  то y меняется на i  и добавляется окончание -es</vt:lpstr>
      <vt:lpstr>Если существительное оканчивается на -f/-fe, то f меняется на v  и добавляется окончание -es</vt:lpstr>
      <vt:lpstr>Исключения (существительные, множественное число которых нужно запомнить)</vt:lpstr>
      <vt:lpstr>Упражнения</vt:lpstr>
      <vt:lpstr>Упражнения</vt:lpstr>
      <vt:lpstr>Упражнения</vt:lpstr>
      <vt:lpstr> </vt:lpstr>
      <vt:lpstr>Упражнения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Plural of nouns</dc:title>
  <dc:creator>Пользователь</dc:creator>
  <cp:lastModifiedBy>Пользователь</cp:lastModifiedBy>
  <cp:revision>17</cp:revision>
  <dcterms:created xsi:type="dcterms:W3CDTF">2014-01-10T07:40:30Z</dcterms:created>
  <dcterms:modified xsi:type="dcterms:W3CDTF">2014-01-10T13:14:00Z</dcterms:modified>
</cp:coreProperties>
</file>