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58" r:id="rId5"/>
    <p:sldId id="288" r:id="rId6"/>
    <p:sldId id="259" r:id="rId7"/>
    <p:sldId id="289" r:id="rId8"/>
    <p:sldId id="260" r:id="rId9"/>
    <p:sldId id="291" r:id="rId10"/>
    <p:sldId id="261" r:id="rId11"/>
    <p:sldId id="262" r:id="rId12"/>
    <p:sldId id="263" r:id="rId13"/>
    <p:sldId id="264" r:id="rId14"/>
    <p:sldId id="265" r:id="rId15"/>
    <p:sldId id="266" r:id="rId16"/>
    <p:sldId id="295" r:id="rId17"/>
    <p:sldId id="297" r:id="rId18"/>
    <p:sldId id="298" r:id="rId19"/>
    <p:sldId id="300" r:id="rId20"/>
    <p:sldId id="267" r:id="rId21"/>
    <p:sldId id="268" r:id="rId22"/>
    <p:sldId id="269" r:id="rId23"/>
    <p:sldId id="270" r:id="rId24"/>
    <p:sldId id="272" r:id="rId25"/>
    <p:sldId id="301" r:id="rId26"/>
    <p:sldId id="279" r:id="rId27"/>
    <p:sldId id="302" r:id="rId28"/>
    <p:sldId id="273" r:id="rId29"/>
    <p:sldId id="303" r:id="rId30"/>
    <p:sldId id="274" r:id="rId31"/>
    <p:sldId id="304" r:id="rId32"/>
    <p:sldId id="275" r:id="rId33"/>
    <p:sldId id="305" r:id="rId34"/>
    <p:sldId id="276" r:id="rId35"/>
    <p:sldId id="306" r:id="rId36"/>
    <p:sldId id="277" r:id="rId37"/>
    <p:sldId id="307" r:id="rId38"/>
    <p:sldId id="278" r:id="rId39"/>
    <p:sldId id="293" r:id="rId40"/>
    <p:sldId id="294" r:id="rId41"/>
    <p:sldId id="292" r:id="rId42"/>
    <p:sldId id="271" r:id="rId4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0"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 name="Скругленный прямоугольник 6"/>
          <p:cNvSpPr/>
          <p:nvPr userDrawn="1"/>
        </p:nvSpPr>
        <p:spPr>
          <a:xfrm>
            <a:off x="250825" y="188913"/>
            <a:ext cx="8642350" cy="6480175"/>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027" name="Рисунок 7" descr="79438cb2e9d8.png"/>
          <p:cNvPicPr>
            <a:picLocks noChangeAspect="1"/>
          </p:cNvPicPr>
          <p:nvPr userDrawn="1"/>
        </p:nvPicPr>
        <p:blipFill>
          <a:blip r:embed="rId5"/>
          <a:srcRect/>
          <a:stretch>
            <a:fillRect/>
          </a:stretch>
        </p:blipFill>
        <p:spPr bwMode="auto">
          <a:xfrm>
            <a:off x="7308850" y="5013325"/>
            <a:ext cx="1617663" cy="1685925"/>
          </a:xfrm>
          <a:prstGeom prst="rect">
            <a:avLst/>
          </a:prstGeom>
          <a:noFill/>
          <a:ln w="9525">
            <a:noFill/>
            <a:miter lim="800000"/>
            <a:headEnd/>
            <a:tailEnd/>
          </a:ln>
        </p:spPr>
      </p:pic>
      <p:sp>
        <p:nvSpPr>
          <p:cNvPr id="102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C878FF5-1178-4D4D-9C21-CCCEABE83D47}" type="datetimeFigureOut">
              <a:rPr lang="ru-RU"/>
              <a:pPr>
                <a:defRPr/>
              </a:pPr>
              <a:t>13.12.2013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DFA39DB-2BFF-486B-905E-BA8A69FE441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1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image" Target="../media/image38.jpeg"/></Relationships>
</file>

<file path=ppt/slides/_rels/slide17.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5" Type="http://schemas.openxmlformats.org/officeDocument/2006/relationships/image" Target="../media/image43.jpeg"/><Relationship Id="rId4" Type="http://schemas.openxmlformats.org/officeDocument/2006/relationships/image" Target="../media/image42.jpeg"/></Relationships>
</file>

<file path=ppt/slides/_rels/slide18.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zastavki.com/pictures/640x480/2012/Holidays_September_1_First_of_September_017365_29.jpg" TargetMode="External"/><Relationship Id="rId13" Type="http://schemas.openxmlformats.org/officeDocument/2006/relationships/hyperlink" Target="http://img1.liveinternet.ru/images/attach/c/2/72/817/72817275_pevec_osel.jpg" TargetMode="External"/><Relationship Id="rId3" Type="http://schemas.openxmlformats.org/officeDocument/2006/relationships/hyperlink" Target="http://cachorrofurioso.files.wordpress.com/2012/05/english-book.jpg" TargetMode="External"/><Relationship Id="rId7" Type="http://schemas.openxmlformats.org/officeDocument/2006/relationships/hyperlink" Target="http://honeybet.typepad.com/.a/6a010535952948970b0163039add5f970d-320wi" TargetMode="External"/><Relationship Id="rId12" Type="http://schemas.openxmlformats.org/officeDocument/2006/relationships/hyperlink" Target="http://d.topic.lt/Fmfir/images/picsw/122010/03/post/tn.jpg" TargetMode="External"/><Relationship Id="rId2" Type="http://schemas.openxmlformats.org/officeDocument/2006/relationships/hyperlink" Target="http://www.csdb.debryansk.ru/bibl6_clip_image002.jpg" TargetMode="External"/><Relationship Id="rId16" Type="http://schemas.openxmlformats.org/officeDocument/2006/relationships/hyperlink" Target="http://luxfon.com/large/201203/9754.jpg" TargetMode="External"/><Relationship Id="rId1" Type="http://schemas.openxmlformats.org/officeDocument/2006/relationships/slideLayout" Target="../slideLayouts/slideLayout1.xml"/><Relationship Id="rId6" Type="http://schemas.openxmlformats.org/officeDocument/2006/relationships/hyperlink" Target="http://www.orthodoxero.eu/media/George/Ianuarie%202012/Olanda__Small_.jpg" TargetMode="External"/><Relationship Id="rId11" Type="http://schemas.openxmlformats.org/officeDocument/2006/relationships/hyperlink" Target="http://img0.liveinternet.ru/images/attach/c/1/56/12/56012265_Ruzvelt_1933.jpg" TargetMode="External"/><Relationship Id="rId5" Type="http://schemas.openxmlformats.org/officeDocument/2006/relationships/hyperlink" Target="http://uyanangenclik.com/resimler/harita/ulkeler/netherlands_map_small.png.jpeg" TargetMode="External"/><Relationship Id="rId15" Type="http://schemas.openxmlformats.org/officeDocument/2006/relationships/hyperlink" Target="http://forward-now.com/wp-content/uploads/2012/05/knowledge-is-power.jpg" TargetMode="External"/><Relationship Id="rId10" Type="http://schemas.openxmlformats.org/officeDocument/2006/relationships/hyperlink" Target="http://www.xtec.cat/~mmusson3/peses.gif" TargetMode="External"/><Relationship Id="rId4" Type="http://schemas.openxmlformats.org/officeDocument/2006/relationships/hyperlink" Target="http://soultraveller.co.za/wp-includes/js/crop/orange-8017.jpg" TargetMode="External"/><Relationship Id="rId9" Type="http://schemas.openxmlformats.org/officeDocument/2006/relationships/hyperlink" Target="http://stat8.blog.ru/lr/0a2413c1ee77e6541936937ba577f039" TargetMode="External"/><Relationship Id="rId14" Type="http://schemas.openxmlformats.org/officeDocument/2006/relationships/hyperlink" Target="http://www.nlib.sakha.ru/center/images/M_images/news/2013/may/image4.jpe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freelancejob.ru/upload/565/29717167979106.jpg" TargetMode="External"/><Relationship Id="rId13" Type="http://schemas.openxmlformats.org/officeDocument/2006/relationships/hyperlink" Target="http://www.greenme.it/images/stories/mangiare/altri%20alimenti/the_freddo.jpg" TargetMode="External"/><Relationship Id="rId18" Type="http://schemas.openxmlformats.org/officeDocument/2006/relationships/hyperlink" Target="http://www.keminfo.ru/image/upload/tykove59.jpg" TargetMode="External"/><Relationship Id="rId3" Type="http://schemas.openxmlformats.org/officeDocument/2006/relationships/hyperlink" Target="http://trvlworld.net/uploads/posts/2010-01/1263591439_largest_lake_01.jpg" TargetMode="External"/><Relationship Id="rId7" Type="http://schemas.openxmlformats.org/officeDocument/2006/relationships/hyperlink" Target="http://gotovie-prezentacii.ru/wp-content/uploads/2013/02/geografiya-1.jpg" TargetMode="External"/><Relationship Id="rId12" Type="http://schemas.openxmlformats.org/officeDocument/2006/relationships/hyperlink" Target="http://bagerovo-school.ru/wp-content/uploads/2011/05/myblog-119769-1225888584.jpg" TargetMode="External"/><Relationship Id="rId17" Type="http://schemas.openxmlformats.org/officeDocument/2006/relationships/hyperlink" Target="http://www.ukstudentlife.com/Life/Entertainment/Museums/BritishMuseum.jpg" TargetMode="External"/><Relationship Id="rId2" Type="http://schemas.openxmlformats.org/officeDocument/2006/relationships/hyperlink" Target="http://s017.radikal.ru/i434/1202/65/76eac543a9a7.jpg" TargetMode="External"/><Relationship Id="rId16" Type="http://schemas.openxmlformats.org/officeDocument/2006/relationships/hyperlink" Target="http://www.klops.ru/upload/7eef199e47f3b50b8ff8ee4c97e7a28e.jpg" TargetMode="External"/><Relationship Id="rId1" Type="http://schemas.openxmlformats.org/officeDocument/2006/relationships/slideLayout" Target="../slideLayouts/slideLayout1.xml"/><Relationship Id="rId6" Type="http://schemas.openxmlformats.org/officeDocument/2006/relationships/hyperlink" Target="http://s16.radikal.ru/i191/1002/33/2b81bbf12c78.jpg" TargetMode="External"/><Relationship Id="rId11" Type="http://schemas.openxmlformats.org/officeDocument/2006/relationships/hyperlink" Target="http://ok.ya1.ru/uploads/posts/2010-09/1284877672_art-by-fukurou-2.jpg&#1076;&#1077;&#1074;&#1091;&#1096;&#1082;&#1080;" TargetMode="External"/><Relationship Id="rId5" Type="http://schemas.openxmlformats.org/officeDocument/2006/relationships/hyperlink" Target="http://st.gdefon.ru/wallpapers_original/wallpapers/3138_italiya_alpy_selo_1999x1333_(www.GdeFon.ru).jpg" TargetMode="External"/><Relationship Id="rId15" Type="http://schemas.openxmlformats.org/officeDocument/2006/relationships/hyperlink" Target="http://900igr.net/datas/mkhk/Kreml-v-Moskve/0010-010-Tretjakovskaja-galereja.jpg" TargetMode="External"/><Relationship Id="rId10" Type="http://schemas.openxmlformats.org/officeDocument/2006/relationships/hyperlink" Target="http://yourchance.3dn.ru/_ph/4/2/831815775.jpg" TargetMode="External"/><Relationship Id="rId19" Type="http://schemas.openxmlformats.org/officeDocument/2006/relationships/hyperlink" Target="http://i.quto.ru/c400x300/4c230c63eb7e6.jpeg" TargetMode="External"/><Relationship Id="rId4" Type="http://schemas.openxmlformats.org/officeDocument/2006/relationships/hyperlink" Target="http://eh08.narod.ru/picture07.jpg" TargetMode="External"/><Relationship Id="rId9" Type="http://schemas.openxmlformats.org/officeDocument/2006/relationships/hyperlink" Target="http://f8.ifotki.info/org/4c2b6e8cb765cbe096757b6cf55e93cdbc81d694021714.jpg" TargetMode="External"/><Relationship Id="rId14" Type="http://schemas.openxmlformats.org/officeDocument/2006/relationships/hyperlink" Target="http://img0.liveinternet.ru/images/attach/c/6/92/311/92311456_1326648924_2photo.jpg"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www.metalrus.ru/datas/users/14-krasnaya_ploscad_1990.jpg" TargetMode="External"/><Relationship Id="rId3" Type="http://schemas.openxmlformats.org/officeDocument/2006/relationships/hyperlink" Target="http://900igr.net/datai/geografija/Vnutrennie-vody-Afriki/0004-002-Na-formirovanie-vnutrennikh-vod-Afriki-silnoe-vlijanie-okazali-klimat.jpg" TargetMode="External"/><Relationship Id="rId7" Type="http://schemas.openxmlformats.org/officeDocument/2006/relationships/hyperlink" Target="http://img0.liveinternet.ru/images/attach/c/7/98/791/98791900_a062ca.png" TargetMode="External"/><Relationship Id="rId2" Type="http://schemas.openxmlformats.org/officeDocument/2006/relationships/hyperlink" Target="http://usa-map.ru/shtat/texas/texas-na-karte-ssha-s.jpg" TargetMode="External"/><Relationship Id="rId1" Type="http://schemas.openxmlformats.org/officeDocument/2006/relationships/slideLayout" Target="../slideLayouts/slideLayout1.xml"/><Relationship Id="rId6" Type="http://schemas.openxmlformats.org/officeDocument/2006/relationships/hyperlink" Target="http://s05.radikal.ru/i178/0910/da/22b4f345899b.jpg" TargetMode="External"/><Relationship Id="rId5" Type="http://schemas.openxmlformats.org/officeDocument/2006/relationships/hyperlink" Target="http://a.pix.ge:81/c/v6pyr.jpg" TargetMode="External"/><Relationship Id="rId4" Type="http://schemas.openxmlformats.org/officeDocument/2006/relationships/hyperlink" Target="http://www.art-saloon.ru/big/item_5369.jpg" TargetMode="External"/><Relationship Id="rId9" Type="http://schemas.openxmlformats.org/officeDocument/2006/relationships/hyperlink" Target="http://www.radionetplus.ru/uploads/posts/2013-03/thumbs/1363237369_oboi-knigi-22.jpg"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2"/>
          <p:cNvPicPr>
            <a:picLocks noChangeAspect="1" noChangeArrowheads="1"/>
          </p:cNvPicPr>
          <p:nvPr/>
        </p:nvPicPr>
        <p:blipFill>
          <a:blip r:embed="rId2"/>
          <a:srcRect/>
          <a:stretch>
            <a:fillRect/>
          </a:stretch>
        </p:blipFill>
        <p:spPr bwMode="auto">
          <a:xfrm>
            <a:off x="0" y="7938"/>
            <a:ext cx="9215438" cy="6850062"/>
          </a:xfrm>
          <a:prstGeom prst="rect">
            <a:avLst/>
          </a:prstGeom>
          <a:noFill/>
          <a:ln w="9525">
            <a:noFill/>
            <a:miter lim="800000"/>
            <a:headEnd/>
            <a:tailEnd/>
          </a:ln>
        </p:spPr>
      </p:pic>
      <p:sp>
        <p:nvSpPr>
          <p:cNvPr id="4098" name="Заголовок 1"/>
          <p:cNvSpPr>
            <a:spLocks noGrp="1"/>
          </p:cNvSpPr>
          <p:nvPr>
            <p:ph type="ctrTitle"/>
          </p:nvPr>
        </p:nvSpPr>
        <p:spPr>
          <a:xfrm>
            <a:off x="685800" y="836613"/>
            <a:ext cx="6623050" cy="2763837"/>
          </a:xfrm>
        </p:spPr>
        <p:txBody>
          <a:bodyPr/>
          <a:lstStyle/>
          <a:p>
            <a:r>
              <a:rPr lang="ru-RU" sz="4000" dirty="0" smtClean="0">
                <a:latin typeface="Comic Sans MS" pitchFamily="66" charset="0"/>
              </a:rPr>
              <a:t>Артикль и его </a:t>
            </a:r>
            <a:r>
              <a:rPr lang="ru-RU" sz="4000" dirty="0" smtClean="0">
                <a:latin typeface="Comic Sans MS" pitchFamily="66" charset="0"/>
              </a:rPr>
              <a:t>употребление</a:t>
            </a:r>
            <a:endParaRPr lang="ru-RU" sz="4000" dirty="0" smtClean="0">
              <a:latin typeface="Comic Sans MS" pitchFamily="66" charset="0"/>
            </a:endParaRPr>
          </a:p>
        </p:txBody>
      </p:sp>
      <p:sp>
        <p:nvSpPr>
          <p:cNvPr id="4099" name="Подзаголовок 2"/>
          <p:cNvSpPr>
            <a:spLocks noGrp="1"/>
          </p:cNvSpPr>
          <p:nvPr>
            <p:ph type="subTitle" idx="1"/>
          </p:nvPr>
        </p:nvSpPr>
        <p:spPr>
          <a:xfrm>
            <a:off x="1357290" y="3000372"/>
            <a:ext cx="5287963" cy="2138362"/>
          </a:xfrm>
        </p:spPr>
        <p:txBody>
          <a:bodyPr/>
          <a:lstStyle/>
          <a:p>
            <a:r>
              <a:rPr lang="ru-RU" sz="2800" dirty="0" err="1" smtClean="0">
                <a:solidFill>
                  <a:schemeClr val="tx1"/>
                </a:solidFill>
              </a:rPr>
              <a:t>Радионова</a:t>
            </a:r>
            <a:r>
              <a:rPr lang="ru-RU" sz="2800" dirty="0" smtClean="0">
                <a:solidFill>
                  <a:schemeClr val="tx1"/>
                </a:solidFill>
              </a:rPr>
              <a:t> Анна </a:t>
            </a:r>
            <a:r>
              <a:rPr lang="ru-RU" sz="2800" dirty="0" smtClean="0">
                <a:solidFill>
                  <a:schemeClr val="tx1"/>
                </a:solidFill>
              </a:rPr>
              <a:t>Алексеевна</a:t>
            </a:r>
            <a:endParaRPr lang="ru-RU" sz="2800" dirty="0" smtClean="0">
              <a:solidFill>
                <a:schemeClr val="tx1"/>
              </a:solidFill>
            </a:endParaRPr>
          </a:p>
          <a:p>
            <a:r>
              <a:rPr lang="ru-RU" sz="2800" dirty="0" smtClean="0">
                <a:solidFill>
                  <a:schemeClr val="tx1"/>
                </a:solidFill>
              </a:rPr>
              <a:t>Преподаватель  английского языка</a:t>
            </a:r>
          </a:p>
          <a:p>
            <a:r>
              <a:rPr lang="ru-RU" sz="2800" dirty="0" smtClean="0">
                <a:solidFill>
                  <a:schemeClr val="tx1"/>
                </a:solidFill>
              </a:rPr>
              <a:t> ГОУ СПО Кемеровский </a:t>
            </a:r>
            <a:r>
              <a:rPr lang="ru-RU" sz="2800" dirty="0" err="1" smtClean="0">
                <a:solidFill>
                  <a:schemeClr val="tx1"/>
                </a:solidFill>
              </a:rPr>
              <a:t>профессионально-техничесакий</a:t>
            </a:r>
            <a:r>
              <a:rPr lang="ru-RU" sz="2800" dirty="0" smtClean="0">
                <a:solidFill>
                  <a:schemeClr val="tx1"/>
                </a:solidFill>
              </a:rPr>
              <a:t> техникум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5214938" y="3860800"/>
            <a:ext cx="3929062" cy="2781300"/>
          </a:xfrm>
          <a:prstGeom prst="rect">
            <a:avLst/>
          </a:prstGeom>
          <a:noFill/>
          <a:ln w="9525">
            <a:noFill/>
            <a:miter lim="800000"/>
            <a:headEnd/>
            <a:tailEnd/>
          </a:ln>
        </p:spPr>
      </p:pic>
      <p:sp>
        <p:nvSpPr>
          <p:cNvPr id="2" name="TextBox 1"/>
          <p:cNvSpPr txBox="1">
            <a:spLocks noChangeArrowheads="1"/>
          </p:cNvSpPr>
          <p:nvPr/>
        </p:nvSpPr>
        <p:spPr bwMode="auto">
          <a:xfrm>
            <a:off x="684213" y="836613"/>
            <a:ext cx="7704137" cy="4462462"/>
          </a:xfrm>
          <a:prstGeom prst="rect">
            <a:avLst/>
          </a:prstGeom>
          <a:noFill/>
          <a:ln w="9525">
            <a:noFill/>
            <a:miter lim="800000"/>
            <a:headEnd/>
            <a:tailEnd/>
          </a:ln>
        </p:spPr>
        <p:txBody>
          <a:bodyPr>
            <a:spAutoFit/>
          </a:bodyPr>
          <a:lstStyle/>
          <a:p>
            <a:r>
              <a:rPr lang="ru-RU" sz="3200" b="1">
                <a:solidFill>
                  <a:srgbClr val="7030A0"/>
                </a:solidFill>
                <a:latin typeface="Calibri" pitchFamily="34" charset="0"/>
              </a:rPr>
              <a:t>Особые случаи:</a:t>
            </a:r>
          </a:p>
          <a:p>
            <a:r>
              <a:rPr lang="ru-RU" sz="2400">
                <a:latin typeface="Calibri" pitchFamily="34" charset="0"/>
              </a:rPr>
              <a:t>Имена людей всегда </a:t>
            </a:r>
            <a:r>
              <a:rPr lang="ru-RU" sz="2400" b="1">
                <a:solidFill>
                  <a:srgbClr val="C00000"/>
                </a:solidFill>
                <a:latin typeface="Calibri" pitchFamily="34" charset="0"/>
              </a:rPr>
              <a:t>без артикля</a:t>
            </a:r>
          </a:p>
          <a:p>
            <a:r>
              <a:rPr lang="en-US" sz="3600">
                <a:latin typeface="Calibri" pitchFamily="34" charset="0"/>
              </a:rPr>
              <a:t>Franklin Delano Roosevelt</a:t>
            </a:r>
          </a:p>
          <a:p>
            <a:endParaRPr lang="en-US" sz="3600">
              <a:latin typeface="Calibri" pitchFamily="34" charset="0"/>
            </a:endParaRPr>
          </a:p>
          <a:p>
            <a:endParaRPr lang="en-US" sz="3600">
              <a:latin typeface="Calibri" pitchFamily="34" charset="0"/>
            </a:endParaRPr>
          </a:p>
          <a:p>
            <a:r>
              <a:rPr lang="ru-RU" sz="3600" b="1">
                <a:solidFill>
                  <a:srgbClr val="C00000"/>
                </a:solidFill>
                <a:latin typeface="Calibri" pitchFamily="34" charset="0"/>
              </a:rPr>
              <a:t>НО!</a:t>
            </a:r>
          </a:p>
          <a:p>
            <a:r>
              <a:rPr lang="ru-RU" sz="2400">
                <a:latin typeface="Calibri" pitchFamily="34" charset="0"/>
              </a:rPr>
              <a:t>Если речь идет о целой семье, используют </a:t>
            </a:r>
            <a:r>
              <a:rPr lang="ru-RU" sz="2400" b="1">
                <a:solidFill>
                  <a:srgbClr val="C00000"/>
                </a:solidFill>
                <a:latin typeface="Calibri" pitchFamily="34" charset="0"/>
              </a:rPr>
              <a:t>определенный артикль</a:t>
            </a:r>
          </a:p>
          <a:p>
            <a:r>
              <a:rPr lang="en-US" sz="3600" b="1">
                <a:solidFill>
                  <a:srgbClr val="C00000"/>
                </a:solidFill>
                <a:latin typeface="Calibri" pitchFamily="34" charset="0"/>
              </a:rPr>
              <a:t>The</a:t>
            </a:r>
            <a:r>
              <a:rPr lang="en-US" sz="3600">
                <a:latin typeface="Calibri" pitchFamily="34" charset="0"/>
              </a:rPr>
              <a:t> Ivanovs, </a:t>
            </a:r>
            <a:r>
              <a:rPr lang="en-US" sz="3600" b="1">
                <a:solidFill>
                  <a:srgbClr val="C00000"/>
                </a:solidFill>
                <a:latin typeface="Calibri" pitchFamily="34" charset="0"/>
              </a:rPr>
              <a:t>The </a:t>
            </a:r>
            <a:r>
              <a:rPr lang="en-US" sz="3600">
                <a:latin typeface="Calibri" pitchFamily="34" charset="0"/>
              </a:rPr>
              <a:t>Smiths</a:t>
            </a:r>
            <a:endParaRPr lang="ru-RU" sz="3600">
              <a:latin typeface="Calibri" pitchFamily="34" charset="0"/>
            </a:endParaRPr>
          </a:p>
        </p:txBody>
      </p:sp>
      <p:pic>
        <p:nvPicPr>
          <p:cNvPr id="2050" name="Picture 2"/>
          <p:cNvPicPr>
            <a:picLocks noChangeAspect="1" noChangeArrowheads="1"/>
          </p:cNvPicPr>
          <p:nvPr/>
        </p:nvPicPr>
        <p:blipFill>
          <a:blip r:embed="rId3"/>
          <a:srcRect/>
          <a:stretch>
            <a:fillRect/>
          </a:stretch>
        </p:blipFill>
        <p:spPr bwMode="auto">
          <a:xfrm>
            <a:off x="5651500" y="333375"/>
            <a:ext cx="3241675" cy="208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1" end="1"/>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anim calcmode="lin" valueType="num">
                                      <p:cBhvr>
                                        <p:cTn id="29" dur="500" fill="hold"/>
                                        <p:tgtEl>
                                          <p:spTgt spid="2050"/>
                                        </p:tgtEl>
                                        <p:attrNameLst>
                                          <p:attrName>ppt_w</p:attrName>
                                        </p:attrNameLst>
                                      </p:cBhvr>
                                      <p:tavLst>
                                        <p:tav tm="0">
                                          <p:val>
                                            <p:fltVal val="0"/>
                                          </p:val>
                                        </p:tav>
                                        <p:tav tm="100000">
                                          <p:val>
                                            <p:strVal val="#ppt_w"/>
                                          </p:val>
                                        </p:tav>
                                      </p:tavLst>
                                    </p:anim>
                                    <p:anim calcmode="lin" valueType="num">
                                      <p:cBhvr>
                                        <p:cTn id="30" dur="500" fill="hold"/>
                                        <p:tgtEl>
                                          <p:spTgt spid="2050"/>
                                        </p:tgtEl>
                                        <p:attrNameLst>
                                          <p:attrName>ppt_h</p:attrName>
                                        </p:attrNameLst>
                                      </p:cBhvr>
                                      <p:tavLst>
                                        <p:tav tm="0">
                                          <p:val>
                                            <p:fltVal val="0"/>
                                          </p:val>
                                        </p:tav>
                                        <p:tav tm="100000">
                                          <p:val>
                                            <p:strVal val="#ppt_h"/>
                                          </p:val>
                                        </p:tav>
                                      </p:tavLst>
                                    </p:anim>
                                    <p:animEffect transition="in" filter="fade">
                                      <p:cBhvr>
                                        <p:cTn id="31" dur="500"/>
                                        <p:tgtEl>
                                          <p:spTgt spid="2050"/>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p:cTn id="36"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39"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
                                            <p:txEl>
                                              <p:pRg st="6" end="6"/>
                                            </p:txEl>
                                          </p:spTgt>
                                        </p:tgtEl>
                                      </p:cBhvr>
                                    </p:animEffect>
                                  </p:childTnLst>
                                </p:cTn>
                              </p:par>
                              <p:par>
                                <p:cTn id="44" presetID="25" presetClass="entr" presetSubtype="0" fill="hold"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 calcmode="lin" valueType="num">
                                      <p:cBhvr>
                                        <p:cTn id="46" dur="500" decel="50000" fill="hold">
                                          <p:stCondLst>
                                            <p:cond delay="0"/>
                                          </p:stCondLst>
                                        </p:cTn>
                                        <p:tgtEl>
                                          <p:spTgt spid="2">
                                            <p:txEl>
                                              <p:pRg st="7" end="7"/>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
                                            <p:txEl>
                                              <p:pRg st="7" end="7"/>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
                                            <p:txEl>
                                              <p:pRg st="7" end="7"/>
                                            </p:txEl>
                                          </p:spTgt>
                                        </p:tgtEl>
                                        <p:attrNameLst>
                                          <p:attrName>ppt_w</p:attrName>
                                        </p:attrNameLst>
                                      </p:cBhvr>
                                      <p:tavLst>
                                        <p:tav tm="0">
                                          <p:val>
                                            <p:strVal val="#ppt_w*.05"/>
                                          </p:val>
                                        </p:tav>
                                        <p:tav tm="100000">
                                          <p:val>
                                            <p:strVal val="#ppt_w"/>
                                          </p:val>
                                        </p:tav>
                                      </p:tavLst>
                                    </p:anim>
                                    <p:anim calcmode="lin" valueType="num">
                                      <p:cBhvr>
                                        <p:cTn id="49" dur="1000" fill="hold"/>
                                        <p:tgtEl>
                                          <p:spTgt spid="2">
                                            <p:txEl>
                                              <p:pRg st="7" end="7"/>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
                                            <p:txEl>
                                              <p:pRg st="7" end="7"/>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
                                            <p:txEl>
                                              <p:pRg st="7" end="7"/>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
                                            <p:txEl>
                                              <p:pRg st="7" end="7"/>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4098"/>
                                        </p:tgtEl>
                                        <p:attrNameLst>
                                          <p:attrName>style.visibility</p:attrName>
                                        </p:attrNameLst>
                                      </p:cBhvr>
                                      <p:to>
                                        <p:strVal val="visible"/>
                                      </p:to>
                                    </p:set>
                                    <p:anim calcmode="lin" valueType="num">
                                      <p:cBhvr>
                                        <p:cTn id="58" dur="500" fill="hold"/>
                                        <p:tgtEl>
                                          <p:spTgt spid="4098"/>
                                        </p:tgtEl>
                                        <p:attrNameLst>
                                          <p:attrName>ppt_w</p:attrName>
                                        </p:attrNameLst>
                                      </p:cBhvr>
                                      <p:tavLst>
                                        <p:tav tm="0">
                                          <p:val>
                                            <p:fltVal val="0"/>
                                          </p:val>
                                        </p:tav>
                                        <p:tav tm="100000">
                                          <p:val>
                                            <p:strVal val="#ppt_w"/>
                                          </p:val>
                                        </p:tav>
                                      </p:tavLst>
                                    </p:anim>
                                    <p:anim calcmode="lin" valueType="num">
                                      <p:cBhvr>
                                        <p:cTn id="59" dur="500" fill="hold"/>
                                        <p:tgtEl>
                                          <p:spTgt spid="4098"/>
                                        </p:tgtEl>
                                        <p:attrNameLst>
                                          <p:attrName>ppt_h</p:attrName>
                                        </p:attrNameLst>
                                      </p:cBhvr>
                                      <p:tavLst>
                                        <p:tav tm="0">
                                          <p:val>
                                            <p:fltVal val="0"/>
                                          </p:val>
                                        </p:tav>
                                        <p:tav tm="100000">
                                          <p:val>
                                            <p:strVal val="#ppt_h"/>
                                          </p:val>
                                        </p:tav>
                                      </p:tavLst>
                                    </p:anim>
                                    <p:animEffect transition="in" filter="fade">
                                      <p:cBhvr>
                                        <p:cTn id="6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765175"/>
            <a:ext cx="8883650" cy="5632450"/>
          </a:xfrm>
          <a:prstGeom prst="rect">
            <a:avLst/>
          </a:prstGeom>
          <a:noFill/>
        </p:spPr>
        <p:txBody>
          <a:bodyPr>
            <a:spAutoFit/>
          </a:bodyPr>
          <a:lstStyle/>
          <a:p>
            <a:pPr fontAlgn="auto">
              <a:spcBef>
                <a:spcPts val="0"/>
              </a:spcBef>
              <a:spcAft>
                <a:spcPts val="0"/>
              </a:spcAft>
              <a:defRPr/>
            </a:pPr>
            <a:r>
              <a:rPr lang="ru-RU" sz="3600" b="1" dirty="0">
                <a:solidFill>
                  <a:srgbClr val="7030A0"/>
                </a:solidFill>
                <a:latin typeface="+mn-lt"/>
              </a:rPr>
              <a:t>Определенный артикль </a:t>
            </a:r>
            <a:r>
              <a:rPr lang="ru-RU" sz="3600" b="1" dirty="0">
                <a:solidFill>
                  <a:srgbClr val="C00000"/>
                </a:solidFill>
                <a:latin typeface="+mn-lt"/>
              </a:rPr>
              <a:t>всегда</a:t>
            </a:r>
            <a:r>
              <a:rPr lang="ru-RU" sz="3600" b="1" dirty="0">
                <a:solidFill>
                  <a:srgbClr val="7030A0"/>
                </a:solidFill>
                <a:latin typeface="+mn-lt"/>
              </a:rPr>
              <a:t>:</a:t>
            </a:r>
          </a:p>
          <a:p>
            <a:pPr marL="342900" indent="-342900" fontAlgn="auto">
              <a:spcBef>
                <a:spcPts val="0"/>
              </a:spcBef>
              <a:spcAft>
                <a:spcPts val="0"/>
              </a:spcAft>
              <a:buFontTx/>
              <a:buAutoNum type="arabicPeriod"/>
              <a:defRPr/>
            </a:pPr>
            <a:r>
              <a:rPr lang="ru-RU" sz="3200" dirty="0">
                <a:latin typeface="+mn-lt"/>
              </a:rPr>
              <a:t>Названия океанов</a:t>
            </a:r>
            <a:r>
              <a:rPr lang="ru-RU" sz="3600" dirty="0">
                <a:latin typeface="+mn-lt"/>
              </a:rPr>
              <a:t>:            </a:t>
            </a:r>
            <a:r>
              <a:rPr lang="en-US" sz="3600" dirty="0">
                <a:solidFill>
                  <a:srgbClr val="C00000"/>
                </a:solidFill>
                <a:latin typeface="+mn-lt"/>
              </a:rPr>
              <a:t>The</a:t>
            </a:r>
            <a:r>
              <a:rPr lang="en-US" sz="3600" dirty="0">
                <a:latin typeface="+mn-lt"/>
              </a:rPr>
              <a:t> Pacific Ocean</a:t>
            </a:r>
          </a:p>
          <a:p>
            <a:pPr marL="342900" indent="-342900" fontAlgn="auto">
              <a:spcBef>
                <a:spcPts val="0"/>
              </a:spcBef>
              <a:spcAft>
                <a:spcPts val="0"/>
              </a:spcAft>
              <a:defRPr/>
            </a:pPr>
            <a:r>
              <a:rPr lang="en-US" sz="3600" dirty="0">
                <a:latin typeface="+mn-lt"/>
              </a:rPr>
              <a:t>                                    </a:t>
            </a:r>
            <a:r>
              <a:rPr lang="ru-RU" sz="3600" dirty="0">
                <a:latin typeface="+mn-lt"/>
              </a:rPr>
              <a:t>        </a:t>
            </a:r>
            <a:r>
              <a:rPr lang="en-US" sz="3600" dirty="0">
                <a:latin typeface="+mn-lt"/>
              </a:rPr>
              <a:t> </a:t>
            </a:r>
            <a:r>
              <a:rPr lang="en-US" sz="3600" dirty="0">
                <a:solidFill>
                  <a:srgbClr val="C00000"/>
                </a:solidFill>
                <a:latin typeface="+mn-lt"/>
              </a:rPr>
              <a:t>The</a:t>
            </a:r>
            <a:r>
              <a:rPr lang="en-US" sz="3600" dirty="0">
                <a:latin typeface="+mn-lt"/>
              </a:rPr>
              <a:t> Atlantic Ocean</a:t>
            </a:r>
            <a:endParaRPr lang="ru-RU" sz="3600" dirty="0">
              <a:latin typeface="+mn-lt"/>
            </a:endParaRPr>
          </a:p>
          <a:p>
            <a:pPr marL="342900" indent="-342900" fontAlgn="auto">
              <a:spcBef>
                <a:spcPts val="0"/>
              </a:spcBef>
              <a:spcAft>
                <a:spcPts val="0"/>
              </a:spcAft>
              <a:buFontTx/>
              <a:buAutoNum type="arabicPeriod" startAt="2"/>
              <a:defRPr/>
            </a:pPr>
            <a:r>
              <a:rPr lang="ru-RU" sz="3200" dirty="0">
                <a:latin typeface="+mn-lt"/>
              </a:rPr>
              <a:t>Названия морей</a:t>
            </a:r>
            <a:r>
              <a:rPr lang="ru-RU" sz="3600" dirty="0">
                <a:latin typeface="+mn-lt"/>
              </a:rPr>
              <a:t>:             </a:t>
            </a:r>
            <a:r>
              <a:rPr lang="en-US" sz="3600" dirty="0">
                <a:solidFill>
                  <a:srgbClr val="C00000"/>
                </a:solidFill>
                <a:latin typeface="+mn-lt"/>
              </a:rPr>
              <a:t>The</a:t>
            </a:r>
            <a:r>
              <a:rPr lang="en-US" sz="3600" dirty="0">
                <a:latin typeface="+mn-lt"/>
              </a:rPr>
              <a:t> Black Sea</a:t>
            </a:r>
          </a:p>
          <a:p>
            <a:pPr marL="342900" indent="-342900" fontAlgn="auto">
              <a:spcBef>
                <a:spcPts val="0"/>
              </a:spcBef>
              <a:spcAft>
                <a:spcPts val="0"/>
              </a:spcAft>
              <a:defRPr/>
            </a:pPr>
            <a:r>
              <a:rPr lang="en-US" sz="3600" dirty="0">
                <a:latin typeface="+mn-lt"/>
              </a:rPr>
              <a:t>                                  </a:t>
            </a:r>
            <a:r>
              <a:rPr lang="ru-RU" sz="3600" dirty="0">
                <a:latin typeface="+mn-lt"/>
              </a:rPr>
              <a:t>          </a:t>
            </a:r>
            <a:r>
              <a:rPr lang="en-US" sz="3600" dirty="0">
                <a:latin typeface="+mn-lt"/>
              </a:rPr>
              <a:t> </a:t>
            </a:r>
            <a:r>
              <a:rPr lang="en-US" sz="3600" dirty="0">
                <a:solidFill>
                  <a:srgbClr val="C00000"/>
                </a:solidFill>
                <a:latin typeface="+mn-lt"/>
              </a:rPr>
              <a:t>The </a:t>
            </a:r>
            <a:r>
              <a:rPr lang="en-US" sz="3600" dirty="0">
                <a:latin typeface="+mn-lt"/>
              </a:rPr>
              <a:t>Baltic Sea</a:t>
            </a:r>
          </a:p>
          <a:p>
            <a:pPr marL="342900" indent="-342900" fontAlgn="auto">
              <a:spcBef>
                <a:spcPts val="0"/>
              </a:spcBef>
              <a:spcAft>
                <a:spcPts val="0"/>
              </a:spcAft>
              <a:defRPr/>
            </a:pPr>
            <a:r>
              <a:rPr lang="en-US" sz="3600" dirty="0">
                <a:latin typeface="+mn-lt"/>
              </a:rPr>
              <a:t>3. </a:t>
            </a:r>
            <a:r>
              <a:rPr lang="ru-RU" sz="3600" dirty="0">
                <a:latin typeface="+mn-lt"/>
              </a:rPr>
              <a:t>Названия рек:              </a:t>
            </a:r>
            <a:r>
              <a:rPr lang="en-US" sz="3600" dirty="0">
                <a:solidFill>
                  <a:srgbClr val="C00000"/>
                </a:solidFill>
                <a:latin typeface="+mn-lt"/>
              </a:rPr>
              <a:t>The </a:t>
            </a:r>
            <a:r>
              <a:rPr lang="en-US" sz="3600" dirty="0">
                <a:latin typeface="+mn-lt"/>
              </a:rPr>
              <a:t>Nile</a:t>
            </a:r>
          </a:p>
          <a:p>
            <a:pPr marL="342900" indent="-342900" fontAlgn="auto">
              <a:spcBef>
                <a:spcPts val="0"/>
              </a:spcBef>
              <a:spcAft>
                <a:spcPts val="0"/>
              </a:spcAft>
              <a:defRPr/>
            </a:pPr>
            <a:r>
              <a:rPr lang="en-US" sz="3600" dirty="0">
                <a:latin typeface="+mn-lt"/>
              </a:rPr>
              <a:t>                                        </a:t>
            </a:r>
            <a:r>
              <a:rPr lang="ru-RU" sz="3600" dirty="0">
                <a:latin typeface="+mn-lt"/>
              </a:rPr>
              <a:t>    </a:t>
            </a:r>
            <a:r>
              <a:rPr lang="en-US" sz="3600" dirty="0">
                <a:latin typeface="+mn-lt"/>
              </a:rPr>
              <a:t> </a:t>
            </a:r>
            <a:r>
              <a:rPr lang="en-US" sz="3600" dirty="0">
                <a:solidFill>
                  <a:srgbClr val="C00000"/>
                </a:solidFill>
                <a:latin typeface="+mn-lt"/>
              </a:rPr>
              <a:t>The</a:t>
            </a:r>
            <a:r>
              <a:rPr lang="en-US" sz="3600" dirty="0">
                <a:latin typeface="+mn-lt"/>
              </a:rPr>
              <a:t> Volga</a:t>
            </a:r>
          </a:p>
          <a:p>
            <a:pPr marL="342900" indent="-342900" fontAlgn="auto">
              <a:spcBef>
                <a:spcPts val="0"/>
              </a:spcBef>
              <a:spcAft>
                <a:spcPts val="0"/>
              </a:spcAft>
              <a:defRPr/>
            </a:pPr>
            <a:r>
              <a:rPr lang="en-US" sz="3600" dirty="0">
                <a:latin typeface="+mn-lt"/>
              </a:rPr>
              <a:t>4. </a:t>
            </a:r>
            <a:r>
              <a:rPr lang="ru-RU" sz="3600" dirty="0">
                <a:latin typeface="+mn-lt"/>
              </a:rPr>
              <a:t>Названия</a:t>
            </a:r>
            <a:r>
              <a:rPr lang="en-US" sz="3600" dirty="0">
                <a:latin typeface="+mn-lt"/>
              </a:rPr>
              <a:t> </a:t>
            </a:r>
            <a:r>
              <a:rPr lang="ru-RU" sz="3600" dirty="0">
                <a:latin typeface="+mn-lt"/>
              </a:rPr>
              <a:t>проливов: </a:t>
            </a:r>
            <a:r>
              <a:rPr lang="en-US" sz="3600" dirty="0">
                <a:solidFill>
                  <a:srgbClr val="C00000"/>
                </a:solidFill>
                <a:latin typeface="+mn-lt"/>
              </a:rPr>
              <a:t>The</a:t>
            </a:r>
            <a:r>
              <a:rPr lang="en-US" sz="3600" dirty="0">
                <a:latin typeface="+mn-lt"/>
              </a:rPr>
              <a:t> English Chanel</a:t>
            </a:r>
          </a:p>
          <a:p>
            <a:pPr marL="342900" indent="-342900" fontAlgn="auto">
              <a:spcBef>
                <a:spcPts val="0"/>
              </a:spcBef>
              <a:spcAft>
                <a:spcPts val="0"/>
              </a:spcAft>
              <a:defRPr/>
            </a:pPr>
            <a:r>
              <a:rPr lang="en-US" sz="3600" dirty="0">
                <a:latin typeface="+mn-lt"/>
              </a:rPr>
              <a:t>5. </a:t>
            </a:r>
            <a:r>
              <a:rPr lang="ru-RU" sz="3600" dirty="0">
                <a:latin typeface="+mn-lt"/>
              </a:rPr>
              <a:t>Названия пустынь:            </a:t>
            </a:r>
            <a:r>
              <a:rPr lang="en-US" sz="3600" dirty="0">
                <a:solidFill>
                  <a:srgbClr val="C00000"/>
                </a:solidFill>
                <a:latin typeface="+mn-lt"/>
              </a:rPr>
              <a:t>The</a:t>
            </a:r>
            <a:r>
              <a:rPr lang="en-US" sz="3600" dirty="0">
                <a:latin typeface="+mn-lt"/>
              </a:rPr>
              <a:t> Sahara</a:t>
            </a:r>
          </a:p>
          <a:p>
            <a:pPr marL="342900" indent="-342900" fontAlgn="auto">
              <a:spcBef>
                <a:spcPts val="0"/>
              </a:spcBef>
              <a:spcAft>
                <a:spcPts val="0"/>
              </a:spcAft>
              <a:defRPr/>
            </a:pPr>
            <a:endParaRPr lang="ru-RU" sz="3600" dirty="0">
              <a:latin typeface="+mn-lt"/>
            </a:endParaRPr>
          </a:p>
        </p:txBody>
      </p:sp>
      <p:cxnSp>
        <p:nvCxnSpPr>
          <p:cNvPr id="4" name="Прямая со стрелкой 3"/>
          <p:cNvCxnSpPr/>
          <p:nvPr/>
        </p:nvCxnSpPr>
        <p:spPr>
          <a:xfrm flipV="1">
            <a:off x="4211638" y="1628775"/>
            <a:ext cx="122396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284663" y="1773238"/>
            <a:ext cx="935037"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3995738" y="2708275"/>
            <a:ext cx="12969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3995738" y="2852738"/>
            <a:ext cx="1223962"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3851275" y="3789363"/>
            <a:ext cx="1368425"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924300" y="3933825"/>
            <a:ext cx="12954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4787900" y="5516563"/>
            <a:ext cx="10080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1" end="1"/>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6" dur="50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25" dur="50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2">
                                            <p:txEl>
                                              <p:pRg st="3" end="3"/>
                                            </p:txEl>
                                          </p:spTgt>
                                        </p:tgtEl>
                                      </p:cBhvr>
                                    </p:animEffect>
                                  </p:childTnLst>
                                </p:cTn>
                              </p:par>
                              <p:par>
                                <p:cTn id="28" presetID="41" presetClass="entr" presetSubtype="0" fill="hold" nodeType="withEffect">
                                  <p:stCondLst>
                                    <p:cond delay="0"/>
                                  </p:stCondLst>
                                  <p:iterate type="lt">
                                    <p:tmPct val="10000"/>
                                  </p:iterate>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p:cTn id="30" dur="50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32" dur="50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500" fill="hold"/>
                                        <p:tgtEl>
                                          <p:spTgt spid="2">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
                                          </p:val>
                                        </p:tav>
                                        <p:tav tm="100000">
                                          <p:val>
                                            <p:strVal val="#ppt_y"/>
                                          </p:val>
                                        </p:tav>
                                      </p:tavLst>
                                    </p:anim>
                                    <p:anim calcmode="lin" valueType="num">
                                      <p:cBhvr>
                                        <p:cTn id="41" dur="500" fill="hold"/>
                                        <p:tgtEl>
                                          <p:spTgt spid="2">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2">
                                            <p:txEl>
                                              <p:pRg st="5" end="5"/>
                                            </p:txEl>
                                          </p:spTgt>
                                        </p:tgtEl>
                                      </p:cBhvr>
                                    </p:animEffect>
                                  </p:childTnLst>
                                </p:cTn>
                              </p:par>
                              <p:par>
                                <p:cTn id="44" presetID="41" presetClass="entr" presetSubtype="0" fill="hold" nodeType="withEffect">
                                  <p:stCondLst>
                                    <p:cond delay="0"/>
                                  </p:stCondLst>
                                  <p:iterate type="lt">
                                    <p:tmPct val="10000"/>
                                  </p:iterate>
                                  <p:childTnLst>
                                    <p:set>
                                      <p:cBhvr>
                                        <p:cTn id="45" dur="1" fill="hold">
                                          <p:stCondLst>
                                            <p:cond delay="0"/>
                                          </p:stCondLst>
                                        </p:cTn>
                                        <p:tgtEl>
                                          <p:spTgt spid="2">
                                            <p:txEl>
                                              <p:pRg st="6" end="6"/>
                                            </p:txEl>
                                          </p:spTgt>
                                        </p:tgtEl>
                                        <p:attrNameLst>
                                          <p:attrName>style.visibility</p:attrName>
                                        </p:attrNameLst>
                                      </p:cBhvr>
                                      <p:to>
                                        <p:strVal val="visible"/>
                                      </p:to>
                                    </p:set>
                                    <p:anim calcmode="lin" valueType="num">
                                      <p:cBhvr>
                                        <p:cTn id="46" dur="500" fill="hold"/>
                                        <p:tgtEl>
                                          <p:spTgt spid="2">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
                                            <p:txEl>
                                              <p:pRg st="6" end="6"/>
                                            </p:txEl>
                                          </p:spTgt>
                                        </p:tgtEl>
                                        <p:attrNameLst>
                                          <p:attrName>ppt_y</p:attrName>
                                        </p:attrNameLst>
                                      </p:cBhvr>
                                      <p:tavLst>
                                        <p:tav tm="0">
                                          <p:val>
                                            <p:strVal val="#ppt_y"/>
                                          </p:val>
                                        </p:tav>
                                        <p:tav tm="100000">
                                          <p:val>
                                            <p:strVal val="#ppt_y"/>
                                          </p:val>
                                        </p:tav>
                                      </p:tavLst>
                                    </p:anim>
                                    <p:anim calcmode="lin" valueType="num">
                                      <p:cBhvr>
                                        <p:cTn id="48" dur="500" fill="hold"/>
                                        <p:tgtEl>
                                          <p:spTgt spid="2">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nodeType="clickEffect">
                                  <p:stCondLst>
                                    <p:cond delay="0"/>
                                  </p:stCondLst>
                                  <p:iterate type="lt">
                                    <p:tmPct val="10000"/>
                                  </p:iterate>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p:cTn id="55" dur="500" fill="hold"/>
                                        <p:tgtEl>
                                          <p:spTgt spid="2">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
                                            <p:txEl>
                                              <p:pRg st="7" end="7"/>
                                            </p:txEl>
                                          </p:spTgt>
                                        </p:tgtEl>
                                        <p:attrNameLst>
                                          <p:attrName>ppt_y</p:attrName>
                                        </p:attrNameLst>
                                      </p:cBhvr>
                                      <p:tavLst>
                                        <p:tav tm="0">
                                          <p:val>
                                            <p:strVal val="#ppt_y"/>
                                          </p:val>
                                        </p:tav>
                                        <p:tav tm="100000">
                                          <p:val>
                                            <p:strVal val="#ppt_y"/>
                                          </p:val>
                                        </p:tav>
                                      </p:tavLst>
                                    </p:anim>
                                    <p:anim calcmode="lin" valueType="num">
                                      <p:cBhvr>
                                        <p:cTn id="57" dur="500" fill="hold"/>
                                        <p:tgtEl>
                                          <p:spTgt spid="2">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nodeType="clickEffect">
                                  <p:stCondLst>
                                    <p:cond delay="0"/>
                                  </p:stCondLst>
                                  <p:iterate type="lt">
                                    <p:tmPct val="10000"/>
                                  </p:iterate>
                                  <p:childTnLst>
                                    <p:set>
                                      <p:cBhvr>
                                        <p:cTn id="63" dur="1" fill="hold">
                                          <p:stCondLst>
                                            <p:cond delay="0"/>
                                          </p:stCondLst>
                                        </p:cTn>
                                        <p:tgtEl>
                                          <p:spTgt spid="2">
                                            <p:txEl>
                                              <p:pRg st="8" end="8"/>
                                            </p:txEl>
                                          </p:spTgt>
                                        </p:tgtEl>
                                        <p:attrNameLst>
                                          <p:attrName>style.visibility</p:attrName>
                                        </p:attrNameLst>
                                      </p:cBhvr>
                                      <p:to>
                                        <p:strVal val="visible"/>
                                      </p:to>
                                    </p:set>
                                    <p:anim calcmode="lin" valueType="num">
                                      <p:cBhvr>
                                        <p:cTn id="64" dur="500" fill="hold"/>
                                        <p:tgtEl>
                                          <p:spTgt spid="2">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2">
                                            <p:txEl>
                                              <p:pRg st="8" end="8"/>
                                            </p:txEl>
                                          </p:spTgt>
                                        </p:tgtEl>
                                        <p:attrNameLst>
                                          <p:attrName>ppt_y</p:attrName>
                                        </p:attrNameLst>
                                      </p:cBhvr>
                                      <p:tavLst>
                                        <p:tav tm="0">
                                          <p:val>
                                            <p:strVal val="#ppt_y"/>
                                          </p:val>
                                        </p:tav>
                                        <p:tav tm="100000">
                                          <p:val>
                                            <p:strVal val="#ppt_y"/>
                                          </p:val>
                                        </p:tav>
                                      </p:tavLst>
                                    </p:anim>
                                    <p:anim calcmode="lin" valueType="num">
                                      <p:cBhvr>
                                        <p:cTn id="66" dur="500" fill="hold"/>
                                        <p:tgtEl>
                                          <p:spTgt spid="2">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2">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611188" y="549275"/>
            <a:ext cx="7993062" cy="1754188"/>
          </a:xfrm>
          <a:prstGeom prst="rect">
            <a:avLst/>
          </a:prstGeom>
          <a:noFill/>
          <a:ln w="9525">
            <a:noFill/>
            <a:miter lim="800000"/>
            <a:headEnd/>
            <a:tailEnd/>
          </a:ln>
        </p:spPr>
        <p:txBody>
          <a:bodyPr>
            <a:spAutoFit/>
          </a:bodyPr>
          <a:lstStyle/>
          <a:p>
            <a:r>
              <a:rPr lang="ru-RU" sz="3600" b="1">
                <a:solidFill>
                  <a:srgbClr val="C00000"/>
                </a:solidFill>
                <a:latin typeface="Calibri" pitchFamily="34" charset="0"/>
              </a:rPr>
              <a:t>Особые случаи</a:t>
            </a:r>
            <a:r>
              <a:rPr lang="ru-RU" sz="3600">
                <a:latin typeface="Calibri" pitchFamily="34" charset="0"/>
              </a:rPr>
              <a:t>:</a:t>
            </a:r>
          </a:p>
          <a:p>
            <a:pPr>
              <a:buFont typeface="Arial" charset="0"/>
              <a:buChar char="•"/>
            </a:pPr>
            <a:r>
              <a:rPr lang="ru-RU" sz="3600">
                <a:latin typeface="Calibri" pitchFamily="34" charset="0"/>
              </a:rPr>
              <a:t> Озера:   </a:t>
            </a:r>
            <a:r>
              <a:rPr lang="en-US" sz="3600">
                <a:latin typeface="Calibri" pitchFamily="34" charset="0"/>
              </a:rPr>
              <a:t>              Lake Baikal </a:t>
            </a:r>
            <a:r>
              <a:rPr lang="en-US" sz="2400">
                <a:latin typeface="Calibri" pitchFamily="34" charset="0"/>
              </a:rPr>
              <a:t>(</a:t>
            </a:r>
            <a:r>
              <a:rPr lang="ru-RU" sz="2400">
                <a:latin typeface="Calibri" pitchFamily="34" charset="0"/>
              </a:rPr>
              <a:t>без артикля)</a:t>
            </a:r>
          </a:p>
          <a:p>
            <a:r>
              <a:rPr lang="ru-RU" sz="3600">
                <a:latin typeface="Calibri" pitchFamily="34" charset="0"/>
              </a:rPr>
              <a:t>                    </a:t>
            </a:r>
            <a:r>
              <a:rPr lang="en-US" sz="3600">
                <a:latin typeface="Calibri" pitchFamily="34" charset="0"/>
              </a:rPr>
              <a:t>          </a:t>
            </a:r>
            <a:r>
              <a:rPr lang="ru-RU" sz="3600">
                <a:latin typeface="Calibri" pitchFamily="34" charset="0"/>
              </a:rPr>
              <a:t>  </a:t>
            </a:r>
            <a:r>
              <a:rPr lang="en-US" sz="3600">
                <a:solidFill>
                  <a:srgbClr val="C00000"/>
                </a:solidFill>
                <a:latin typeface="Calibri" pitchFamily="34" charset="0"/>
              </a:rPr>
              <a:t>The</a:t>
            </a:r>
            <a:r>
              <a:rPr lang="en-US" sz="3600">
                <a:latin typeface="Calibri" pitchFamily="34" charset="0"/>
              </a:rPr>
              <a:t> Baikal</a:t>
            </a:r>
            <a:endParaRPr lang="ru-RU" sz="3600">
              <a:latin typeface="Calibri" pitchFamily="34" charset="0"/>
            </a:endParaRPr>
          </a:p>
        </p:txBody>
      </p:sp>
      <p:cxnSp>
        <p:nvCxnSpPr>
          <p:cNvPr id="4" name="Прямая со стрелкой 3"/>
          <p:cNvCxnSpPr/>
          <p:nvPr/>
        </p:nvCxnSpPr>
        <p:spPr>
          <a:xfrm>
            <a:off x="2411413" y="1484313"/>
            <a:ext cx="15128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484438" y="1484313"/>
            <a:ext cx="1366837"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64" name="TextBox 6"/>
          <p:cNvSpPr txBox="1">
            <a:spLocks noChangeArrowheads="1"/>
          </p:cNvSpPr>
          <p:nvPr/>
        </p:nvSpPr>
        <p:spPr bwMode="auto">
          <a:xfrm>
            <a:off x="684213" y="3357563"/>
            <a:ext cx="6319837" cy="1200150"/>
          </a:xfrm>
          <a:prstGeom prst="rect">
            <a:avLst/>
          </a:prstGeom>
          <a:noFill/>
          <a:ln w="9525">
            <a:noFill/>
            <a:miter lim="800000"/>
            <a:headEnd/>
            <a:tailEnd/>
          </a:ln>
        </p:spPr>
        <p:txBody>
          <a:bodyPr>
            <a:spAutoFit/>
          </a:bodyPr>
          <a:lstStyle/>
          <a:p>
            <a:pPr>
              <a:buFont typeface="Arial" charset="0"/>
              <a:buChar char="•"/>
            </a:pPr>
            <a:r>
              <a:rPr lang="en-US" sz="3600">
                <a:latin typeface="Calibri" pitchFamily="34" charset="0"/>
              </a:rPr>
              <a:t> </a:t>
            </a:r>
            <a:r>
              <a:rPr lang="ru-RU" sz="3600">
                <a:latin typeface="Calibri" pitchFamily="34" charset="0"/>
              </a:rPr>
              <a:t>Горы:   </a:t>
            </a:r>
            <a:r>
              <a:rPr lang="en-US" sz="3600">
                <a:latin typeface="Calibri" pitchFamily="34" charset="0"/>
              </a:rPr>
              <a:t>           </a:t>
            </a:r>
            <a:r>
              <a:rPr lang="ru-RU" sz="3600">
                <a:latin typeface="Calibri" pitchFamily="34" charset="0"/>
              </a:rPr>
              <a:t> </a:t>
            </a:r>
            <a:r>
              <a:rPr lang="en-US" sz="3600">
                <a:latin typeface="Calibri" pitchFamily="34" charset="0"/>
              </a:rPr>
              <a:t>Mount Everest</a:t>
            </a:r>
          </a:p>
          <a:p>
            <a:r>
              <a:rPr lang="en-US" sz="3600">
                <a:latin typeface="Calibri" pitchFamily="34" charset="0"/>
              </a:rPr>
              <a:t>                            </a:t>
            </a:r>
            <a:r>
              <a:rPr lang="en-US" sz="3600">
                <a:solidFill>
                  <a:srgbClr val="C00000"/>
                </a:solidFill>
                <a:latin typeface="Calibri" pitchFamily="34" charset="0"/>
              </a:rPr>
              <a:t>The</a:t>
            </a:r>
            <a:r>
              <a:rPr lang="en-US" sz="3600">
                <a:latin typeface="Calibri" pitchFamily="34" charset="0"/>
              </a:rPr>
              <a:t> Alps</a:t>
            </a:r>
            <a:endParaRPr lang="ru-RU" sz="3600">
              <a:latin typeface="Calibri" pitchFamily="34" charset="0"/>
            </a:endParaRPr>
          </a:p>
        </p:txBody>
      </p:sp>
      <p:cxnSp>
        <p:nvCxnSpPr>
          <p:cNvPr id="9" name="Прямая со стрелкой 8"/>
          <p:cNvCxnSpPr/>
          <p:nvPr/>
        </p:nvCxnSpPr>
        <p:spPr>
          <a:xfrm>
            <a:off x="2051050" y="3716338"/>
            <a:ext cx="15128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051050" y="3789363"/>
            <a:ext cx="1584325"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srcRect/>
          <a:stretch>
            <a:fillRect/>
          </a:stretch>
        </p:blipFill>
        <p:spPr bwMode="auto">
          <a:xfrm>
            <a:off x="5418138" y="4365625"/>
            <a:ext cx="2879725" cy="1800225"/>
          </a:xfrm>
          <a:prstGeom prst="rect">
            <a:avLst/>
          </a:prstGeom>
          <a:noFill/>
          <a:ln w="9525">
            <a:noFill/>
            <a:miter lim="800000"/>
            <a:headEnd/>
            <a:tailEnd/>
          </a:ln>
        </p:spPr>
      </p:pic>
      <p:pic>
        <p:nvPicPr>
          <p:cNvPr id="5122" name="Picture 2"/>
          <p:cNvPicPr>
            <a:picLocks noChangeAspect="1" noChangeArrowheads="1"/>
          </p:cNvPicPr>
          <p:nvPr/>
        </p:nvPicPr>
        <p:blipFill>
          <a:blip r:embed="rId3"/>
          <a:srcRect/>
          <a:stretch>
            <a:fillRect/>
          </a:stretch>
        </p:blipFill>
        <p:spPr bwMode="auto">
          <a:xfrm>
            <a:off x="6732588" y="1700213"/>
            <a:ext cx="1758950" cy="1873250"/>
          </a:xfrm>
          <a:prstGeom prst="rect">
            <a:avLst/>
          </a:prstGeom>
          <a:noFill/>
          <a:ln w="9525">
            <a:noFill/>
            <a:miter lim="800000"/>
            <a:headEnd/>
            <a:tailEnd/>
          </a:ln>
        </p:spPr>
      </p:pic>
      <p:pic>
        <p:nvPicPr>
          <p:cNvPr id="5123" name="Picture 3"/>
          <p:cNvPicPr>
            <a:picLocks noChangeAspect="1" noChangeArrowheads="1"/>
          </p:cNvPicPr>
          <p:nvPr/>
        </p:nvPicPr>
        <p:blipFill>
          <a:blip r:embed="rId4"/>
          <a:srcRect/>
          <a:stretch>
            <a:fillRect/>
          </a:stretch>
        </p:blipFill>
        <p:spPr bwMode="auto">
          <a:xfrm>
            <a:off x="1476375" y="4508500"/>
            <a:ext cx="27352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123"/>
                                        </p:tgtEl>
                                        <p:attrNameLst>
                                          <p:attrName>style.visibility</p:attrName>
                                        </p:attrNameLst>
                                      </p:cBhvr>
                                      <p:to>
                                        <p:strVal val="visible"/>
                                      </p:to>
                                    </p:set>
                                    <p:anim calcmode="lin" valueType="num">
                                      <p:cBhvr>
                                        <p:cTn id="14" dur="500" fill="hold"/>
                                        <p:tgtEl>
                                          <p:spTgt spid="5123"/>
                                        </p:tgtEl>
                                        <p:attrNameLst>
                                          <p:attrName>ppt_w</p:attrName>
                                        </p:attrNameLst>
                                      </p:cBhvr>
                                      <p:tavLst>
                                        <p:tav tm="0">
                                          <p:val>
                                            <p:fltVal val="0"/>
                                          </p:val>
                                        </p:tav>
                                        <p:tav tm="100000">
                                          <p:val>
                                            <p:strVal val="#ppt_w"/>
                                          </p:val>
                                        </p:tav>
                                      </p:tavLst>
                                    </p:anim>
                                    <p:anim calcmode="lin" valueType="num">
                                      <p:cBhvr>
                                        <p:cTn id="15" dur="500" fill="hold"/>
                                        <p:tgtEl>
                                          <p:spTgt spid="5123"/>
                                        </p:tgtEl>
                                        <p:attrNameLst>
                                          <p:attrName>ppt_h</p:attrName>
                                        </p:attrNameLst>
                                      </p:cBhvr>
                                      <p:tavLst>
                                        <p:tav tm="0">
                                          <p:val>
                                            <p:fltVal val="0"/>
                                          </p:val>
                                        </p:tav>
                                        <p:tav tm="100000">
                                          <p:val>
                                            <p:strVal val="#ppt_h"/>
                                          </p:val>
                                        </p:tav>
                                      </p:tavLst>
                                    </p:anim>
                                    <p:animEffect transition="in" filter="fade">
                                      <p:cBhvr>
                                        <p:cTn id="16" dur="500"/>
                                        <p:tgtEl>
                                          <p:spTgt spid="51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 calcmode="lin" valueType="num">
                                      <p:cBhvr>
                                        <p:cTn id="21" dur="500" fill="hold"/>
                                        <p:tgtEl>
                                          <p:spTgt spid="1027"/>
                                        </p:tgtEl>
                                        <p:attrNameLst>
                                          <p:attrName>ppt_w</p:attrName>
                                        </p:attrNameLst>
                                      </p:cBhvr>
                                      <p:tavLst>
                                        <p:tav tm="0">
                                          <p:val>
                                            <p:fltVal val="0"/>
                                          </p:val>
                                        </p:tav>
                                        <p:tav tm="100000">
                                          <p:val>
                                            <p:strVal val="#ppt_w"/>
                                          </p:val>
                                        </p:tav>
                                      </p:tavLst>
                                    </p:anim>
                                    <p:anim calcmode="lin" valueType="num">
                                      <p:cBhvr>
                                        <p:cTn id="22" dur="500" fill="hold"/>
                                        <p:tgtEl>
                                          <p:spTgt spid="1027"/>
                                        </p:tgtEl>
                                        <p:attrNameLst>
                                          <p:attrName>ppt_h</p:attrName>
                                        </p:attrNameLst>
                                      </p:cBhvr>
                                      <p:tavLst>
                                        <p:tav tm="0">
                                          <p:val>
                                            <p:fltVal val="0"/>
                                          </p:val>
                                        </p:tav>
                                        <p:tav tm="100000">
                                          <p:val>
                                            <p:strVal val="#ppt_h"/>
                                          </p:val>
                                        </p:tav>
                                      </p:tavLst>
                                    </p:anim>
                                    <p:animEffect transition="in" filter="fade">
                                      <p:cBhvr>
                                        <p:cTn id="23"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468313" y="836613"/>
            <a:ext cx="8675687" cy="3354387"/>
          </a:xfrm>
          <a:prstGeom prst="rect">
            <a:avLst/>
          </a:prstGeom>
          <a:noFill/>
          <a:ln w="9525">
            <a:noFill/>
            <a:miter lim="800000"/>
            <a:headEnd/>
            <a:tailEnd/>
          </a:ln>
        </p:spPr>
        <p:txBody>
          <a:bodyPr>
            <a:spAutoFit/>
          </a:bodyPr>
          <a:lstStyle/>
          <a:p>
            <a:r>
              <a:rPr lang="ru-RU" sz="3200" b="1">
                <a:solidFill>
                  <a:srgbClr val="C00000"/>
                </a:solidFill>
                <a:latin typeface="Calibri" pitchFamily="34" charset="0"/>
              </a:rPr>
              <a:t>Особые случаи: </a:t>
            </a:r>
          </a:p>
          <a:p>
            <a:pPr>
              <a:buFont typeface="Arial" charset="0"/>
              <a:buChar char="•"/>
            </a:pPr>
            <a:r>
              <a:rPr lang="ru-RU" sz="3600">
                <a:latin typeface="Calibri" pitchFamily="34" charset="0"/>
              </a:rPr>
              <a:t>  Город Гаага                       </a:t>
            </a:r>
            <a:r>
              <a:rPr lang="en-US" sz="3600">
                <a:solidFill>
                  <a:srgbClr val="C00000"/>
                </a:solidFill>
                <a:latin typeface="Calibri" pitchFamily="34" charset="0"/>
              </a:rPr>
              <a:t>The</a:t>
            </a:r>
            <a:r>
              <a:rPr lang="en-US" sz="3600">
                <a:latin typeface="Calibri" pitchFamily="34" charset="0"/>
              </a:rPr>
              <a:t> Hague</a:t>
            </a:r>
          </a:p>
          <a:p>
            <a:pPr>
              <a:buFont typeface="Arial" charset="0"/>
              <a:buChar char="•"/>
            </a:pPr>
            <a:r>
              <a:rPr lang="en-US" sz="3600">
                <a:latin typeface="Calibri" pitchFamily="34" charset="0"/>
              </a:rPr>
              <a:t> </a:t>
            </a:r>
            <a:r>
              <a:rPr lang="ru-RU" sz="3600">
                <a:latin typeface="Calibri" pitchFamily="34" charset="0"/>
              </a:rPr>
              <a:t> Страна:                     </a:t>
            </a:r>
            <a:r>
              <a:rPr lang="en-US" sz="3600">
                <a:latin typeface="Calibri" pitchFamily="34" charset="0"/>
              </a:rPr>
              <a:t>Russia</a:t>
            </a:r>
          </a:p>
          <a:p>
            <a:r>
              <a:rPr lang="en-US" sz="3600">
                <a:latin typeface="Calibri" pitchFamily="34" charset="0"/>
              </a:rPr>
              <a:t>                                      </a:t>
            </a:r>
            <a:r>
              <a:rPr lang="en-US" sz="3600">
                <a:solidFill>
                  <a:srgbClr val="C00000"/>
                </a:solidFill>
                <a:latin typeface="Calibri" pitchFamily="34" charset="0"/>
              </a:rPr>
              <a:t>The</a:t>
            </a:r>
            <a:r>
              <a:rPr lang="en-US" sz="3600">
                <a:latin typeface="Calibri" pitchFamily="34" charset="0"/>
              </a:rPr>
              <a:t> Russian Federation</a:t>
            </a:r>
          </a:p>
          <a:p>
            <a:pPr>
              <a:buFont typeface="Arial" charset="0"/>
              <a:buChar char="•"/>
            </a:pPr>
            <a:r>
              <a:rPr lang="en-US" sz="3600">
                <a:latin typeface="Calibri" pitchFamily="34" charset="0"/>
              </a:rPr>
              <a:t> </a:t>
            </a:r>
            <a:r>
              <a:rPr lang="ru-RU" sz="3600">
                <a:latin typeface="Calibri" pitchFamily="34" charset="0"/>
              </a:rPr>
              <a:t>Голландия:               </a:t>
            </a:r>
            <a:r>
              <a:rPr lang="en-US" sz="3600">
                <a:latin typeface="Calibri" pitchFamily="34" charset="0"/>
              </a:rPr>
              <a:t>  </a:t>
            </a:r>
            <a:r>
              <a:rPr lang="ru-RU" sz="3600">
                <a:latin typeface="Calibri" pitchFamily="34" charset="0"/>
              </a:rPr>
              <a:t> </a:t>
            </a:r>
            <a:r>
              <a:rPr lang="en-US" sz="3600">
                <a:latin typeface="Calibri" pitchFamily="34" charset="0"/>
              </a:rPr>
              <a:t>Holland</a:t>
            </a:r>
          </a:p>
          <a:p>
            <a:r>
              <a:rPr lang="en-US" sz="3600">
                <a:latin typeface="Calibri" pitchFamily="34" charset="0"/>
              </a:rPr>
              <a:t>                                         </a:t>
            </a:r>
            <a:r>
              <a:rPr lang="en-US" sz="3600">
                <a:solidFill>
                  <a:srgbClr val="C00000"/>
                </a:solidFill>
                <a:latin typeface="Calibri" pitchFamily="34" charset="0"/>
              </a:rPr>
              <a:t>The</a:t>
            </a:r>
            <a:r>
              <a:rPr lang="en-US" sz="3600">
                <a:latin typeface="Calibri" pitchFamily="34" charset="0"/>
              </a:rPr>
              <a:t> Netherland</a:t>
            </a:r>
            <a:r>
              <a:rPr lang="en-US" sz="3600">
                <a:solidFill>
                  <a:srgbClr val="C00000"/>
                </a:solidFill>
                <a:latin typeface="Calibri" pitchFamily="34" charset="0"/>
              </a:rPr>
              <a:t>s</a:t>
            </a:r>
            <a:r>
              <a:rPr lang="en-US" sz="3600">
                <a:latin typeface="Calibri" pitchFamily="34" charset="0"/>
              </a:rPr>
              <a:t> </a:t>
            </a:r>
            <a:endParaRPr lang="ru-RU" sz="3600">
              <a:latin typeface="Calibri" pitchFamily="34" charset="0"/>
            </a:endParaRPr>
          </a:p>
        </p:txBody>
      </p:sp>
      <p:cxnSp>
        <p:nvCxnSpPr>
          <p:cNvPr id="4" name="Прямая со стрелкой 3"/>
          <p:cNvCxnSpPr/>
          <p:nvPr/>
        </p:nvCxnSpPr>
        <p:spPr>
          <a:xfrm>
            <a:off x="3203575" y="1628775"/>
            <a:ext cx="208915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484438" y="2205038"/>
            <a:ext cx="194310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2484438" y="2276475"/>
            <a:ext cx="1871662" cy="504825"/>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2987675" y="3284538"/>
            <a:ext cx="1728788" cy="73025"/>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059113" y="3429000"/>
            <a:ext cx="1657350" cy="43180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16391" name="Picture 3"/>
          <p:cNvPicPr>
            <a:picLocks noChangeAspect="1" noChangeArrowheads="1"/>
          </p:cNvPicPr>
          <p:nvPr/>
        </p:nvPicPr>
        <p:blipFill>
          <a:blip r:embed="rId2"/>
          <a:srcRect/>
          <a:stretch>
            <a:fillRect/>
          </a:stretch>
        </p:blipFill>
        <p:spPr bwMode="auto">
          <a:xfrm>
            <a:off x="188913" y="4533900"/>
            <a:ext cx="2654300" cy="1990725"/>
          </a:xfrm>
          <a:prstGeom prst="rect">
            <a:avLst/>
          </a:prstGeom>
          <a:noFill/>
          <a:ln w="9525">
            <a:noFill/>
            <a:miter lim="800000"/>
            <a:headEnd/>
            <a:tailEnd/>
          </a:ln>
        </p:spPr>
      </p:pic>
      <p:pic>
        <p:nvPicPr>
          <p:cNvPr id="16392" name="Picture 4"/>
          <p:cNvPicPr>
            <a:picLocks noChangeAspect="1" noChangeArrowheads="1"/>
          </p:cNvPicPr>
          <p:nvPr/>
        </p:nvPicPr>
        <p:blipFill>
          <a:blip r:embed="rId3"/>
          <a:srcRect/>
          <a:stretch>
            <a:fillRect/>
          </a:stretch>
        </p:blipFill>
        <p:spPr bwMode="auto">
          <a:xfrm>
            <a:off x="3203575" y="4581525"/>
            <a:ext cx="1873250" cy="2005013"/>
          </a:xfrm>
          <a:prstGeom prst="rect">
            <a:avLst/>
          </a:prstGeom>
          <a:noFill/>
          <a:ln w="9525">
            <a:noFill/>
            <a:miter lim="800000"/>
            <a:headEnd/>
            <a:tailEnd/>
          </a:ln>
        </p:spPr>
      </p:pic>
      <p:pic>
        <p:nvPicPr>
          <p:cNvPr id="16393" name="Picture 2"/>
          <p:cNvPicPr>
            <a:picLocks noChangeAspect="1" noChangeArrowheads="1"/>
          </p:cNvPicPr>
          <p:nvPr/>
        </p:nvPicPr>
        <p:blipFill>
          <a:blip r:embed="rId4"/>
          <a:srcRect/>
          <a:stretch>
            <a:fillRect/>
          </a:stretch>
        </p:blipFill>
        <p:spPr bwMode="auto">
          <a:xfrm>
            <a:off x="5508625" y="4508500"/>
            <a:ext cx="2638425" cy="2070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6" dur="1000" fill="hold"/>
                                        <p:tgtEl>
                                          <p:spTgt spid="10"/>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58" dur="1000" fill="hold"/>
                                        <p:tgtEl>
                                          <p:spTgt spid="12"/>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4"/>
          <p:cNvSpPr txBox="1">
            <a:spLocks noChangeArrowheads="1"/>
          </p:cNvSpPr>
          <p:nvPr/>
        </p:nvSpPr>
        <p:spPr bwMode="auto">
          <a:xfrm>
            <a:off x="3419475" y="549275"/>
            <a:ext cx="3019425" cy="646113"/>
          </a:xfrm>
          <a:prstGeom prst="rect">
            <a:avLst/>
          </a:prstGeom>
          <a:noFill/>
          <a:ln w="9525">
            <a:noFill/>
            <a:miter lim="800000"/>
            <a:headEnd/>
            <a:tailEnd/>
          </a:ln>
        </p:spPr>
        <p:txBody>
          <a:bodyPr>
            <a:spAutoFit/>
          </a:bodyPr>
          <a:lstStyle/>
          <a:p>
            <a:r>
              <a:rPr lang="en-US" sz="3600">
                <a:solidFill>
                  <a:srgbClr val="C00000"/>
                </a:solidFill>
                <a:latin typeface="Calibri" pitchFamily="34" charset="0"/>
              </a:rPr>
              <a:t>The</a:t>
            </a:r>
            <a:r>
              <a:rPr lang="en-US" sz="3600">
                <a:latin typeface="Calibri" pitchFamily="34" charset="0"/>
              </a:rPr>
              <a:t> North</a:t>
            </a:r>
            <a:endParaRPr lang="ru-RU" sz="3600">
              <a:latin typeface="Calibri" pitchFamily="34" charset="0"/>
            </a:endParaRPr>
          </a:p>
        </p:txBody>
      </p:sp>
      <p:sp>
        <p:nvSpPr>
          <p:cNvPr id="17410" name="TextBox 5"/>
          <p:cNvSpPr txBox="1">
            <a:spLocks noChangeArrowheads="1"/>
          </p:cNvSpPr>
          <p:nvPr/>
        </p:nvSpPr>
        <p:spPr bwMode="auto">
          <a:xfrm>
            <a:off x="3563938" y="5949950"/>
            <a:ext cx="2941637" cy="646113"/>
          </a:xfrm>
          <a:prstGeom prst="rect">
            <a:avLst/>
          </a:prstGeom>
          <a:noFill/>
          <a:ln w="9525">
            <a:noFill/>
            <a:miter lim="800000"/>
            <a:headEnd/>
            <a:tailEnd/>
          </a:ln>
        </p:spPr>
        <p:txBody>
          <a:bodyPr>
            <a:spAutoFit/>
          </a:bodyPr>
          <a:lstStyle/>
          <a:p>
            <a:r>
              <a:rPr lang="en-US" sz="3600">
                <a:solidFill>
                  <a:srgbClr val="C00000"/>
                </a:solidFill>
                <a:latin typeface="Calibri" pitchFamily="34" charset="0"/>
              </a:rPr>
              <a:t>The</a:t>
            </a:r>
            <a:r>
              <a:rPr lang="en-US" sz="3600">
                <a:latin typeface="Calibri" pitchFamily="34" charset="0"/>
              </a:rPr>
              <a:t> South</a:t>
            </a:r>
            <a:endParaRPr lang="ru-RU" sz="3600">
              <a:latin typeface="Calibri" pitchFamily="34" charset="0"/>
            </a:endParaRPr>
          </a:p>
        </p:txBody>
      </p:sp>
      <p:sp>
        <p:nvSpPr>
          <p:cNvPr id="17411" name="TextBox 6"/>
          <p:cNvSpPr txBox="1">
            <a:spLocks noChangeArrowheads="1"/>
          </p:cNvSpPr>
          <p:nvPr/>
        </p:nvSpPr>
        <p:spPr bwMode="auto">
          <a:xfrm>
            <a:off x="7164388" y="3141663"/>
            <a:ext cx="1754187" cy="646112"/>
          </a:xfrm>
          <a:prstGeom prst="rect">
            <a:avLst/>
          </a:prstGeom>
          <a:noFill/>
          <a:ln w="9525">
            <a:noFill/>
            <a:miter lim="800000"/>
            <a:headEnd/>
            <a:tailEnd/>
          </a:ln>
        </p:spPr>
        <p:txBody>
          <a:bodyPr>
            <a:spAutoFit/>
          </a:bodyPr>
          <a:lstStyle/>
          <a:p>
            <a:r>
              <a:rPr lang="en-US" sz="3600">
                <a:solidFill>
                  <a:srgbClr val="C00000"/>
                </a:solidFill>
                <a:latin typeface="Calibri" pitchFamily="34" charset="0"/>
              </a:rPr>
              <a:t>The</a:t>
            </a:r>
            <a:r>
              <a:rPr lang="en-US" sz="3600">
                <a:latin typeface="Calibri" pitchFamily="34" charset="0"/>
              </a:rPr>
              <a:t> East</a:t>
            </a:r>
            <a:endParaRPr lang="ru-RU" sz="3600">
              <a:latin typeface="Calibri" pitchFamily="34" charset="0"/>
            </a:endParaRPr>
          </a:p>
        </p:txBody>
      </p:sp>
      <p:sp>
        <p:nvSpPr>
          <p:cNvPr id="17412" name="TextBox 7"/>
          <p:cNvSpPr txBox="1">
            <a:spLocks noChangeArrowheads="1"/>
          </p:cNvSpPr>
          <p:nvPr/>
        </p:nvSpPr>
        <p:spPr bwMode="auto">
          <a:xfrm>
            <a:off x="323850" y="3141663"/>
            <a:ext cx="2081213" cy="646112"/>
          </a:xfrm>
          <a:prstGeom prst="rect">
            <a:avLst/>
          </a:prstGeom>
          <a:noFill/>
          <a:ln w="9525">
            <a:noFill/>
            <a:miter lim="800000"/>
            <a:headEnd/>
            <a:tailEnd/>
          </a:ln>
        </p:spPr>
        <p:txBody>
          <a:bodyPr>
            <a:spAutoFit/>
          </a:bodyPr>
          <a:lstStyle/>
          <a:p>
            <a:r>
              <a:rPr lang="en-US" sz="3600">
                <a:solidFill>
                  <a:srgbClr val="C00000"/>
                </a:solidFill>
                <a:latin typeface="Calibri" pitchFamily="34" charset="0"/>
              </a:rPr>
              <a:t>The </a:t>
            </a:r>
            <a:r>
              <a:rPr lang="en-US" sz="3600">
                <a:latin typeface="Calibri" pitchFamily="34" charset="0"/>
              </a:rPr>
              <a:t>West</a:t>
            </a:r>
            <a:endParaRPr lang="ru-RU" sz="3600">
              <a:latin typeface="Calibri" pitchFamily="34" charset="0"/>
            </a:endParaRPr>
          </a:p>
        </p:txBody>
      </p:sp>
      <p:pic>
        <p:nvPicPr>
          <p:cNvPr id="2050" name="Picture 2"/>
          <p:cNvPicPr>
            <a:picLocks noChangeAspect="1" noChangeArrowheads="1"/>
          </p:cNvPicPr>
          <p:nvPr/>
        </p:nvPicPr>
        <p:blipFill>
          <a:blip r:embed="rId2"/>
          <a:srcRect/>
          <a:stretch>
            <a:fillRect/>
          </a:stretch>
        </p:blipFill>
        <p:spPr bwMode="auto">
          <a:xfrm>
            <a:off x="2195513" y="1125538"/>
            <a:ext cx="5113337" cy="493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331913" y="692150"/>
            <a:ext cx="6600825" cy="3970338"/>
          </a:xfrm>
          <a:prstGeom prst="rect">
            <a:avLst/>
          </a:prstGeom>
          <a:noFill/>
          <a:ln w="9525">
            <a:noFill/>
            <a:miter lim="800000"/>
            <a:headEnd/>
            <a:tailEnd/>
          </a:ln>
        </p:spPr>
        <p:txBody>
          <a:bodyPr wrap="none">
            <a:spAutoFit/>
          </a:bodyPr>
          <a:lstStyle/>
          <a:p>
            <a:r>
              <a:rPr lang="ru-RU" sz="3200">
                <a:latin typeface="Calibri" pitchFamily="34" charset="0"/>
              </a:rPr>
              <a:t>Всегда</a:t>
            </a:r>
            <a:r>
              <a:rPr lang="ru-RU" sz="3600">
                <a:latin typeface="Calibri" pitchFamily="34" charset="0"/>
              </a:rPr>
              <a:t> </a:t>
            </a:r>
            <a:r>
              <a:rPr lang="en-US" sz="3600" b="1">
                <a:solidFill>
                  <a:srgbClr val="C00000"/>
                </a:solidFill>
                <a:latin typeface="Calibri" pitchFamily="34" charset="0"/>
              </a:rPr>
              <a:t>the</a:t>
            </a:r>
            <a:r>
              <a:rPr lang="en-US" sz="3600">
                <a:latin typeface="Calibri" pitchFamily="34" charset="0"/>
              </a:rPr>
              <a:t>:</a:t>
            </a:r>
          </a:p>
          <a:p>
            <a:pPr>
              <a:buFont typeface="Arial" charset="0"/>
              <a:buChar char="•"/>
            </a:pPr>
            <a:r>
              <a:rPr lang="en-US" sz="3600">
                <a:latin typeface="Calibri" pitchFamily="34" charset="0"/>
              </a:rPr>
              <a:t> </a:t>
            </a:r>
            <a:r>
              <a:rPr lang="ru-RU" sz="2400">
                <a:latin typeface="Calibri" pitchFamily="34" charset="0"/>
              </a:rPr>
              <a:t>с порядковыми числительными</a:t>
            </a:r>
          </a:p>
          <a:p>
            <a:r>
              <a:rPr lang="ru-RU" sz="3600">
                <a:solidFill>
                  <a:srgbClr val="C00000"/>
                </a:solidFill>
                <a:latin typeface="Calibri" pitchFamily="34" charset="0"/>
              </a:rPr>
              <a:t> </a:t>
            </a:r>
            <a:r>
              <a:rPr lang="en-US" sz="3600" b="1">
                <a:solidFill>
                  <a:srgbClr val="C00000"/>
                </a:solidFill>
                <a:latin typeface="Calibri" pitchFamily="34" charset="0"/>
              </a:rPr>
              <a:t>the </a:t>
            </a:r>
            <a:r>
              <a:rPr lang="en-US" sz="3600" b="1">
                <a:latin typeface="Calibri" pitchFamily="34" charset="0"/>
              </a:rPr>
              <a:t>first </a:t>
            </a:r>
            <a:r>
              <a:rPr lang="en-US" sz="3600">
                <a:latin typeface="Calibri" pitchFamily="34" charset="0"/>
              </a:rPr>
              <a:t>of September</a:t>
            </a:r>
          </a:p>
          <a:p>
            <a:endParaRPr lang="en-US" sz="3600">
              <a:latin typeface="Calibri" pitchFamily="34" charset="0"/>
            </a:endParaRPr>
          </a:p>
          <a:p>
            <a:pPr>
              <a:buFont typeface="Arial" charset="0"/>
              <a:buChar char="•"/>
            </a:pPr>
            <a:r>
              <a:rPr lang="en-US" sz="3600">
                <a:latin typeface="Calibri" pitchFamily="34" charset="0"/>
              </a:rPr>
              <a:t> </a:t>
            </a:r>
            <a:r>
              <a:rPr lang="ru-RU" sz="2400">
                <a:latin typeface="Calibri" pitchFamily="34" charset="0"/>
              </a:rPr>
              <a:t>с прилагательными в превосходной степени</a:t>
            </a:r>
          </a:p>
          <a:p>
            <a:r>
              <a:rPr lang="en-US" sz="3600" b="1">
                <a:solidFill>
                  <a:srgbClr val="C00000"/>
                </a:solidFill>
                <a:latin typeface="Calibri" pitchFamily="34" charset="0"/>
              </a:rPr>
              <a:t>the</a:t>
            </a:r>
            <a:r>
              <a:rPr lang="en-US" sz="3600" b="1">
                <a:latin typeface="Calibri" pitchFamily="34" charset="0"/>
              </a:rPr>
              <a:t> strongest </a:t>
            </a:r>
            <a:r>
              <a:rPr lang="en-US" sz="3600">
                <a:latin typeface="Calibri" pitchFamily="34" charset="0"/>
              </a:rPr>
              <a:t>man in the city</a:t>
            </a:r>
          </a:p>
          <a:p>
            <a:r>
              <a:rPr lang="en-US" sz="3600" b="1">
                <a:solidFill>
                  <a:srgbClr val="C00000"/>
                </a:solidFill>
                <a:latin typeface="Calibri" pitchFamily="34" charset="0"/>
              </a:rPr>
              <a:t>the</a:t>
            </a:r>
            <a:r>
              <a:rPr lang="en-US" sz="3600" b="1">
                <a:latin typeface="Calibri" pitchFamily="34" charset="0"/>
              </a:rPr>
              <a:t> most beautiful </a:t>
            </a:r>
            <a:r>
              <a:rPr lang="en-US" sz="3600">
                <a:latin typeface="Calibri" pitchFamily="34" charset="0"/>
              </a:rPr>
              <a:t>girl in the class</a:t>
            </a:r>
          </a:p>
        </p:txBody>
      </p:sp>
      <p:pic>
        <p:nvPicPr>
          <p:cNvPr id="5122" name="Picture 2"/>
          <p:cNvPicPr>
            <a:picLocks noChangeAspect="1" noChangeArrowheads="1"/>
          </p:cNvPicPr>
          <p:nvPr/>
        </p:nvPicPr>
        <p:blipFill>
          <a:blip r:embed="rId2"/>
          <a:srcRect/>
          <a:stretch>
            <a:fillRect/>
          </a:stretch>
        </p:blipFill>
        <p:spPr bwMode="auto">
          <a:xfrm>
            <a:off x="6372225" y="908050"/>
            <a:ext cx="1905000" cy="1428750"/>
          </a:xfrm>
          <a:prstGeom prst="rect">
            <a:avLst/>
          </a:prstGeom>
          <a:noFill/>
          <a:ln w="9525">
            <a:noFill/>
            <a:miter lim="800000"/>
            <a:headEnd/>
            <a:tailEnd/>
          </a:ln>
        </p:spPr>
      </p:pic>
      <p:pic>
        <p:nvPicPr>
          <p:cNvPr id="3074" name="Picture 2"/>
          <p:cNvPicPr>
            <a:picLocks noChangeAspect="1" noChangeArrowheads="1"/>
          </p:cNvPicPr>
          <p:nvPr/>
        </p:nvPicPr>
        <p:blipFill>
          <a:blip r:embed="rId3"/>
          <a:srcRect/>
          <a:stretch>
            <a:fillRect/>
          </a:stretch>
        </p:blipFill>
        <p:spPr bwMode="auto">
          <a:xfrm>
            <a:off x="5148263" y="4652963"/>
            <a:ext cx="2168525" cy="1628775"/>
          </a:xfrm>
          <a:prstGeom prst="rect">
            <a:avLst/>
          </a:prstGeom>
          <a:noFill/>
          <a:ln w="9525">
            <a:noFill/>
            <a:miter lim="800000"/>
            <a:headEnd/>
            <a:tailEnd/>
          </a:ln>
        </p:spPr>
      </p:pic>
      <p:pic>
        <p:nvPicPr>
          <p:cNvPr id="3075" name="Picture 3"/>
          <p:cNvPicPr>
            <a:picLocks noChangeAspect="1" noChangeArrowheads="1"/>
          </p:cNvPicPr>
          <p:nvPr/>
        </p:nvPicPr>
        <p:blipFill>
          <a:blip r:embed="rId4"/>
          <a:srcRect/>
          <a:stretch>
            <a:fillRect/>
          </a:stretch>
        </p:blipFill>
        <p:spPr bwMode="auto">
          <a:xfrm>
            <a:off x="1331913" y="4581525"/>
            <a:ext cx="1927225" cy="187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p:cTn id="19" dur="500" fill="hold"/>
                                        <p:tgtEl>
                                          <p:spTgt spid="5122"/>
                                        </p:tgtEl>
                                        <p:attrNameLst>
                                          <p:attrName>ppt_w</p:attrName>
                                        </p:attrNameLst>
                                      </p:cBhvr>
                                      <p:tavLst>
                                        <p:tav tm="0">
                                          <p:val>
                                            <p:fltVal val="0"/>
                                          </p:val>
                                        </p:tav>
                                        <p:tav tm="100000">
                                          <p:val>
                                            <p:strVal val="#ppt_w"/>
                                          </p:val>
                                        </p:tav>
                                      </p:tavLst>
                                    </p:anim>
                                    <p:anim calcmode="lin" valueType="num">
                                      <p:cBhvr>
                                        <p:cTn id="20" dur="500" fill="hold"/>
                                        <p:tgtEl>
                                          <p:spTgt spid="5122"/>
                                        </p:tgtEl>
                                        <p:attrNameLst>
                                          <p:attrName>ppt_h</p:attrName>
                                        </p:attrNameLst>
                                      </p:cBhvr>
                                      <p:tavLst>
                                        <p:tav tm="0">
                                          <p:val>
                                            <p:fltVal val="0"/>
                                          </p:val>
                                        </p:tav>
                                        <p:tav tm="100000">
                                          <p:val>
                                            <p:strVal val="#ppt_h"/>
                                          </p:val>
                                        </p:tav>
                                      </p:tavLst>
                                    </p:anim>
                                    <p:animEffect transition="in" filter="fade">
                                      <p:cBhvr>
                                        <p:cTn id="21" dur="500"/>
                                        <p:tgtEl>
                                          <p:spTgt spid="5122"/>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4" end="4"/>
                                            </p:txEl>
                                          </p:spTgt>
                                        </p:tgtEl>
                                        <p:attrNameLst>
                                          <p:attrName>ppt_h</p:attrName>
                                        </p:attrNameLst>
                                      </p:cBhvr>
                                      <p:tavLst>
                                        <p:tav tm="0">
                                          <p:val>
                                            <p:strVal val="#ppt_h"/>
                                          </p:val>
                                        </p:tav>
                                        <p:tav tm="100000">
                                          <p:val>
                                            <p:strVal val="#ppt_h"/>
                                          </p:val>
                                        </p:tav>
                                      </p:tavLst>
                                    </p:anim>
                                  </p:childTnLst>
                                </p:cTn>
                              </p:par>
                              <p:par>
                                <p:cTn id="28" presetID="17" presetClass="entr" presetSubtype="1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p:cTn id="30"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075"/>
                                        </p:tgtEl>
                                        <p:attrNameLst>
                                          <p:attrName>style.visibility</p:attrName>
                                        </p:attrNameLst>
                                      </p:cBhvr>
                                      <p:to>
                                        <p:strVal val="visible"/>
                                      </p:to>
                                    </p:set>
                                    <p:anim calcmode="lin" valueType="num">
                                      <p:cBhvr>
                                        <p:cTn id="36" dur="500" fill="hold"/>
                                        <p:tgtEl>
                                          <p:spTgt spid="3075"/>
                                        </p:tgtEl>
                                        <p:attrNameLst>
                                          <p:attrName>ppt_w</p:attrName>
                                        </p:attrNameLst>
                                      </p:cBhvr>
                                      <p:tavLst>
                                        <p:tav tm="0">
                                          <p:val>
                                            <p:fltVal val="0"/>
                                          </p:val>
                                        </p:tav>
                                        <p:tav tm="100000">
                                          <p:val>
                                            <p:strVal val="#ppt_w"/>
                                          </p:val>
                                        </p:tav>
                                      </p:tavLst>
                                    </p:anim>
                                    <p:anim calcmode="lin" valueType="num">
                                      <p:cBhvr>
                                        <p:cTn id="37" dur="500" fill="hold"/>
                                        <p:tgtEl>
                                          <p:spTgt spid="3075"/>
                                        </p:tgtEl>
                                        <p:attrNameLst>
                                          <p:attrName>ppt_h</p:attrName>
                                        </p:attrNameLst>
                                      </p:cBhvr>
                                      <p:tavLst>
                                        <p:tav tm="0">
                                          <p:val>
                                            <p:fltVal val="0"/>
                                          </p:val>
                                        </p:tav>
                                        <p:tav tm="100000">
                                          <p:val>
                                            <p:strVal val="#ppt_h"/>
                                          </p:val>
                                        </p:tav>
                                      </p:tavLst>
                                    </p:anim>
                                    <p:animEffect transition="in" filter="fade">
                                      <p:cBhvr>
                                        <p:cTn id="38" dur="500"/>
                                        <p:tgtEl>
                                          <p:spTgt spid="3075"/>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3074"/>
                                        </p:tgtEl>
                                        <p:attrNameLst>
                                          <p:attrName>style.visibility</p:attrName>
                                        </p:attrNameLst>
                                      </p:cBhvr>
                                      <p:to>
                                        <p:strVal val="visible"/>
                                      </p:to>
                                    </p:set>
                                    <p:anim calcmode="lin" valueType="num">
                                      <p:cBhvr>
                                        <p:cTn id="50" dur="500" fill="hold"/>
                                        <p:tgtEl>
                                          <p:spTgt spid="3074"/>
                                        </p:tgtEl>
                                        <p:attrNameLst>
                                          <p:attrName>ppt_w</p:attrName>
                                        </p:attrNameLst>
                                      </p:cBhvr>
                                      <p:tavLst>
                                        <p:tav tm="0">
                                          <p:val>
                                            <p:fltVal val="0"/>
                                          </p:val>
                                        </p:tav>
                                        <p:tav tm="100000">
                                          <p:val>
                                            <p:strVal val="#ppt_w"/>
                                          </p:val>
                                        </p:tav>
                                      </p:tavLst>
                                    </p:anim>
                                    <p:anim calcmode="lin" valueType="num">
                                      <p:cBhvr>
                                        <p:cTn id="51" dur="500" fill="hold"/>
                                        <p:tgtEl>
                                          <p:spTgt spid="3074"/>
                                        </p:tgtEl>
                                        <p:attrNameLst>
                                          <p:attrName>ppt_h</p:attrName>
                                        </p:attrNameLst>
                                      </p:cBhvr>
                                      <p:tavLst>
                                        <p:tav tm="0">
                                          <p:val>
                                            <p:fltVal val="0"/>
                                          </p:val>
                                        </p:tav>
                                        <p:tav tm="100000">
                                          <p:val>
                                            <p:strVal val="#ppt_h"/>
                                          </p:val>
                                        </p:tav>
                                      </p:tavLst>
                                    </p:anim>
                                    <p:animEffect transition="in" filter="fade">
                                      <p:cBhvr>
                                        <p:cTn id="5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a:stretch>
            <a:fillRect/>
          </a:stretch>
        </p:blipFill>
        <p:spPr bwMode="auto">
          <a:xfrm>
            <a:off x="0" y="0"/>
            <a:ext cx="3498850" cy="2794000"/>
          </a:xfrm>
          <a:prstGeom prst="rect">
            <a:avLst/>
          </a:prstGeom>
          <a:noFill/>
          <a:ln w="9525">
            <a:noFill/>
            <a:miter lim="800000"/>
            <a:headEnd/>
            <a:tailEnd/>
          </a:ln>
        </p:spPr>
      </p:pic>
      <p:pic>
        <p:nvPicPr>
          <p:cNvPr id="19458" name="Picture 3"/>
          <p:cNvPicPr>
            <a:picLocks noChangeAspect="1" noChangeArrowheads="1"/>
          </p:cNvPicPr>
          <p:nvPr/>
        </p:nvPicPr>
        <p:blipFill>
          <a:blip r:embed="rId3"/>
          <a:srcRect/>
          <a:stretch>
            <a:fillRect/>
          </a:stretch>
        </p:blipFill>
        <p:spPr bwMode="auto">
          <a:xfrm>
            <a:off x="5003800" y="3573463"/>
            <a:ext cx="3810000" cy="2381250"/>
          </a:xfrm>
          <a:prstGeom prst="rect">
            <a:avLst/>
          </a:prstGeom>
          <a:noFill/>
          <a:ln w="9525">
            <a:noFill/>
            <a:miter lim="800000"/>
            <a:headEnd/>
            <a:tailEnd/>
          </a:ln>
        </p:spPr>
      </p:pic>
      <p:pic>
        <p:nvPicPr>
          <p:cNvPr id="19459" name="Picture 2"/>
          <p:cNvPicPr>
            <a:picLocks noChangeAspect="1" noChangeArrowheads="1"/>
          </p:cNvPicPr>
          <p:nvPr/>
        </p:nvPicPr>
        <p:blipFill>
          <a:blip r:embed="rId4"/>
          <a:srcRect/>
          <a:stretch>
            <a:fillRect/>
          </a:stretch>
        </p:blipFill>
        <p:spPr bwMode="auto">
          <a:xfrm>
            <a:off x="5076825" y="-63500"/>
            <a:ext cx="4067175" cy="3051175"/>
          </a:xfrm>
          <a:prstGeom prst="rect">
            <a:avLst/>
          </a:prstGeom>
          <a:noFill/>
          <a:ln w="9525">
            <a:noFill/>
            <a:miter lim="800000"/>
            <a:headEnd/>
            <a:tailEnd/>
          </a:ln>
        </p:spPr>
      </p:pic>
      <p:pic>
        <p:nvPicPr>
          <p:cNvPr id="19460" name="Picture 3"/>
          <p:cNvPicPr>
            <a:picLocks noChangeAspect="1" noChangeArrowheads="1"/>
          </p:cNvPicPr>
          <p:nvPr/>
        </p:nvPicPr>
        <p:blipFill>
          <a:blip r:embed="rId5"/>
          <a:srcRect/>
          <a:stretch>
            <a:fillRect/>
          </a:stretch>
        </p:blipFill>
        <p:spPr bwMode="auto">
          <a:xfrm>
            <a:off x="0" y="3500438"/>
            <a:ext cx="3203575" cy="2389187"/>
          </a:xfrm>
          <a:prstGeom prst="rect">
            <a:avLst/>
          </a:prstGeom>
          <a:noFill/>
          <a:ln w="9525">
            <a:noFill/>
            <a:miter lim="800000"/>
            <a:headEnd/>
            <a:tailEnd/>
          </a:ln>
        </p:spPr>
      </p:pic>
      <p:sp>
        <p:nvSpPr>
          <p:cNvPr id="6" name="TextBox 5"/>
          <p:cNvSpPr txBox="1">
            <a:spLocks noChangeArrowheads="1"/>
          </p:cNvSpPr>
          <p:nvPr/>
        </p:nvSpPr>
        <p:spPr bwMode="auto">
          <a:xfrm>
            <a:off x="395288" y="2924175"/>
            <a:ext cx="2605087" cy="461963"/>
          </a:xfrm>
          <a:prstGeom prst="rect">
            <a:avLst/>
          </a:prstGeom>
          <a:noFill/>
          <a:ln w="9525">
            <a:noFill/>
            <a:miter lim="800000"/>
            <a:headEnd/>
            <a:tailEnd/>
          </a:ln>
        </p:spPr>
        <p:txBody>
          <a:bodyPr>
            <a:spAutoFit/>
          </a:bodyPr>
          <a:lstStyle/>
          <a:p>
            <a:r>
              <a:rPr lang="en-US" sz="2400">
                <a:latin typeface="Calibri" pitchFamily="34" charset="0"/>
              </a:rPr>
              <a:t>St. Basil’s Cathedral</a:t>
            </a:r>
            <a:endParaRPr lang="ru-RU" sz="2400">
              <a:latin typeface="Calibri" pitchFamily="34" charset="0"/>
            </a:endParaRPr>
          </a:p>
        </p:txBody>
      </p:sp>
      <p:sp>
        <p:nvSpPr>
          <p:cNvPr id="7" name="TextBox 6"/>
          <p:cNvSpPr txBox="1">
            <a:spLocks noChangeArrowheads="1"/>
          </p:cNvSpPr>
          <p:nvPr/>
        </p:nvSpPr>
        <p:spPr bwMode="auto">
          <a:xfrm>
            <a:off x="5795963" y="2997200"/>
            <a:ext cx="2874962" cy="461963"/>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a:t>
            </a:r>
            <a:r>
              <a:rPr lang="en-US" sz="2400">
                <a:latin typeface="Calibri" pitchFamily="34" charset="0"/>
              </a:rPr>
              <a:t> Tretyakov Gallery</a:t>
            </a:r>
            <a:endParaRPr lang="ru-RU" sz="2400">
              <a:latin typeface="Calibri" pitchFamily="34" charset="0"/>
            </a:endParaRPr>
          </a:p>
        </p:txBody>
      </p:sp>
      <p:sp>
        <p:nvSpPr>
          <p:cNvPr id="8" name="TextBox 7"/>
          <p:cNvSpPr txBox="1">
            <a:spLocks noChangeArrowheads="1"/>
          </p:cNvSpPr>
          <p:nvPr/>
        </p:nvSpPr>
        <p:spPr bwMode="auto">
          <a:xfrm>
            <a:off x="900113" y="6021388"/>
            <a:ext cx="2087562" cy="461962"/>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a:t>
            </a:r>
            <a:r>
              <a:rPr lang="en-US" sz="2400">
                <a:latin typeface="Calibri" pitchFamily="34" charset="0"/>
              </a:rPr>
              <a:t> Kremlin</a:t>
            </a:r>
            <a:endParaRPr lang="ru-RU" sz="2400">
              <a:latin typeface="Calibri" pitchFamily="34" charset="0"/>
            </a:endParaRPr>
          </a:p>
        </p:txBody>
      </p:sp>
      <p:sp>
        <p:nvSpPr>
          <p:cNvPr id="9" name="TextBox 8"/>
          <p:cNvSpPr txBox="1">
            <a:spLocks noChangeArrowheads="1"/>
          </p:cNvSpPr>
          <p:nvPr/>
        </p:nvSpPr>
        <p:spPr bwMode="auto">
          <a:xfrm>
            <a:off x="5364163" y="6092825"/>
            <a:ext cx="2695575" cy="461963"/>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 </a:t>
            </a:r>
            <a:r>
              <a:rPr lang="en-US" sz="2400">
                <a:latin typeface="Calibri" pitchFamily="34" charset="0"/>
              </a:rPr>
              <a:t>British Museum</a:t>
            </a:r>
            <a:endParaRPr lang="ru-RU"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p:cTn id="16"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9">
                                            <p:txEl>
                                              <p:pRg st="0" end="0"/>
                                            </p:txEl>
                                          </p:spTgt>
                                        </p:tgtEl>
                                        <p:attrNameLst>
                                          <p:attrName>style.visibility</p:attrName>
                                        </p:attrNameLst>
                                      </p:cBhvr>
                                      <p:to>
                                        <p:strVal val="visible"/>
                                      </p:to>
                                    </p:set>
                                    <p:anim calcmode="lin" valueType="num">
                                      <p:cBhvr>
                                        <p:cTn id="34"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2"/>
          <a:srcRect/>
          <a:stretch>
            <a:fillRect/>
          </a:stretch>
        </p:blipFill>
        <p:spPr bwMode="auto">
          <a:xfrm>
            <a:off x="4859338" y="0"/>
            <a:ext cx="4108450" cy="3084513"/>
          </a:xfrm>
          <a:prstGeom prst="rect">
            <a:avLst/>
          </a:prstGeom>
          <a:noFill/>
          <a:ln w="9525">
            <a:noFill/>
            <a:miter lim="800000"/>
            <a:headEnd/>
            <a:tailEnd/>
          </a:ln>
        </p:spPr>
      </p:pic>
      <p:pic>
        <p:nvPicPr>
          <p:cNvPr id="20482" name="Picture 4"/>
          <p:cNvPicPr>
            <a:picLocks noChangeAspect="1" noChangeArrowheads="1"/>
          </p:cNvPicPr>
          <p:nvPr/>
        </p:nvPicPr>
        <p:blipFill>
          <a:blip r:embed="rId3"/>
          <a:srcRect/>
          <a:stretch>
            <a:fillRect/>
          </a:stretch>
        </p:blipFill>
        <p:spPr bwMode="auto">
          <a:xfrm>
            <a:off x="395288" y="0"/>
            <a:ext cx="2552700" cy="3162300"/>
          </a:xfrm>
          <a:prstGeom prst="rect">
            <a:avLst/>
          </a:prstGeom>
          <a:noFill/>
          <a:ln w="9525">
            <a:noFill/>
            <a:miter lim="800000"/>
            <a:headEnd/>
            <a:tailEnd/>
          </a:ln>
        </p:spPr>
      </p:pic>
      <p:sp>
        <p:nvSpPr>
          <p:cNvPr id="7" name="TextBox 6"/>
          <p:cNvSpPr txBox="1">
            <a:spLocks noChangeArrowheads="1"/>
          </p:cNvSpPr>
          <p:nvPr/>
        </p:nvSpPr>
        <p:spPr bwMode="auto">
          <a:xfrm>
            <a:off x="900113" y="3213100"/>
            <a:ext cx="1752600" cy="461963"/>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a:t>
            </a:r>
            <a:r>
              <a:rPr lang="en-US" sz="2400">
                <a:latin typeface="Calibri" pitchFamily="34" charset="0"/>
              </a:rPr>
              <a:t> Tsar Bell</a:t>
            </a:r>
            <a:endParaRPr lang="ru-RU" sz="2400">
              <a:latin typeface="Calibri" pitchFamily="34" charset="0"/>
            </a:endParaRPr>
          </a:p>
        </p:txBody>
      </p:sp>
      <p:sp>
        <p:nvSpPr>
          <p:cNvPr id="8" name="TextBox 7"/>
          <p:cNvSpPr txBox="1">
            <a:spLocks noChangeArrowheads="1"/>
          </p:cNvSpPr>
          <p:nvPr/>
        </p:nvSpPr>
        <p:spPr bwMode="auto">
          <a:xfrm>
            <a:off x="5364163" y="3141663"/>
            <a:ext cx="2251075" cy="460375"/>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a:t>
            </a:r>
            <a:r>
              <a:rPr lang="en-US" sz="2400">
                <a:latin typeface="Calibri" pitchFamily="34" charset="0"/>
              </a:rPr>
              <a:t> Tsar Cannon</a:t>
            </a:r>
            <a:endParaRPr lang="ru-RU" sz="2400">
              <a:latin typeface="Calibri" pitchFamily="34" charset="0"/>
            </a:endParaRPr>
          </a:p>
        </p:txBody>
      </p:sp>
      <p:pic>
        <p:nvPicPr>
          <p:cNvPr id="20485" name="Picture 2"/>
          <p:cNvPicPr>
            <a:picLocks noChangeAspect="1" noChangeArrowheads="1"/>
          </p:cNvPicPr>
          <p:nvPr/>
        </p:nvPicPr>
        <p:blipFill>
          <a:blip r:embed="rId4"/>
          <a:srcRect/>
          <a:stretch>
            <a:fillRect/>
          </a:stretch>
        </p:blipFill>
        <p:spPr bwMode="auto">
          <a:xfrm>
            <a:off x="5148263" y="3644900"/>
            <a:ext cx="3163887" cy="2230438"/>
          </a:xfrm>
          <a:prstGeom prst="rect">
            <a:avLst/>
          </a:prstGeom>
          <a:noFill/>
          <a:ln w="9525">
            <a:noFill/>
            <a:miter lim="800000"/>
            <a:headEnd/>
            <a:tailEnd/>
          </a:ln>
        </p:spPr>
      </p:pic>
      <p:sp>
        <p:nvSpPr>
          <p:cNvPr id="9" name="TextBox 8"/>
          <p:cNvSpPr txBox="1">
            <a:spLocks noChangeArrowheads="1"/>
          </p:cNvSpPr>
          <p:nvPr/>
        </p:nvSpPr>
        <p:spPr bwMode="auto">
          <a:xfrm>
            <a:off x="5292725" y="6021388"/>
            <a:ext cx="3392488" cy="461962"/>
          </a:xfrm>
          <a:prstGeom prst="rect">
            <a:avLst/>
          </a:prstGeom>
          <a:noFill/>
          <a:ln w="9525">
            <a:noFill/>
            <a:miter lim="800000"/>
            <a:headEnd/>
            <a:tailEnd/>
          </a:ln>
        </p:spPr>
        <p:txBody>
          <a:bodyPr>
            <a:spAutoFit/>
          </a:bodyPr>
          <a:lstStyle/>
          <a:p>
            <a:r>
              <a:rPr lang="en-US" sz="2400" b="1">
                <a:solidFill>
                  <a:srgbClr val="FF0000"/>
                </a:solidFill>
                <a:latin typeface="Calibri" pitchFamily="34" charset="0"/>
              </a:rPr>
              <a:t>The</a:t>
            </a:r>
            <a:r>
              <a:rPr lang="en-US" sz="2400">
                <a:latin typeface="Calibri" pitchFamily="34" charset="0"/>
              </a:rPr>
              <a:t> Bolshoi Theatre</a:t>
            </a:r>
            <a:endParaRPr lang="ru-RU" sz="2400">
              <a:latin typeface="Calibri" pitchFamily="34" charset="0"/>
            </a:endParaRPr>
          </a:p>
        </p:txBody>
      </p:sp>
      <p:pic>
        <p:nvPicPr>
          <p:cNvPr id="20487" name="Picture 3"/>
          <p:cNvPicPr>
            <a:picLocks noChangeAspect="1" noChangeArrowheads="1"/>
          </p:cNvPicPr>
          <p:nvPr/>
        </p:nvPicPr>
        <p:blipFill>
          <a:blip r:embed="rId5"/>
          <a:srcRect/>
          <a:stretch>
            <a:fillRect/>
          </a:stretch>
        </p:blipFill>
        <p:spPr bwMode="auto">
          <a:xfrm>
            <a:off x="827088" y="3716338"/>
            <a:ext cx="2289175" cy="2316162"/>
          </a:xfrm>
          <a:prstGeom prst="rect">
            <a:avLst/>
          </a:prstGeom>
          <a:noFill/>
          <a:ln w="9525">
            <a:noFill/>
            <a:miter lim="800000"/>
            <a:headEnd/>
            <a:tailEnd/>
          </a:ln>
        </p:spPr>
      </p:pic>
      <p:sp>
        <p:nvSpPr>
          <p:cNvPr id="11" name="TextBox 10"/>
          <p:cNvSpPr txBox="1">
            <a:spLocks noChangeArrowheads="1"/>
          </p:cNvSpPr>
          <p:nvPr/>
        </p:nvSpPr>
        <p:spPr bwMode="auto">
          <a:xfrm>
            <a:off x="1403350" y="6165850"/>
            <a:ext cx="1800225" cy="460375"/>
          </a:xfrm>
          <a:prstGeom prst="rect">
            <a:avLst/>
          </a:prstGeom>
          <a:noFill/>
          <a:ln w="9525">
            <a:noFill/>
            <a:miter lim="800000"/>
            <a:headEnd/>
            <a:tailEnd/>
          </a:ln>
        </p:spPr>
        <p:txBody>
          <a:bodyPr>
            <a:spAutoFit/>
          </a:bodyPr>
          <a:lstStyle/>
          <a:p>
            <a:r>
              <a:rPr lang="en-US" sz="2400">
                <a:latin typeface="Calibri" pitchFamily="34" charset="0"/>
              </a:rPr>
              <a:t>Red Square</a:t>
            </a:r>
            <a:endParaRPr lang="ru-RU"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p:cTn id="16"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1">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9">
                                            <p:txEl>
                                              <p:pRg st="0" end="0"/>
                                            </p:txEl>
                                          </p:spTgt>
                                        </p:tgtEl>
                                        <p:attrNameLst>
                                          <p:attrName>style.visibility</p:attrName>
                                        </p:attrNameLst>
                                      </p:cBhvr>
                                      <p:to>
                                        <p:strVal val="visible"/>
                                      </p:to>
                                    </p:set>
                                    <p:anim calcmode="lin" valueType="num">
                                      <p:cBhvr>
                                        <p:cTn id="34"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p:cNvPicPr>
            <a:picLocks noChangeAspect="1" noChangeArrowheads="1"/>
          </p:cNvPicPr>
          <p:nvPr/>
        </p:nvPicPr>
        <p:blipFill>
          <a:blip r:embed="rId2"/>
          <a:srcRect/>
          <a:stretch>
            <a:fillRect/>
          </a:stretch>
        </p:blipFill>
        <p:spPr bwMode="auto">
          <a:xfrm>
            <a:off x="5426075" y="188913"/>
            <a:ext cx="3717925" cy="2787650"/>
          </a:xfrm>
          <a:prstGeom prst="rect">
            <a:avLst/>
          </a:prstGeom>
          <a:noFill/>
          <a:ln w="9525">
            <a:noFill/>
            <a:miter lim="800000"/>
            <a:headEnd/>
            <a:tailEnd/>
          </a:ln>
        </p:spPr>
      </p:pic>
      <p:sp>
        <p:nvSpPr>
          <p:cNvPr id="21506" name="TextBox 3"/>
          <p:cNvSpPr txBox="1">
            <a:spLocks noChangeArrowheads="1"/>
          </p:cNvSpPr>
          <p:nvPr/>
        </p:nvSpPr>
        <p:spPr bwMode="auto">
          <a:xfrm>
            <a:off x="395288" y="2636838"/>
            <a:ext cx="8424862" cy="4524375"/>
          </a:xfrm>
          <a:prstGeom prst="rect">
            <a:avLst/>
          </a:prstGeom>
          <a:noFill/>
          <a:ln w="9525">
            <a:noFill/>
            <a:miter lim="800000"/>
            <a:headEnd/>
            <a:tailEnd/>
          </a:ln>
        </p:spPr>
        <p:txBody>
          <a:bodyPr>
            <a:spAutoFit/>
          </a:bodyPr>
          <a:lstStyle/>
          <a:p>
            <a:r>
              <a:rPr lang="en-US" sz="3200">
                <a:latin typeface="Calibri" pitchFamily="34" charset="0"/>
              </a:rPr>
              <a:t>To go to </a:t>
            </a:r>
            <a:r>
              <a:rPr lang="en-US" sz="3200" b="1">
                <a:latin typeface="Calibri" pitchFamily="34" charset="0"/>
              </a:rPr>
              <a:t>school</a:t>
            </a:r>
            <a:r>
              <a:rPr lang="en-US" sz="3200">
                <a:latin typeface="Calibri" pitchFamily="34" charset="0"/>
              </a:rPr>
              <a:t> </a:t>
            </a:r>
            <a:r>
              <a:rPr lang="ru-RU" sz="3200">
                <a:latin typeface="Calibri" pitchFamily="34" charset="0"/>
              </a:rPr>
              <a:t>– идти в школу (учиться)</a:t>
            </a:r>
            <a:endParaRPr lang="en-US" sz="3200">
              <a:latin typeface="Calibri" pitchFamily="34" charset="0"/>
            </a:endParaRPr>
          </a:p>
          <a:p>
            <a:r>
              <a:rPr lang="en-US" sz="3200">
                <a:latin typeface="Calibri" pitchFamily="34" charset="0"/>
              </a:rPr>
              <a:t>To be in </a:t>
            </a:r>
            <a:r>
              <a:rPr lang="en-US" sz="3200" b="1">
                <a:latin typeface="Calibri" pitchFamily="34" charset="0"/>
              </a:rPr>
              <a:t>hospital</a:t>
            </a:r>
            <a:r>
              <a:rPr lang="ru-RU" sz="3200">
                <a:latin typeface="Calibri" pitchFamily="34" charset="0"/>
              </a:rPr>
              <a:t> – быть в больнице (лечиться)</a:t>
            </a:r>
            <a:endParaRPr lang="en-US" sz="3200">
              <a:latin typeface="Calibri" pitchFamily="34" charset="0"/>
            </a:endParaRPr>
          </a:p>
          <a:p>
            <a:r>
              <a:rPr lang="en-US" sz="3200">
                <a:latin typeface="Calibri" pitchFamily="34" charset="0"/>
              </a:rPr>
              <a:t>To go to </a:t>
            </a:r>
            <a:r>
              <a:rPr lang="en-US" sz="3200" b="1">
                <a:latin typeface="Calibri" pitchFamily="34" charset="0"/>
              </a:rPr>
              <a:t>bed</a:t>
            </a:r>
            <a:r>
              <a:rPr lang="ru-RU" sz="3200">
                <a:latin typeface="Calibri" pitchFamily="34" charset="0"/>
              </a:rPr>
              <a:t> – идти спать</a:t>
            </a:r>
            <a:endParaRPr lang="en-US" sz="3200">
              <a:latin typeface="Calibri" pitchFamily="34" charset="0"/>
            </a:endParaRPr>
          </a:p>
          <a:p>
            <a:r>
              <a:rPr lang="en-US" sz="3200">
                <a:latin typeface="Calibri" pitchFamily="34" charset="0"/>
              </a:rPr>
              <a:t>To be in </a:t>
            </a:r>
            <a:r>
              <a:rPr lang="en-US" sz="3200" b="1">
                <a:latin typeface="Calibri" pitchFamily="34" charset="0"/>
              </a:rPr>
              <a:t>prison</a:t>
            </a:r>
            <a:r>
              <a:rPr lang="ru-RU" sz="3200">
                <a:latin typeface="Calibri" pitchFamily="34" charset="0"/>
              </a:rPr>
              <a:t> – быть в тюрьме (сидеть)</a:t>
            </a:r>
            <a:endParaRPr lang="en-US" sz="3200">
              <a:latin typeface="Calibri" pitchFamily="34" charset="0"/>
            </a:endParaRPr>
          </a:p>
          <a:p>
            <a:r>
              <a:rPr lang="en-US" sz="3200">
                <a:latin typeface="Calibri" pitchFamily="34" charset="0"/>
              </a:rPr>
              <a:t>To be in </a:t>
            </a:r>
            <a:r>
              <a:rPr lang="en-US" sz="3200" b="1">
                <a:latin typeface="Calibri" pitchFamily="34" charset="0"/>
              </a:rPr>
              <a:t>church</a:t>
            </a:r>
            <a:r>
              <a:rPr lang="ru-RU" sz="3200">
                <a:latin typeface="Calibri" pitchFamily="34" charset="0"/>
              </a:rPr>
              <a:t> – быть в церкви (молиться)</a:t>
            </a:r>
            <a:endParaRPr lang="en-US" sz="3200">
              <a:latin typeface="Calibri" pitchFamily="34" charset="0"/>
            </a:endParaRPr>
          </a:p>
          <a:p>
            <a:r>
              <a:rPr lang="en-US" sz="3200">
                <a:latin typeface="Calibri" pitchFamily="34" charset="0"/>
              </a:rPr>
              <a:t>To go to </a:t>
            </a:r>
            <a:r>
              <a:rPr lang="en-US" sz="3200" b="1">
                <a:latin typeface="Calibri" pitchFamily="34" charset="0"/>
              </a:rPr>
              <a:t>university</a:t>
            </a:r>
            <a:r>
              <a:rPr lang="ru-RU" sz="3200">
                <a:latin typeface="Calibri" pitchFamily="34" charset="0"/>
              </a:rPr>
              <a:t> – идти в университет (учиться)</a:t>
            </a:r>
            <a:endParaRPr lang="en-US" sz="3200">
              <a:latin typeface="Calibri" pitchFamily="34" charset="0"/>
            </a:endParaRPr>
          </a:p>
          <a:p>
            <a:r>
              <a:rPr lang="en-US" sz="3200">
                <a:latin typeface="Calibri" pitchFamily="34" charset="0"/>
              </a:rPr>
              <a:t>To go to </a:t>
            </a:r>
            <a:r>
              <a:rPr lang="en-US" sz="3200" b="1">
                <a:latin typeface="Calibri" pitchFamily="34" charset="0"/>
              </a:rPr>
              <a:t>college</a:t>
            </a:r>
            <a:r>
              <a:rPr lang="ru-RU" sz="3200">
                <a:latin typeface="Calibri" pitchFamily="34" charset="0"/>
              </a:rPr>
              <a:t> – идти в колледж (учиться)</a:t>
            </a:r>
            <a:endParaRPr lang="en-US" sz="3200">
              <a:latin typeface="Calibri" pitchFamily="34" charset="0"/>
            </a:endParaRPr>
          </a:p>
          <a:p>
            <a:endParaRPr lang="ru-RU" sz="3200">
              <a:latin typeface="Calibri" pitchFamily="34" charset="0"/>
            </a:endParaRPr>
          </a:p>
        </p:txBody>
      </p:sp>
      <p:sp>
        <p:nvSpPr>
          <p:cNvPr id="21507" name="TextBox 4"/>
          <p:cNvSpPr txBox="1">
            <a:spLocks noChangeArrowheads="1"/>
          </p:cNvSpPr>
          <p:nvPr/>
        </p:nvSpPr>
        <p:spPr bwMode="auto">
          <a:xfrm>
            <a:off x="1116013" y="981075"/>
            <a:ext cx="4137025" cy="768350"/>
          </a:xfrm>
          <a:prstGeom prst="rect">
            <a:avLst/>
          </a:prstGeom>
          <a:noFill/>
          <a:ln w="9525">
            <a:noFill/>
            <a:miter lim="800000"/>
            <a:headEnd/>
            <a:tailEnd/>
          </a:ln>
        </p:spPr>
        <p:txBody>
          <a:bodyPr>
            <a:spAutoFit/>
          </a:bodyPr>
          <a:lstStyle/>
          <a:p>
            <a:r>
              <a:rPr lang="en-US" sz="4400" b="1">
                <a:solidFill>
                  <a:srgbClr val="FF0000"/>
                </a:solidFill>
                <a:latin typeface="Comic Sans MS" pitchFamily="66" charset="0"/>
              </a:rPr>
              <a:t>NO ARTICLE!</a:t>
            </a:r>
            <a:endParaRPr lang="ru-RU" sz="44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1"/>
          <p:cNvSpPr>
            <a:spLocks noChangeArrowheads="1"/>
          </p:cNvSpPr>
          <p:nvPr/>
        </p:nvSpPr>
        <p:spPr bwMode="auto">
          <a:xfrm>
            <a:off x="323850" y="1196975"/>
            <a:ext cx="8496300" cy="5262563"/>
          </a:xfrm>
          <a:prstGeom prst="rect">
            <a:avLst/>
          </a:prstGeom>
          <a:noFill/>
          <a:ln w="9525">
            <a:noFill/>
            <a:miter lim="800000"/>
            <a:headEnd/>
            <a:tailEnd/>
          </a:ln>
        </p:spPr>
        <p:txBody>
          <a:bodyPr>
            <a:spAutoFit/>
          </a:bodyPr>
          <a:lstStyle/>
          <a:p>
            <a:r>
              <a:rPr lang="en-US" sz="2800">
                <a:latin typeface="Calibri" pitchFamily="34" charset="0"/>
              </a:rPr>
              <a:t>To go to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school</a:t>
            </a:r>
            <a:r>
              <a:rPr lang="en-US" sz="2800">
                <a:latin typeface="Calibri" pitchFamily="34" charset="0"/>
              </a:rPr>
              <a:t> </a:t>
            </a:r>
            <a:r>
              <a:rPr lang="ru-RU" sz="2800">
                <a:latin typeface="Calibri" pitchFamily="34" charset="0"/>
              </a:rPr>
              <a:t>– идти в школу </a:t>
            </a:r>
            <a:r>
              <a:rPr lang="en-US" sz="2800">
                <a:latin typeface="Calibri" pitchFamily="34" charset="0"/>
              </a:rPr>
              <a:t>(e.g. </a:t>
            </a:r>
            <a:r>
              <a:rPr lang="ru-RU" sz="2800">
                <a:latin typeface="Calibri" pitchFamily="34" charset="0"/>
              </a:rPr>
              <a:t>на родительское собрание)</a:t>
            </a:r>
            <a:endParaRPr lang="en-US" sz="2800">
              <a:latin typeface="Calibri" pitchFamily="34" charset="0"/>
            </a:endParaRPr>
          </a:p>
          <a:p>
            <a:r>
              <a:rPr lang="en-US" sz="2800">
                <a:latin typeface="Calibri" pitchFamily="34" charset="0"/>
              </a:rPr>
              <a:t>To be in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hospital</a:t>
            </a:r>
            <a:r>
              <a:rPr lang="ru-RU" sz="2800">
                <a:latin typeface="Calibri" pitchFamily="34" charset="0"/>
              </a:rPr>
              <a:t> – быть в больнице (</a:t>
            </a:r>
            <a:r>
              <a:rPr lang="en-US" sz="2800">
                <a:latin typeface="Calibri" pitchFamily="34" charset="0"/>
              </a:rPr>
              <a:t>e.g. </a:t>
            </a:r>
            <a:r>
              <a:rPr lang="ru-RU" sz="2800">
                <a:latin typeface="Calibri" pitchFamily="34" charset="0"/>
              </a:rPr>
              <a:t>навестить больного)</a:t>
            </a:r>
            <a:endParaRPr lang="en-US" sz="2800">
              <a:latin typeface="Calibri" pitchFamily="34" charset="0"/>
            </a:endParaRPr>
          </a:p>
          <a:p>
            <a:r>
              <a:rPr lang="en-US" sz="2800">
                <a:latin typeface="Calibri" pitchFamily="34" charset="0"/>
              </a:rPr>
              <a:t>Don’t sit on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bed</a:t>
            </a:r>
            <a:r>
              <a:rPr lang="ru-RU" sz="2800">
                <a:latin typeface="Calibri" pitchFamily="34" charset="0"/>
              </a:rPr>
              <a:t> – не садись на кровать (мебель)</a:t>
            </a:r>
            <a:endParaRPr lang="en-US" sz="2800">
              <a:latin typeface="Calibri" pitchFamily="34" charset="0"/>
            </a:endParaRPr>
          </a:p>
          <a:p>
            <a:r>
              <a:rPr lang="en-US" sz="2800">
                <a:latin typeface="Calibri" pitchFamily="34" charset="0"/>
              </a:rPr>
              <a:t>To be in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prison</a:t>
            </a:r>
            <a:r>
              <a:rPr lang="ru-RU" sz="2800">
                <a:latin typeface="Calibri" pitchFamily="34" charset="0"/>
              </a:rPr>
              <a:t> – быть в тюрьме (</a:t>
            </a:r>
            <a:r>
              <a:rPr lang="en-US" sz="2800">
                <a:latin typeface="Calibri" pitchFamily="34" charset="0"/>
              </a:rPr>
              <a:t>e.g. </a:t>
            </a:r>
            <a:r>
              <a:rPr lang="ru-RU" sz="2800">
                <a:latin typeface="Calibri" pitchFamily="34" charset="0"/>
              </a:rPr>
              <a:t>на свидании с осужденным)</a:t>
            </a:r>
            <a:endParaRPr lang="en-US" sz="2800">
              <a:latin typeface="Calibri" pitchFamily="34" charset="0"/>
            </a:endParaRPr>
          </a:p>
          <a:p>
            <a:r>
              <a:rPr lang="en-US" sz="2800">
                <a:latin typeface="Calibri" pitchFamily="34" charset="0"/>
              </a:rPr>
              <a:t>To be in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church</a:t>
            </a:r>
            <a:r>
              <a:rPr lang="ru-RU" sz="2800">
                <a:latin typeface="Calibri" pitchFamily="34" charset="0"/>
              </a:rPr>
              <a:t> – быть в церкви (</a:t>
            </a:r>
            <a:r>
              <a:rPr lang="en-US" sz="2800">
                <a:latin typeface="Calibri" pitchFamily="34" charset="0"/>
              </a:rPr>
              <a:t>e.g. </a:t>
            </a:r>
            <a:r>
              <a:rPr lang="ru-RU" sz="2800">
                <a:latin typeface="Calibri" pitchFamily="34" charset="0"/>
              </a:rPr>
              <a:t>купить свечу)</a:t>
            </a:r>
            <a:endParaRPr lang="en-US" sz="2800">
              <a:latin typeface="Calibri" pitchFamily="34" charset="0"/>
            </a:endParaRPr>
          </a:p>
          <a:p>
            <a:r>
              <a:rPr lang="en-US" sz="2800">
                <a:latin typeface="Calibri" pitchFamily="34" charset="0"/>
              </a:rPr>
              <a:t>To go to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university</a:t>
            </a:r>
            <a:r>
              <a:rPr lang="ru-RU" sz="2800">
                <a:latin typeface="Calibri" pitchFamily="34" charset="0"/>
              </a:rPr>
              <a:t> – идти в университет (</a:t>
            </a:r>
            <a:r>
              <a:rPr lang="en-US" sz="2800">
                <a:latin typeface="Calibri" pitchFamily="34" charset="0"/>
              </a:rPr>
              <a:t>e.g. </a:t>
            </a:r>
            <a:r>
              <a:rPr lang="ru-RU" sz="2800">
                <a:latin typeface="Calibri" pitchFamily="34" charset="0"/>
              </a:rPr>
              <a:t>обсудить экзамены сына)</a:t>
            </a:r>
            <a:endParaRPr lang="en-US" sz="2800">
              <a:latin typeface="Calibri" pitchFamily="34" charset="0"/>
            </a:endParaRPr>
          </a:p>
          <a:p>
            <a:r>
              <a:rPr lang="en-US" sz="2800">
                <a:latin typeface="Calibri" pitchFamily="34" charset="0"/>
              </a:rPr>
              <a:t>To go to </a:t>
            </a:r>
            <a:r>
              <a:rPr lang="en-US" sz="2800" b="1">
                <a:solidFill>
                  <a:srgbClr val="FF0000"/>
                </a:solidFill>
                <a:latin typeface="Calibri" pitchFamily="34" charset="0"/>
              </a:rPr>
              <a:t>the</a:t>
            </a:r>
            <a:r>
              <a:rPr lang="en-US" sz="2800">
                <a:latin typeface="Calibri" pitchFamily="34" charset="0"/>
              </a:rPr>
              <a:t> </a:t>
            </a:r>
            <a:r>
              <a:rPr lang="en-US" sz="2800" b="1">
                <a:latin typeface="Calibri" pitchFamily="34" charset="0"/>
              </a:rPr>
              <a:t>college</a:t>
            </a:r>
            <a:r>
              <a:rPr lang="ru-RU" sz="2800">
                <a:latin typeface="Calibri" pitchFamily="34" charset="0"/>
              </a:rPr>
              <a:t> – идти в колледж (</a:t>
            </a:r>
            <a:r>
              <a:rPr lang="en-US" sz="2800">
                <a:latin typeface="Calibri" pitchFamily="34" charset="0"/>
              </a:rPr>
              <a:t>e.g. </a:t>
            </a:r>
            <a:r>
              <a:rPr lang="ru-RU" sz="2800">
                <a:latin typeface="Calibri" pitchFamily="34" charset="0"/>
              </a:rPr>
              <a:t>встретить дочь)</a:t>
            </a:r>
          </a:p>
        </p:txBody>
      </p:sp>
      <p:sp>
        <p:nvSpPr>
          <p:cNvPr id="22530" name="TextBox 2"/>
          <p:cNvSpPr txBox="1">
            <a:spLocks noChangeArrowheads="1"/>
          </p:cNvSpPr>
          <p:nvPr/>
        </p:nvSpPr>
        <p:spPr bwMode="auto">
          <a:xfrm>
            <a:off x="1187450" y="333375"/>
            <a:ext cx="4464050" cy="768350"/>
          </a:xfrm>
          <a:prstGeom prst="rect">
            <a:avLst/>
          </a:prstGeom>
          <a:noFill/>
          <a:ln w="9525">
            <a:noFill/>
            <a:miter lim="800000"/>
            <a:headEnd/>
            <a:tailEnd/>
          </a:ln>
        </p:spPr>
        <p:txBody>
          <a:bodyPr>
            <a:spAutoFit/>
          </a:bodyPr>
          <a:lstStyle/>
          <a:p>
            <a:r>
              <a:rPr lang="en-US" sz="4400" b="1">
                <a:solidFill>
                  <a:srgbClr val="FF0000"/>
                </a:solidFill>
                <a:latin typeface="Comic Sans MS" pitchFamily="66" charset="0"/>
              </a:rPr>
              <a:t>Article THE!</a:t>
            </a:r>
            <a:endParaRPr lang="ru-RU" sz="44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Box 2"/>
          <p:cNvSpPr txBox="1">
            <a:spLocks noChangeArrowheads="1"/>
          </p:cNvSpPr>
          <p:nvPr/>
        </p:nvSpPr>
        <p:spPr bwMode="auto">
          <a:xfrm>
            <a:off x="3132138" y="476250"/>
            <a:ext cx="2254250" cy="646113"/>
          </a:xfrm>
          <a:prstGeom prst="rect">
            <a:avLst/>
          </a:prstGeom>
          <a:noFill/>
          <a:ln w="9525">
            <a:noFill/>
            <a:miter lim="800000"/>
            <a:headEnd/>
            <a:tailEnd/>
          </a:ln>
        </p:spPr>
        <p:txBody>
          <a:bodyPr>
            <a:spAutoFit/>
          </a:bodyPr>
          <a:lstStyle/>
          <a:p>
            <a:r>
              <a:rPr lang="ru-RU" sz="3600" b="1">
                <a:latin typeface="Comic Sans MS" pitchFamily="66" charset="0"/>
              </a:rPr>
              <a:t>Артикль</a:t>
            </a:r>
            <a:r>
              <a:rPr lang="ru-RU" sz="3600" b="1">
                <a:latin typeface="Calibri" pitchFamily="34" charset="0"/>
              </a:rPr>
              <a:t> </a:t>
            </a:r>
          </a:p>
        </p:txBody>
      </p:sp>
      <p:sp>
        <p:nvSpPr>
          <p:cNvPr id="6" name="TextBox 5"/>
          <p:cNvSpPr txBox="1">
            <a:spLocks noChangeArrowheads="1"/>
          </p:cNvSpPr>
          <p:nvPr/>
        </p:nvSpPr>
        <p:spPr bwMode="auto">
          <a:xfrm>
            <a:off x="323850" y="1773238"/>
            <a:ext cx="10440988" cy="646112"/>
          </a:xfrm>
          <a:prstGeom prst="rect">
            <a:avLst/>
          </a:prstGeom>
          <a:noFill/>
          <a:ln w="9525">
            <a:noFill/>
            <a:miter lim="800000"/>
            <a:headEnd/>
            <a:tailEnd/>
          </a:ln>
        </p:spPr>
        <p:txBody>
          <a:bodyPr>
            <a:spAutoFit/>
          </a:bodyPr>
          <a:lstStyle/>
          <a:p>
            <a:r>
              <a:rPr lang="ru-RU" sz="3600" b="1">
                <a:latin typeface="Comic Sans MS" pitchFamily="66" charset="0"/>
              </a:rPr>
              <a:t>неопределенный      определенный</a:t>
            </a:r>
          </a:p>
        </p:txBody>
      </p:sp>
      <p:cxnSp>
        <p:nvCxnSpPr>
          <p:cNvPr id="8" name="Прямая со стрелкой 7"/>
          <p:cNvCxnSpPr/>
          <p:nvPr/>
        </p:nvCxnSpPr>
        <p:spPr>
          <a:xfrm>
            <a:off x="4932363" y="1052513"/>
            <a:ext cx="1727200" cy="720725"/>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2195513" y="1052513"/>
            <a:ext cx="2016125" cy="6477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srcRect/>
          <a:stretch>
            <a:fillRect/>
          </a:stretch>
        </p:blipFill>
        <p:spPr bwMode="auto">
          <a:xfrm>
            <a:off x="1403350" y="2492375"/>
            <a:ext cx="1838325" cy="2206625"/>
          </a:xfrm>
          <a:prstGeom prst="rect">
            <a:avLst/>
          </a:prstGeom>
          <a:noFill/>
          <a:ln w="9525">
            <a:noFill/>
            <a:miter lim="800000"/>
            <a:headEnd/>
            <a:tailEnd/>
          </a:ln>
        </p:spPr>
      </p:pic>
      <p:sp>
        <p:nvSpPr>
          <p:cNvPr id="15" name="TextBox 14"/>
          <p:cNvSpPr txBox="1">
            <a:spLocks noChangeArrowheads="1"/>
          </p:cNvSpPr>
          <p:nvPr/>
        </p:nvSpPr>
        <p:spPr bwMode="auto">
          <a:xfrm>
            <a:off x="4932363" y="4724400"/>
            <a:ext cx="3671887" cy="1077913"/>
          </a:xfrm>
          <a:prstGeom prst="rect">
            <a:avLst/>
          </a:prstGeom>
          <a:noFill/>
          <a:ln w="9525">
            <a:noFill/>
            <a:miter lim="800000"/>
            <a:headEnd/>
            <a:tailEnd/>
          </a:ln>
        </p:spPr>
        <p:txBody>
          <a:bodyPr>
            <a:spAutoFit/>
          </a:bodyPr>
          <a:lstStyle/>
          <a:p>
            <a:r>
              <a:rPr lang="en-US" sz="3200" b="1">
                <a:solidFill>
                  <a:srgbClr val="C00000"/>
                </a:solidFill>
                <a:latin typeface="Comic Sans MS" pitchFamily="66" charset="0"/>
              </a:rPr>
              <a:t>The</a:t>
            </a:r>
            <a:r>
              <a:rPr lang="en-US" sz="3200">
                <a:latin typeface="Comic Sans MS" pitchFamily="66" charset="0"/>
              </a:rPr>
              <a:t> book</a:t>
            </a:r>
            <a:endParaRPr lang="ru-RU" sz="3200">
              <a:latin typeface="Comic Sans MS" pitchFamily="66" charset="0"/>
            </a:endParaRPr>
          </a:p>
          <a:p>
            <a:r>
              <a:rPr lang="ru-RU" sz="3200">
                <a:latin typeface="Comic Sans MS" pitchFamily="66" charset="0"/>
              </a:rPr>
              <a:t>(определенная)</a:t>
            </a:r>
          </a:p>
        </p:txBody>
      </p:sp>
      <p:sp>
        <p:nvSpPr>
          <p:cNvPr id="17" name="TextBox 16"/>
          <p:cNvSpPr txBox="1">
            <a:spLocks noChangeArrowheads="1"/>
          </p:cNvSpPr>
          <p:nvPr/>
        </p:nvSpPr>
        <p:spPr bwMode="auto">
          <a:xfrm>
            <a:off x="1116013" y="4868863"/>
            <a:ext cx="2376487" cy="1077912"/>
          </a:xfrm>
          <a:prstGeom prst="rect">
            <a:avLst/>
          </a:prstGeom>
          <a:noFill/>
          <a:ln w="9525">
            <a:noFill/>
            <a:miter lim="800000"/>
            <a:headEnd/>
            <a:tailEnd/>
          </a:ln>
        </p:spPr>
        <p:txBody>
          <a:bodyPr>
            <a:spAutoFit/>
          </a:bodyPr>
          <a:lstStyle/>
          <a:p>
            <a:r>
              <a:rPr lang="en-US" sz="3200" b="1">
                <a:solidFill>
                  <a:srgbClr val="C00000"/>
                </a:solidFill>
                <a:latin typeface="Comic Sans MS" pitchFamily="66" charset="0"/>
              </a:rPr>
              <a:t>A</a:t>
            </a:r>
            <a:r>
              <a:rPr lang="en-US" sz="3200">
                <a:latin typeface="Comic Sans MS" pitchFamily="66" charset="0"/>
              </a:rPr>
              <a:t> book</a:t>
            </a:r>
            <a:endParaRPr lang="ru-RU" sz="3200">
              <a:latin typeface="Comic Sans MS" pitchFamily="66" charset="0"/>
            </a:endParaRPr>
          </a:p>
          <a:p>
            <a:r>
              <a:rPr lang="ru-RU" sz="3200">
                <a:latin typeface="Comic Sans MS" pitchFamily="66" charset="0"/>
              </a:rPr>
              <a:t>(любая)</a:t>
            </a:r>
          </a:p>
        </p:txBody>
      </p:sp>
      <p:pic>
        <p:nvPicPr>
          <p:cNvPr id="2" name="Picture 2"/>
          <p:cNvPicPr>
            <a:picLocks noChangeAspect="1" noChangeArrowheads="1"/>
          </p:cNvPicPr>
          <p:nvPr/>
        </p:nvPicPr>
        <p:blipFill>
          <a:blip r:embed="rId3"/>
          <a:srcRect/>
          <a:stretch>
            <a:fillRect/>
          </a:stretch>
        </p:blipFill>
        <p:spPr bwMode="auto">
          <a:xfrm>
            <a:off x="5724525" y="2565400"/>
            <a:ext cx="1727200" cy="2165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Effect transition="in" filter="fade">
                                      <p:cBhvr>
                                        <p:cTn id="16" dur="5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 calcmode="lin" valueType="num">
                                      <p:cBhvr>
                                        <p:cTn id="21"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7">
                                            <p:txEl>
                                              <p:pRg st="0" end="0"/>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17">
                                            <p:txEl>
                                              <p:pRg st="1" end="1"/>
                                            </p:txEl>
                                          </p:spTgt>
                                        </p:tgtEl>
                                        <p:attrNameLst>
                                          <p:attrName>style.visibility</p:attrName>
                                        </p:attrNameLst>
                                      </p:cBhvr>
                                      <p:to>
                                        <p:strVal val="visible"/>
                                      </p:to>
                                    </p:set>
                                    <p:anim calcmode="lin" valueType="num">
                                      <p:cBhvr>
                                        <p:cTn id="26"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15">
                                            <p:txEl>
                                              <p:pRg st="0" end="0"/>
                                            </p:txEl>
                                          </p:spTgt>
                                        </p:tgtEl>
                                        <p:attrNameLst>
                                          <p:attrName>style.visibility</p:attrName>
                                        </p:attrNameLst>
                                      </p:cBhvr>
                                      <p:to>
                                        <p:strVal val="visible"/>
                                      </p:to>
                                    </p:set>
                                    <p:anim calcmode="lin" valueType="num">
                                      <p:cBhvr>
                                        <p:cTn id="40" dur="1000" fill="hold"/>
                                        <p:tgtEl>
                                          <p:spTgt spid="15">
                                            <p:txEl>
                                              <p:pRg st="0" end="0"/>
                                            </p:txEl>
                                          </p:spTgt>
                                        </p:tgtEl>
                                        <p:attrNameLst>
                                          <p:attrName>ppt_x</p:attrName>
                                        </p:attrNameLst>
                                      </p:cBhvr>
                                      <p:tavLst>
                                        <p:tav tm="0">
                                          <p:val>
                                            <p:strVal val="#ppt_x-.2"/>
                                          </p:val>
                                        </p:tav>
                                        <p:tav tm="100000">
                                          <p:val>
                                            <p:strVal val="#ppt_x"/>
                                          </p:val>
                                        </p:tav>
                                      </p:tavLst>
                                    </p:anim>
                                    <p:anim calcmode="lin" valueType="num">
                                      <p:cBhvr>
                                        <p:cTn id="41" dur="1000" fill="hold"/>
                                        <p:tgtEl>
                                          <p:spTgt spid="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5">
                                            <p:txEl>
                                              <p:pRg st="0" end="0"/>
                                            </p:txEl>
                                          </p:spTgt>
                                        </p:tgtEl>
                                      </p:cBhvr>
                                    </p:animEffect>
                                  </p:childTnLst>
                                </p:cTn>
                              </p:par>
                              <p:par>
                                <p:cTn id="43" presetID="29" presetClass="entr" presetSubtype="0" fill="hold" nodeType="withEffect">
                                  <p:stCondLst>
                                    <p:cond delay="0"/>
                                  </p:stCondLst>
                                  <p:childTnLst>
                                    <p:set>
                                      <p:cBhvr>
                                        <p:cTn id="44" dur="1" fill="hold">
                                          <p:stCondLst>
                                            <p:cond delay="0"/>
                                          </p:stCondLst>
                                        </p:cTn>
                                        <p:tgtEl>
                                          <p:spTgt spid="15">
                                            <p:txEl>
                                              <p:pRg st="1" end="1"/>
                                            </p:txEl>
                                          </p:spTgt>
                                        </p:tgtEl>
                                        <p:attrNameLst>
                                          <p:attrName>style.visibility</p:attrName>
                                        </p:attrNameLst>
                                      </p:cBhvr>
                                      <p:to>
                                        <p:strVal val="visible"/>
                                      </p:to>
                                    </p:set>
                                    <p:anim calcmode="lin" valueType="num">
                                      <p:cBhvr>
                                        <p:cTn id="45" dur="1000" fill="hold"/>
                                        <p:tgtEl>
                                          <p:spTgt spid="15">
                                            <p:txEl>
                                              <p:pRg st="1" end="1"/>
                                            </p:txEl>
                                          </p:spTgt>
                                        </p:tgtEl>
                                        <p:attrNameLst>
                                          <p:attrName>ppt_x</p:attrName>
                                        </p:attrNameLst>
                                      </p:cBhvr>
                                      <p:tavLst>
                                        <p:tav tm="0">
                                          <p:val>
                                            <p:strVal val="#ppt_x-.2"/>
                                          </p:val>
                                        </p:tav>
                                        <p:tav tm="100000">
                                          <p:val>
                                            <p:strVal val="#ppt_x"/>
                                          </p:val>
                                        </p:tav>
                                      </p:tavLst>
                                    </p:anim>
                                    <p:anim calcmode="lin" valueType="num">
                                      <p:cBhvr>
                                        <p:cTn id="46" dur="1000" fill="hold"/>
                                        <p:tgtEl>
                                          <p:spTgt spid="1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900113" y="620713"/>
            <a:ext cx="7488237" cy="5632450"/>
          </a:xfrm>
          <a:prstGeom prst="rect">
            <a:avLst/>
          </a:prstGeom>
          <a:noFill/>
          <a:ln w="9525">
            <a:noFill/>
            <a:miter lim="800000"/>
            <a:headEnd/>
            <a:tailEnd/>
          </a:ln>
        </p:spPr>
        <p:txBody>
          <a:bodyPr>
            <a:spAutoFit/>
          </a:bodyPr>
          <a:lstStyle/>
          <a:p>
            <a:r>
              <a:rPr lang="en-US" sz="3600">
                <a:solidFill>
                  <a:srgbClr val="7030A0"/>
                </a:solidFill>
                <a:latin typeface="Calibri" pitchFamily="34" charset="0"/>
              </a:rPr>
              <a:t>Exersise1 </a:t>
            </a:r>
          </a:p>
          <a:p>
            <a:r>
              <a:rPr lang="en-US" sz="3600">
                <a:latin typeface="Calibri" pitchFamily="34" charset="0"/>
              </a:rPr>
              <a:t>… United States is … big country. It consists of … 50 states. … Hawaii is … 50</a:t>
            </a:r>
            <a:r>
              <a:rPr lang="en-US" sz="3600" baseline="30000">
                <a:latin typeface="Calibri" pitchFamily="34" charset="0"/>
              </a:rPr>
              <a:t>th</a:t>
            </a:r>
            <a:r>
              <a:rPr lang="en-US" sz="3600">
                <a:latin typeface="Calibri" pitchFamily="34" charset="0"/>
              </a:rPr>
              <a:t> state.</a:t>
            </a:r>
            <a:r>
              <a:rPr lang="ru-RU" sz="3600">
                <a:latin typeface="Calibri" pitchFamily="34" charset="0"/>
              </a:rPr>
              <a:t> </a:t>
            </a:r>
            <a:r>
              <a:rPr lang="en-US" sz="3600">
                <a:latin typeface="Calibri" pitchFamily="34" charset="0"/>
              </a:rPr>
              <a:t>… Rhode Island is … smallest. … capital of … USA is … Washington, DC. There are … mountains in … west and big lakes in … north. … longest North American river, … Mississippi, begins near these lakes and flows into … Gulf of Mexico.</a:t>
            </a:r>
            <a:endParaRPr lang="ru-RU" sz="360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1"/>
          <p:cNvSpPr>
            <a:spLocks noChangeArrowheads="1"/>
          </p:cNvSpPr>
          <p:nvPr/>
        </p:nvSpPr>
        <p:spPr bwMode="auto">
          <a:xfrm>
            <a:off x="539750" y="620713"/>
            <a:ext cx="7920038" cy="5632450"/>
          </a:xfrm>
          <a:prstGeom prst="rect">
            <a:avLst/>
          </a:prstGeom>
          <a:noFill/>
          <a:ln w="9525">
            <a:noFill/>
            <a:miter lim="800000"/>
            <a:headEnd/>
            <a:tailEnd/>
          </a:ln>
        </p:spPr>
        <p:txBody>
          <a:bodyPr>
            <a:spAutoFit/>
          </a:bodyPr>
          <a:lstStyle/>
          <a:p>
            <a:pPr algn="ctr"/>
            <a:r>
              <a:rPr lang="en-US" sz="3200" b="1">
                <a:solidFill>
                  <a:srgbClr val="FF0000"/>
                </a:solidFill>
                <a:latin typeface="Comic Sans MS" pitchFamily="66" charset="0"/>
              </a:rPr>
              <a:t>Keys</a:t>
            </a:r>
          </a:p>
          <a:p>
            <a:r>
              <a:rPr lang="en-US" sz="3600">
                <a:solidFill>
                  <a:srgbClr val="C00000"/>
                </a:solidFill>
                <a:latin typeface="Calibri" pitchFamily="34" charset="0"/>
              </a:rPr>
              <a:t>The</a:t>
            </a:r>
            <a:r>
              <a:rPr lang="en-US" sz="3600">
                <a:latin typeface="Calibri" pitchFamily="34" charset="0"/>
              </a:rPr>
              <a:t> United States is </a:t>
            </a:r>
            <a:r>
              <a:rPr lang="en-US" sz="3600">
                <a:solidFill>
                  <a:srgbClr val="C00000"/>
                </a:solidFill>
                <a:latin typeface="Calibri" pitchFamily="34" charset="0"/>
              </a:rPr>
              <a:t>a</a:t>
            </a:r>
            <a:r>
              <a:rPr lang="en-US" sz="3600">
                <a:latin typeface="Calibri" pitchFamily="34" charset="0"/>
              </a:rPr>
              <a:t> big country. It consists of  50 states.  Hawaii is </a:t>
            </a:r>
            <a:r>
              <a:rPr lang="en-US" sz="3600">
                <a:solidFill>
                  <a:srgbClr val="C00000"/>
                </a:solidFill>
                <a:latin typeface="Calibri" pitchFamily="34" charset="0"/>
              </a:rPr>
              <a:t>the</a:t>
            </a:r>
            <a:r>
              <a:rPr lang="en-US" sz="3600">
                <a:latin typeface="Calibri" pitchFamily="34" charset="0"/>
              </a:rPr>
              <a:t> 50</a:t>
            </a:r>
            <a:r>
              <a:rPr lang="en-US" sz="3600" baseline="30000">
                <a:latin typeface="Calibri" pitchFamily="34" charset="0"/>
              </a:rPr>
              <a:t>th</a:t>
            </a:r>
            <a:r>
              <a:rPr lang="en-US" sz="3600">
                <a:latin typeface="Calibri" pitchFamily="34" charset="0"/>
              </a:rPr>
              <a:t> state.</a:t>
            </a:r>
            <a:r>
              <a:rPr lang="ru-RU" sz="3600">
                <a:latin typeface="Calibri" pitchFamily="34" charset="0"/>
              </a:rPr>
              <a:t> </a:t>
            </a:r>
            <a:r>
              <a:rPr lang="en-US" sz="3600">
                <a:latin typeface="Calibri" pitchFamily="34" charset="0"/>
              </a:rPr>
              <a:t> Rhode Island is </a:t>
            </a:r>
            <a:r>
              <a:rPr lang="en-US" sz="3600">
                <a:solidFill>
                  <a:srgbClr val="C00000"/>
                </a:solidFill>
                <a:latin typeface="Calibri" pitchFamily="34" charset="0"/>
              </a:rPr>
              <a:t>the</a:t>
            </a:r>
            <a:r>
              <a:rPr lang="en-US" sz="3600">
                <a:latin typeface="Calibri" pitchFamily="34" charset="0"/>
              </a:rPr>
              <a:t> smallest. </a:t>
            </a:r>
            <a:r>
              <a:rPr lang="en-US" sz="3600">
                <a:solidFill>
                  <a:srgbClr val="C00000"/>
                </a:solidFill>
                <a:latin typeface="Calibri" pitchFamily="34" charset="0"/>
              </a:rPr>
              <a:t>The</a:t>
            </a:r>
            <a:r>
              <a:rPr lang="en-US" sz="3600">
                <a:latin typeface="Calibri" pitchFamily="34" charset="0"/>
              </a:rPr>
              <a:t> capital of </a:t>
            </a:r>
            <a:r>
              <a:rPr lang="en-US" sz="3600">
                <a:solidFill>
                  <a:srgbClr val="C00000"/>
                </a:solidFill>
                <a:latin typeface="Calibri" pitchFamily="34" charset="0"/>
              </a:rPr>
              <a:t>the</a:t>
            </a:r>
            <a:r>
              <a:rPr lang="en-US" sz="3600">
                <a:latin typeface="Calibri" pitchFamily="34" charset="0"/>
              </a:rPr>
              <a:t> USA is  Washington, DC. There are  mountains in </a:t>
            </a:r>
            <a:r>
              <a:rPr lang="en-US" sz="3600">
                <a:solidFill>
                  <a:srgbClr val="C00000"/>
                </a:solidFill>
                <a:latin typeface="Calibri" pitchFamily="34" charset="0"/>
              </a:rPr>
              <a:t>the</a:t>
            </a:r>
            <a:r>
              <a:rPr lang="en-US" sz="3600">
                <a:latin typeface="Calibri" pitchFamily="34" charset="0"/>
              </a:rPr>
              <a:t> west and big lakes in </a:t>
            </a:r>
            <a:r>
              <a:rPr lang="en-US" sz="3600">
                <a:solidFill>
                  <a:srgbClr val="C00000"/>
                </a:solidFill>
                <a:latin typeface="Calibri" pitchFamily="34" charset="0"/>
              </a:rPr>
              <a:t>the</a:t>
            </a:r>
            <a:r>
              <a:rPr lang="en-US" sz="3600">
                <a:latin typeface="Calibri" pitchFamily="34" charset="0"/>
              </a:rPr>
              <a:t> north. </a:t>
            </a:r>
            <a:r>
              <a:rPr lang="en-US" sz="3600">
                <a:solidFill>
                  <a:srgbClr val="C00000"/>
                </a:solidFill>
                <a:latin typeface="Calibri" pitchFamily="34" charset="0"/>
              </a:rPr>
              <a:t>The</a:t>
            </a:r>
            <a:r>
              <a:rPr lang="en-US" sz="3600">
                <a:latin typeface="Calibri" pitchFamily="34" charset="0"/>
              </a:rPr>
              <a:t> longest North American river, </a:t>
            </a:r>
            <a:r>
              <a:rPr lang="en-US" sz="3600">
                <a:solidFill>
                  <a:srgbClr val="C00000"/>
                </a:solidFill>
                <a:latin typeface="Calibri" pitchFamily="34" charset="0"/>
              </a:rPr>
              <a:t>the</a:t>
            </a:r>
            <a:r>
              <a:rPr lang="en-US" sz="3600">
                <a:latin typeface="Calibri" pitchFamily="34" charset="0"/>
              </a:rPr>
              <a:t> Mississippi, begins near these lakes and flows into </a:t>
            </a:r>
            <a:r>
              <a:rPr lang="en-US" sz="3600">
                <a:solidFill>
                  <a:srgbClr val="C00000"/>
                </a:solidFill>
                <a:latin typeface="Calibri" pitchFamily="34" charset="0"/>
              </a:rPr>
              <a:t>the</a:t>
            </a:r>
            <a:r>
              <a:rPr lang="en-US" sz="3600">
                <a:latin typeface="Calibri" pitchFamily="34" charset="0"/>
              </a:rPr>
              <a:t> Gulf of Mexico.</a:t>
            </a:r>
            <a:endParaRPr lang="ru-RU" sz="360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1042988" y="620713"/>
            <a:ext cx="7345362" cy="5632450"/>
          </a:xfrm>
          <a:prstGeom prst="rect">
            <a:avLst/>
          </a:prstGeom>
          <a:noFill/>
          <a:ln w="9525">
            <a:noFill/>
            <a:miter lim="800000"/>
            <a:headEnd/>
            <a:tailEnd/>
          </a:ln>
        </p:spPr>
        <p:txBody>
          <a:bodyPr>
            <a:spAutoFit/>
          </a:bodyPr>
          <a:lstStyle/>
          <a:p>
            <a:r>
              <a:rPr lang="en-US" sz="3600" b="1">
                <a:solidFill>
                  <a:srgbClr val="7030A0"/>
                </a:solidFill>
                <a:latin typeface="Calibri" pitchFamily="34" charset="0"/>
              </a:rPr>
              <a:t>Exercise 2:</a:t>
            </a:r>
          </a:p>
          <a:p>
            <a:r>
              <a:rPr lang="en-US" sz="3600">
                <a:latin typeface="Calibri" pitchFamily="34" charset="0"/>
              </a:rPr>
              <a:t>… New Zealand is … small country. It is situated south-east of … Australia. Nearly 3,5 million … people live in … country. … capital of … New Zealand is … Wellington. … official language is … English. …climate of … New Zealand is moist. There are … many rivers in … country. … main rivers are … Waikato and … Wairu.</a:t>
            </a:r>
            <a:endParaRPr lang="ru-RU" sz="360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1"/>
          <p:cNvSpPr>
            <a:spLocks noChangeArrowheads="1"/>
          </p:cNvSpPr>
          <p:nvPr/>
        </p:nvSpPr>
        <p:spPr bwMode="auto">
          <a:xfrm>
            <a:off x="827088" y="404813"/>
            <a:ext cx="7705725" cy="5632450"/>
          </a:xfrm>
          <a:prstGeom prst="rect">
            <a:avLst/>
          </a:prstGeom>
          <a:noFill/>
          <a:ln w="9525">
            <a:noFill/>
            <a:miter lim="800000"/>
            <a:headEnd/>
            <a:tailEnd/>
          </a:ln>
        </p:spPr>
        <p:txBody>
          <a:bodyPr>
            <a:spAutoFit/>
          </a:bodyPr>
          <a:lstStyle/>
          <a:p>
            <a:r>
              <a:rPr lang="en-US" sz="3200" b="1">
                <a:solidFill>
                  <a:srgbClr val="FF0000"/>
                </a:solidFill>
                <a:latin typeface="Comic Sans MS" pitchFamily="66" charset="0"/>
              </a:rPr>
              <a:t>                               Keys</a:t>
            </a:r>
          </a:p>
          <a:p>
            <a:r>
              <a:rPr lang="en-US" sz="3600">
                <a:latin typeface="Calibri" pitchFamily="34" charset="0"/>
              </a:rPr>
              <a:t> New Zealand is </a:t>
            </a:r>
            <a:r>
              <a:rPr lang="en-US" sz="3600">
                <a:solidFill>
                  <a:srgbClr val="C00000"/>
                </a:solidFill>
                <a:latin typeface="Calibri" pitchFamily="34" charset="0"/>
              </a:rPr>
              <a:t>a</a:t>
            </a:r>
            <a:r>
              <a:rPr lang="en-US" sz="3600">
                <a:latin typeface="Calibri" pitchFamily="34" charset="0"/>
              </a:rPr>
              <a:t> small country. It is situated south-east of  Australia. Nearly 3,5 million  people live in </a:t>
            </a:r>
            <a:r>
              <a:rPr lang="en-US" sz="3600">
                <a:solidFill>
                  <a:srgbClr val="C00000"/>
                </a:solidFill>
                <a:latin typeface="Calibri" pitchFamily="34" charset="0"/>
              </a:rPr>
              <a:t>the</a:t>
            </a:r>
            <a:r>
              <a:rPr lang="en-US" sz="3600">
                <a:latin typeface="Calibri" pitchFamily="34" charset="0"/>
              </a:rPr>
              <a:t> country. </a:t>
            </a:r>
            <a:r>
              <a:rPr lang="en-US" sz="3600">
                <a:solidFill>
                  <a:srgbClr val="C00000"/>
                </a:solidFill>
                <a:latin typeface="Calibri" pitchFamily="34" charset="0"/>
              </a:rPr>
              <a:t>The</a:t>
            </a:r>
            <a:r>
              <a:rPr lang="en-US" sz="3600">
                <a:latin typeface="Calibri" pitchFamily="34" charset="0"/>
              </a:rPr>
              <a:t> capital of  New Zealand is  Wellington. </a:t>
            </a:r>
            <a:r>
              <a:rPr lang="en-US" sz="3600">
                <a:solidFill>
                  <a:srgbClr val="C00000"/>
                </a:solidFill>
                <a:latin typeface="Calibri" pitchFamily="34" charset="0"/>
              </a:rPr>
              <a:t>The</a:t>
            </a:r>
            <a:r>
              <a:rPr lang="en-US" sz="3600">
                <a:latin typeface="Calibri" pitchFamily="34" charset="0"/>
              </a:rPr>
              <a:t> official language is  English. </a:t>
            </a:r>
            <a:r>
              <a:rPr lang="en-US" sz="3600">
                <a:solidFill>
                  <a:srgbClr val="C00000"/>
                </a:solidFill>
                <a:latin typeface="Calibri" pitchFamily="34" charset="0"/>
              </a:rPr>
              <a:t>The</a:t>
            </a:r>
            <a:r>
              <a:rPr lang="en-US" sz="3600">
                <a:latin typeface="Calibri" pitchFamily="34" charset="0"/>
              </a:rPr>
              <a:t> climate of  New Zealand is moist. There are  many rivers in </a:t>
            </a:r>
            <a:r>
              <a:rPr lang="en-US" sz="3600">
                <a:solidFill>
                  <a:srgbClr val="C00000"/>
                </a:solidFill>
                <a:latin typeface="Calibri" pitchFamily="34" charset="0"/>
              </a:rPr>
              <a:t>the</a:t>
            </a:r>
            <a:r>
              <a:rPr lang="en-US" sz="3600">
                <a:latin typeface="Calibri" pitchFamily="34" charset="0"/>
              </a:rPr>
              <a:t> country. </a:t>
            </a:r>
            <a:r>
              <a:rPr lang="en-US" sz="3600">
                <a:solidFill>
                  <a:srgbClr val="C00000"/>
                </a:solidFill>
                <a:latin typeface="Calibri" pitchFamily="34" charset="0"/>
              </a:rPr>
              <a:t>The</a:t>
            </a:r>
            <a:r>
              <a:rPr lang="en-US" sz="3600">
                <a:latin typeface="Calibri" pitchFamily="34" charset="0"/>
              </a:rPr>
              <a:t> main rivers are </a:t>
            </a:r>
            <a:r>
              <a:rPr lang="en-US" sz="3600">
                <a:solidFill>
                  <a:srgbClr val="C00000"/>
                </a:solidFill>
                <a:latin typeface="Calibri" pitchFamily="34" charset="0"/>
              </a:rPr>
              <a:t>the </a:t>
            </a:r>
            <a:r>
              <a:rPr lang="en-US" sz="3600">
                <a:latin typeface="Calibri" pitchFamily="34" charset="0"/>
              </a:rPr>
              <a:t>Waikato and </a:t>
            </a:r>
            <a:r>
              <a:rPr lang="en-US" sz="3600">
                <a:solidFill>
                  <a:srgbClr val="C00000"/>
                </a:solidFill>
                <a:latin typeface="Calibri" pitchFamily="34" charset="0"/>
              </a:rPr>
              <a:t>the</a:t>
            </a:r>
            <a:r>
              <a:rPr lang="en-US" sz="3600">
                <a:latin typeface="Calibri" pitchFamily="34" charset="0"/>
              </a:rPr>
              <a:t> Wairu.</a:t>
            </a:r>
            <a:endParaRPr lang="ru-RU" sz="360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288" y="336550"/>
            <a:ext cx="8748712" cy="5784850"/>
          </a:xfrm>
          <a:prstGeom prst="rect">
            <a:avLst/>
          </a:prstGeom>
        </p:spPr>
        <p:txBody>
          <a:bodyPr>
            <a:spAutoFit/>
          </a:bodyPr>
          <a:lstStyle/>
          <a:p>
            <a:pPr fontAlgn="auto">
              <a:spcBef>
                <a:spcPts val="0"/>
              </a:spcBef>
              <a:spcAft>
                <a:spcPts val="0"/>
              </a:spcAft>
              <a:defRPr/>
            </a:pPr>
            <a:r>
              <a:rPr lang="en-US" sz="4000" b="1" dirty="0">
                <a:solidFill>
                  <a:srgbClr val="7030A0"/>
                </a:solidFill>
                <a:latin typeface="+mn-lt"/>
              </a:rPr>
              <a:t>Exercise 3</a:t>
            </a:r>
            <a:r>
              <a:rPr lang="en-US" sz="4000" dirty="0">
                <a:latin typeface="+mn-lt"/>
              </a:rPr>
              <a:t>.</a:t>
            </a:r>
          </a:p>
          <a:p>
            <a:pPr fontAlgn="auto">
              <a:spcBef>
                <a:spcPts val="0"/>
              </a:spcBef>
              <a:spcAft>
                <a:spcPts val="0"/>
              </a:spcAft>
              <a:defRPr/>
            </a:pPr>
            <a:endParaRPr lang="en-US" dirty="0">
              <a:latin typeface="+mn-lt"/>
            </a:endParaRPr>
          </a:p>
          <a:p>
            <a:pPr marL="457200" indent="-457200" fontAlgn="auto">
              <a:spcBef>
                <a:spcPts val="0"/>
              </a:spcBef>
              <a:spcAft>
                <a:spcPts val="0"/>
              </a:spcAft>
              <a:buFontTx/>
              <a:buAutoNum type="arabicPeriod"/>
              <a:defRPr/>
            </a:pPr>
            <a:r>
              <a:rPr lang="en-US" sz="2400" dirty="0">
                <a:latin typeface="+mn-lt"/>
              </a:rPr>
              <a:t>This is … book. It is my … book. </a:t>
            </a:r>
          </a:p>
          <a:p>
            <a:pPr marL="457200" indent="-457200" fontAlgn="auto">
              <a:spcBef>
                <a:spcPts val="0"/>
              </a:spcBef>
              <a:spcAft>
                <a:spcPts val="0"/>
              </a:spcAft>
              <a:buFontTx/>
              <a:buAutoNum type="arabicPeriod"/>
              <a:defRPr/>
            </a:pPr>
            <a:r>
              <a:rPr lang="en-US" sz="2400" dirty="0">
                <a:latin typeface="+mn-lt"/>
              </a:rPr>
              <a:t> Is this your … pencil? – No, it isn’t my … pencil, it is my sister’s … pencil. </a:t>
            </a:r>
          </a:p>
          <a:p>
            <a:pPr marL="457200" indent="-457200" fontAlgn="auto">
              <a:spcBef>
                <a:spcPts val="0"/>
              </a:spcBef>
              <a:spcAft>
                <a:spcPts val="0"/>
              </a:spcAft>
              <a:buFontTx/>
              <a:buAutoNum type="arabicPeriod" startAt="3"/>
              <a:defRPr/>
            </a:pPr>
            <a:r>
              <a:rPr lang="en-US" sz="2400" dirty="0">
                <a:latin typeface="+mn-lt"/>
              </a:rPr>
              <a:t>I have … sister. My … sister is … engineer. My sister’s … husband is … doctor. </a:t>
            </a:r>
          </a:p>
          <a:p>
            <a:pPr marL="457200" indent="-457200" fontAlgn="auto">
              <a:spcBef>
                <a:spcPts val="0"/>
              </a:spcBef>
              <a:spcAft>
                <a:spcPts val="0"/>
              </a:spcAft>
              <a:buFontTx/>
              <a:buAutoNum type="arabicPeriod" startAt="4"/>
              <a:defRPr/>
            </a:pPr>
            <a:r>
              <a:rPr lang="en-US" sz="2400" dirty="0">
                <a:latin typeface="+mn-lt"/>
              </a:rPr>
              <a:t>I have no … handbag. </a:t>
            </a:r>
          </a:p>
          <a:p>
            <a:pPr marL="457200" indent="-457200" fontAlgn="auto">
              <a:spcBef>
                <a:spcPts val="0"/>
              </a:spcBef>
              <a:spcAft>
                <a:spcPts val="0"/>
              </a:spcAft>
              <a:buFontTx/>
              <a:buAutoNum type="arabicPeriod" startAt="4"/>
              <a:defRPr/>
            </a:pPr>
            <a:r>
              <a:rPr lang="en-US" sz="2400" dirty="0">
                <a:latin typeface="+mn-lt"/>
              </a:rPr>
              <a:t> She has got … headache. </a:t>
            </a:r>
          </a:p>
          <a:p>
            <a:pPr marL="457200" indent="-457200" fontAlgn="auto">
              <a:spcBef>
                <a:spcPts val="0"/>
              </a:spcBef>
              <a:spcAft>
                <a:spcPts val="0"/>
              </a:spcAft>
              <a:buFontTx/>
              <a:buAutoNum type="arabicPeriod" startAt="4"/>
              <a:defRPr/>
            </a:pPr>
            <a:r>
              <a:rPr lang="en-US" sz="2400" dirty="0">
                <a:latin typeface="+mn-lt"/>
              </a:rPr>
              <a:t> Have they got … car? – Yes, they have. Their … car is very expensive but reliable.</a:t>
            </a:r>
          </a:p>
          <a:p>
            <a:pPr marL="457200" indent="-457200" fontAlgn="auto">
              <a:spcBef>
                <a:spcPts val="0"/>
              </a:spcBef>
              <a:spcAft>
                <a:spcPts val="0"/>
              </a:spcAft>
              <a:buFontTx/>
              <a:buAutoNum type="arabicPeriod" startAt="4"/>
              <a:defRPr/>
            </a:pPr>
            <a:r>
              <a:rPr lang="en-US" sz="2400" dirty="0">
                <a:latin typeface="+mn-lt"/>
              </a:rPr>
              <a:t> Have you got … calculator? – No, I haven’t.</a:t>
            </a:r>
          </a:p>
          <a:p>
            <a:pPr marL="457200" indent="-457200" fontAlgn="auto">
              <a:spcBef>
                <a:spcPts val="0"/>
              </a:spcBef>
              <a:spcAft>
                <a:spcPts val="0"/>
              </a:spcAft>
              <a:buFontTx/>
              <a:buAutoNum type="arabicPeriod" startAt="4"/>
              <a:defRPr/>
            </a:pPr>
            <a:r>
              <a:rPr lang="en-US" sz="2400" dirty="0">
                <a:latin typeface="+mn-lt"/>
              </a:rPr>
              <a:t>  Is this … watch? – No, it isn’t … watch, it’s … pen. </a:t>
            </a:r>
          </a:p>
          <a:p>
            <a:pPr marL="457200" indent="-457200" fontAlgn="auto">
              <a:spcBef>
                <a:spcPts val="0"/>
              </a:spcBef>
              <a:spcAft>
                <a:spcPts val="0"/>
              </a:spcAft>
              <a:buFontTx/>
              <a:buAutoNum type="arabicPeriod" startAt="4"/>
              <a:defRPr/>
            </a:pPr>
            <a:r>
              <a:rPr lang="en-US" sz="2400" dirty="0">
                <a:latin typeface="+mn-lt"/>
              </a:rPr>
              <a:t> This … pen is good, and that … pen is bad. </a:t>
            </a:r>
          </a:p>
          <a:p>
            <a:pPr marL="457200" indent="-457200" fontAlgn="auto">
              <a:spcBef>
                <a:spcPts val="0"/>
              </a:spcBef>
              <a:spcAft>
                <a:spcPts val="0"/>
              </a:spcAft>
              <a:buFontTx/>
              <a:buAutoNum type="arabicPeriod" startAt="4"/>
              <a:defRPr/>
            </a:pPr>
            <a:r>
              <a:rPr lang="en-US" sz="2400" dirty="0">
                <a:latin typeface="+mn-lt"/>
              </a:rPr>
              <a:t> I can see … pencil on your … table, but I can see no … paper. </a:t>
            </a:r>
            <a:endParaRPr lang="ru-RU"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1"/>
          <p:cNvSpPr>
            <a:spLocks noChangeArrowheads="1"/>
          </p:cNvSpPr>
          <p:nvPr/>
        </p:nvSpPr>
        <p:spPr bwMode="auto">
          <a:xfrm>
            <a:off x="2286000" y="3105150"/>
            <a:ext cx="4572000" cy="369888"/>
          </a:xfrm>
          <a:prstGeom prst="rect">
            <a:avLst/>
          </a:prstGeom>
          <a:noFill/>
          <a:ln w="9525">
            <a:noFill/>
            <a:miter lim="800000"/>
            <a:headEnd/>
            <a:tailEnd/>
          </a:ln>
        </p:spPr>
        <p:txBody>
          <a:bodyPr>
            <a:spAutoFit/>
          </a:bodyPr>
          <a:lstStyle/>
          <a:p>
            <a:endParaRPr lang="ru-RU">
              <a:latin typeface="Calibri" pitchFamily="34" charset="0"/>
            </a:endParaRPr>
          </a:p>
        </p:txBody>
      </p:sp>
      <p:sp>
        <p:nvSpPr>
          <p:cNvPr id="28674" name="Прямоугольник 2"/>
          <p:cNvSpPr>
            <a:spLocks noChangeArrowheads="1"/>
          </p:cNvSpPr>
          <p:nvPr/>
        </p:nvSpPr>
        <p:spPr bwMode="auto">
          <a:xfrm>
            <a:off x="323850" y="765175"/>
            <a:ext cx="8640763" cy="5692775"/>
          </a:xfrm>
          <a:prstGeom prst="rect">
            <a:avLst/>
          </a:prstGeom>
          <a:noFill/>
          <a:ln w="9525">
            <a:noFill/>
            <a:miter lim="800000"/>
            <a:headEnd/>
            <a:tailEnd/>
          </a:ln>
        </p:spPr>
        <p:txBody>
          <a:bodyPr>
            <a:spAutoFit/>
          </a:bodyPr>
          <a:lstStyle/>
          <a:p>
            <a:pPr marL="457200" indent="-457200">
              <a:buFontTx/>
              <a:buAutoNum type="arabicPeriod"/>
            </a:pPr>
            <a:r>
              <a:rPr lang="en-US" sz="2800">
                <a:latin typeface="Calibri" pitchFamily="34" charset="0"/>
              </a:rPr>
              <a:t>This is </a:t>
            </a:r>
            <a:r>
              <a:rPr lang="en-US" sz="2800">
                <a:solidFill>
                  <a:srgbClr val="FF0000"/>
                </a:solidFill>
                <a:latin typeface="Calibri" pitchFamily="34" charset="0"/>
              </a:rPr>
              <a:t>a</a:t>
            </a:r>
            <a:r>
              <a:rPr lang="en-US" sz="2800">
                <a:latin typeface="Calibri" pitchFamily="34" charset="0"/>
              </a:rPr>
              <a:t> book. It is my  book. </a:t>
            </a:r>
          </a:p>
          <a:p>
            <a:pPr marL="457200" indent="-457200">
              <a:buFontTx/>
              <a:buAutoNum type="arabicPeriod"/>
            </a:pPr>
            <a:r>
              <a:rPr lang="en-US" sz="2800">
                <a:latin typeface="Calibri" pitchFamily="34" charset="0"/>
              </a:rPr>
              <a:t> Is this your  pencil? – No, it isn’t my  pencil, it is my sister’s  pencil. </a:t>
            </a:r>
          </a:p>
          <a:p>
            <a:pPr marL="457200" indent="-457200">
              <a:buFontTx/>
              <a:buAutoNum type="arabicPeriod" startAt="3"/>
            </a:pPr>
            <a:r>
              <a:rPr lang="en-US" sz="2800">
                <a:latin typeface="Calibri" pitchFamily="34" charset="0"/>
              </a:rPr>
              <a:t>I have </a:t>
            </a:r>
            <a:r>
              <a:rPr lang="en-US" sz="2800">
                <a:solidFill>
                  <a:srgbClr val="FF0000"/>
                </a:solidFill>
                <a:latin typeface="Calibri" pitchFamily="34" charset="0"/>
              </a:rPr>
              <a:t>a</a:t>
            </a:r>
            <a:r>
              <a:rPr lang="en-US" sz="2800">
                <a:latin typeface="Calibri" pitchFamily="34" charset="0"/>
              </a:rPr>
              <a:t> sister. My  sister is </a:t>
            </a:r>
            <a:r>
              <a:rPr lang="en-US" sz="2800">
                <a:solidFill>
                  <a:srgbClr val="FF0000"/>
                </a:solidFill>
                <a:latin typeface="Calibri" pitchFamily="34" charset="0"/>
              </a:rPr>
              <a:t>an</a:t>
            </a:r>
            <a:r>
              <a:rPr lang="en-US" sz="2800">
                <a:latin typeface="Calibri" pitchFamily="34" charset="0"/>
              </a:rPr>
              <a:t> engineer. My sister’s  husband is </a:t>
            </a:r>
            <a:r>
              <a:rPr lang="en-US" sz="2800">
                <a:solidFill>
                  <a:srgbClr val="FF0000"/>
                </a:solidFill>
                <a:latin typeface="Calibri" pitchFamily="34" charset="0"/>
              </a:rPr>
              <a:t>a</a:t>
            </a:r>
            <a:r>
              <a:rPr lang="en-US" sz="2800">
                <a:latin typeface="Calibri" pitchFamily="34" charset="0"/>
              </a:rPr>
              <a:t> doctor. </a:t>
            </a:r>
          </a:p>
          <a:p>
            <a:pPr marL="457200" indent="-457200">
              <a:buFontTx/>
              <a:buAutoNum type="arabicPeriod" startAt="4"/>
            </a:pPr>
            <a:r>
              <a:rPr lang="en-US" sz="2800">
                <a:latin typeface="Calibri" pitchFamily="34" charset="0"/>
              </a:rPr>
              <a:t>I have no  handbag. </a:t>
            </a:r>
          </a:p>
          <a:p>
            <a:pPr marL="457200" indent="-457200">
              <a:buFontTx/>
              <a:buAutoNum type="arabicPeriod" startAt="4"/>
            </a:pPr>
            <a:r>
              <a:rPr lang="en-US" sz="2800">
                <a:latin typeface="Calibri" pitchFamily="34" charset="0"/>
              </a:rPr>
              <a:t> She has got </a:t>
            </a:r>
            <a:r>
              <a:rPr lang="en-US" sz="2800">
                <a:solidFill>
                  <a:srgbClr val="FF0000"/>
                </a:solidFill>
                <a:latin typeface="Calibri" pitchFamily="34" charset="0"/>
              </a:rPr>
              <a:t>a</a:t>
            </a:r>
            <a:r>
              <a:rPr lang="en-US" sz="2800">
                <a:latin typeface="Calibri" pitchFamily="34" charset="0"/>
              </a:rPr>
              <a:t> headache. </a:t>
            </a:r>
          </a:p>
          <a:p>
            <a:pPr marL="457200" indent="-457200">
              <a:buFontTx/>
              <a:buAutoNum type="arabicPeriod" startAt="4"/>
            </a:pPr>
            <a:r>
              <a:rPr lang="en-US" sz="2800">
                <a:latin typeface="Calibri" pitchFamily="34" charset="0"/>
              </a:rPr>
              <a:t> Have they got </a:t>
            </a:r>
            <a:r>
              <a:rPr lang="en-US" sz="2800">
                <a:solidFill>
                  <a:srgbClr val="FF0000"/>
                </a:solidFill>
                <a:latin typeface="Calibri" pitchFamily="34" charset="0"/>
              </a:rPr>
              <a:t>a </a:t>
            </a:r>
            <a:r>
              <a:rPr lang="en-US" sz="2800">
                <a:latin typeface="Calibri" pitchFamily="34" charset="0"/>
              </a:rPr>
              <a:t>car? – Yes, they have. Their  car is very expensive but reliable.</a:t>
            </a:r>
          </a:p>
          <a:p>
            <a:pPr marL="457200" indent="-457200">
              <a:buFontTx/>
              <a:buAutoNum type="arabicPeriod" startAt="4"/>
            </a:pPr>
            <a:r>
              <a:rPr lang="en-US" sz="2800">
                <a:latin typeface="Calibri" pitchFamily="34" charset="0"/>
              </a:rPr>
              <a:t> Have you got </a:t>
            </a:r>
            <a:r>
              <a:rPr lang="en-US" sz="2800">
                <a:solidFill>
                  <a:srgbClr val="FF0000"/>
                </a:solidFill>
                <a:latin typeface="Calibri" pitchFamily="34" charset="0"/>
              </a:rPr>
              <a:t>a</a:t>
            </a:r>
            <a:r>
              <a:rPr lang="en-US" sz="2800">
                <a:latin typeface="Calibri" pitchFamily="34" charset="0"/>
              </a:rPr>
              <a:t> calculator? – No, I haven’t.</a:t>
            </a:r>
          </a:p>
          <a:p>
            <a:pPr marL="457200" indent="-457200">
              <a:buFontTx/>
              <a:buAutoNum type="arabicPeriod" startAt="4"/>
            </a:pPr>
            <a:r>
              <a:rPr lang="en-US" sz="2800">
                <a:latin typeface="Calibri" pitchFamily="34" charset="0"/>
              </a:rPr>
              <a:t>  Is this </a:t>
            </a:r>
            <a:r>
              <a:rPr lang="en-US" sz="2800">
                <a:solidFill>
                  <a:srgbClr val="FF0000"/>
                </a:solidFill>
                <a:latin typeface="Calibri" pitchFamily="34" charset="0"/>
              </a:rPr>
              <a:t>a</a:t>
            </a:r>
            <a:r>
              <a:rPr lang="en-US" sz="2800">
                <a:latin typeface="Calibri" pitchFamily="34" charset="0"/>
              </a:rPr>
              <a:t> watch? – No, it isn’t </a:t>
            </a:r>
            <a:r>
              <a:rPr lang="en-US" sz="2800">
                <a:solidFill>
                  <a:srgbClr val="FF0000"/>
                </a:solidFill>
                <a:latin typeface="Calibri" pitchFamily="34" charset="0"/>
              </a:rPr>
              <a:t>a</a:t>
            </a:r>
            <a:r>
              <a:rPr lang="en-US" sz="2800">
                <a:latin typeface="Calibri" pitchFamily="34" charset="0"/>
              </a:rPr>
              <a:t> watch, it’s </a:t>
            </a:r>
            <a:r>
              <a:rPr lang="en-US" sz="2800">
                <a:solidFill>
                  <a:srgbClr val="FF0000"/>
                </a:solidFill>
                <a:latin typeface="Calibri" pitchFamily="34" charset="0"/>
              </a:rPr>
              <a:t>a</a:t>
            </a:r>
            <a:r>
              <a:rPr lang="en-US" sz="2800">
                <a:latin typeface="Calibri" pitchFamily="34" charset="0"/>
              </a:rPr>
              <a:t> pen. </a:t>
            </a:r>
          </a:p>
          <a:p>
            <a:pPr marL="457200" indent="-457200">
              <a:buFontTx/>
              <a:buAutoNum type="arabicPeriod" startAt="4"/>
            </a:pPr>
            <a:r>
              <a:rPr lang="en-US" sz="2800">
                <a:latin typeface="Calibri" pitchFamily="34" charset="0"/>
              </a:rPr>
              <a:t> This  pen is good, and that  pen is bad. </a:t>
            </a:r>
          </a:p>
          <a:p>
            <a:pPr marL="457200" indent="-457200">
              <a:buFontTx/>
              <a:buAutoNum type="arabicPeriod" startAt="4"/>
            </a:pPr>
            <a:r>
              <a:rPr lang="en-US" sz="2800">
                <a:latin typeface="Calibri" pitchFamily="34" charset="0"/>
              </a:rPr>
              <a:t> I can see </a:t>
            </a:r>
            <a:r>
              <a:rPr lang="en-US" sz="2800">
                <a:solidFill>
                  <a:srgbClr val="FF0000"/>
                </a:solidFill>
                <a:latin typeface="Calibri" pitchFamily="34" charset="0"/>
              </a:rPr>
              <a:t>a</a:t>
            </a:r>
            <a:r>
              <a:rPr lang="en-US" sz="2800">
                <a:latin typeface="Calibri" pitchFamily="34" charset="0"/>
              </a:rPr>
              <a:t> pencil on his  table, but I can see no  paper. </a:t>
            </a:r>
            <a:endParaRPr lang="ru-RU" sz="2800">
              <a:latin typeface="Calibri" pitchFamily="34" charset="0"/>
            </a:endParaRPr>
          </a:p>
        </p:txBody>
      </p:sp>
      <p:sp>
        <p:nvSpPr>
          <p:cNvPr id="28675" name="TextBox 3"/>
          <p:cNvSpPr txBox="1">
            <a:spLocks noChangeArrowheads="1"/>
          </p:cNvSpPr>
          <p:nvPr/>
        </p:nvSpPr>
        <p:spPr bwMode="auto">
          <a:xfrm>
            <a:off x="7019925" y="188913"/>
            <a:ext cx="1584325" cy="584200"/>
          </a:xfrm>
          <a:prstGeom prst="rect">
            <a:avLst/>
          </a:prstGeom>
          <a:noFill/>
          <a:ln w="9525">
            <a:noFill/>
            <a:miter lim="800000"/>
            <a:headEnd/>
            <a:tailEnd/>
          </a:ln>
        </p:spPr>
        <p:txBody>
          <a:bodyPr>
            <a:spAutoFit/>
          </a:bodyPr>
          <a:lstStyle/>
          <a:p>
            <a:r>
              <a:rPr lang="en-US" sz="3200" b="1">
                <a:solidFill>
                  <a:srgbClr val="FF0000"/>
                </a:solidFill>
                <a:latin typeface="Calibri" pitchFamily="34" charset="0"/>
              </a:rPr>
              <a:t>Keys</a:t>
            </a:r>
            <a:endParaRPr lang="ru-RU" sz="3200" b="1">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1341438"/>
            <a:ext cx="8496300" cy="5262562"/>
          </a:xfrm>
          <a:prstGeom prst="rect">
            <a:avLst/>
          </a:prstGeom>
        </p:spPr>
        <p:txBody>
          <a:bodyPr>
            <a:spAutoFit/>
          </a:bodyPr>
          <a:lstStyle/>
          <a:p>
            <a:pPr marL="457200" indent="-457200" fontAlgn="auto">
              <a:spcBef>
                <a:spcPts val="0"/>
              </a:spcBef>
              <a:spcAft>
                <a:spcPts val="0"/>
              </a:spcAft>
              <a:defRPr/>
            </a:pPr>
            <a:r>
              <a:rPr lang="en-US" sz="2400" dirty="0">
                <a:latin typeface="+mn-lt"/>
              </a:rPr>
              <a:t> 11. Give me … chair, please. </a:t>
            </a:r>
          </a:p>
          <a:p>
            <a:pPr marL="457200" indent="-457200" fontAlgn="auto">
              <a:spcBef>
                <a:spcPts val="0"/>
              </a:spcBef>
              <a:spcAft>
                <a:spcPts val="0"/>
              </a:spcAft>
              <a:defRPr/>
            </a:pPr>
            <a:r>
              <a:rPr lang="en-US" sz="2400" dirty="0">
                <a:latin typeface="+mn-lt"/>
              </a:rPr>
              <a:t>12. They have … dog and two cats.</a:t>
            </a:r>
          </a:p>
          <a:p>
            <a:pPr marL="457200" indent="-457200" fontAlgn="auto">
              <a:spcBef>
                <a:spcPts val="0"/>
              </a:spcBef>
              <a:spcAft>
                <a:spcPts val="0"/>
              </a:spcAft>
              <a:defRPr/>
            </a:pPr>
            <a:r>
              <a:rPr lang="en-US" sz="2400" dirty="0">
                <a:latin typeface="+mn-lt"/>
              </a:rPr>
              <a:t> 13. I have … spoon in my … plate, but I have no … soup in it. </a:t>
            </a:r>
          </a:p>
          <a:p>
            <a:pPr marL="457200" indent="-457200" fontAlgn="auto">
              <a:spcBef>
                <a:spcPts val="0"/>
              </a:spcBef>
              <a:spcAft>
                <a:spcPts val="0"/>
              </a:spcAft>
              <a:defRPr/>
            </a:pPr>
            <a:r>
              <a:rPr lang="en-US" sz="2400" dirty="0">
                <a:latin typeface="+mn-lt"/>
              </a:rPr>
              <a:t>14. My … friend says he is going to be … millionaire one … day. </a:t>
            </a:r>
          </a:p>
          <a:p>
            <a:pPr marL="457200" indent="-457200" fontAlgn="auto">
              <a:spcBef>
                <a:spcPts val="0"/>
              </a:spcBef>
              <a:spcAft>
                <a:spcPts val="0"/>
              </a:spcAft>
              <a:defRPr/>
            </a:pPr>
            <a:r>
              <a:rPr lang="en-US" sz="2400" dirty="0">
                <a:latin typeface="+mn-lt"/>
              </a:rPr>
              <a:t>15. Would you like … orange?</a:t>
            </a:r>
          </a:p>
          <a:p>
            <a:pPr marL="457200" indent="-457200" fontAlgn="auto">
              <a:spcBef>
                <a:spcPts val="0"/>
              </a:spcBef>
              <a:spcAft>
                <a:spcPts val="0"/>
              </a:spcAft>
              <a:defRPr/>
            </a:pPr>
            <a:r>
              <a:rPr lang="en-US" sz="2400" dirty="0">
                <a:latin typeface="+mn-lt"/>
              </a:rPr>
              <a:t> 16. Mr. Smith is … artist, Mrs. Smith is … poetess.</a:t>
            </a:r>
          </a:p>
          <a:p>
            <a:pPr marL="457200" indent="-457200" fontAlgn="auto">
              <a:spcBef>
                <a:spcPts val="0"/>
              </a:spcBef>
              <a:spcAft>
                <a:spcPts val="0"/>
              </a:spcAft>
              <a:defRPr/>
            </a:pPr>
            <a:r>
              <a:rPr lang="en-US" sz="2400" dirty="0">
                <a:latin typeface="+mn-lt"/>
              </a:rPr>
              <a:t> 17. This … pencil is broken. Give me that … pencil, please.</a:t>
            </a:r>
          </a:p>
          <a:p>
            <a:pPr marL="457200" indent="-457200" fontAlgn="auto">
              <a:spcBef>
                <a:spcPts val="0"/>
              </a:spcBef>
              <a:spcAft>
                <a:spcPts val="0"/>
              </a:spcAft>
              <a:defRPr/>
            </a:pPr>
            <a:r>
              <a:rPr lang="en-US" sz="2400" dirty="0">
                <a:latin typeface="+mn-lt"/>
              </a:rPr>
              <a:t> 18. She has … ball. … ball is … big.</a:t>
            </a:r>
          </a:p>
          <a:p>
            <a:pPr marL="457200" indent="-457200" fontAlgn="auto">
              <a:spcBef>
                <a:spcPts val="0"/>
              </a:spcBef>
              <a:spcAft>
                <a:spcPts val="0"/>
              </a:spcAft>
              <a:defRPr/>
            </a:pPr>
            <a:r>
              <a:rPr lang="en-US" sz="2400" dirty="0">
                <a:latin typeface="+mn-lt"/>
              </a:rPr>
              <a:t> 19. I got … letter from my … friend yesterday. … letter was interesting. </a:t>
            </a:r>
          </a:p>
          <a:p>
            <a:pPr marL="457200" indent="-457200" fontAlgn="auto">
              <a:spcBef>
                <a:spcPts val="0"/>
              </a:spcBef>
              <a:spcAft>
                <a:spcPts val="0"/>
              </a:spcAft>
              <a:defRPr/>
            </a:pPr>
            <a:r>
              <a:rPr lang="en-US" sz="2400" dirty="0">
                <a:latin typeface="+mn-lt"/>
              </a:rPr>
              <a:t>20. When they were in Geneva, they stayed at … hotel and sometimes in … restaurant.</a:t>
            </a:r>
          </a:p>
          <a:p>
            <a:pPr fontAlgn="auto">
              <a:spcBef>
                <a:spcPts val="0"/>
              </a:spcBef>
              <a:spcAft>
                <a:spcPts val="0"/>
              </a:spcAft>
              <a:defRPr/>
            </a:pPr>
            <a:endParaRPr lang="en-US" sz="2400" dirty="0">
              <a:latin typeface="+mn-lt"/>
            </a:endParaRPr>
          </a:p>
          <a:p>
            <a:pPr fontAlgn="auto">
              <a:spcBef>
                <a:spcPts val="0"/>
              </a:spcBef>
              <a:spcAft>
                <a:spcPts val="0"/>
              </a:spcAft>
              <a:defRPr/>
            </a:pPr>
            <a:r>
              <a:rPr lang="en-US" sz="2400" dirty="0">
                <a:latin typeface="+mn-lt"/>
              </a:rPr>
              <a:t> </a:t>
            </a:r>
            <a:endParaRPr lang="ru-RU" sz="2400" dirty="0">
              <a:latin typeface="+mn-lt"/>
            </a:endParaRPr>
          </a:p>
        </p:txBody>
      </p:sp>
      <p:sp>
        <p:nvSpPr>
          <p:cNvPr id="29698" name="TextBox 2"/>
          <p:cNvSpPr txBox="1">
            <a:spLocks noChangeArrowheads="1"/>
          </p:cNvSpPr>
          <p:nvPr/>
        </p:nvSpPr>
        <p:spPr bwMode="auto">
          <a:xfrm>
            <a:off x="900113" y="620713"/>
            <a:ext cx="2271712" cy="708025"/>
          </a:xfrm>
          <a:prstGeom prst="rect">
            <a:avLst/>
          </a:prstGeom>
          <a:noFill/>
          <a:ln w="9525">
            <a:noFill/>
            <a:miter lim="800000"/>
            <a:headEnd/>
            <a:tailEnd/>
          </a:ln>
        </p:spPr>
        <p:txBody>
          <a:bodyPr wrap="none">
            <a:spAutoFit/>
          </a:bodyPr>
          <a:lstStyle/>
          <a:p>
            <a:r>
              <a:rPr lang="en-US" sz="4000" b="1">
                <a:solidFill>
                  <a:srgbClr val="7030A0"/>
                </a:solidFill>
                <a:latin typeface="Calibri" pitchFamily="34" charset="0"/>
              </a:rPr>
              <a:t>Exercise 4</a:t>
            </a:r>
            <a:endParaRPr lang="ru-RU" sz="4000" b="1">
              <a:solidFill>
                <a:srgbClr val="7030A0"/>
              </a:solidFill>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Прямоугольник 1"/>
          <p:cNvSpPr>
            <a:spLocks noChangeArrowheads="1"/>
          </p:cNvSpPr>
          <p:nvPr/>
        </p:nvSpPr>
        <p:spPr bwMode="auto">
          <a:xfrm>
            <a:off x="250825" y="1412875"/>
            <a:ext cx="8713788" cy="4832350"/>
          </a:xfrm>
          <a:prstGeom prst="rect">
            <a:avLst/>
          </a:prstGeom>
          <a:noFill/>
          <a:ln w="9525">
            <a:noFill/>
            <a:miter lim="800000"/>
            <a:headEnd/>
            <a:tailEnd/>
          </a:ln>
        </p:spPr>
        <p:txBody>
          <a:bodyPr>
            <a:spAutoFit/>
          </a:bodyPr>
          <a:lstStyle/>
          <a:p>
            <a:pPr marL="457200" indent="-457200"/>
            <a:r>
              <a:rPr lang="en-US" sz="2800">
                <a:latin typeface="Calibri" pitchFamily="34" charset="0"/>
              </a:rPr>
              <a:t>11. Give me </a:t>
            </a:r>
            <a:r>
              <a:rPr lang="en-US" sz="2800">
                <a:solidFill>
                  <a:srgbClr val="FF0000"/>
                </a:solidFill>
                <a:latin typeface="Calibri" pitchFamily="34" charset="0"/>
              </a:rPr>
              <a:t>a </a:t>
            </a:r>
            <a:r>
              <a:rPr lang="en-US" sz="2800">
                <a:latin typeface="Calibri" pitchFamily="34" charset="0"/>
              </a:rPr>
              <a:t>chair, please. </a:t>
            </a:r>
          </a:p>
          <a:p>
            <a:pPr marL="457200" indent="-457200"/>
            <a:r>
              <a:rPr lang="en-US" sz="2800">
                <a:latin typeface="Calibri" pitchFamily="34" charset="0"/>
              </a:rPr>
              <a:t>12. They have </a:t>
            </a:r>
            <a:r>
              <a:rPr lang="en-US" sz="2800">
                <a:solidFill>
                  <a:srgbClr val="FF0000"/>
                </a:solidFill>
                <a:latin typeface="Calibri" pitchFamily="34" charset="0"/>
              </a:rPr>
              <a:t>a</a:t>
            </a:r>
            <a:r>
              <a:rPr lang="en-US" sz="2800">
                <a:latin typeface="Calibri" pitchFamily="34" charset="0"/>
              </a:rPr>
              <a:t> dog and two cats.</a:t>
            </a:r>
          </a:p>
          <a:p>
            <a:pPr marL="457200" indent="-457200"/>
            <a:r>
              <a:rPr lang="en-US" sz="2800">
                <a:latin typeface="Calibri" pitchFamily="34" charset="0"/>
              </a:rPr>
              <a:t> 13. I have </a:t>
            </a:r>
            <a:r>
              <a:rPr lang="en-US" sz="2800">
                <a:solidFill>
                  <a:srgbClr val="FF0000"/>
                </a:solidFill>
                <a:latin typeface="Calibri" pitchFamily="34" charset="0"/>
              </a:rPr>
              <a:t>a</a:t>
            </a:r>
            <a:r>
              <a:rPr lang="en-US" sz="2800">
                <a:latin typeface="Calibri" pitchFamily="34" charset="0"/>
              </a:rPr>
              <a:t> spoon in my  plate, but I have no  soup in it. </a:t>
            </a:r>
          </a:p>
          <a:p>
            <a:pPr marL="457200" indent="-457200"/>
            <a:r>
              <a:rPr lang="en-US" sz="2800">
                <a:latin typeface="Calibri" pitchFamily="34" charset="0"/>
              </a:rPr>
              <a:t>14. My  friend says he is going to be </a:t>
            </a:r>
            <a:r>
              <a:rPr lang="en-US" sz="2800">
                <a:solidFill>
                  <a:srgbClr val="FF0000"/>
                </a:solidFill>
                <a:latin typeface="Calibri" pitchFamily="34" charset="0"/>
              </a:rPr>
              <a:t>a</a:t>
            </a:r>
            <a:r>
              <a:rPr lang="en-US" sz="2800">
                <a:latin typeface="Calibri" pitchFamily="34" charset="0"/>
              </a:rPr>
              <a:t> millionaire one day. </a:t>
            </a:r>
          </a:p>
          <a:p>
            <a:pPr marL="457200" indent="-457200"/>
            <a:r>
              <a:rPr lang="en-US" sz="2800">
                <a:latin typeface="Calibri" pitchFamily="34" charset="0"/>
              </a:rPr>
              <a:t>15. Would you like </a:t>
            </a:r>
            <a:r>
              <a:rPr lang="en-US" sz="2800">
                <a:solidFill>
                  <a:srgbClr val="FF0000"/>
                </a:solidFill>
                <a:latin typeface="Calibri" pitchFamily="34" charset="0"/>
              </a:rPr>
              <a:t>an</a:t>
            </a:r>
            <a:r>
              <a:rPr lang="en-US" sz="2800">
                <a:latin typeface="Calibri" pitchFamily="34" charset="0"/>
              </a:rPr>
              <a:t> orange?</a:t>
            </a:r>
          </a:p>
          <a:p>
            <a:pPr marL="457200" indent="-457200"/>
            <a:r>
              <a:rPr lang="en-US" sz="2800">
                <a:latin typeface="Calibri" pitchFamily="34" charset="0"/>
              </a:rPr>
              <a:t> 16. Mr. Smith is </a:t>
            </a:r>
            <a:r>
              <a:rPr lang="en-US" sz="2800">
                <a:solidFill>
                  <a:srgbClr val="FF0000"/>
                </a:solidFill>
                <a:latin typeface="Calibri" pitchFamily="34" charset="0"/>
              </a:rPr>
              <a:t>an</a:t>
            </a:r>
            <a:r>
              <a:rPr lang="en-US" sz="2800">
                <a:latin typeface="Calibri" pitchFamily="34" charset="0"/>
              </a:rPr>
              <a:t> artist, Mrs. Smith is </a:t>
            </a:r>
            <a:r>
              <a:rPr lang="en-US" sz="2800">
                <a:solidFill>
                  <a:srgbClr val="FF0000"/>
                </a:solidFill>
                <a:latin typeface="Calibri" pitchFamily="34" charset="0"/>
              </a:rPr>
              <a:t>a</a:t>
            </a:r>
            <a:r>
              <a:rPr lang="en-US" sz="2800">
                <a:latin typeface="Calibri" pitchFamily="34" charset="0"/>
              </a:rPr>
              <a:t> poetess.</a:t>
            </a:r>
          </a:p>
          <a:p>
            <a:pPr marL="457200" indent="-457200"/>
            <a:r>
              <a:rPr lang="en-US" sz="2800">
                <a:latin typeface="Calibri" pitchFamily="34" charset="0"/>
              </a:rPr>
              <a:t> 17. This  pencil is broken. Give me that  pencil, please.</a:t>
            </a:r>
          </a:p>
          <a:p>
            <a:pPr marL="457200" indent="-457200"/>
            <a:r>
              <a:rPr lang="en-US" sz="2800">
                <a:latin typeface="Calibri" pitchFamily="34" charset="0"/>
              </a:rPr>
              <a:t> 18. She has </a:t>
            </a:r>
            <a:r>
              <a:rPr lang="en-US" sz="2800">
                <a:solidFill>
                  <a:srgbClr val="FF0000"/>
                </a:solidFill>
                <a:latin typeface="Calibri" pitchFamily="34" charset="0"/>
              </a:rPr>
              <a:t>a</a:t>
            </a:r>
            <a:r>
              <a:rPr lang="en-US" sz="2800">
                <a:latin typeface="Calibri" pitchFamily="34" charset="0"/>
              </a:rPr>
              <a:t> ball. </a:t>
            </a:r>
            <a:r>
              <a:rPr lang="en-US" sz="2800">
                <a:solidFill>
                  <a:srgbClr val="FF0000"/>
                </a:solidFill>
                <a:latin typeface="Calibri" pitchFamily="34" charset="0"/>
              </a:rPr>
              <a:t>The</a:t>
            </a:r>
            <a:r>
              <a:rPr lang="en-US" sz="2800">
                <a:latin typeface="Calibri" pitchFamily="34" charset="0"/>
              </a:rPr>
              <a:t> ball is  big.</a:t>
            </a:r>
          </a:p>
          <a:p>
            <a:pPr marL="457200" indent="-457200"/>
            <a:r>
              <a:rPr lang="en-US" sz="2800">
                <a:latin typeface="Calibri" pitchFamily="34" charset="0"/>
              </a:rPr>
              <a:t> 19. I got </a:t>
            </a:r>
            <a:r>
              <a:rPr lang="en-US" sz="2800">
                <a:solidFill>
                  <a:srgbClr val="FF0000"/>
                </a:solidFill>
                <a:latin typeface="Calibri" pitchFamily="34" charset="0"/>
              </a:rPr>
              <a:t>a</a:t>
            </a:r>
            <a:r>
              <a:rPr lang="en-US" sz="2800">
                <a:latin typeface="Calibri" pitchFamily="34" charset="0"/>
              </a:rPr>
              <a:t> letter from my  friend yesterday. </a:t>
            </a:r>
            <a:r>
              <a:rPr lang="en-US" sz="2800">
                <a:solidFill>
                  <a:srgbClr val="FF0000"/>
                </a:solidFill>
                <a:latin typeface="Calibri" pitchFamily="34" charset="0"/>
              </a:rPr>
              <a:t>The</a:t>
            </a:r>
            <a:r>
              <a:rPr lang="en-US" sz="2800">
                <a:latin typeface="Calibri" pitchFamily="34" charset="0"/>
              </a:rPr>
              <a:t> letter was interesting. </a:t>
            </a:r>
          </a:p>
          <a:p>
            <a:pPr marL="457200" indent="-457200"/>
            <a:r>
              <a:rPr lang="en-US" sz="2800">
                <a:latin typeface="Calibri" pitchFamily="34" charset="0"/>
              </a:rPr>
              <a:t>20. When they were in Geneva, they stayed at </a:t>
            </a:r>
            <a:r>
              <a:rPr lang="en-US" sz="2800">
                <a:solidFill>
                  <a:srgbClr val="FF0000"/>
                </a:solidFill>
                <a:latin typeface="Calibri" pitchFamily="34" charset="0"/>
              </a:rPr>
              <a:t>a </a:t>
            </a:r>
            <a:r>
              <a:rPr lang="en-US" sz="2800">
                <a:latin typeface="Calibri" pitchFamily="34" charset="0"/>
              </a:rPr>
              <a:t>hotel.</a:t>
            </a:r>
          </a:p>
        </p:txBody>
      </p:sp>
      <p:sp>
        <p:nvSpPr>
          <p:cNvPr id="30722" name="TextBox 2"/>
          <p:cNvSpPr txBox="1">
            <a:spLocks noChangeArrowheads="1"/>
          </p:cNvSpPr>
          <p:nvPr/>
        </p:nvSpPr>
        <p:spPr bwMode="auto">
          <a:xfrm>
            <a:off x="6372225" y="260350"/>
            <a:ext cx="1800225" cy="585788"/>
          </a:xfrm>
          <a:prstGeom prst="rect">
            <a:avLst/>
          </a:prstGeom>
          <a:noFill/>
          <a:ln w="9525">
            <a:noFill/>
            <a:miter lim="800000"/>
            <a:headEnd/>
            <a:tailEnd/>
          </a:ln>
        </p:spPr>
        <p:txBody>
          <a:bodyPr>
            <a:spAutoFit/>
          </a:bodyPr>
          <a:lstStyle/>
          <a:p>
            <a:r>
              <a:rPr lang="en-US" sz="3200" b="1">
                <a:solidFill>
                  <a:srgbClr val="FF0000"/>
                </a:solidFill>
                <a:latin typeface="Calibri" pitchFamily="34" charset="0"/>
              </a:rPr>
              <a:t>Keys</a:t>
            </a:r>
            <a:endParaRPr lang="ru-RU" sz="3200" b="1">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612775"/>
            <a:ext cx="8496300" cy="5048250"/>
          </a:xfrm>
          <a:prstGeom prst="rect">
            <a:avLst/>
          </a:prstGeom>
        </p:spPr>
        <p:txBody>
          <a:bodyPr>
            <a:spAutoFit/>
          </a:bodyPr>
          <a:lstStyle/>
          <a:p>
            <a:pPr fontAlgn="auto">
              <a:spcBef>
                <a:spcPts val="0"/>
              </a:spcBef>
              <a:spcAft>
                <a:spcPts val="0"/>
              </a:spcAft>
              <a:defRPr/>
            </a:pPr>
            <a:r>
              <a:rPr lang="en-US" sz="4000" b="1" dirty="0">
                <a:solidFill>
                  <a:srgbClr val="7030A0"/>
                </a:solidFill>
                <a:latin typeface="+mn-lt"/>
              </a:rPr>
              <a:t>Exercise 5 </a:t>
            </a:r>
          </a:p>
          <a:p>
            <a:pPr fontAlgn="auto">
              <a:spcBef>
                <a:spcPts val="0"/>
              </a:spcBef>
              <a:spcAft>
                <a:spcPts val="0"/>
              </a:spcAft>
              <a:defRPr/>
            </a:pPr>
            <a:endParaRPr lang="en-US" dirty="0">
              <a:latin typeface="+mn-lt"/>
            </a:endParaRPr>
          </a:p>
          <a:p>
            <a:pPr marL="457200" indent="-457200" fontAlgn="auto">
              <a:spcBef>
                <a:spcPts val="0"/>
              </a:spcBef>
              <a:spcAft>
                <a:spcPts val="0"/>
              </a:spcAft>
              <a:defRPr/>
            </a:pPr>
            <a:r>
              <a:rPr lang="en-US" sz="2400" dirty="0">
                <a:latin typeface="+mn-lt"/>
              </a:rPr>
              <a:t>1.He hasn’t got … car. But he’s got … computer. … computer is new. </a:t>
            </a:r>
          </a:p>
          <a:p>
            <a:pPr marL="457200" indent="-457200" fontAlgn="auto">
              <a:spcBef>
                <a:spcPts val="0"/>
              </a:spcBef>
              <a:spcAft>
                <a:spcPts val="0"/>
              </a:spcAft>
              <a:defRPr/>
            </a:pPr>
            <a:r>
              <a:rPr lang="en-US" sz="2400" dirty="0">
                <a:latin typeface="+mn-lt"/>
              </a:rPr>
              <a:t>2. My … friends have got … cat and … dog. </a:t>
            </a:r>
          </a:p>
          <a:p>
            <a:pPr marL="457200" indent="-457200" fontAlgn="auto">
              <a:spcBef>
                <a:spcPts val="0"/>
              </a:spcBef>
              <a:spcAft>
                <a:spcPts val="0"/>
              </a:spcAft>
              <a:defRPr/>
            </a:pPr>
            <a:r>
              <a:rPr lang="en-US" sz="2400" dirty="0">
                <a:latin typeface="+mn-lt"/>
              </a:rPr>
              <a:t>3. This is … tree. … tree is green.</a:t>
            </a:r>
          </a:p>
          <a:p>
            <a:pPr marL="457200" indent="-457200" fontAlgn="auto">
              <a:spcBef>
                <a:spcPts val="0"/>
              </a:spcBef>
              <a:spcAft>
                <a:spcPts val="0"/>
              </a:spcAft>
              <a:defRPr/>
            </a:pPr>
            <a:r>
              <a:rPr lang="en-US" sz="2400" dirty="0">
                <a:latin typeface="+mn-lt"/>
              </a:rPr>
              <a:t> 4. I can see three … boys. … boys are playing. </a:t>
            </a:r>
          </a:p>
          <a:p>
            <a:pPr marL="457200" indent="-457200" fontAlgn="auto">
              <a:spcBef>
                <a:spcPts val="0"/>
              </a:spcBef>
              <a:spcAft>
                <a:spcPts val="0"/>
              </a:spcAft>
              <a:defRPr/>
            </a:pPr>
            <a:r>
              <a:rPr lang="en-US" sz="2400" dirty="0">
                <a:latin typeface="+mn-lt"/>
              </a:rPr>
              <a:t>5. I have … bicycle. … bicycle is black. My … friend has no … bicycle.</a:t>
            </a:r>
          </a:p>
          <a:p>
            <a:pPr marL="457200" indent="-457200" fontAlgn="auto">
              <a:spcBef>
                <a:spcPts val="0"/>
              </a:spcBef>
              <a:spcAft>
                <a:spcPts val="0"/>
              </a:spcAft>
              <a:defRPr/>
            </a:pPr>
            <a:r>
              <a:rPr lang="en-US" sz="2400" dirty="0">
                <a:latin typeface="+mn-lt"/>
              </a:rPr>
              <a:t>6. Our … room is large.</a:t>
            </a:r>
          </a:p>
          <a:p>
            <a:pPr marL="457200" indent="-457200" fontAlgn="auto">
              <a:spcBef>
                <a:spcPts val="0"/>
              </a:spcBef>
              <a:spcAft>
                <a:spcPts val="0"/>
              </a:spcAft>
              <a:defRPr/>
            </a:pPr>
            <a:r>
              <a:rPr lang="en-US" sz="2400" dirty="0">
                <a:latin typeface="+mn-lt"/>
              </a:rPr>
              <a:t> 7. We wrote … dictation yesterday. … dictation was long.</a:t>
            </a:r>
          </a:p>
          <a:p>
            <a:pPr marL="457200" indent="-457200" fontAlgn="auto">
              <a:spcBef>
                <a:spcPts val="0"/>
              </a:spcBef>
              <a:spcAft>
                <a:spcPts val="0"/>
              </a:spcAft>
              <a:defRPr/>
            </a:pPr>
            <a:r>
              <a:rPr lang="en-US" sz="2400" dirty="0">
                <a:latin typeface="+mn-lt"/>
              </a:rPr>
              <a:t> 8. She has two … daughters and one … son. Her … son is … pupil. </a:t>
            </a:r>
          </a:p>
          <a:p>
            <a:pPr marL="457200" indent="-457200" fontAlgn="auto">
              <a:spcBef>
                <a:spcPts val="0"/>
              </a:spcBef>
              <a:spcAft>
                <a:spcPts val="0"/>
              </a:spcAft>
              <a:defRPr/>
            </a:pPr>
            <a:r>
              <a:rPr lang="en-US" sz="2400" dirty="0">
                <a:latin typeface="+mn-lt"/>
              </a:rPr>
              <a:t>9. Last year I gave my … mother … bracelet for her … birthday. She liked … bracelet. </a:t>
            </a:r>
          </a:p>
          <a:p>
            <a:pPr marL="457200" indent="-457200" fontAlgn="auto">
              <a:spcBef>
                <a:spcPts val="0"/>
              </a:spcBef>
              <a:spcAft>
                <a:spcPts val="0"/>
              </a:spcAft>
              <a:defRPr/>
            </a:pPr>
            <a:r>
              <a:rPr lang="en-US" sz="2400" dirty="0">
                <a:latin typeface="+mn-lt"/>
              </a:rPr>
              <a:t>10. My … brother’s … friend has no … dog. </a:t>
            </a:r>
            <a:endParaRPr lang="ru-RU" sz="2400"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Прямоугольник 1"/>
          <p:cNvSpPr>
            <a:spLocks noChangeArrowheads="1"/>
          </p:cNvSpPr>
          <p:nvPr/>
        </p:nvSpPr>
        <p:spPr bwMode="auto">
          <a:xfrm>
            <a:off x="323850" y="1773238"/>
            <a:ext cx="8569325" cy="4154487"/>
          </a:xfrm>
          <a:prstGeom prst="rect">
            <a:avLst/>
          </a:prstGeom>
          <a:noFill/>
          <a:ln w="9525">
            <a:noFill/>
            <a:miter lim="800000"/>
            <a:headEnd/>
            <a:tailEnd/>
          </a:ln>
        </p:spPr>
        <p:txBody>
          <a:bodyPr>
            <a:spAutoFit/>
          </a:bodyPr>
          <a:lstStyle/>
          <a:p>
            <a:pPr marL="457200" indent="-457200"/>
            <a:r>
              <a:rPr lang="en-US" sz="2400">
                <a:latin typeface="Calibri" pitchFamily="34" charset="0"/>
              </a:rPr>
              <a:t>1.He hasn’t got </a:t>
            </a:r>
            <a:r>
              <a:rPr lang="en-US" sz="2400">
                <a:solidFill>
                  <a:srgbClr val="FF0000"/>
                </a:solidFill>
                <a:latin typeface="Calibri" pitchFamily="34" charset="0"/>
              </a:rPr>
              <a:t>a</a:t>
            </a:r>
            <a:r>
              <a:rPr lang="en-US" sz="2400">
                <a:latin typeface="Calibri" pitchFamily="34" charset="0"/>
              </a:rPr>
              <a:t> car. But he’s got </a:t>
            </a:r>
            <a:r>
              <a:rPr lang="en-US" sz="2400">
                <a:solidFill>
                  <a:srgbClr val="FF0000"/>
                </a:solidFill>
                <a:latin typeface="Calibri" pitchFamily="34" charset="0"/>
              </a:rPr>
              <a:t>a</a:t>
            </a:r>
            <a:r>
              <a:rPr lang="en-US" sz="2400">
                <a:latin typeface="Calibri" pitchFamily="34" charset="0"/>
              </a:rPr>
              <a:t> computer. </a:t>
            </a:r>
            <a:r>
              <a:rPr lang="en-US" sz="2400">
                <a:solidFill>
                  <a:srgbClr val="FF0000"/>
                </a:solidFill>
                <a:latin typeface="Calibri" pitchFamily="34" charset="0"/>
              </a:rPr>
              <a:t>The</a:t>
            </a:r>
            <a:r>
              <a:rPr lang="en-US" sz="2400">
                <a:latin typeface="Calibri" pitchFamily="34" charset="0"/>
              </a:rPr>
              <a:t> computer is new. </a:t>
            </a:r>
          </a:p>
          <a:p>
            <a:pPr marL="457200" indent="-457200"/>
            <a:r>
              <a:rPr lang="en-US" sz="2400">
                <a:latin typeface="Calibri" pitchFamily="34" charset="0"/>
              </a:rPr>
              <a:t>2. My  friends have got </a:t>
            </a:r>
            <a:r>
              <a:rPr lang="en-US" sz="2400">
                <a:solidFill>
                  <a:srgbClr val="FF0000"/>
                </a:solidFill>
                <a:latin typeface="Calibri" pitchFamily="34" charset="0"/>
              </a:rPr>
              <a:t>a</a:t>
            </a:r>
            <a:r>
              <a:rPr lang="en-US" sz="2400">
                <a:latin typeface="Calibri" pitchFamily="34" charset="0"/>
              </a:rPr>
              <a:t> cat and </a:t>
            </a:r>
            <a:r>
              <a:rPr lang="en-US" sz="2400">
                <a:solidFill>
                  <a:srgbClr val="FF0000"/>
                </a:solidFill>
                <a:latin typeface="Calibri" pitchFamily="34" charset="0"/>
              </a:rPr>
              <a:t>a</a:t>
            </a:r>
            <a:r>
              <a:rPr lang="en-US" sz="2400">
                <a:latin typeface="Calibri" pitchFamily="34" charset="0"/>
              </a:rPr>
              <a:t> dog</a:t>
            </a:r>
            <a:r>
              <a:rPr lang="en-US" sz="2400">
                <a:solidFill>
                  <a:srgbClr val="FF0000"/>
                </a:solidFill>
                <a:latin typeface="Calibri" pitchFamily="34" charset="0"/>
              </a:rPr>
              <a:t>. </a:t>
            </a:r>
            <a:endParaRPr lang="en-US" sz="2400">
              <a:latin typeface="Calibri" pitchFamily="34" charset="0"/>
            </a:endParaRPr>
          </a:p>
          <a:p>
            <a:pPr marL="457200" indent="-457200"/>
            <a:r>
              <a:rPr lang="en-US" sz="2400">
                <a:latin typeface="Calibri" pitchFamily="34" charset="0"/>
              </a:rPr>
              <a:t>3. This is </a:t>
            </a:r>
            <a:r>
              <a:rPr lang="en-US" sz="2400">
                <a:solidFill>
                  <a:srgbClr val="FF0000"/>
                </a:solidFill>
                <a:latin typeface="Calibri" pitchFamily="34" charset="0"/>
              </a:rPr>
              <a:t>a</a:t>
            </a:r>
            <a:r>
              <a:rPr lang="en-US" sz="2400">
                <a:latin typeface="Calibri" pitchFamily="34" charset="0"/>
              </a:rPr>
              <a:t> tree. </a:t>
            </a:r>
            <a:r>
              <a:rPr lang="en-US" sz="2400">
                <a:solidFill>
                  <a:srgbClr val="FF0000"/>
                </a:solidFill>
                <a:latin typeface="Calibri" pitchFamily="34" charset="0"/>
              </a:rPr>
              <a:t>The</a:t>
            </a:r>
            <a:r>
              <a:rPr lang="en-US" sz="2400">
                <a:latin typeface="Calibri" pitchFamily="34" charset="0"/>
              </a:rPr>
              <a:t> tree is green.</a:t>
            </a:r>
          </a:p>
          <a:p>
            <a:pPr marL="457200" indent="-457200"/>
            <a:r>
              <a:rPr lang="en-US" sz="2400">
                <a:latin typeface="Calibri" pitchFamily="34" charset="0"/>
              </a:rPr>
              <a:t> 4. I can see three  boys. </a:t>
            </a:r>
            <a:r>
              <a:rPr lang="en-US" sz="2400">
                <a:solidFill>
                  <a:srgbClr val="FF0000"/>
                </a:solidFill>
                <a:latin typeface="Calibri" pitchFamily="34" charset="0"/>
              </a:rPr>
              <a:t>The</a:t>
            </a:r>
            <a:r>
              <a:rPr lang="en-US" sz="2400">
                <a:latin typeface="Calibri" pitchFamily="34" charset="0"/>
              </a:rPr>
              <a:t> boys are playing. </a:t>
            </a:r>
          </a:p>
          <a:p>
            <a:pPr marL="457200" indent="-457200"/>
            <a:r>
              <a:rPr lang="en-US" sz="2400">
                <a:latin typeface="Calibri" pitchFamily="34" charset="0"/>
              </a:rPr>
              <a:t>5. I have </a:t>
            </a:r>
            <a:r>
              <a:rPr lang="en-US" sz="2400">
                <a:solidFill>
                  <a:srgbClr val="FF0000"/>
                </a:solidFill>
                <a:latin typeface="Calibri" pitchFamily="34" charset="0"/>
              </a:rPr>
              <a:t>a</a:t>
            </a:r>
            <a:r>
              <a:rPr lang="en-US" sz="2400">
                <a:latin typeface="Calibri" pitchFamily="34" charset="0"/>
              </a:rPr>
              <a:t> bicycle. </a:t>
            </a:r>
            <a:r>
              <a:rPr lang="en-US" sz="2400">
                <a:solidFill>
                  <a:srgbClr val="FF0000"/>
                </a:solidFill>
                <a:latin typeface="Calibri" pitchFamily="34" charset="0"/>
              </a:rPr>
              <a:t>The</a:t>
            </a:r>
            <a:r>
              <a:rPr lang="en-US" sz="2400">
                <a:latin typeface="Calibri" pitchFamily="34" charset="0"/>
              </a:rPr>
              <a:t> bicycle is black. My  friend has no  bicycle.</a:t>
            </a:r>
          </a:p>
          <a:p>
            <a:pPr marL="457200" indent="-457200"/>
            <a:r>
              <a:rPr lang="en-US" sz="2400">
                <a:latin typeface="Calibri" pitchFamily="34" charset="0"/>
              </a:rPr>
              <a:t>6. Our  room is large.</a:t>
            </a:r>
          </a:p>
          <a:p>
            <a:pPr marL="457200" indent="-457200"/>
            <a:r>
              <a:rPr lang="en-US" sz="2400">
                <a:latin typeface="Calibri" pitchFamily="34" charset="0"/>
              </a:rPr>
              <a:t> 7. We wrote </a:t>
            </a:r>
            <a:r>
              <a:rPr lang="en-US" sz="2400">
                <a:solidFill>
                  <a:srgbClr val="FF0000"/>
                </a:solidFill>
                <a:latin typeface="Calibri" pitchFamily="34" charset="0"/>
              </a:rPr>
              <a:t>a</a:t>
            </a:r>
            <a:r>
              <a:rPr lang="en-US" sz="2400">
                <a:latin typeface="Calibri" pitchFamily="34" charset="0"/>
              </a:rPr>
              <a:t> dictation yesterday. </a:t>
            </a:r>
            <a:r>
              <a:rPr lang="en-US" sz="2400">
                <a:solidFill>
                  <a:srgbClr val="FF0000"/>
                </a:solidFill>
                <a:latin typeface="Calibri" pitchFamily="34" charset="0"/>
              </a:rPr>
              <a:t>The</a:t>
            </a:r>
            <a:r>
              <a:rPr lang="en-US" sz="2400">
                <a:latin typeface="Calibri" pitchFamily="34" charset="0"/>
              </a:rPr>
              <a:t> dictation was long.</a:t>
            </a:r>
          </a:p>
          <a:p>
            <a:pPr marL="457200" indent="-457200"/>
            <a:r>
              <a:rPr lang="en-US" sz="2400">
                <a:latin typeface="Calibri" pitchFamily="34" charset="0"/>
              </a:rPr>
              <a:t> 8. She has two  daughters and one  son. Her  son is </a:t>
            </a:r>
            <a:r>
              <a:rPr lang="en-US" sz="2400">
                <a:solidFill>
                  <a:srgbClr val="FF0000"/>
                </a:solidFill>
                <a:latin typeface="Calibri" pitchFamily="34" charset="0"/>
              </a:rPr>
              <a:t>a</a:t>
            </a:r>
            <a:r>
              <a:rPr lang="en-US" sz="2400">
                <a:latin typeface="Calibri" pitchFamily="34" charset="0"/>
              </a:rPr>
              <a:t> pupil. </a:t>
            </a:r>
          </a:p>
          <a:p>
            <a:pPr marL="457200" indent="-457200"/>
            <a:r>
              <a:rPr lang="en-US" sz="2400">
                <a:latin typeface="Calibri" pitchFamily="34" charset="0"/>
              </a:rPr>
              <a:t>9. Last year I gave my  mother </a:t>
            </a:r>
            <a:r>
              <a:rPr lang="en-US" sz="2400">
                <a:solidFill>
                  <a:srgbClr val="FF0000"/>
                </a:solidFill>
                <a:latin typeface="Calibri" pitchFamily="34" charset="0"/>
              </a:rPr>
              <a:t>a</a:t>
            </a:r>
            <a:r>
              <a:rPr lang="en-US" sz="2400">
                <a:latin typeface="Calibri" pitchFamily="34" charset="0"/>
              </a:rPr>
              <a:t> bracelet for her  birthday. She liked </a:t>
            </a:r>
            <a:r>
              <a:rPr lang="en-US" sz="2400">
                <a:solidFill>
                  <a:srgbClr val="FF0000"/>
                </a:solidFill>
                <a:latin typeface="Calibri" pitchFamily="34" charset="0"/>
              </a:rPr>
              <a:t>the</a:t>
            </a:r>
            <a:r>
              <a:rPr lang="en-US" sz="2400">
                <a:latin typeface="Calibri" pitchFamily="34" charset="0"/>
              </a:rPr>
              <a:t> bracelet. </a:t>
            </a:r>
          </a:p>
          <a:p>
            <a:pPr marL="457200" indent="-457200"/>
            <a:r>
              <a:rPr lang="en-US" sz="2400">
                <a:latin typeface="Calibri" pitchFamily="34" charset="0"/>
              </a:rPr>
              <a:t>10. My  brother’s  friend has no  dog. </a:t>
            </a:r>
            <a:endParaRPr lang="ru-RU" sz="2400">
              <a:latin typeface="Calibri" pitchFamily="34" charset="0"/>
            </a:endParaRPr>
          </a:p>
        </p:txBody>
      </p:sp>
      <p:sp>
        <p:nvSpPr>
          <p:cNvPr id="32770" name="TextBox 2"/>
          <p:cNvSpPr txBox="1">
            <a:spLocks noChangeArrowheads="1"/>
          </p:cNvSpPr>
          <p:nvPr/>
        </p:nvSpPr>
        <p:spPr bwMode="auto">
          <a:xfrm>
            <a:off x="6443663" y="765175"/>
            <a:ext cx="1092200" cy="584200"/>
          </a:xfrm>
          <a:prstGeom prst="rect">
            <a:avLst/>
          </a:prstGeom>
          <a:noFill/>
          <a:ln w="9525">
            <a:noFill/>
            <a:miter lim="800000"/>
            <a:headEnd/>
            <a:tailEnd/>
          </a:ln>
        </p:spPr>
        <p:txBody>
          <a:bodyPr>
            <a:spAutoFit/>
          </a:bodyPr>
          <a:lstStyle/>
          <a:p>
            <a:r>
              <a:rPr lang="en-US" sz="3200" b="1">
                <a:solidFill>
                  <a:srgbClr val="FF0000"/>
                </a:solidFill>
                <a:latin typeface="Comic Sans MS" pitchFamily="66" charset="0"/>
              </a:rPr>
              <a:t>Keys</a:t>
            </a:r>
            <a:endParaRPr lang="ru-RU" sz="32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5580063" y="3716338"/>
            <a:ext cx="2520950" cy="2349500"/>
          </a:xfrm>
          <a:prstGeom prst="rect">
            <a:avLst/>
          </a:prstGeom>
          <a:noFill/>
          <a:ln w="9525">
            <a:noFill/>
            <a:miter lim="800000"/>
            <a:headEnd/>
            <a:tailEnd/>
          </a:ln>
        </p:spPr>
      </p:pic>
      <p:sp>
        <p:nvSpPr>
          <p:cNvPr id="3" name="Прямоугольник 2"/>
          <p:cNvSpPr>
            <a:spLocks noChangeArrowheads="1"/>
          </p:cNvSpPr>
          <p:nvPr/>
        </p:nvSpPr>
        <p:spPr bwMode="auto">
          <a:xfrm>
            <a:off x="5364163" y="2781300"/>
            <a:ext cx="3455987" cy="708025"/>
          </a:xfrm>
          <a:prstGeom prst="rect">
            <a:avLst/>
          </a:prstGeom>
          <a:noFill/>
          <a:ln w="9525">
            <a:noFill/>
            <a:miter lim="800000"/>
            <a:headEnd/>
            <a:tailEnd/>
          </a:ln>
        </p:spPr>
        <p:txBody>
          <a:bodyPr>
            <a:spAutoFit/>
          </a:bodyPr>
          <a:lstStyle/>
          <a:p>
            <a:r>
              <a:rPr lang="en-US" sz="4000" b="1">
                <a:solidFill>
                  <a:srgbClr val="C00000"/>
                </a:solidFill>
                <a:latin typeface="Comic Sans MS" pitchFamily="66" charset="0"/>
              </a:rPr>
              <a:t>An </a:t>
            </a:r>
            <a:r>
              <a:rPr lang="en-US" sz="4000">
                <a:solidFill>
                  <a:srgbClr val="C00000"/>
                </a:solidFill>
                <a:latin typeface="Comic Sans MS" pitchFamily="66" charset="0"/>
              </a:rPr>
              <a:t>o</a:t>
            </a:r>
            <a:r>
              <a:rPr lang="en-US" sz="4000">
                <a:latin typeface="Comic Sans MS" pitchFamily="66" charset="0"/>
              </a:rPr>
              <a:t>range</a:t>
            </a:r>
            <a:endParaRPr lang="ru-RU" sz="4000">
              <a:latin typeface="Comic Sans MS" pitchFamily="66" charset="0"/>
            </a:endParaRPr>
          </a:p>
        </p:txBody>
      </p:sp>
      <p:sp>
        <p:nvSpPr>
          <p:cNvPr id="6147" name="TextBox 3"/>
          <p:cNvSpPr txBox="1">
            <a:spLocks noChangeArrowheads="1"/>
          </p:cNvSpPr>
          <p:nvPr/>
        </p:nvSpPr>
        <p:spPr bwMode="auto">
          <a:xfrm>
            <a:off x="2411413" y="549275"/>
            <a:ext cx="5145087" cy="646113"/>
          </a:xfrm>
          <a:prstGeom prst="rect">
            <a:avLst/>
          </a:prstGeom>
          <a:noFill/>
          <a:ln w="9525">
            <a:noFill/>
            <a:miter lim="800000"/>
            <a:headEnd/>
            <a:tailEnd/>
          </a:ln>
        </p:spPr>
        <p:txBody>
          <a:bodyPr>
            <a:spAutoFit/>
          </a:bodyPr>
          <a:lstStyle/>
          <a:p>
            <a:r>
              <a:rPr lang="ru-RU" sz="3600" b="1">
                <a:latin typeface="Comic Sans MS" pitchFamily="66" charset="0"/>
              </a:rPr>
              <a:t>Неопределенный</a:t>
            </a:r>
          </a:p>
        </p:txBody>
      </p:sp>
      <p:sp>
        <p:nvSpPr>
          <p:cNvPr id="5" name="TextBox 4"/>
          <p:cNvSpPr txBox="1">
            <a:spLocks noChangeArrowheads="1"/>
          </p:cNvSpPr>
          <p:nvPr/>
        </p:nvSpPr>
        <p:spPr bwMode="auto">
          <a:xfrm>
            <a:off x="611188" y="3213100"/>
            <a:ext cx="3181350" cy="708025"/>
          </a:xfrm>
          <a:prstGeom prst="rect">
            <a:avLst/>
          </a:prstGeom>
          <a:noFill/>
          <a:ln w="9525">
            <a:noFill/>
            <a:miter lim="800000"/>
            <a:headEnd/>
            <a:tailEnd/>
          </a:ln>
        </p:spPr>
        <p:txBody>
          <a:bodyPr>
            <a:spAutoFit/>
          </a:bodyPr>
          <a:lstStyle/>
          <a:p>
            <a:r>
              <a:rPr lang="en-US" sz="4000" b="1">
                <a:solidFill>
                  <a:srgbClr val="C00000"/>
                </a:solidFill>
                <a:latin typeface="Comic Sans MS" pitchFamily="66" charset="0"/>
              </a:rPr>
              <a:t>A</a:t>
            </a:r>
            <a:r>
              <a:rPr lang="en-US" sz="4000" b="1">
                <a:latin typeface="Comic Sans MS" pitchFamily="66" charset="0"/>
              </a:rPr>
              <a:t> </a:t>
            </a:r>
            <a:r>
              <a:rPr lang="en-US" sz="4000" b="1">
                <a:solidFill>
                  <a:srgbClr val="C00000"/>
                </a:solidFill>
                <a:latin typeface="Comic Sans MS" pitchFamily="66" charset="0"/>
              </a:rPr>
              <a:t>c</a:t>
            </a:r>
            <a:r>
              <a:rPr lang="en-US" sz="4000" b="1">
                <a:latin typeface="Comic Sans MS" pitchFamily="66" charset="0"/>
              </a:rPr>
              <a:t>arrot</a:t>
            </a:r>
            <a:endParaRPr lang="ru-RU" sz="4000" b="1">
              <a:latin typeface="Comic Sans MS" pitchFamily="66" charset="0"/>
            </a:endParaRPr>
          </a:p>
        </p:txBody>
      </p:sp>
      <p:pic>
        <p:nvPicPr>
          <p:cNvPr id="1026" name="Picture 2"/>
          <p:cNvPicPr>
            <a:picLocks noChangeAspect="1" noChangeArrowheads="1"/>
          </p:cNvPicPr>
          <p:nvPr/>
        </p:nvPicPr>
        <p:blipFill>
          <a:blip r:embed="rId3"/>
          <a:srcRect/>
          <a:stretch>
            <a:fillRect/>
          </a:stretch>
        </p:blipFill>
        <p:spPr bwMode="auto">
          <a:xfrm>
            <a:off x="2916238" y="2708275"/>
            <a:ext cx="1943100" cy="3381375"/>
          </a:xfrm>
          <a:prstGeom prst="rect">
            <a:avLst/>
          </a:prstGeom>
          <a:noFill/>
          <a:ln w="9525">
            <a:noFill/>
            <a:miter lim="800000"/>
            <a:headEnd/>
            <a:tailEnd/>
          </a:ln>
        </p:spPr>
      </p:pic>
      <p:cxnSp>
        <p:nvCxnSpPr>
          <p:cNvPr id="9" name="Прямая со стрелкой 8"/>
          <p:cNvCxnSpPr/>
          <p:nvPr/>
        </p:nvCxnSpPr>
        <p:spPr>
          <a:xfrm>
            <a:off x="4356100" y="1196975"/>
            <a:ext cx="1439863" cy="158432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971550" y="1196975"/>
            <a:ext cx="2808288" cy="19446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 calcmode="lin" valueType="num">
                                      <p:cBhvr>
                                        <p:cTn id="16" dur="500" fill="hold"/>
                                        <p:tgtEl>
                                          <p:spTgt spid="1026"/>
                                        </p:tgtEl>
                                        <p:attrNameLst>
                                          <p:attrName>ppt_w</p:attrName>
                                        </p:attrNameLst>
                                      </p:cBhvr>
                                      <p:tavLst>
                                        <p:tav tm="0">
                                          <p:val>
                                            <p:fltVal val="0"/>
                                          </p:val>
                                        </p:tav>
                                        <p:tav tm="100000">
                                          <p:val>
                                            <p:strVal val="#ppt_w"/>
                                          </p:val>
                                        </p:tav>
                                      </p:tavLst>
                                    </p:anim>
                                    <p:anim calcmode="lin" valueType="num">
                                      <p:cBhvr>
                                        <p:cTn id="17" dur="500" fill="hold"/>
                                        <p:tgtEl>
                                          <p:spTgt spid="1026"/>
                                        </p:tgtEl>
                                        <p:attrNameLst>
                                          <p:attrName>ppt_h</p:attrName>
                                        </p:attrNameLst>
                                      </p:cBhvr>
                                      <p:tavLst>
                                        <p:tav tm="0">
                                          <p:val>
                                            <p:fltVal val="0"/>
                                          </p:val>
                                        </p:tav>
                                        <p:tav tm="100000">
                                          <p:val>
                                            <p:strVal val="#ppt_h"/>
                                          </p:val>
                                        </p:tav>
                                      </p:tavLst>
                                    </p:anim>
                                    <p:animEffect transition="in" filter="fade">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612775"/>
            <a:ext cx="8496300" cy="5416550"/>
          </a:xfrm>
          <a:prstGeom prst="rect">
            <a:avLst/>
          </a:prstGeom>
        </p:spPr>
        <p:txBody>
          <a:bodyPr>
            <a:spAutoFit/>
          </a:bodyPr>
          <a:lstStyle/>
          <a:p>
            <a:pPr fontAlgn="auto">
              <a:spcBef>
                <a:spcPts val="0"/>
              </a:spcBef>
              <a:spcAft>
                <a:spcPts val="0"/>
              </a:spcAft>
              <a:defRPr/>
            </a:pPr>
            <a:r>
              <a:rPr lang="en-US" sz="4000" b="1" dirty="0">
                <a:solidFill>
                  <a:srgbClr val="7030A0"/>
                </a:solidFill>
                <a:latin typeface="+mn-lt"/>
              </a:rPr>
              <a:t>Exercise 6</a:t>
            </a:r>
          </a:p>
          <a:p>
            <a:pPr fontAlgn="auto">
              <a:spcBef>
                <a:spcPts val="0"/>
              </a:spcBef>
              <a:spcAft>
                <a:spcPts val="0"/>
              </a:spcAft>
              <a:defRPr/>
            </a:pPr>
            <a:endParaRPr lang="en-US" dirty="0">
              <a:latin typeface="+mn-lt"/>
            </a:endParaRPr>
          </a:p>
          <a:p>
            <a:pPr marL="457200" indent="-457200" fontAlgn="auto">
              <a:spcBef>
                <a:spcPts val="0"/>
              </a:spcBef>
              <a:spcAft>
                <a:spcPts val="0"/>
              </a:spcAft>
              <a:defRPr/>
            </a:pPr>
            <a:r>
              <a:rPr lang="en-US" sz="2400" dirty="0">
                <a:latin typeface="+mn-lt"/>
              </a:rPr>
              <a:t>1. This is … pen. … pen is red. </a:t>
            </a:r>
          </a:p>
          <a:p>
            <a:pPr marL="457200" indent="-457200" fontAlgn="auto">
              <a:spcBef>
                <a:spcPts val="0"/>
              </a:spcBef>
              <a:spcAft>
                <a:spcPts val="0"/>
              </a:spcAft>
              <a:defRPr/>
            </a:pPr>
            <a:r>
              <a:rPr lang="en-US" sz="2400" dirty="0">
                <a:latin typeface="+mn-lt"/>
              </a:rPr>
              <a:t>2. These are pencils. … pencils are black</a:t>
            </a:r>
          </a:p>
          <a:p>
            <a:pPr marL="457200" indent="-457200" fontAlgn="auto">
              <a:spcBef>
                <a:spcPts val="0"/>
              </a:spcBef>
              <a:spcAft>
                <a:spcPts val="0"/>
              </a:spcAft>
              <a:defRPr/>
            </a:pPr>
            <a:r>
              <a:rPr lang="en-US" sz="2400" dirty="0">
                <a:latin typeface="+mn-lt"/>
              </a:rPr>
              <a:t>3. This is … soup. … soup is tasty. </a:t>
            </a:r>
          </a:p>
          <a:p>
            <a:pPr marL="457200" indent="-457200" fontAlgn="auto">
              <a:spcBef>
                <a:spcPts val="0"/>
              </a:spcBef>
              <a:spcAft>
                <a:spcPts val="0"/>
              </a:spcAft>
              <a:defRPr/>
            </a:pPr>
            <a:r>
              <a:rPr lang="en-US" sz="2400" dirty="0">
                <a:latin typeface="+mn-lt"/>
              </a:rPr>
              <a:t>4. In the morning I eat … sandwich and drink … tea. </a:t>
            </a:r>
          </a:p>
          <a:p>
            <a:pPr marL="457200" indent="-457200" fontAlgn="auto">
              <a:spcBef>
                <a:spcPts val="0"/>
              </a:spcBef>
              <a:spcAft>
                <a:spcPts val="0"/>
              </a:spcAft>
              <a:defRPr/>
            </a:pPr>
            <a:r>
              <a:rPr lang="en-US" sz="2400" dirty="0">
                <a:latin typeface="+mn-lt"/>
              </a:rPr>
              <a:t>5. She gave me … coffee and … cake. … coffee was hot. … cake was tasty. </a:t>
            </a:r>
          </a:p>
          <a:p>
            <a:pPr marL="457200" indent="-457200" fontAlgn="auto">
              <a:spcBef>
                <a:spcPts val="0"/>
              </a:spcBef>
              <a:spcAft>
                <a:spcPts val="0"/>
              </a:spcAft>
              <a:defRPr/>
            </a:pPr>
            <a:r>
              <a:rPr lang="en-US" sz="2400" dirty="0">
                <a:latin typeface="+mn-lt"/>
              </a:rPr>
              <a:t>6. Do you like … ice-cream? </a:t>
            </a:r>
          </a:p>
          <a:p>
            <a:pPr marL="457200" indent="-457200" fontAlgn="auto">
              <a:spcBef>
                <a:spcPts val="0"/>
              </a:spcBef>
              <a:spcAft>
                <a:spcPts val="0"/>
              </a:spcAft>
              <a:defRPr/>
            </a:pPr>
            <a:r>
              <a:rPr lang="en-US" sz="2400" dirty="0">
                <a:latin typeface="+mn-lt"/>
              </a:rPr>
              <a:t>7. I see … book in your … hand. Is … book interesting? </a:t>
            </a:r>
          </a:p>
          <a:p>
            <a:pPr marL="457200" indent="-457200" fontAlgn="auto">
              <a:spcBef>
                <a:spcPts val="0"/>
              </a:spcBef>
              <a:spcAft>
                <a:spcPts val="0"/>
              </a:spcAft>
              <a:defRPr/>
            </a:pPr>
            <a:r>
              <a:rPr lang="en-US" sz="2400" dirty="0">
                <a:latin typeface="+mn-lt"/>
              </a:rPr>
              <a:t>8. Do you need … camera? </a:t>
            </a:r>
          </a:p>
          <a:p>
            <a:pPr marL="457200" indent="-457200" fontAlgn="auto">
              <a:spcBef>
                <a:spcPts val="0"/>
              </a:spcBef>
              <a:spcAft>
                <a:spcPts val="0"/>
              </a:spcAft>
              <a:defRPr/>
            </a:pPr>
            <a:r>
              <a:rPr lang="en-US" sz="2400" dirty="0">
                <a:latin typeface="+mn-lt"/>
              </a:rPr>
              <a:t>9. He never eats … meat, he always eats … vegetables, … cereals, … seeds, … fruit, and … nuts. He is … vegetarian. </a:t>
            </a:r>
          </a:p>
          <a:p>
            <a:pPr marL="457200" indent="-457200" fontAlgn="auto">
              <a:spcBef>
                <a:spcPts val="0"/>
              </a:spcBef>
              <a:spcAft>
                <a:spcPts val="0"/>
              </a:spcAft>
              <a:defRPr/>
            </a:pPr>
            <a:r>
              <a:rPr lang="en-US" sz="2400" dirty="0">
                <a:latin typeface="+mn-lt"/>
              </a:rPr>
              <a:t>10. This is … pineapple. … pineapple is delicious. </a:t>
            </a:r>
            <a:endParaRPr lang="ru-RU" sz="2400" dirty="0">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Прямоугольник 1"/>
          <p:cNvSpPr>
            <a:spLocks noChangeArrowheads="1"/>
          </p:cNvSpPr>
          <p:nvPr/>
        </p:nvSpPr>
        <p:spPr bwMode="auto">
          <a:xfrm>
            <a:off x="250825" y="1628775"/>
            <a:ext cx="8642350" cy="4524375"/>
          </a:xfrm>
          <a:prstGeom prst="rect">
            <a:avLst/>
          </a:prstGeom>
          <a:noFill/>
          <a:ln w="9525">
            <a:noFill/>
            <a:miter lim="800000"/>
            <a:headEnd/>
            <a:tailEnd/>
          </a:ln>
        </p:spPr>
        <p:txBody>
          <a:bodyPr>
            <a:spAutoFit/>
          </a:bodyPr>
          <a:lstStyle/>
          <a:p>
            <a:pPr marL="457200" indent="-457200"/>
            <a:r>
              <a:rPr lang="en-US" sz="2400">
                <a:latin typeface="Calibri" pitchFamily="34" charset="0"/>
              </a:rPr>
              <a:t>1. This is </a:t>
            </a:r>
            <a:r>
              <a:rPr lang="en-US" sz="2400">
                <a:solidFill>
                  <a:srgbClr val="FF0000"/>
                </a:solidFill>
                <a:latin typeface="Calibri" pitchFamily="34" charset="0"/>
              </a:rPr>
              <a:t>a</a:t>
            </a:r>
            <a:r>
              <a:rPr lang="en-US" sz="2400">
                <a:latin typeface="Calibri" pitchFamily="34" charset="0"/>
              </a:rPr>
              <a:t> pen. </a:t>
            </a:r>
            <a:r>
              <a:rPr lang="en-US" sz="2400">
                <a:solidFill>
                  <a:srgbClr val="FF0000"/>
                </a:solidFill>
                <a:latin typeface="Calibri" pitchFamily="34" charset="0"/>
              </a:rPr>
              <a:t>The</a:t>
            </a:r>
            <a:r>
              <a:rPr lang="en-US" sz="2400">
                <a:latin typeface="Calibri" pitchFamily="34" charset="0"/>
              </a:rPr>
              <a:t> pen is red. </a:t>
            </a:r>
          </a:p>
          <a:p>
            <a:pPr marL="457200" indent="-457200"/>
            <a:r>
              <a:rPr lang="en-US" sz="2400">
                <a:latin typeface="Calibri" pitchFamily="34" charset="0"/>
              </a:rPr>
              <a:t>2. These are pencils. </a:t>
            </a:r>
            <a:r>
              <a:rPr lang="en-US" sz="2400">
                <a:solidFill>
                  <a:srgbClr val="FF0000"/>
                </a:solidFill>
                <a:latin typeface="Calibri" pitchFamily="34" charset="0"/>
              </a:rPr>
              <a:t>The</a:t>
            </a:r>
            <a:r>
              <a:rPr lang="en-US" sz="2400">
                <a:latin typeface="Calibri" pitchFamily="34" charset="0"/>
              </a:rPr>
              <a:t> pencils are black</a:t>
            </a:r>
          </a:p>
          <a:p>
            <a:pPr marL="457200" indent="-457200"/>
            <a:r>
              <a:rPr lang="en-US" sz="2400">
                <a:latin typeface="Calibri" pitchFamily="34" charset="0"/>
              </a:rPr>
              <a:t>3. This is  soup. </a:t>
            </a:r>
            <a:r>
              <a:rPr lang="en-US" sz="2400">
                <a:solidFill>
                  <a:srgbClr val="FF0000"/>
                </a:solidFill>
                <a:latin typeface="Calibri" pitchFamily="34" charset="0"/>
              </a:rPr>
              <a:t>The</a:t>
            </a:r>
            <a:r>
              <a:rPr lang="en-US" sz="2400">
                <a:latin typeface="Calibri" pitchFamily="34" charset="0"/>
              </a:rPr>
              <a:t> soup is tasty. </a:t>
            </a:r>
          </a:p>
          <a:p>
            <a:pPr marL="457200" indent="-457200"/>
            <a:r>
              <a:rPr lang="en-US" sz="2400">
                <a:latin typeface="Calibri" pitchFamily="34" charset="0"/>
              </a:rPr>
              <a:t>4. In the morning I eat </a:t>
            </a:r>
            <a:r>
              <a:rPr lang="en-US" sz="2400">
                <a:solidFill>
                  <a:srgbClr val="FF0000"/>
                </a:solidFill>
                <a:latin typeface="Calibri" pitchFamily="34" charset="0"/>
              </a:rPr>
              <a:t>a </a:t>
            </a:r>
            <a:r>
              <a:rPr lang="en-US" sz="2400">
                <a:latin typeface="Calibri" pitchFamily="34" charset="0"/>
              </a:rPr>
              <a:t>sandwich and drink  tea. </a:t>
            </a:r>
          </a:p>
          <a:p>
            <a:pPr marL="457200" indent="-457200"/>
            <a:r>
              <a:rPr lang="en-US" sz="2400">
                <a:latin typeface="Calibri" pitchFamily="34" charset="0"/>
              </a:rPr>
              <a:t>5. She gave me  coffee and  cake. </a:t>
            </a:r>
            <a:r>
              <a:rPr lang="en-US" sz="2400">
                <a:solidFill>
                  <a:srgbClr val="FF0000"/>
                </a:solidFill>
                <a:latin typeface="Calibri" pitchFamily="34" charset="0"/>
              </a:rPr>
              <a:t>The</a:t>
            </a:r>
            <a:r>
              <a:rPr lang="en-US" sz="2400">
                <a:latin typeface="Calibri" pitchFamily="34" charset="0"/>
              </a:rPr>
              <a:t> coffee was hot. </a:t>
            </a:r>
            <a:r>
              <a:rPr lang="en-US" sz="2400">
                <a:solidFill>
                  <a:srgbClr val="FF0000"/>
                </a:solidFill>
                <a:latin typeface="Calibri" pitchFamily="34" charset="0"/>
              </a:rPr>
              <a:t>The</a:t>
            </a:r>
            <a:r>
              <a:rPr lang="en-US" sz="2400">
                <a:latin typeface="Calibri" pitchFamily="34" charset="0"/>
              </a:rPr>
              <a:t> cake was tasty. </a:t>
            </a:r>
          </a:p>
          <a:p>
            <a:pPr marL="457200" indent="-457200"/>
            <a:r>
              <a:rPr lang="en-US" sz="2400">
                <a:latin typeface="Calibri" pitchFamily="34" charset="0"/>
              </a:rPr>
              <a:t>6. Do you like  ice-cream? </a:t>
            </a:r>
          </a:p>
          <a:p>
            <a:pPr marL="457200" indent="-457200"/>
            <a:r>
              <a:rPr lang="en-US" sz="2400">
                <a:latin typeface="Calibri" pitchFamily="34" charset="0"/>
              </a:rPr>
              <a:t>7. I see </a:t>
            </a:r>
            <a:r>
              <a:rPr lang="en-US" sz="2400">
                <a:solidFill>
                  <a:srgbClr val="FF0000"/>
                </a:solidFill>
                <a:latin typeface="Calibri" pitchFamily="34" charset="0"/>
              </a:rPr>
              <a:t>a</a:t>
            </a:r>
            <a:r>
              <a:rPr lang="en-US" sz="2400">
                <a:latin typeface="Calibri" pitchFamily="34" charset="0"/>
              </a:rPr>
              <a:t> book in your  hand. Is </a:t>
            </a:r>
            <a:r>
              <a:rPr lang="en-US" sz="2400">
                <a:solidFill>
                  <a:srgbClr val="FF0000"/>
                </a:solidFill>
                <a:latin typeface="Calibri" pitchFamily="34" charset="0"/>
              </a:rPr>
              <a:t>the </a:t>
            </a:r>
            <a:r>
              <a:rPr lang="en-US" sz="2400">
                <a:latin typeface="Calibri" pitchFamily="34" charset="0"/>
              </a:rPr>
              <a:t>book interesting? </a:t>
            </a:r>
          </a:p>
          <a:p>
            <a:pPr marL="457200" indent="-457200"/>
            <a:r>
              <a:rPr lang="en-US" sz="2400">
                <a:latin typeface="Calibri" pitchFamily="34" charset="0"/>
              </a:rPr>
              <a:t>8. Do you need </a:t>
            </a:r>
            <a:r>
              <a:rPr lang="en-US" sz="2400">
                <a:solidFill>
                  <a:srgbClr val="FF0000"/>
                </a:solidFill>
                <a:latin typeface="Calibri" pitchFamily="34" charset="0"/>
              </a:rPr>
              <a:t>a</a:t>
            </a:r>
            <a:r>
              <a:rPr lang="en-US" sz="2400">
                <a:latin typeface="Calibri" pitchFamily="34" charset="0"/>
              </a:rPr>
              <a:t> camera? </a:t>
            </a:r>
          </a:p>
          <a:p>
            <a:pPr marL="457200" indent="-457200"/>
            <a:r>
              <a:rPr lang="en-US" sz="2400">
                <a:latin typeface="Calibri" pitchFamily="34" charset="0"/>
              </a:rPr>
              <a:t>9. He never eats  meat, he always eats  vegetables,  cereals,  seeds,  fruit, and  nuts. He is </a:t>
            </a:r>
            <a:r>
              <a:rPr lang="en-US" sz="2400">
                <a:solidFill>
                  <a:srgbClr val="FF0000"/>
                </a:solidFill>
                <a:latin typeface="Calibri" pitchFamily="34" charset="0"/>
              </a:rPr>
              <a:t>a</a:t>
            </a:r>
            <a:r>
              <a:rPr lang="en-US" sz="2400">
                <a:latin typeface="Calibri" pitchFamily="34" charset="0"/>
              </a:rPr>
              <a:t> vegetarian. </a:t>
            </a:r>
          </a:p>
          <a:p>
            <a:pPr marL="457200" indent="-457200"/>
            <a:r>
              <a:rPr lang="en-US" sz="2400">
                <a:latin typeface="Calibri" pitchFamily="34" charset="0"/>
              </a:rPr>
              <a:t>10. This is </a:t>
            </a:r>
            <a:r>
              <a:rPr lang="en-US" sz="2400">
                <a:solidFill>
                  <a:srgbClr val="FF0000"/>
                </a:solidFill>
                <a:latin typeface="Calibri" pitchFamily="34" charset="0"/>
              </a:rPr>
              <a:t>a</a:t>
            </a:r>
            <a:r>
              <a:rPr lang="en-US" sz="2400">
                <a:latin typeface="Calibri" pitchFamily="34" charset="0"/>
              </a:rPr>
              <a:t> pineapple. </a:t>
            </a:r>
            <a:r>
              <a:rPr lang="en-US" sz="2400">
                <a:solidFill>
                  <a:srgbClr val="FF0000"/>
                </a:solidFill>
                <a:latin typeface="Calibri" pitchFamily="34" charset="0"/>
              </a:rPr>
              <a:t>The</a:t>
            </a:r>
            <a:r>
              <a:rPr lang="en-US" sz="2400">
                <a:latin typeface="Calibri" pitchFamily="34" charset="0"/>
              </a:rPr>
              <a:t> pineapple is delicious. </a:t>
            </a:r>
            <a:endParaRPr lang="ru-RU" sz="2400">
              <a:latin typeface="Calibri" pitchFamily="34" charset="0"/>
            </a:endParaRPr>
          </a:p>
        </p:txBody>
      </p:sp>
      <p:sp>
        <p:nvSpPr>
          <p:cNvPr id="34818" name="TextBox 2"/>
          <p:cNvSpPr txBox="1">
            <a:spLocks noChangeArrowheads="1"/>
          </p:cNvSpPr>
          <p:nvPr/>
        </p:nvSpPr>
        <p:spPr bwMode="auto">
          <a:xfrm>
            <a:off x="5940425" y="836613"/>
            <a:ext cx="1800225" cy="646112"/>
          </a:xfrm>
          <a:prstGeom prst="rect">
            <a:avLst/>
          </a:prstGeom>
          <a:noFill/>
          <a:ln w="9525">
            <a:noFill/>
            <a:miter lim="800000"/>
            <a:headEnd/>
            <a:tailEnd/>
          </a:ln>
        </p:spPr>
        <p:txBody>
          <a:bodyPr>
            <a:spAutoFit/>
          </a:bodyPr>
          <a:lstStyle/>
          <a:p>
            <a:r>
              <a:rPr lang="en-US" sz="3600" b="1">
                <a:solidFill>
                  <a:srgbClr val="FF0000"/>
                </a:solidFill>
                <a:latin typeface="Comic Sans MS" pitchFamily="66" charset="0"/>
              </a:rPr>
              <a:t>Keys</a:t>
            </a:r>
            <a:endParaRPr lang="ru-RU" sz="36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825" y="476250"/>
            <a:ext cx="8642350" cy="5510213"/>
          </a:xfrm>
          <a:prstGeom prst="rect">
            <a:avLst/>
          </a:prstGeom>
        </p:spPr>
        <p:txBody>
          <a:bodyPr>
            <a:spAutoFit/>
          </a:bodyPr>
          <a:lstStyle/>
          <a:p>
            <a:pPr fontAlgn="auto">
              <a:spcBef>
                <a:spcPts val="0"/>
              </a:spcBef>
              <a:spcAft>
                <a:spcPts val="0"/>
              </a:spcAft>
              <a:defRPr/>
            </a:pPr>
            <a:r>
              <a:rPr lang="en-US" sz="2400" dirty="0">
                <a:latin typeface="+mn-lt"/>
              </a:rPr>
              <a:t> </a:t>
            </a:r>
            <a:r>
              <a:rPr lang="en-US" sz="2400" dirty="0" err="1">
                <a:solidFill>
                  <a:srgbClr val="FF0000"/>
                </a:solidFill>
                <a:latin typeface="+mn-lt"/>
              </a:rPr>
              <a:t>артикль</a:t>
            </a:r>
            <a:r>
              <a:rPr lang="en-US" sz="2400" dirty="0">
                <a:solidFill>
                  <a:srgbClr val="FF0000"/>
                </a:solidFill>
                <a:latin typeface="+mn-lt"/>
              </a:rPr>
              <a:t> </a:t>
            </a:r>
            <a:r>
              <a:rPr lang="en-US" sz="2400" dirty="0" err="1">
                <a:solidFill>
                  <a:srgbClr val="FF0000"/>
                </a:solidFill>
                <a:latin typeface="+mn-lt"/>
              </a:rPr>
              <a:t>не</a:t>
            </a:r>
            <a:r>
              <a:rPr lang="en-US" sz="2400" dirty="0">
                <a:solidFill>
                  <a:srgbClr val="FF0000"/>
                </a:solidFill>
                <a:latin typeface="+mn-lt"/>
              </a:rPr>
              <a:t> </a:t>
            </a:r>
            <a:r>
              <a:rPr lang="en-US" sz="2400" dirty="0" err="1">
                <a:solidFill>
                  <a:srgbClr val="FF0000"/>
                </a:solidFill>
                <a:latin typeface="+mn-lt"/>
              </a:rPr>
              <a:t>употребляется</a:t>
            </a:r>
            <a:r>
              <a:rPr lang="en-US" sz="2400" dirty="0">
                <a:solidFill>
                  <a:srgbClr val="FF0000"/>
                </a:solidFill>
                <a:latin typeface="+mn-lt"/>
              </a:rPr>
              <a:t>: at _ school, at _ home, at _ work</a:t>
            </a:r>
          </a:p>
          <a:p>
            <a:pPr fontAlgn="auto">
              <a:spcBef>
                <a:spcPts val="0"/>
              </a:spcBef>
              <a:spcAft>
                <a:spcPts val="0"/>
              </a:spcAft>
              <a:defRPr/>
            </a:pPr>
            <a:r>
              <a:rPr lang="en-US" sz="4000" b="1" dirty="0">
                <a:solidFill>
                  <a:srgbClr val="7030A0"/>
                </a:solidFill>
                <a:latin typeface="+mn-lt"/>
              </a:rPr>
              <a:t>Exercise 7</a:t>
            </a:r>
            <a:endParaRPr lang="en-US" sz="2400" dirty="0">
              <a:latin typeface="+mn-lt"/>
            </a:endParaRPr>
          </a:p>
          <a:p>
            <a:pPr marL="457200" indent="-457200" fontAlgn="auto">
              <a:spcBef>
                <a:spcPts val="0"/>
              </a:spcBef>
              <a:spcAft>
                <a:spcPts val="0"/>
              </a:spcAft>
              <a:defRPr/>
            </a:pPr>
            <a:r>
              <a:rPr lang="en-US" sz="2400" dirty="0">
                <a:latin typeface="+mn-lt"/>
              </a:rPr>
              <a:t>1. I have two … sisters. My … sisters are … students.</a:t>
            </a:r>
          </a:p>
          <a:p>
            <a:pPr marL="457200" indent="-457200" fontAlgn="auto">
              <a:spcBef>
                <a:spcPts val="0"/>
              </a:spcBef>
              <a:spcAft>
                <a:spcPts val="0"/>
              </a:spcAft>
              <a:defRPr/>
            </a:pPr>
            <a:r>
              <a:rPr lang="en-US" sz="2400" dirty="0">
                <a:latin typeface="+mn-lt"/>
              </a:rPr>
              <a:t>2. We are at … home. </a:t>
            </a:r>
          </a:p>
          <a:p>
            <a:pPr marL="457200" indent="-457200" fontAlgn="auto">
              <a:spcBef>
                <a:spcPts val="0"/>
              </a:spcBef>
              <a:spcAft>
                <a:spcPts val="0"/>
              </a:spcAft>
              <a:defRPr/>
            </a:pPr>
            <a:r>
              <a:rPr lang="en-US" sz="2400" dirty="0">
                <a:latin typeface="+mn-lt"/>
              </a:rPr>
              <a:t>3. My … brother is not at … home, he is at … school.</a:t>
            </a:r>
          </a:p>
          <a:p>
            <a:pPr marL="457200" indent="-457200" fontAlgn="auto">
              <a:spcBef>
                <a:spcPts val="0"/>
              </a:spcBef>
              <a:spcAft>
                <a:spcPts val="0"/>
              </a:spcAft>
              <a:defRPr/>
            </a:pPr>
            <a:r>
              <a:rPr lang="en-US" sz="2400" dirty="0">
                <a:latin typeface="+mn-lt"/>
              </a:rPr>
              <a:t> 4. My … mother is at … work.</a:t>
            </a:r>
          </a:p>
          <a:p>
            <a:pPr marL="457200" indent="-457200" fontAlgn="auto">
              <a:spcBef>
                <a:spcPts val="0"/>
              </a:spcBef>
              <a:spcAft>
                <a:spcPts val="0"/>
              </a:spcAft>
              <a:defRPr/>
            </a:pPr>
            <a:r>
              <a:rPr lang="en-US" sz="2400" dirty="0">
                <a:latin typeface="+mn-lt"/>
              </a:rPr>
              <a:t> 5. I am not … doctor. </a:t>
            </a:r>
          </a:p>
          <a:p>
            <a:pPr marL="457200" indent="-457200" fontAlgn="auto">
              <a:spcBef>
                <a:spcPts val="0"/>
              </a:spcBef>
              <a:spcAft>
                <a:spcPts val="0"/>
              </a:spcAft>
              <a:defRPr/>
            </a:pPr>
            <a:r>
              <a:rPr lang="en-US" sz="2400" dirty="0">
                <a:latin typeface="+mn-lt"/>
              </a:rPr>
              <a:t>6. I have no … sister. </a:t>
            </a:r>
          </a:p>
          <a:p>
            <a:pPr marL="457200" indent="-457200" fontAlgn="auto">
              <a:spcBef>
                <a:spcPts val="0"/>
              </a:spcBef>
              <a:spcAft>
                <a:spcPts val="0"/>
              </a:spcAft>
              <a:defRPr/>
            </a:pPr>
            <a:r>
              <a:rPr lang="en-US" sz="2400" dirty="0">
                <a:latin typeface="+mn-lt"/>
              </a:rPr>
              <a:t>7. He is not … pilot.</a:t>
            </a:r>
          </a:p>
          <a:p>
            <a:pPr marL="457200" indent="-457200" fontAlgn="auto">
              <a:spcBef>
                <a:spcPts val="0"/>
              </a:spcBef>
              <a:spcAft>
                <a:spcPts val="0"/>
              </a:spcAft>
              <a:defRPr/>
            </a:pPr>
            <a:r>
              <a:rPr lang="en-US" sz="2400" dirty="0">
                <a:latin typeface="+mn-lt"/>
              </a:rPr>
              <a:t> 8. I have thirty-two … teeth.</a:t>
            </a:r>
          </a:p>
          <a:p>
            <a:pPr marL="457200" indent="-457200" fontAlgn="auto">
              <a:spcBef>
                <a:spcPts val="0"/>
              </a:spcBef>
              <a:spcAft>
                <a:spcPts val="0"/>
              </a:spcAft>
              <a:defRPr/>
            </a:pPr>
            <a:r>
              <a:rPr lang="en-US" sz="2400" dirty="0">
                <a:latin typeface="+mn-lt"/>
              </a:rPr>
              <a:t> 9. He has … child. </a:t>
            </a:r>
          </a:p>
          <a:p>
            <a:pPr marL="457200" indent="-457200" fontAlgn="auto">
              <a:spcBef>
                <a:spcPts val="0"/>
              </a:spcBef>
              <a:spcAft>
                <a:spcPts val="0"/>
              </a:spcAft>
              <a:defRPr/>
            </a:pPr>
            <a:r>
              <a:rPr lang="en-US" sz="2400" dirty="0">
                <a:latin typeface="+mn-lt"/>
              </a:rPr>
              <a:t>10. She has two … children. Her children are at … school. </a:t>
            </a:r>
          </a:p>
          <a:p>
            <a:pPr marL="457200" indent="-457200" fontAlgn="auto">
              <a:spcBef>
                <a:spcPts val="0"/>
              </a:spcBef>
              <a:spcAft>
                <a:spcPts val="0"/>
              </a:spcAft>
              <a:defRPr/>
            </a:pPr>
            <a:r>
              <a:rPr lang="en-US" sz="2400" dirty="0">
                <a:latin typeface="+mn-lt"/>
              </a:rPr>
              <a:t>11. Is your father at … home? – No, he is at … work. </a:t>
            </a:r>
          </a:p>
          <a:p>
            <a:pPr marL="457200" indent="-457200" fontAlgn="auto">
              <a:spcBef>
                <a:spcPts val="0"/>
              </a:spcBef>
              <a:spcAft>
                <a:spcPts val="0"/>
              </a:spcAft>
              <a:defRPr/>
            </a:pPr>
            <a:r>
              <a:rPr lang="en-US" sz="2400" dirty="0">
                <a:latin typeface="+mn-lt"/>
              </a:rPr>
              <a:t>12. Where is your … brother? – He is at … home.</a:t>
            </a:r>
            <a:endParaRPr lang="ru-RU" sz="2400" dirty="0">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1"/>
          <p:cNvSpPr>
            <a:spLocks noChangeArrowheads="1"/>
          </p:cNvSpPr>
          <p:nvPr/>
        </p:nvSpPr>
        <p:spPr bwMode="auto">
          <a:xfrm>
            <a:off x="323850" y="1773238"/>
            <a:ext cx="8640763" cy="4524375"/>
          </a:xfrm>
          <a:prstGeom prst="rect">
            <a:avLst/>
          </a:prstGeom>
          <a:noFill/>
          <a:ln w="9525">
            <a:noFill/>
            <a:miter lim="800000"/>
            <a:headEnd/>
            <a:tailEnd/>
          </a:ln>
        </p:spPr>
        <p:txBody>
          <a:bodyPr>
            <a:spAutoFit/>
          </a:bodyPr>
          <a:lstStyle/>
          <a:p>
            <a:pPr marL="457200" indent="-457200"/>
            <a:r>
              <a:rPr lang="en-US" sz="2400">
                <a:latin typeface="Calibri" pitchFamily="34" charset="0"/>
              </a:rPr>
              <a:t>1. I have two  sisters. My  sisters are  students.</a:t>
            </a:r>
          </a:p>
          <a:p>
            <a:pPr marL="457200" indent="-457200"/>
            <a:r>
              <a:rPr lang="en-US" sz="2400">
                <a:latin typeface="Calibri" pitchFamily="34" charset="0"/>
              </a:rPr>
              <a:t>2. We are at  home. </a:t>
            </a:r>
          </a:p>
          <a:p>
            <a:pPr marL="457200" indent="-457200"/>
            <a:r>
              <a:rPr lang="en-US" sz="2400">
                <a:latin typeface="Calibri" pitchFamily="34" charset="0"/>
              </a:rPr>
              <a:t>3. My  brother is not at  home, he is at  school.</a:t>
            </a:r>
          </a:p>
          <a:p>
            <a:pPr marL="457200" indent="-457200"/>
            <a:r>
              <a:rPr lang="en-US" sz="2400">
                <a:latin typeface="Calibri" pitchFamily="34" charset="0"/>
              </a:rPr>
              <a:t> 4. My  mother is at  work.</a:t>
            </a:r>
          </a:p>
          <a:p>
            <a:pPr marL="457200" indent="-457200"/>
            <a:r>
              <a:rPr lang="en-US" sz="2400">
                <a:latin typeface="Calibri" pitchFamily="34" charset="0"/>
              </a:rPr>
              <a:t> 5. I am not </a:t>
            </a:r>
            <a:r>
              <a:rPr lang="en-US" sz="2400">
                <a:solidFill>
                  <a:srgbClr val="FF0000"/>
                </a:solidFill>
                <a:latin typeface="Calibri" pitchFamily="34" charset="0"/>
              </a:rPr>
              <a:t>a</a:t>
            </a:r>
            <a:r>
              <a:rPr lang="en-US" sz="2400">
                <a:latin typeface="Calibri" pitchFamily="34" charset="0"/>
              </a:rPr>
              <a:t> doctor. </a:t>
            </a:r>
          </a:p>
          <a:p>
            <a:pPr marL="457200" indent="-457200"/>
            <a:r>
              <a:rPr lang="en-US" sz="2400">
                <a:latin typeface="Calibri" pitchFamily="34" charset="0"/>
              </a:rPr>
              <a:t>6. I have no  sister. </a:t>
            </a:r>
          </a:p>
          <a:p>
            <a:pPr marL="457200" indent="-457200"/>
            <a:r>
              <a:rPr lang="en-US" sz="2400">
                <a:latin typeface="Calibri" pitchFamily="34" charset="0"/>
              </a:rPr>
              <a:t>7. He is not </a:t>
            </a:r>
            <a:r>
              <a:rPr lang="en-US" sz="2400">
                <a:solidFill>
                  <a:srgbClr val="FF0000"/>
                </a:solidFill>
                <a:latin typeface="Calibri" pitchFamily="34" charset="0"/>
              </a:rPr>
              <a:t>a</a:t>
            </a:r>
            <a:r>
              <a:rPr lang="en-US" sz="2400">
                <a:latin typeface="Calibri" pitchFamily="34" charset="0"/>
              </a:rPr>
              <a:t> pilot.</a:t>
            </a:r>
          </a:p>
          <a:p>
            <a:pPr marL="457200" indent="-457200"/>
            <a:r>
              <a:rPr lang="en-US" sz="2400">
                <a:latin typeface="Calibri" pitchFamily="34" charset="0"/>
              </a:rPr>
              <a:t> 8. I have thirty-two  teeth.</a:t>
            </a:r>
          </a:p>
          <a:p>
            <a:pPr marL="457200" indent="-457200"/>
            <a:r>
              <a:rPr lang="en-US" sz="2400">
                <a:latin typeface="Calibri" pitchFamily="34" charset="0"/>
              </a:rPr>
              <a:t> 9. He has </a:t>
            </a:r>
            <a:r>
              <a:rPr lang="en-US" sz="2400">
                <a:solidFill>
                  <a:srgbClr val="FF0000"/>
                </a:solidFill>
                <a:latin typeface="Calibri" pitchFamily="34" charset="0"/>
              </a:rPr>
              <a:t>a</a:t>
            </a:r>
            <a:r>
              <a:rPr lang="en-US" sz="2400">
                <a:latin typeface="Calibri" pitchFamily="34" charset="0"/>
              </a:rPr>
              <a:t> child. </a:t>
            </a:r>
          </a:p>
          <a:p>
            <a:pPr marL="457200" indent="-457200"/>
            <a:r>
              <a:rPr lang="en-US" sz="2400">
                <a:latin typeface="Calibri" pitchFamily="34" charset="0"/>
              </a:rPr>
              <a:t>10. She has two  children. Her children are at  school. </a:t>
            </a:r>
          </a:p>
          <a:p>
            <a:pPr marL="457200" indent="-457200"/>
            <a:r>
              <a:rPr lang="en-US" sz="2400">
                <a:latin typeface="Calibri" pitchFamily="34" charset="0"/>
              </a:rPr>
              <a:t>11. Is your father at  home? – No, he is at  work. </a:t>
            </a:r>
          </a:p>
          <a:p>
            <a:pPr marL="457200" indent="-457200"/>
            <a:r>
              <a:rPr lang="en-US" sz="2400">
                <a:latin typeface="Calibri" pitchFamily="34" charset="0"/>
              </a:rPr>
              <a:t>12. Where is your  brother? – He is at  home.</a:t>
            </a:r>
            <a:endParaRPr lang="ru-RU" sz="2400">
              <a:latin typeface="Calibri" pitchFamily="34" charset="0"/>
            </a:endParaRPr>
          </a:p>
        </p:txBody>
      </p:sp>
      <p:sp>
        <p:nvSpPr>
          <p:cNvPr id="36866" name="TextBox 2"/>
          <p:cNvSpPr txBox="1">
            <a:spLocks noChangeArrowheads="1"/>
          </p:cNvSpPr>
          <p:nvPr/>
        </p:nvSpPr>
        <p:spPr bwMode="auto">
          <a:xfrm>
            <a:off x="6227763" y="981075"/>
            <a:ext cx="1092200" cy="584200"/>
          </a:xfrm>
          <a:prstGeom prst="rect">
            <a:avLst/>
          </a:prstGeom>
          <a:noFill/>
          <a:ln w="9525">
            <a:noFill/>
            <a:miter lim="800000"/>
            <a:headEnd/>
            <a:tailEnd/>
          </a:ln>
        </p:spPr>
        <p:txBody>
          <a:bodyPr wrap="none">
            <a:spAutoFit/>
          </a:bodyPr>
          <a:lstStyle/>
          <a:p>
            <a:r>
              <a:rPr lang="en-US" sz="3200" b="1">
                <a:solidFill>
                  <a:srgbClr val="FF0000"/>
                </a:solidFill>
                <a:latin typeface="Comic Sans MS" pitchFamily="66" charset="0"/>
              </a:rPr>
              <a:t>Keys</a:t>
            </a:r>
            <a:endParaRPr lang="ru-RU" sz="32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188913"/>
            <a:ext cx="8569325" cy="6740525"/>
          </a:xfrm>
          <a:prstGeom prst="rect">
            <a:avLst/>
          </a:prstGeom>
        </p:spPr>
        <p:txBody>
          <a:bodyPr>
            <a:spAutoFit/>
          </a:bodyPr>
          <a:lstStyle/>
          <a:p>
            <a:pPr marL="457200" indent="-457200" fontAlgn="auto">
              <a:spcBef>
                <a:spcPts val="0"/>
              </a:spcBef>
              <a:spcAft>
                <a:spcPts val="0"/>
              </a:spcAft>
              <a:buFontTx/>
              <a:buAutoNum type="arabicPeriod"/>
              <a:defRPr/>
            </a:pPr>
            <a:r>
              <a:rPr lang="en-US" sz="2400" dirty="0">
                <a:latin typeface="+mn-lt"/>
              </a:rPr>
              <a:t>We have … large … family.</a:t>
            </a:r>
          </a:p>
          <a:p>
            <a:pPr marL="457200" indent="-457200" fontAlgn="auto">
              <a:spcBef>
                <a:spcPts val="0"/>
              </a:spcBef>
              <a:spcAft>
                <a:spcPts val="0"/>
              </a:spcAft>
              <a:buFontTx/>
              <a:buAutoNum type="arabicPeriod"/>
              <a:defRPr/>
            </a:pPr>
            <a:r>
              <a:rPr lang="en-US" sz="2400" dirty="0">
                <a:latin typeface="+mn-lt"/>
              </a:rPr>
              <a:t> My granny often tells us … long … interesting … stories.</a:t>
            </a:r>
          </a:p>
          <a:p>
            <a:pPr marL="457200" indent="-457200" fontAlgn="auto">
              <a:spcBef>
                <a:spcPts val="0"/>
              </a:spcBef>
              <a:spcAft>
                <a:spcPts val="0"/>
              </a:spcAft>
              <a:buFontTx/>
              <a:buAutoNum type="arabicPeriod"/>
              <a:defRPr/>
            </a:pPr>
            <a:r>
              <a:rPr lang="en-US" sz="2400" dirty="0">
                <a:latin typeface="+mn-lt"/>
              </a:rPr>
              <a:t> My … father is … engineer. He works at … factory. … factory is large. </a:t>
            </a:r>
          </a:p>
          <a:p>
            <a:pPr marL="457200" indent="-457200" fontAlgn="auto">
              <a:spcBef>
                <a:spcPts val="0"/>
              </a:spcBef>
              <a:spcAft>
                <a:spcPts val="0"/>
              </a:spcAft>
              <a:buFontTx/>
              <a:buAutoNum type="arabicPeriod" startAt="4"/>
              <a:defRPr/>
            </a:pPr>
            <a:r>
              <a:rPr lang="en-US" sz="2400" dirty="0">
                <a:latin typeface="+mn-lt"/>
              </a:rPr>
              <a:t>My … mother is … doctor. She works at … large … hospital. She is at … work now. </a:t>
            </a:r>
          </a:p>
          <a:p>
            <a:pPr marL="457200" indent="-457200" fontAlgn="auto">
              <a:spcBef>
                <a:spcPts val="0"/>
              </a:spcBef>
              <a:spcAft>
                <a:spcPts val="0"/>
              </a:spcAft>
              <a:buFontTx/>
              <a:buAutoNum type="arabicPeriod" startAt="5"/>
              <a:defRPr/>
            </a:pPr>
            <a:r>
              <a:rPr lang="en-US" sz="2400" dirty="0">
                <a:latin typeface="+mn-lt"/>
              </a:rPr>
              <a:t>My … aunt is … teacher. She works at … school. … school is good. My … aunt is not at … school now. She is at … home. She is drinking … tea and eating … jam. … jam is sweet. I am at … home too. I am drinking … tea and eating … sandwich. … sandwich is tasty. </a:t>
            </a:r>
          </a:p>
          <a:p>
            <a:pPr marL="457200" indent="-457200" fontAlgn="auto">
              <a:spcBef>
                <a:spcPts val="0"/>
              </a:spcBef>
              <a:spcAft>
                <a:spcPts val="0"/>
              </a:spcAft>
              <a:buFontTx/>
              <a:buAutoNum type="arabicPeriod" startAt="6"/>
              <a:defRPr/>
            </a:pPr>
            <a:r>
              <a:rPr lang="en-US" sz="2400" dirty="0">
                <a:latin typeface="+mn-lt"/>
              </a:rPr>
              <a:t>My sister is at … school. She is … pupil. </a:t>
            </a:r>
          </a:p>
          <a:p>
            <a:pPr marL="457200" indent="-457200" fontAlgn="auto">
              <a:spcBef>
                <a:spcPts val="0"/>
              </a:spcBef>
              <a:spcAft>
                <a:spcPts val="0"/>
              </a:spcAft>
              <a:buFontTx/>
              <a:buAutoNum type="arabicPeriod" startAt="7"/>
              <a:defRPr/>
            </a:pPr>
            <a:r>
              <a:rPr lang="en-US" sz="2400" dirty="0">
                <a:latin typeface="+mn-lt"/>
              </a:rPr>
              <a:t>My cousin has … big … black … cat. My cousin’s … cat has two … kittens. … cat likes … milk. … kittens like … milk too. </a:t>
            </a:r>
          </a:p>
          <a:p>
            <a:pPr marL="457200" indent="-457200" fontAlgn="auto">
              <a:spcBef>
                <a:spcPts val="0"/>
              </a:spcBef>
              <a:spcAft>
                <a:spcPts val="0"/>
              </a:spcAft>
              <a:buFontTx/>
              <a:buAutoNum type="arabicPeriod" startAt="8"/>
              <a:defRPr/>
            </a:pPr>
            <a:r>
              <a:rPr lang="en-US" sz="2400" dirty="0">
                <a:latin typeface="+mn-lt"/>
              </a:rPr>
              <a:t>I am … engineer.</a:t>
            </a:r>
          </a:p>
          <a:p>
            <a:pPr marL="457200" indent="-457200" fontAlgn="auto">
              <a:spcBef>
                <a:spcPts val="0"/>
              </a:spcBef>
              <a:spcAft>
                <a:spcPts val="0"/>
              </a:spcAft>
              <a:buFontTx/>
              <a:buAutoNum type="arabicPeriod" startAt="8"/>
              <a:defRPr/>
            </a:pPr>
            <a:r>
              <a:rPr lang="en-US" sz="2400" dirty="0">
                <a:latin typeface="+mn-lt"/>
              </a:rPr>
              <a:t> My … son is … pupil. </a:t>
            </a:r>
          </a:p>
          <a:p>
            <a:pPr marL="457200" indent="-457200" fontAlgn="auto">
              <a:spcBef>
                <a:spcPts val="0"/>
              </a:spcBef>
              <a:spcAft>
                <a:spcPts val="0"/>
              </a:spcAft>
              <a:buFontTx/>
              <a:buAutoNum type="arabicPeriod" startAt="8"/>
              <a:defRPr/>
            </a:pPr>
            <a:r>
              <a:rPr lang="en-US" sz="2400" dirty="0">
                <a:latin typeface="+mn-lt"/>
              </a:rPr>
              <a:t> He is … good … pupil. </a:t>
            </a:r>
          </a:p>
          <a:p>
            <a:pPr fontAlgn="auto">
              <a:spcBef>
                <a:spcPts val="0"/>
              </a:spcBef>
              <a:spcAft>
                <a:spcPts val="0"/>
              </a:spcAft>
              <a:defRPr/>
            </a:pPr>
            <a:r>
              <a:rPr lang="en-US" sz="2400" dirty="0">
                <a:latin typeface="+mn-lt"/>
              </a:rPr>
              <a:t> </a:t>
            </a:r>
            <a:endParaRPr lang="ru-RU" sz="2400" dirty="0">
              <a:latin typeface="+mn-lt"/>
            </a:endParaRPr>
          </a:p>
        </p:txBody>
      </p:sp>
      <p:sp>
        <p:nvSpPr>
          <p:cNvPr id="37890" name="TextBox 2"/>
          <p:cNvSpPr txBox="1">
            <a:spLocks noChangeArrowheads="1"/>
          </p:cNvSpPr>
          <p:nvPr/>
        </p:nvSpPr>
        <p:spPr bwMode="auto">
          <a:xfrm>
            <a:off x="8388350" y="0"/>
            <a:ext cx="901700" cy="769938"/>
          </a:xfrm>
          <a:prstGeom prst="rect">
            <a:avLst/>
          </a:prstGeom>
          <a:noFill/>
          <a:ln w="9525">
            <a:noFill/>
            <a:miter lim="800000"/>
            <a:headEnd/>
            <a:tailEnd/>
          </a:ln>
        </p:spPr>
        <p:txBody>
          <a:bodyPr>
            <a:spAutoFit/>
          </a:bodyPr>
          <a:lstStyle/>
          <a:p>
            <a:r>
              <a:rPr lang="en-US" sz="4400" b="1">
                <a:latin typeface="Calibri" pitchFamily="34" charset="0"/>
              </a:rPr>
              <a:t>8</a:t>
            </a:r>
            <a:endParaRPr lang="ru-RU" sz="4400" b="1">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0825" y="336550"/>
            <a:ext cx="8642350" cy="6370638"/>
          </a:xfrm>
          <a:prstGeom prst="rect">
            <a:avLst/>
          </a:prstGeom>
        </p:spPr>
        <p:txBody>
          <a:bodyPr>
            <a:spAutoFit/>
          </a:bodyPr>
          <a:lstStyle/>
          <a:p>
            <a:pPr marL="457200" indent="-457200" fontAlgn="auto">
              <a:spcBef>
                <a:spcPts val="0"/>
              </a:spcBef>
              <a:spcAft>
                <a:spcPts val="0"/>
              </a:spcAft>
              <a:buFontTx/>
              <a:buAutoNum type="arabicPeriod"/>
              <a:defRPr/>
            </a:pPr>
            <a:r>
              <a:rPr lang="en-US" sz="2400" dirty="0">
                <a:latin typeface="+mn-lt"/>
              </a:rPr>
              <a:t>We have </a:t>
            </a:r>
            <a:r>
              <a:rPr lang="en-US" sz="2400" dirty="0">
                <a:solidFill>
                  <a:srgbClr val="FF0000"/>
                </a:solidFill>
                <a:latin typeface="+mn-lt"/>
              </a:rPr>
              <a:t>a</a:t>
            </a:r>
            <a:r>
              <a:rPr lang="en-US" sz="2400" dirty="0">
                <a:latin typeface="+mn-lt"/>
              </a:rPr>
              <a:t> large  family.</a:t>
            </a:r>
          </a:p>
          <a:p>
            <a:pPr marL="457200" indent="-457200" fontAlgn="auto">
              <a:spcBef>
                <a:spcPts val="0"/>
              </a:spcBef>
              <a:spcAft>
                <a:spcPts val="0"/>
              </a:spcAft>
              <a:buFontTx/>
              <a:buAutoNum type="arabicPeriod"/>
              <a:defRPr/>
            </a:pPr>
            <a:r>
              <a:rPr lang="en-US" sz="2400" dirty="0">
                <a:latin typeface="+mn-lt"/>
              </a:rPr>
              <a:t> My granny often tells us  long  interesting  stories.</a:t>
            </a:r>
          </a:p>
          <a:p>
            <a:pPr marL="457200" indent="-457200" fontAlgn="auto">
              <a:spcBef>
                <a:spcPts val="0"/>
              </a:spcBef>
              <a:spcAft>
                <a:spcPts val="0"/>
              </a:spcAft>
              <a:buFontTx/>
              <a:buAutoNum type="arabicPeriod"/>
              <a:defRPr/>
            </a:pPr>
            <a:r>
              <a:rPr lang="en-US" sz="2400" dirty="0">
                <a:latin typeface="+mn-lt"/>
              </a:rPr>
              <a:t> My  father is </a:t>
            </a:r>
            <a:r>
              <a:rPr lang="en-US" sz="2400" dirty="0">
                <a:solidFill>
                  <a:srgbClr val="FF0000"/>
                </a:solidFill>
                <a:latin typeface="+mn-lt"/>
              </a:rPr>
              <a:t>an</a:t>
            </a:r>
            <a:r>
              <a:rPr lang="en-US" sz="2400" dirty="0">
                <a:latin typeface="+mn-lt"/>
              </a:rPr>
              <a:t> engineer. He works at </a:t>
            </a:r>
            <a:r>
              <a:rPr lang="en-US" sz="2400" dirty="0">
                <a:solidFill>
                  <a:srgbClr val="FF0000"/>
                </a:solidFill>
                <a:latin typeface="+mn-lt"/>
              </a:rPr>
              <a:t>a</a:t>
            </a:r>
            <a:r>
              <a:rPr lang="en-US" sz="2400" dirty="0">
                <a:latin typeface="+mn-lt"/>
              </a:rPr>
              <a:t> factory. </a:t>
            </a:r>
            <a:r>
              <a:rPr lang="en-US" sz="2400" dirty="0">
                <a:solidFill>
                  <a:srgbClr val="FF0000"/>
                </a:solidFill>
                <a:latin typeface="+mn-lt"/>
              </a:rPr>
              <a:t>The</a:t>
            </a:r>
            <a:r>
              <a:rPr lang="en-US" sz="2400" dirty="0">
                <a:latin typeface="+mn-lt"/>
              </a:rPr>
              <a:t> factory is large. </a:t>
            </a:r>
          </a:p>
          <a:p>
            <a:pPr marL="457200" indent="-457200" fontAlgn="auto">
              <a:spcBef>
                <a:spcPts val="0"/>
              </a:spcBef>
              <a:spcAft>
                <a:spcPts val="0"/>
              </a:spcAft>
              <a:buFontTx/>
              <a:buAutoNum type="arabicPeriod" startAt="4"/>
              <a:defRPr/>
            </a:pPr>
            <a:r>
              <a:rPr lang="en-US" sz="2400" dirty="0">
                <a:latin typeface="+mn-lt"/>
              </a:rPr>
              <a:t>My  mother is </a:t>
            </a:r>
            <a:r>
              <a:rPr lang="en-US" sz="2400" dirty="0">
                <a:solidFill>
                  <a:srgbClr val="FF0000"/>
                </a:solidFill>
                <a:latin typeface="+mn-lt"/>
              </a:rPr>
              <a:t>a</a:t>
            </a:r>
            <a:r>
              <a:rPr lang="en-US" sz="2400" dirty="0">
                <a:latin typeface="+mn-lt"/>
              </a:rPr>
              <a:t> doctor. She works at </a:t>
            </a:r>
            <a:r>
              <a:rPr lang="en-US" sz="2400" dirty="0">
                <a:solidFill>
                  <a:srgbClr val="FF0000"/>
                </a:solidFill>
                <a:latin typeface="+mn-lt"/>
              </a:rPr>
              <a:t>a</a:t>
            </a:r>
            <a:r>
              <a:rPr lang="en-US" sz="2400" dirty="0">
                <a:latin typeface="+mn-lt"/>
              </a:rPr>
              <a:t> large  hospital. She is at  work now. </a:t>
            </a:r>
          </a:p>
          <a:p>
            <a:pPr marL="457200" indent="-457200" fontAlgn="auto">
              <a:spcBef>
                <a:spcPts val="0"/>
              </a:spcBef>
              <a:spcAft>
                <a:spcPts val="0"/>
              </a:spcAft>
              <a:buFontTx/>
              <a:buAutoNum type="arabicPeriod" startAt="5"/>
              <a:defRPr/>
            </a:pPr>
            <a:r>
              <a:rPr lang="en-US" sz="2400" dirty="0">
                <a:latin typeface="+mn-lt"/>
              </a:rPr>
              <a:t>My  aunt is </a:t>
            </a:r>
            <a:r>
              <a:rPr lang="en-US" sz="2400" dirty="0">
                <a:solidFill>
                  <a:srgbClr val="FF0000"/>
                </a:solidFill>
                <a:latin typeface="+mn-lt"/>
              </a:rPr>
              <a:t>a</a:t>
            </a:r>
            <a:r>
              <a:rPr lang="en-US" sz="2400" dirty="0">
                <a:latin typeface="+mn-lt"/>
              </a:rPr>
              <a:t> teacher. She works at  school. </a:t>
            </a:r>
            <a:r>
              <a:rPr lang="en-US" sz="2400" dirty="0">
                <a:solidFill>
                  <a:srgbClr val="FF0000"/>
                </a:solidFill>
                <a:latin typeface="+mn-lt"/>
              </a:rPr>
              <a:t>The</a:t>
            </a:r>
            <a:r>
              <a:rPr lang="en-US" sz="2400" dirty="0">
                <a:latin typeface="+mn-lt"/>
              </a:rPr>
              <a:t> school is good. My  aunt is not at  school now. She is at  home. She is drinking  tea and eating  jam. </a:t>
            </a:r>
            <a:r>
              <a:rPr lang="en-US" sz="2400" dirty="0">
                <a:solidFill>
                  <a:srgbClr val="FF0000"/>
                </a:solidFill>
                <a:latin typeface="+mn-lt"/>
              </a:rPr>
              <a:t>The</a:t>
            </a:r>
            <a:r>
              <a:rPr lang="en-US" sz="2400" dirty="0">
                <a:latin typeface="+mn-lt"/>
              </a:rPr>
              <a:t> jam is sweet. I am at  home too. I am drinking  tea and eating </a:t>
            </a:r>
            <a:r>
              <a:rPr lang="en-US" sz="2400" dirty="0">
                <a:solidFill>
                  <a:srgbClr val="FF0000"/>
                </a:solidFill>
                <a:latin typeface="+mn-lt"/>
              </a:rPr>
              <a:t>a</a:t>
            </a:r>
            <a:r>
              <a:rPr lang="en-US" sz="2400" dirty="0">
                <a:latin typeface="+mn-lt"/>
              </a:rPr>
              <a:t> sandwich. </a:t>
            </a:r>
            <a:r>
              <a:rPr lang="en-US" sz="2400" dirty="0">
                <a:solidFill>
                  <a:srgbClr val="FF0000"/>
                </a:solidFill>
                <a:latin typeface="+mn-lt"/>
              </a:rPr>
              <a:t>The</a:t>
            </a:r>
            <a:r>
              <a:rPr lang="en-US" sz="2400" dirty="0">
                <a:latin typeface="+mn-lt"/>
              </a:rPr>
              <a:t> sandwich is tasty. </a:t>
            </a:r>
          </a:p>
          <a:p>
            <a:pPr marL="457200" indent="-457200" fontAlgn="auto">
              <a:spcBef>
                <a:spcPts val="0"/>
              </a:spcBef>
              <a:spcAft>
                <a:spcPts val="0"/>
              </a:spcAft>
              <a:buFontTx/>
              <a:buAutoNum type="arabicPeriod" startAt="6"/>
              <a:defRPr/>
            </a:pPr>
            <a:r>
              <a:rPr lang="en-US" sz="2400" dirty="0">
                <a:latin typeface="+mn-lt"/>
              </a:rPr>
              <a:t>My sister is at  school. She is </a:t>
            </a:r>
            <a:r>
              <a:rPr lang="en-US" sz="2400" dirty="0">
                <a:solidFill>
                  <a:srgbClr val="FF0000"/>
                </a:solidFill>
                <a:latin typeface="+mn-lt"/>
              </a:rPr>
              <a:t>a</a:t>
            </a:r>
            <a:r>
              <a:rPr lang="en-US" sz="2400" dirty="0">
                <a:latin typeface="+mn-lt"/>
              </a:rPr>
              <a:t> pupil. </a:t>
            </a:r>
          </a:p>
          <a:p>
            <a:pPr marL="457200" indent="-457200" fontAlgn="auto">
              <a:spcBef>
                <a:spcPts val="0"/>
              </a:spcBef>
              <a:spcAft>
                <a:spcPts val="0"/>
              </a:spcAft>
              <a:buFontTx/>
              <a:buAutoNum type="arabicPeriod" startAt="7"/>
              <a:defRPr/>
            </a:pPr>
            <a:r>
              <a:rPr lang="en-US" sz="2400" dirty="0">
                <a:latin typeface="+mn-lt"/>
              </a:rPr>
              <a:t>My cousin has </a:t>
            </a:r>
            <a:r>
              <a:rPr lang="en-US" sz="2400" dirty="0">
                <a:solidFill>
                  <a:srgbClr val="FF0000"/>
                </a:solidFill>
                <a:latin typeface="+mn-lt"/>
              </a:rPr>
              <a:t>a</a:t>
            </a:r>
            <a:r>
              <a:rPr lang="en-US" sz="2400" dirty="0">
                <a:latin typeface="+mn-lt"/>
              </a:rPr>
              <a:t> big  black  cat. My cousin’s  cat has two  kittens. </a:t>
            </a:r>
            <a:r>
              <a:rPr lang="en-US" sz="2400" dirty="0">
                <a:solidFill>
                  <a:srgbClr val="FF0000"/>
                </a:solidFill>
                <a:latin typeface="+mn-lt"/>
              </a:rPr>
              <a:t>The</a:t>
            </a:r>
            <a:r>
              <a:rPr lang="en-US" sz="2400" dirty="0">
                <a:latin typeface="+mn-lt"/>
              </a:rPr>
              <a:t> cat likes  milk. </a:t>
            </a:r>
            <a:r>
              <a:rPr lang="en-US" sz="2400" dirty="0">
                <a:solidFill>
                  <a:srgbClr val="FF0000"/>
                </a:solidFill>
                <a:latin typeface="+mn-lt"/>
              </a:rPr>
              <a:t>The</a:t>
            </a:r>
            <a:r>
              <a:rPr lang="en-US" sz="2400" dirty="0">
                <a:latin typeface="+mn-lt"/>
              </a:rPr>
              <a:t> kittens like  milk too. </a:t>
            </a:r>
          </a:p>
          <a:p>
            <a:pPr marL="457200" indent="-457200" fontAlgn="auto">
              <a:spcBef>
                <a:spcPts val="0"/>
              </a:spcBef>
              <a:spcAft>
                <a:spcPts val="0"/>
              </a:spcAft>
              <a:buFontTx/>
              <a:buAutoNum type="arabicPeriod" startAt="8"/>
              <a:defRPr/>
            </a:pPr>
            <a:r>
              <a:rPr lang="en-US" sz="2400" dirty="0">
                <a:latin typeface="+mn-lt"/>
              </a:rPr>
              <a:t>I am … engineer.</a:t>
            </a:r>
          </a:p>
          <a:p>
            <a:pPr marL="457200" indent="-457200" fontAlgn="auto">
              <a:spcBef>
                <a:spcPts val="0"/>
              </a:spcBef>
              <a:spcAft>
                <a:spcPts val="0"/>
              </a:spcAft>
              <a:buFontTx/>
              <a:buAutoNum type="arabicPeriod" startAt="8"/>
              <a:defRPr/>
            </a:pPr>
            <a:r>
              <a:rPr lang="en-US" sz="2400" dirty="0">
                <a:latin typeface="+mn-lt"/>
              </a:rPr>
              <a:t> My  son is </a:t>
            </a:r>
            <a:r>
              <a:rPr lang="en-US" sz="2400" dirty="0">
                <a:solidFill>
                  <a:srgbClr val="FF0000"/>
                </a:solidFill>
                <a:latin typeface="+mn-lt"/>
              </a:rPr>
              <a:t>a</a:t>
            </a:r>
            <a:r>
              <a:rPr lang="en-US" sz="2400" dirty="0">
                <a:latin typeface="+mn-lt"/>
              </a:rPr>
              <a:t> pupil. </a:t>
            </a:r>
          </a:p>
          <a:p>
            <a:pPr marL="457200" indent="-457200" fontAlgn="auto">
              <a:spcBef>
                <a:spcPts val="0"/>
              </a:spcBef>
              <a:spcAft>
                <a:spcPts val="0"/>
              </a:spcAft>
              <a:buFontTx/>
              <a:buAutoNum type="arabicPeriod" startAt="8"/>
              <a:defRPr/>
            </a:pPr>
            <a:r>
              <a:rPr lang="en-US" sz="2400" dirty="0">
                <a:latin typeface="+mn-lt"/>
              </a:rPr>
              <a:t> He is </a:t>
            </a:r>
            <a:r>
              <a:rPr lang="en-US" sz="2400" dirty="0">
                <a:solidFill>
                  <a:srgbClr val="FF0000"/>
                </a:solidFill>
                <a:latin typeface="+mn-lt"/>
              </a:rPr>
              <a:t>a</a:t>
            </a:r>
            <a:r>
              <a:rPr lang="en-US" sz="2400" dirty="0">
                <a:latin typeface="+mn-lt"/>
              </a:rPr>
              <a:t> good pupil. </a:t>
            </a:r>
          </a:p>
          <a:p>
            <a:pPr fontAlgn="auto">
              <a:spcBef>
                <a:spcPts val="0"/>
              </a:spcBef>
              <a:spcAft>
                <a:spcPts val="0"/>
              </a:spcAft>
              <a:defRPr/>
            </a:pPr>
            <a:r>
              <a:rPr lang="en-US" sz="2400" dirty="0">
                <a:latin typeface="+mn-lt"/>
              </a:rPr>
              <a:t> </a:t>
            </a:r>
            <a:endParaRPr lang="ru-RU" sz="2400" dirty="0">
              <a:latin typeface="+mn-lt"/>
            </a:endParaRPr>
          </a:p>
        </p:txBody>
      </p:sp>
      <p:sp>
        <p:nvSpPr>
          <p:cNvPr id="38914" name="TextBox 3"/>
          <p:cNvSpPr txBox="1">
            <a:spLocks noChangeArrowheads="1"/>
          </p:cNvSpPr>
          <p:nvPr/>
        </p:nvSpPr>
        <p:spPr bwMode="auto">
          <a:xfrm>
            <a:off x="7812088" y="260350"/>
            <a:ext cx="960437" cy="585788"/>
          </a:xfrm>
          <a:prstGeom prst="rect">
            <a:avLst/>
          </a:prstGeom>
          <a:noFill/>
          <a:ln w="9525">
            <a:noFill/>
            <a:miter lim="800000"/>
            <a:headEnd/>
            <a:tailEnd/>
          </a:ln>
        </p:spPr>
        <p:txBody>
          <a:bodyPr>
            <a:spAutoFit/>
          </a:bodyPr>
          <a:lstStyle/>
          <a:p>
            <a:r>
              <a:rPr lang="en-US" sz="3200" b="1">
                <a:solidFill>
                  <a:srgbClr val="FF0000"/>
                </a:solidFill>
                <a:latin typeface="Calibri" pitchFamily="34" charset="0"/>
              </a:rPr>
              <a:t>Keys</a:t>
            </a:r>
            <a:endParaRPr lang="ru-RU" sz="3200" b="1">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1"/>
          <p:cNvSpPr>
            <a:spLocks noChangeArrowheads="1"/>
          </p:cNvSpPr>
          <p:nvPr/>
        </p:nvSpPr>
        <p:spPr bwMode="auto">
          <a:xfrm>
            <a:off x="323850" y="188913"/>
            <a:ext cx="8569325" cy="7315200"/>
          </a:xfrm>
          <a:prstGeom prst="rect">
            <a:avLst/>
          </a:prstGeom>
          <a:noFill/>
          <a:ln w="9525">
            <a:noFill/>
            <a:miter lim="800000"/>
            <a:headEnd/>
            <a:tailEnd/>
          </a:ln>
        </p:spPr>
        <p:txBody>
          <a:bodyPr>
            <a:spAutoFit/>
          </a:bodyPr>
          <a:lstStyle/>
          <a:p>
            <a:r>
              <a:rPr lang="en-US" sz="2800">
                <a:latin typeface="Calibri" pitchFamily="34" charset="0"/>
              </a:rPr>
              <a:t> </a:t>
            </a:r>
            <a:r>
              <a:rPr lang="en-US" sz="2400">
                <a:latin typeface="Calibri" pitchFamily="34" charset="0"/>
              </a:rPr>
              <a:t>1. I see ... bottle of ... pineapple ... juice on ... kitchen table.</a:t>
            </a:r>
          </a:p>
          <a:p>
            <a:r>
              <a:rPr lang="en-US" sz="2400">
                <a:latin typeface="Calibri" pitchFamily="34" charset="0"/>
              </a:rPr>
              <a:t> 2. Her ... son has ... great ... sense of ... humor. </a:t>
            </a:r>
          </a:p>
          <a:p>
            <a:r>
              <a:rPr lang="en-US" sz="2400">
                <a:latin typeface="Calibri" pitchFamily="34" charset="0"/>
              </a:rPr>
              <a:t>3. There was ... disco at ... club last Saturday but he didn't go. </a:t>
            </a:r>
          </a:p>
          <a:p>
            <a:r>
              <a:rPr lang="en-US" sz="2400">
                <a:latin typeface="Calibri" pitchFamily="34" charset="0"/>
              </a:rPr>
              <a:t>4. Is there ... bus stop near this building? </a:t>
            </a:r>
          </a:p>
          <a:p>
            <a:r>
              <a:rPr lang="en-US" sz="2400">
                <a:latin typeface="Calibri" pitchFamily="34" charset="0"/>
              </a:rPr>
              <a:t>5. We have ... big dog. ... dog is very clever. </a:t>
            </a:r>
          </a:p>
          <a:p>
            <a:r>
              <a:rPr lang="en-US" sz="2400">
                <a:latin typeface="Calibri" pitchFamily="34" charset="0"/>
              </a:rPr>
              <a:t>6. My friend has ... very good computer.</a:t>
            </a:r>
          </a:p>
          <a:p>
            <a:r>
              <a:rPr lang="en-US" sz="2400">
                <a:latin typeface="Calibri" pitchFamily="34" charset="0"/>
              </a:rPr>
              <a:t> 7. This ... boy is big. He is ... student.</a:t>
            </a:r>
          </a:p>
          <a:p>
            <a:r>
              <a:rPr lang="en-US" sz="2400">
                <a:latin typeface="Calibri" pitchFamily="34" charset="0"/>
              </a:rPr>
              <a:t> 8. There is ... very large piano in the hall. </a:t>
            </a:r>
          </a:p>
          <a:p>
            <a:r>
              <a:rPr lang="en-US" sz="2400">
                <a:latin typeface="Calibri" pitchFamily="34" charset="0"/>
              </a:rPr>
              <a:t>9. This is ... tree and that is not ... tree. It's ... bush.</a:t>
            </a:r>
          </a:p>
          <a:p>
            <a:r>
              <a:rPr lang="en-US" sz="2400">
                <a:latin typeface="Calibri" pitchFamily="34" charset="0"/>
              </a:rPr>
              <a:t> 10. I am ... boy. I am ... pupil. I study at ... school. </a:t>
            </a:r>
          </a:p>
          <a:p>
            <a:r>
              <a:rPr lang="en-US" sz="2400">
                <a:latin typeface="Calibri" pitchFamily="34" charset="0"/>
              </a:rPr>
              <a:t>11. My sister is at ... work. She is ... secretary. She works at ... large office.</a:t>
            </a:r>
          </a:p>
          <a:p>
            <a:r>
              <a:rPr lang="en-US" sz="2400">
                <a:latin typeface="Calibri" pitchFamily="34" charset="0"/>
              </a:rPr>
              <a:t> 12. This is ...very difficult question. I don't know ... answer to it.</a:t>
            </a:r>
          </a:p>
          <a:p>
            <a:r>
              <a:rPr lang="en-US" sz="2400">
                <a:latin typeface="Calibri" pitchFamily="34" charset="0"/>
              </a:rPr>
              <a:t> 13. Do you see ... little girl with ... big ball in her hands? She is ... pupil of our school. </a:t>
            </a:r>
          </a:p>
          <a:p>
            <a:r>
              <a:rPr lang="en-US" sz="2400">
                <a:latin typeface="Calibri" pitchFamily="34" charset="0"/>
              </a:rPr>
              <a:t>14. There was ... beautiful flower in this vase yesterday. Where is ... flower now? </a:t>
            </a:r>
          </a:p>
          <a:p>
            <a:endParaRPr lang="en-US" sz="2400">
              <a:latin typeface="Calibri" pitchFamily="34" charset="0"/>
            </a:endParaRPr>
          </a:p>
          <a:p>
            <a:r>
              <a:rPr lang="en-US" sz="2400">
                <a:latin typeface="Calibri" pitchFamily="34" charset="0"/>
              </a:rPr>
              <a:t> </a:t>
            </a:r>
            <a:endParaRPr lang="ru-RU" sz="2400">
              <a:latin typeface="Calibri" pitchFamily="34" charset="0"/>
            </a:endParaRPr>
          </a:p>
        </p:txBody>
      </p:sp>
      <p:sp>
        <p:nvSpPr>
          <p:cNvPr id="39938" name="TextBox 2"/>
          <p:cNvSpPr txBox="1">
            <a:spLocks noChangeArrowheads="1"/>
          </p:cNvSpPr>
          <p:nvPr/>
        </p:nvSpPr>
        <p:spPr bwMode="auto">
          <a:xfrm>
            <a:off x="8604250" y="0"/>
            <a:ext cx="444500" cy="708025"/>
          </a:xfrm>
          <a:prstGeom prst="rect">
            <a:avLst/>
          </a:prstGeom>
          <a:noFill/>
          <a:ln w="9525">
            <a:noFill/>
            <a:miter lim="800000"/>
            <a:headEnd/>
            <a:tailEnd/>
          </a:ln>
        </p:spPr>
        <p:txBody>
          <a:bodyPr>
            <a:spAutoFit/>
          </a:bodyPr>
          <a:lstStyle/>
          <a:p>
            <a:r>
              <a:rPr lang="en-US" sz="4000" b="1">
                <a:latin typeface="Calibri" pitchFamily="34" charset="0"/>
              </a:rPr>
              <a:t>9</a:t>
            </a:r>
            <a:endParaRPr lang="ru-RU" sz="4000" b="1">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Прямоугольник 1"/>
          <p:cNvSpPr>
            <a:spLocks noChangeArrowheads="1"/>
          </p:cNvSpPr>
          <p:nvPr/>
        </p:nvSpPr>
        <p:spPr bwMode="auto">
          <a:xfrm>
            <a:off x="250825" y="58738"/>
            <a:ext cx="8642350" cy="6924675"/>
          </a:xfrm>
          <a:prstGeom prst="rect">
            <a:avLst/>
          </a:prstGeom>
          <a:noFill/>
          <a:ln w="9525">
            <a:noFill/>
            <a:miter lim="800000"/>
            <a:headEnd/>
            <a:tailEnd/>
          </a:ln>
        </p:spPr>
        <p:txBody>
          <a:bodyPr>
            <a:spAutoFit/>
          </a:bodyPr>
          <a:lstStyle/>
          <a:p>
            <a:r>
              <a:rPr lang="en-US" sz="2400">
                <a:latin typeface="Calibri" pitchFamily="34" charset="0"/>
              </a:rPr>
              <a:t>1. I see </a:t>
            </a:r>
            <a:r>
              <a:rPr lang="en-US" sz="2400">
                <a:solidFill>
                  <a:srgbClr val="FF0000"/>
                </a:solidFill>
                <a:latin typeface="Calibri" pitchFamily="34" charset="0"/>
              </a:rPr>
              <a:t>a</a:t>
            </a:r>
            <a:r>
              <a:rPr lang="en-US" sz="2400">
                <a:latin typeface="Calibri" pitchFamily="34" charset="0"/>
              </a:rPr>
              <a:t> bottle of  pineapple juice on </a:t>
            </a:r>
            <a:r>
              <a:rPr lang="en-US" sz="2400">
                <a:solidFill>
                  <a:srgbClr val="FF0000"/>
                </a:solidFill>
                <a:latin typeface="Calibri" pitchFamily="34" charset="0"/>
              </a:rPr>
              <a:t>a</a:t>
            </a:r>
            <a:r>
              <a:rPr lang="en-US" sz="2400">
                <a:latin typeface="Calibri" pitchFamily="34" charset="0"/>
              </a:rPr>
              <a:t> kitchen table.</a:t>
            </a:r>
          </a:p>
          <a:p>
            <a:r>
              <a:rPr lang="en-US" sz="2400">
                <a:latin typeface="Calibri" pitchFamily="34" charset="0"/>
              </a:rPr>
              <a:t> 2. Her son has great sense of humor. </a:t>
            </a:r>
          </a:p>
          <a:p>
            <a:r>
              <a:rPr lang="en-US" sz="2400">
                <a:latin typeface="Calibri" pitchFamily="34" charset="0"/>
              </a:rPr>
              <a:t>3. There was </a:t>
            </a:r>
            <a:r>
              <a:rPr lang="en-US" sz="2400">
                <a:solidFill>
                  <a:srgbClr val="FF0000"/>
                </a:solidFill>
                <a:latin typeface="Calibri" pitchFamily="34" charset="0"/>
              </a:rPr>
              <a:t>a</a:t>
            </a:r>
            <a:r>
              <a:rPr lang="en-US" sz="2400">
                <a:latin typeface="Calibri" pitchFamily="34" charset="0"/>
              </a:rPr>
              <a:t> disco at </a:t>
            </a:r>
            <a:r>
              <a:rPr lang="en-US" sz="2400">
                <a:solidFill>
                  <a:srgbClr val="FF0000"/>
                </a:solidFill>
                <a:latin typeface="Calibri" pitchFamily="34" charset="0"/>
              </a:rPr>
              <a:t>a</a:t>
            </a:r>
            <a:r>
              <a:rPr lang="en-US" sz="2400">
                <a:latin typeface="Calibri" pitchFamily="34" charset="0"/>
              </a:rPr>
              <a:t> club last Saturday but he didn't go. </a:t>
            </a:r>
          </a:p>
          <a:p>
            <a:r>
              <a:rPr lang="en-US" sz="2400">
                <a:latin typeface="Calibri" pitchFamily="34" charset="0"/>
              </a:rPr>
              <a:t>4. Is there </a:t>
            </a:r>
            <a:r>
              <a:rPr lang="en-US" sz="2400">
                <a:solidFill>
                  <a:srgbClr val="FF0000"/>
                </a:solidFill>
                <a:latin typeface="Calibri" pitchFamily="34" charset="0"/>
              </a:rPr>
              <a:t>a</a:t>
            </a:r>
            <a:r>
              <a:rPr lang="en-US" sz="2400">
                <a:latin typeface="Calibri" pitchFamily="34" charset="0"/>
              </a:rPr>
              <a:t> bus stop near this building? </a:t>
            </a:r>
          </a:p>
          <a:p>
            <a:r>
              <a:rPr lang="en-US" sz="2400">
                <a:latin typeface="Calibri" pitchFamily="34" charset="0"/>
              </a:rPr>
              <a:t>5. We have </a:t>
            </a:r>
            <a:r>
              <a:rPr lang="en-US" sz="2400">
                <a:solidFill>
                  <a:srgbClr val="FF0000"/>
                </a:solidFill>
                <a:latin typeface="Calibri" pitchFamily="34" charset="0"/>
              </a:rPr>
              <a:t>a</a:t>
            </a:r>
            <a:r>
              <a:rPr lang="en-US" sz="2400">
                <a:latin typeface="Calibri" pitchFamily="34" charset="0"/>
              </a:rPr>
              <a:t> big dog. </a:t>
            </a:r>
            <a:r>
              <a:rPr lang="en-US" sz="2400">
                <a:solidFill>
                  <a:srgbClr val="FF0000"/>
                </a:solidFill>
                <a:latin typeface="Calibri" pitchFamily="34" charset="0"/>
              </a:rPr>
              <a:t>The</a:t>
            </a:r>
            <a:r>
              <a:rPr lang="en-US" sz="2400">
                <a:latin typeface="Calibri" pitchFamily="34" charset="0"/>
              </a:rPr>
              <a:t> dog is very clever. </a:t>
            </a:r>
          </a:p>
          <a:p>
            <a:r>
              <a:rPr lang="en-US" sz="2400">
                <a:latin typeface="Calibri" pitchFamily="34" charset="0"/>
              </a:rPr>
              <a:t>6. My friend has </a:t>
            </a:r>
            <a:r>
              <a:rPr lang="en-US" sz="2400">
                <a:solidFill>
                  <a:srgbClr val="FF0000"/>
                </a:solidFill>
                <a:latin typeface="Calibri" pitchFamily="34" charset="0"/>
              </a:rPr>
              <a:t>a</a:t>
            </a:r>
            <a:r>
              <a:rPr lang="en-US" sz="2400">
                <a:latin typeface="Calibri" pitchFamily="34" charset="0"/>
              </a:rPr>
              <a:t> very good computer.</a:t>
            </a:r>
          </a:p>
          <a:p>
            <a:r>
              <a:rPr lang="en-US" sz="2400">
                <a:latin typeface="Calibri" pitchFamily="34" charset="0"/>
              </a:rPr>
              <a:t> 7. This boy is big. He is </a:t>
            </a:r>
            <a:r>
              <a:rPr lang="en-US" sz="2400">
                <a:solidFill>
                  <a:srgbClr val="FF0000"/>
                </a:solidFill>
                <a:latin typeface="Calibri" pitchFamily="34" charset="0"/>
              </a:rPr>
              <a:t>a</a:t>
            </a:r>
            <a:r>
              <a:rPr lang="en-US" sz="2400">
                <a:latin typeface="Calibri" pitchFamily="34" charset="0"/>
              </a:rPr>
              <a:t> student.</a:t>
            </a:r>
          </a:p>
          <a:p>
            <a:r>
              <a:rPr lang="en-US" sz="2400">
                <a:latin typeface="Calibri" pitchFamily="34" charset="0"/>
              </a:rPr>
              <a:t> 8. There is </a:t>
            </a:r>
            <a:r>
              <a:rPr lang="en-US" sz="2400">
                <a:solidFill>
                  <a:srgbClr val="FF0000"/>
                </a:solidFill>
                <a:latin typeface="Calibri" pitchFamily="34" charset="0"/>
              </a:rPr>
              <a:t>a</a:t>
            </a:r>
            <a:r>
              <a:rPr lang="en-US" sz="2400">
                <a:latin typeface="Calibri" pitchFamily="34" charset="0"/>
              </a:rPr>
              <a:t> very large piano in the hall. </a:t>
            </a:r>
          </a:p>
          <a:p>
            <a:r>
              <a:rPr lang="en-US" sz="2400">
                <a:latin typeface="Calibri" pitchFamily="34" charset="0"/>
              </a:rPr>
              <a:t>9. This is </a:t>
            </a:r>
            <a:r>
              <a:rPr lang="en-US" sz="2400">
                <a:solidFill>
                  <a:srgbClr val="FF0000"/>
                </a:solidFill>
                <a:latin typeface="Calibri" pitchFamily="34" charset="0"/>
              </a:rPr>
              <a:t>a</a:t>
            </a:r>
            <a:r>
              <a:rPr lang="en-US" sz="2400">
                <a:latin typeface="Calibri" pitchFamily="34" charset="0"/>
              </a:rPr>
              <a:t> tree and that is not </a:t>
            </a:r>
            <a:r>
              <a:rPr lang="en-US" sz="2400">
                <a:solidFill>
                  <a:srgbClr val="FF0000"/>
                </a:solidFill>
                <a:latin typeface="Calibri" pitchFamily="34" charset="0"/>
              </a:rPr>
              <a:t>a</a:t>
            </a:r>
            <a:r>
              <a:rPr lang="en-US" sz="2400">
                <a:latin typeface="Calibri" pitchFamily="34" charset="0"/>
              </a:rPr>
              <a:t> tree. It's </a:t>
            </a:r>
            <a:r>
              <a:rPr lang="en-US" sz="2400">
                <a:solidFill>
                  <a:srgbClr val="FF0000"/>
                </a:solidFill>
                <a:latin typeface="Calibri" pitchFamily="34" charset="0"/>
              </a:rPr>
              <a:t>a</a:t>
            </a:r>
            <a:r>
              <a:rPr lang="en-US" sz="2400">
                <a:latin typeface="Calibri" pitchFamily="34" charset="0"/>
              </a:rPr>
              <a:t> bush.</a:t>
            </a:r>
          </a:p>
          <a:p>
            <a:r>
              <a:rPr lang="en-US" sz="2400">
                <a:latin typeface="Calibri" pitchFamily="34" charset="0"/>
              </a:rPr>
              <a:t> 10. I am </a:t>
            </a:r>
            <a:r>
              <a:rPr lang="en-US" sz="2400">
                <a:solidFill>
                  <a:srgbClr val="FF0000"/>
                </a:solidFill>
                <a:latin typeface="Calibri" pitchFamily="34" charset="0"/>
              </a:rPr>
              <a:t>a</a:t>
            </a:r>
            <a:r>
              <a:rPr lang="en-US" sz="2400">
                <a:latin typeface="Calibri" pitchFamily="34" charset="0"/>
              </a:rPr>
              <a:t> boy. I am </a:t>
            </a:r>
            <a:r>
              <a:rPr lang="en-US" sz="2400">
                <a:solidFill>
                  <a:srgbClr val="FF0000"/>
                </a:solidFill>
                <a:latin typeface="Calibri" pitchFamily="34" charset="0"/>
              </a:rPr>
              <a:t>a</a:t>
            </a:r>
            <a:r>
              <a:rPr lang="en-US" sz="2400">
                <a:latin typeface="Calibri" pitchFamily="34" charset="0"/>
              </a:rPr>
              <a:t> pupil. I study at school. </a:t>
            </a:r>
          </a:p>
          <a:p>
            <a:r>
              <a:rPr lang="en-US" sz="2400">
                <a:latin typeface="Calibri" pitchFamily="34" charset="0"/>
              </a:rPr>
              <a:t>11. My sister is at work. She is </a:t>
            </a:r>
            <a:r>
              <a:rPr lang="en-US" sz="2400">
                <a:solidFill>
                  <a:srgbClr val="FF0000"/>
                </a:solidFill>
                <a:latin typeface="Calibri" pitchFamily="34" charset="0"/>
              </a:rPr>
              <a:t>a</a:t>
            </a:r>
            <a:r>
              <a:rPr lang="en-US" sz="2400">
                <a:latin typeface="Calibri" pitchFamily="34" charset="0"/>
              </a:rPr>
              <a:t> secretary. She works at </a:t>
            </a:r>
            <a:r>
              <a:rPr lang="en-US" sz="2400">
                <a:solidFill>
                  <a:srgbClr val="FF0000"/>
                </a:solidFill>
                <a:latin typeface="Calibri" pitchFamily="34" charset="0"/>
              </a:rPr>
              <a:t>a </a:t>
            </a:r>
            <a:r>
              <a:rPr lang="en-US" sz="2400">
                <a:latin typeface="Calibri" pitchFamily="34" charset="0"/>
              </a:rPr>
              <a:t>large office.</a:t>
            </a:r>
          </a:p>
          <a:p>
            <a:r>
              <a:rPr lang="en-US" sz="2400">
                <a:latin typeface="Calibri" pitchFamily="34" charset="0"/>
              </a:rPr>
              <a:t> 12. This is </a:t>
            </a:r>
            <a:r>
              <a:rPr lang="en-US" sz="2400">
                <a:solidFill>
                  <a:srgbClr val="FF0000"/>
                </a:solidFill>
                <a:latin typeface="Calibri" pitchFamily="34" charset="0"/>
              </a:rPr>
              <a:t>a</a:t>
            </a:r>
            <a:r>
              <a:rPr lang="en-US" sz="2400">
                <a:latin typeface="Calibri" pitchFamily="34" charset="0"/>
              </a:rPr>
              <a:t> very difficult question. I don't know </a:t>
            </a:r>
            <a:r>
              <a:rPr lang="en-US" sz="2400">
                <a:solidFill>
                  <a:srgbClr val="FF0000"/>
                </a:solidFill>
                <a:latin typeface="Calibri" pitchFamily="34" charset="0"/>
              </a:rPr>
              <a:t>the</a:t>
            </a:r>
            <a:r>
              <a:rPr lang="en-US" sz="2400">
                <a:latin typeface="Calibri" pitchFamily="34" charset="0"/>
              </a:rPr>
              <a:t> answer to it.</a:t>
            </a:r>
          </a:p>
          <a:p>
            <a:r>
              <a:rPr lang="en-US" sz="2400">
                <a:latin typeface="Calibri" pitchFamily="34" charset="0"/>
              </a:rPr>
              <a:t> 13. Do you see </a:t>
            </a:r>
            <a:r>
              <a:rPr lang="en-US" sz="2400">
                <a:solidFill>
                  <a:srgbClr val="FF0000"/>
                </a:solidFill>
                <a:latin typeface="Calibri" pitchFamily="34" charset="0"/>
              </a:rPr>
              <a:t>a</a:t>
            </a:r>
            <a:r>
              <a:rPr lang="en-US" sz="2400">
                <a:latin typeface="Calibri" pitchFamily="34" charset="0"/>
              </a:rPr>
              <a:t> little girl with </a:t>
            </a:r>
            <a:r>
              <a:rPr lang="en-US" sz="2400">
                <a:solidFill>
                  <a:srgbClr val="FF0000"/>
                </a:solidFill>
                <a:latin typeface="Calibri" pitchFamily="34" charset="0"/>
              </a:rPr>
              <a:t>a</a:t>
            </a:r>
            <a:r>
              <a:rPr lang="en-US" sz="2400">
                <a:latin typeface="Calibri" pitchFamily="34" charset="0"/>
              </a:rPr>
              <a:t> big ball in her hands? She is </a:t>
            </a:r>
            <a:r>
              <a:rPr lang="en-US" sz="2400">
                <a:solidFill>
                  <a:srgbClr val="FF0000"/>
                </a:solidFill>
                <a:latin typeface="Calibri" pitchFamily="34" charset="0"/>
              </a:rPr>
              <a:t>the</a:t>
            </a:r>
            <a:r>
              <a:rPr lang="en-US" sz="2400">
                <a:latin typeface="Calibri" pitchFamily="34" charset="0"/>
              </a:rPr>
              <a:t> pupil of our school. </a:t>
            </a:r>
          </a:p>
          <a:p>
            <a:r>
              <a:rPr lang="en-US" sz="2400">
                <a:latin typeface="Calibri" pitchFamily="34" charset="0"/>
              </a:rPr>
              <a:t>14. There was </a:t>
            </a:r>
            <a:r>
              <a:rPr lang="en-US" sz="2400">
                <a:solidFill>
                  <a:srgbClr val="FF0000"/>
                </a:solidFill>
                <a:latin typeface="Calibri" pitchFamily="34" charset="0"/>
              </a:rPr>
              <a:t>a</a:t>
            </a:r>
            <a:r>
              <a:rPr lang="en-US" sz="2400">
                <a:latin typeface="Calibri" pitchFamily="34" charset="0"/>
              </a:rPr>
              <a:t> beautiful flower in this vase yesterday. Where is </a:t>
            </a:r>
            <a:r>
              <a:rPr lang="en-US" sz="2400">
                <a:solidFill>
                  <a:srgbClr val="FF0000"/>
                </a:solidFill>
                <a:latin typeface="Calibri" pitchFamily="34" charset="0"/>
              </a:rPr>
              <a:t>the</a:t>
            </a:r>
            <a:r>
              <a:rPr lang="en-US" sz="2400">
                <a:latin typeface="Calibri" pitchFamily="34" charset="0"/>
              </a:rPr>
              <a:t> flower now? </a:t>
            </a:r>
          </a:p>
          <a:p>
            <a:endParaRPr lang="en-US">
              <a:latin typeface="Calibri" pitchFamily="34" charset="0"/>
            </a:endParaRPr>
          </a:p>
          <a:p>
            <a:r>
              <a:rPr lang="en-US">
                <a:latin typeface="Calibri" pitchFamily="34" charset="0"/>
              </a:rPr>
              <a:t> </a:t>
            </a:r>
            <a:endParaRPr lang="ru-RU">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1"/>
          <p:cNvSpPr>
            <a:spLocks noChangeArrowheads="1"/>
          </p:cNvSpPr>
          <p:nvPr/>
        </p:nvSpPr>
        <p:spPr bwMode="auto">
          <a:xfrm>
            <a:off x="323850" y="692150"/>
            <a:ext cx="8569325" cy="5694363"/>
          </a:xfrm>
          <a:prstGeom prst="rect">
            <a:avLst/>
          </a:prstGeom>
          <a:noFill/>
          <a:ln w="9525">
            <a:noFill/>
            <a:miter lim="800000"/>
            <a:headEnd/>
            <a:tailEnd/>
          </a:ln>
        </p:spPr>
        <p:txBody>
          <a:bodyPr>
            <a:spAutoFit/>
          </a:bodyPr>
          <a:lstStyle/>
          <a:p>
            <a:r>
              <a:rPr lang="en-US" sz="2800">
                <a:latin typeface="Calibri" pitchFamily="34" charset="0"/>
              </a:rPr>
              <a:t>1.There is ... park behind ... hospital. There are ... beautiful ... trees in ... park. 2. There is ... good ... film on TV this ... evening. I am going to watch it. 3. There is ... library between ... school and ... bank. There are ... cushions on ... sofa. 6. There are ... books on ... shelf. Give me ... book, please. 7. Look into ... refrigerator. What can you see on ... shelves? - There is ... butter in ... butter dish. There is ... sausage, but there is no ... cheese. There are ... eggs and ... apples. There is ... orange, ... lemon, and ... jam in ... little vase. 8. There is ... juice in this ... cup? May I drink ... juice? 9. There are ... girls in ... yard, but I can see no ... boys. Where are ... boys? - Oh, all ... boys are playing ... football at ... stadium.</a:t>
            </a:r>
            <a:endParaRPr lang="ru-RU" sz="2800">
              <a:latin typeface="Calibri" pitchFamily="34" charset="0"/>
            </a:endParaRPr>
          </a:p>
        </p:txBody>
      </p:sp>
      <p:sp>
        <p:nvSpPr>
          <p:cNvPr id="41986" name="TextBox 2"/>
          <p:cNvSpPr txBox="1">
            <a:spLocks noChangeArrowheads="1"/>
          </p:cNvSpPr>
          <p:nvPr/>
        </p:nvSpPr>
        <p:spPr bwMode="auto">
          <a:xfrm>
            <a:off x="8459788" y="188913"/>
            <a:ext cx="776287" cy="708025"/>
          </a:xfrm>
          <a:prstGeom prst="rect">
            <a:avLst/>
          </a:prstGeom>
          <a:noFill/>
          <a:ln w="9525">
            <a:noFill/>
            <a:miter lim="800000"/>
            <a:headEnd/>
            <a:tailEnd/>
          </a:ln>
        </p:spPr>
        <p:txBody>
          <a:bodyPr>
            <a:spAutoFit/>
          </a:bodyPr>
          <a:lstStyle/>
          <a:p>
            <a:r>
              <a:rPr lang="en-US" sz="4000" b="1">
                <a:latin typeface="Calibri" pitchFamily="34" charset="0"/>
              </a:rPr>
              <a:t>10</a:t>
            </a:r>
            <a:endParaRPr lang="ru-RU" sz="4000" b="1">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ctrTitle"/>
          </p:nvPr>
        </p:nvSpPr>
        <p:spPr>
          <a:xfrm>
            <a:off x="685800" y="404813"/>
            <a:ext cx="7772400" cy="1008062"/>
          </a:xfrm>
        </p:spPr>
        <p:txBody>
          <a:bodyPr/>
          <a:lstStyle/>
          <a:p>
            <a:r>
              <a:rPr lang="ru-RU" smtClean="0"/>
              <a:t>Использованные ресурсы</a:t>
            </a:r>
          </a:p>
        </p:txBody>
      </p:sp>
      <p:sp>
        <p:nvSpPr>
          <p:cNvPr id="3" name="Подзаголовок 2"/>
          <p:cNvSpPr>
            <a:spLocks noGrp="1"/>
          </p:cNvSpPr>
          <p:nvPr>
            <p:ph type="subTitle" idx="1"/>
          </p:nvPr>
        </p:nvSpPr>
        <p:spPr>
          <a:xfrm>
            <a:off x="468313" y="1341438"/>
            <a:ext cx="8280400" cy="5183187"/>
          </a:xfrm>
        </p:spPr>
        <p:txBody>
          <a:bodyPr rtlCol="0">
            <a:normAutofit/>
          </a:bodyPr>
          <a:lstStyle/>
          <a:p>
            <a:pPr algn="l" fontAlgn="auto">
              <a:spcAft>
                <a:spcPts val="0"/>
              </a:spcAft>
              <a:buFont typeface="Wingdings" pitchFamily="2" charset="2"/>
              <a:buChar char="§"/>
              <a:defRPr/>
            </a:pPr>
            <a:r>
              <a:rPr lang="en-US" sz="1600" dirty="0" smtClean="0">
                <a:hlinkClick r:id="rId2"/>
              </a:rPr>
              <a:t>http://www.csdb.debryansk.ru/bibl6_clip_image002.jpg</a:t>
            </a:r>
            <a:r>
              <a:rPr lang="ru-RU" sz="1600" dirty="0" smtClean="0"/>
              <a:t> книга</a:t>
            </a:r>
          </a:p>
          <a:p>
            <a:pPr algn="l" fontAlgn="auto">
              <a:spcAft>
                <a:spcPts val="0"/>
              </a:spcAft>
              <a:buFont typeface="Wingdings" pitchFamily="2" charset="2"/>
              <a:buChar char="§"/>
              <a:defRPr/>
            </a:pPr>
            <a:r>
              <a:rPr lang="en-US" sz="1600" dirty="0" smtClean="0">
                <a:hlinkClick r:id="rId3"/>
              </a:rPr>
              <a:t>http://cachorrofurioso.files.wordpress.com/2012/05/english-book.jpg</a:t>
            </a:r>
            <a:r>
              <a:rPr lang="ru-RU" sz="1600" dirty="0" smtClean="0"/>
              <a:t> английская книга</a:t>
            </a:r>
          </a:p>
          <a:p>
            <a:pPr algn="l" fontAlgn="auto">
              <a:spcAft>
                <a:spcPts val="0"/>
              </a:spcAft>
              <a:buFont typeface="Wingdings" pitchFamily="2" charset="2"/>
              <a:buChar char="§"/>
              <a:defRPr/>
            </a:pPr>
            <a:r>
              <a:rPr lang="en-US" sz="1600" dirty="0" smtClean="0">
                <a:hlinkClick r:id="rId4"/>
              </a:rPr>
              <a:t>http://soultraveller.co.za/wp-includes/js/crop/orange-8017.jpg</a:t>
            </a:r>
            <a:r>
              <a:rPr lang="ru-RU" sz="1600" dirty="0" smtClean="0"/>
              <a:t> апельсин</a:t>
            </a:r>
          </a:p>
          <a:p>
            <a:pPr algn="l" fontAlgn="auto">
              <a:spcAft>
                <a:spcPts val="0"/>
              </a:spcAft>
              <a:buFont typeface="Wingdings" pitchFamily="2" charset="2"/>
              <a:buChar char="§"/>
              <a:defRPr/>
            </a:pPr>
            <a:r>
              <a:rPr lang="en-US" sz="1600" dirty="0" smtClean="0">
                <a:hlinkClick r:id="rId5"/>
              </a:rPr>
              <a:t>http://uyanangenclik.com/resimler/harita/ulkeler/netherlands_map_small.png.jpeg</a:t>
            </a:r>
            <a:r>
              <a:rPr lang="ru-RU" sz="1600" dirty="0" smtClean="0"/>
              <a:t> Голландия</a:t>
            </a:r>
          </a:p>
          <a:p>
            <a:pPr algn="l" fontAlgn="auto">
              <a:spcAft>
                <a:spcPts val="0"/>
              </a:spcAft>
              <a:buFont typeface="Wingdings" pitchFamily="2" charset="2"/>
              <a:buChar char="§"/>
              <a:defRPr/>
            </a:pPr>
            <a:r>
              <a:rPr lang="en-US" sz="1600" dirty="0" smtClean="0">
                <a:hlinkClick r:id="rId6"/>
              </a:rPr>
              <a:t>http://www.orthodoxero.eu/media/George/Ianuarie%202012/Olanda__Small_.jpg</a:t>
            </a:r>
            <a:r>
              <a:rPr lang="ru-RU" sz="1600" dirty="0" smtClean="0"/>
              <a:t> Нидерланды</a:t>
            </a:r>
          </a:p>
          <a:p>
            <a:pPr algn="l" fontAlgn="auto">
              <a:spcAft>
                <a:spcPts val="0"/>
              </a:spcAft>
              <a:buFont typeface="Wingdings" pitchFamily="2" charset="2"/>
              <a:buChar char="§"/>
              <a:defRPr/>
            </a:pPr>
            <a:r>
              <a:rPr lang="en-US" sz="1600" dirty="0" smtClean="0">
                <a:hlinkClick r:id="rId7"/>
              </a:rPr>
              <a:t>http://honeybet.typepad.com/.a/6a010535952948970b0163039add5f970d-320wi</a:t>
            </a:r>
            <a:r>
              <a:rPr lang="ru-RU" sz="1600" dirty="0" smtClean="0"/>
              <a:t> роза ветров</a:t>
            </a:r>
          </a:p>
          <a:p>
            <a:pPr algn="l" fontAlgn="auto">
              <a:spcAft>
                <a:spcPts val="0"/>
              </a:spcAft>
              <a:buFont typeface="Wingdings" pitchFamily="2" charset="2"/>
              <a:buChar char="§"/>
              <a:defRPr/>
            </a:pPr>
            <a:r>
              <a:rPr lang="en-US" sz="1600" dirty="0" smtClean="0">
                <a:hlinkClick r:id="rId8"/>
              </a:rPr>
              <a:t>http://www.zastavki.com/pictures/640x480/2012/Holidays_September_1_First_of_September_017365_29.jpg</a:t>
            </a:r>
            <a:r>
              <a:rPr lang="ru-RU" sz="1600" dirty="0" smtClean="0"/>
              <a:t> 1 сентября</a:t>
            </a:r>
          </a:p>
          <a:p>
            <a:pPr algn="l" fontAlgn="auto">
              <a:spcAft>
                <a:spcPts val="0"/>
              </a:spcAft>
              <a:buFont typeface="Wingdings" pitchFamily="2" charset="2"/>
              <a:buChar char="§"/>
              <a:defRPr/>
            </a:pPr>
            <a:r>
              <a:rPr lang="en-US" sz="1600" dirty="0" smtClean="0">
                <a:hlinkClick r:id="rId9"/>
              </a:rPr>
              <a:t>http://stat8.blog.ru/lr/0a2413c1ee77e6541936937ba577f039</a:t>
            </a:r>
            <a:r>
              <a:rPr lang="ru-RU" sz="1600" dirty="0" smtClean="0"/>
              <a:t> девушка</a:t>
            </a:r>
          </a:p>
          <a:p>
            <a:pPr algn="l" fontAlgn="auto">
              <a:spcAft>
                <a:spcPts val="0"/>
              </a:spcAft>
              <a:buFont typeface="Wingdings" pitchFamily="2" charset="2"/>
              <a:buChar char="§"/>
              <a:defRPr/>
            </a:pPr>
            <a:r>
              <a:rPr lang="en-US" sz="1600" dirty="0" smtClean="0">
                <a:hlinkClick r:id="rId10"/>
              </a:rPr>
              <a:t>http://www.xtec.cat/~mmusson3/peses.gif</a:t>
            </a:r>
            <a:r>
              <a:rPr lang="ru-RU" sz="1600" dirty="0" smtClean="0"/>
              <a:t> силач</a:t>
            </a:r>
          </a:p>
          <a:p>
            <a:pPr algn="l" fontAlgn="auto">
              <a:spcAft>
                <a:spcPts val="0"/>
              </a:spcAft>
              <a:buFont typeface="Wingdings" pitchFamily="2" charset="2"/>
              <a:buChar char="§"/>
              <a:defRPr/>
            </a:pPr>
            <a:r>
              <a:rPr lang="en-US" sz="1600" dirty="0" smtClean="0">
                <a:hlinkClick r:id="rId11"/>
              </a:rPr>
              <a:t>http://img0.liveinternet.ru/images/attach/c/1/56/12/56012265_Ruzvelt_1933.jpg</a:t>
            </a:r>
            <a:r>
              <a:rPr lang="ru-RU" sz="1600" dirty="0" smtClean="0"/>
              <a:t> Франклин Делано Рузвельт</a:t>
            </a:r>
            <a:endParaRPr lang="en-US" sz="1600" dirty="0" smtClean="0"/>
          </a:p>
          <a:p>
            <a:pPr algn="l" fontAlgn="auto">
              <a:spcAft>
                <a:spcPts val="0"/>
              </a:spcAft>
              <a:buFont typeface="Wingdings" pitchFamily="2" charset="2"/>
              <a:buChar char="§"/>
              <a:defRPr/>
            </a:pPr>
            <a:r>
              <a:rPr lang="en-US" sz="1600" dirty="0" smtClean="0">
                <a:hlinkClick r:id="rId12"/>
              </a:rPr>
              <a:t>http://d.topic.lt/Fmfir/images/picsw/122010/03/post/tn.jpg</a:t>
            </a:r>
            <a:r>
              <a:rPr lang="ru-RU" sz="1600" dirty="0" smtClean="0"/>
              <a:t> Кремль</a:t>
            </a:r>
          </a:p>
          <a:p>
            <a:pPr algn="l" fontAlgn="auto">
              <a:spcAft>
                <a:spcPts val="0"/>
              </a:spcAft>
              <a:buFont typeface="Wingdings" pitchFamily="2" charset="2"/>
              <a:buChar char="§"/>
              <a:defRPr/>
            </a:pPr>
            <a:r>
              <a:rPr lang="en-US" sz="1600" dirty="0" smtClean="0">
                <a:hlinkClick r:id="rId13"/>
              </a:rPr>
              <a:t>http://img1.liveinternet.ru/images/attach/c/2/72/817/72817275_pevec_osel.jpg</a:t>
            </a:r>
            <a:r>
              <a:rPr lang="ru-RU" sz="1600" dirty="0" smtClean="0"/>
              <a:t> осел</a:t>
            </a:r>
          </a:p>
          <a:p>
            <a:pPr algn="l" fontAlgn="auto">
              <a:spcAft>
                <a:spcPts val="0"/>
              </a:spcAft>
              <a:buFont typeface="Wingdings" pitchFamily="2" charset="2"/>
              <a:buChar char="§"/>
              <a:defRPr/>
            </a:pPr>
            <a:r>
              <a:rPr lang="en-US" sz="1600" dirty="0" smtClean="0">
                <a:hlinkClick r:id="rId14"/>
              </a:rPr>
              <a:t>http://www.nlib.sakha.ru/center/images/M_images/news/2013/may/image4.jpeg</a:t>
            </a:r>
            <a:r>
              <a:rPr lang="ru-RU" sz="1600" dirty="0" smtClean="0"/>
              <a:t> студент</a:t>
            </a:r>
          </a:p>
          <a:p>
            <a:pPr algn="l" fontAlgn="auto">
              <a:spcAft>
                <a:spcPts val="0"/>
              </a:spcAft>
              <a:buFont typeface="Wingdings" pitchFamily="2" charset="2"/>
              <a:buChar char="§"/>
              <a:defRPr/>
            </a:pPr>
            <a:r>
              <a:rPr lang="en-US" sz="1600" dirty="0" smtClean="0">
                <a:hlinkClick r:id="rId15"/>
              </a:rPr>
              <a:t>http://forward-now.com/wp-content/uploads/2012/05/knowledge-is-power.jpg</a:t>
            </a:r>
            <a:r>
              <a:rPr lang="ru-RU" sz="1600" dirty="0" smtClean="0"/>
              <a:t> знания сила</a:t>
            </a:r>
          </a:p>
          <a:p>
            <a:pPr algn="l" fontAlgn="auto">
              <a:spcAft>
                <a:spcPts val="0"/>
              </a:spcAft>
              <a:buFont typeface="Wingdings" pitchFamily="2" charset="2"/>
              <a:buChar char="§"/>
              <a:defRPr/>
            </a:pPr>
            <a:r>
              <a:rPr lang="en-US" sz="1600" dirty="0" smtClean="0">
                <a:hlinkClick r:id="rId16"/>
              </a:rPr>
              <a:t>http://luxfon.com/large/201203/9754.jpg</a:t>
            </a:r>
            <a:r>
              <a:rPr lang="ru-RU" sz="1600" dirty="0" smtClean="0"/>
              <a:t> снег</a:t>
            </a:r>
          </a:p>
          <a:p>
            <a:pPr algn="l" fontAlgn="auto">
              <a:spcAft>
                <a:spcPts val="0"/>
              </a:spcAft>
              <a:buFont typeface="Wingdings" pitchFamily="2" charset="2"/>
              <a:buChar char="§"/>
              <a:defRPr/>
            </a:pPr>
            <a:endParaRPr lang="ru-RU"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313" y="404813"/>
            <a:ext cx="8675687" cy="4646612"/>
          </a:xfrm>
          <a:prstGeom prst="rect">
            <a:avLst/>
          </a:prstGeom>
          <a:noFill/>
        </p:spPr>
        <p:txBody>
          <a:bodyPr>
            <a:spAutoFit/>
          </a:bodyPr>
          <a:lstStyle/>
          <a:p>
            <a:pPr fontAlgn="auto">
              <a:spcBef>
                <a:spcPts val="0"/>
              </a:spcBef>
              <a:spcAft>
                <a:spcPts val="0"/>
              </a:spcAft>
              <a:defRPr/>
            </a:pPr>
            <a:r>
              <a:rPr lang="ru-RU" sz="3200" b="1" dirty="0">
                <a:solidFill>
                  <a:srgbClr val="7030A0"/>
                </a:solidFill>
                <a:latin typeface="+mn-lt"/>
              </a:rPr>
              <a:t>Неопределенный артикль:</a:t>
            </a:r>
          </a:p>
          <a:p>
            <a:pPr fontAlgn="auto">
              <a:spcBef>
                <a:spcPts val="0"/>
              </a:spcBef>
              <a:spcAft>
                <a:spcPts val="0"/>
              </a:spcAft>
              <a:defRPr/>
            </a:pPr>
            <a:endParaRPr lang="ru-RU" sz="3200" b="1" dirty="0">
              <a:solidFill>
                <a:srgbClr val="7030A0"/>
              </a:solidFill>
              <a:latin typeface="+mn-lt"/>
            </a:endParaRPr>
          </a:p>
          <a:p>
            <a:pPr marL="514350" indent="-514350" fontAlgn="auto">
              <a:spcBef>
                <a:spcPts val="0"/>
              </a:spcBef>
              <a:spcAft>
                <a:spcPts val="0"/>
              </a:spcAft>
              <a:buFontTx/>
              <a:buAutoNum type="arabicPeriod"/>
              <a:defRPr/>
            </a:pPr>
            <a:r>
              <a:rPr lang="ru-RU" sz="2400" dirty="0">
                <a:latin typeface="+mn-lt"/>
              </a:rPr>
              <a:t>Предмет упоминается впервые</a:t>
            </a:r>
          </a:p>
          <a:p>
            <a:pPr marL="514350" indent="-514350" fontAlgn="auto">
              <a:spcBef>
                <a:spcPts val="0"/>
              </a:spcBef>
              <a:spcAft>
                <a:spcPts val="0"/>
              </a:spcAft>
              <a:defRPr/>
            </a:pPr>
            <a:r>
              <a:rPr lang="en-US" sz="3600" dirty="0">
                <a:latin typeface="+mn-lt"/>
              </a:rPr>
              <a:t>I ate </a:t>
            </a:r>
            <a:r>
              <a:rPr lang="en-US" sz="3600" b="1" dirty="0">
                <a:solidFill>
                  <a:srgbClr val="C00000"/>
                </a:solidFill>
                <a:latin typeface="+mn-lt"/>
              </a:rPr>
              <a:t>an</a:t>
            </a:r>
            <a:r>
              <a:rPr lang="en-US" sz="3600" dirty="0">
                <a:latin typeface="+mn-lt"/>
              </a:rPr>
              <a:t> apple for lunch.</a:t>
            </a:r>
            <a:endParaRPr lang="ru-RU" sz="3600" dirty="0">
              <a:latin typeface="+mn-lt"/>
            </a:endParaRPr>
          </a:p>
          <a:p>
            <a:pPr marL="514350" indent="-514350" fontAlgn="auto">
              <a:spcBef>
                <a:spcPts val="0"/>
              </a:spcBef>
              <a:spcAft>
                <a:spcPts val="0"/>
              </a:spcAft>
              <a:defRPr/>
            </a:pPr>
            <a:endParaRPr lang="ru-RU" sz="3600" dirty="0">
              <a:latin typeface="+mn-lt"/>
            </a:endParaRPr>
          </a:p>
          <a:p>
            <a:pPr marL="514350" indent="-514350" fontAlgn="auto">
              <a:spcBef>
                <a:spcPts val="0"/>
              </a:spcBef>
              <a:spcAft>
                <a:spcPts val="0"/>
              </a:spcAft>
              <a:defRPr/>
            </a:pPr>
            <a:endParaRPr lang="en-US" sz="3600" dirty="0">
              <a:latin typeface="+mn-lt"/>
            </a:endParaRPr>
          </a:p>
          <a:p>
            <a:pPr marL="514350" indent="-514350" fontAlgn="auto">
              <a:spcBef>
                <a:spcPts val="0"/>
              </a:spcBef>
              <a:spcAft>
                <a:spcPts val="0"/>
              </a:spcAft>
              <a:defRPr/>
            </a:pPr>
            <a:r>
              <a:rPr lang="en-US" sz="3200" dirty="0">
                <a:latin typeface="+mn-lt"/>
              </a:rPr>
              <a:t>2. </a:t>
            </a:r>
            <a:r>
              <a:rPr lang="ru-RU" sz="2400" dirty="0">
                <a:latin typeface="+mn-lt"/>
              </a:rPr>
              <a:t>В конструкции </a:t>
            </a:r>
            <a:r>
              <a:rPr lang="en-US" sz="2400" dirty="0">
                <a:latin typeface="+mn-lt"/>
              </a:rPr>
              <a:t>there is </a:t>
            </a:r>
            <a:r>
              <a:rPr lang="ru-RU" sz="2400" dirty="0">
                <a:latin typeface="+mn-lt"/>
              </a:rPr>
              <a:t>с исчисляемыми существительными</a:t>
            </a:r>
          </a:p>
          <a:p>
            <a:pPr marL="514350" indent="-514350" fontAlgn="auto">
              <a:spcBef>
                <a:spcPts val="0"/>
              </a:spcBef>
              <a:spcAft>
                <a:spcPts val="0"/>
              </a:spcAft>
              <a:defRPr/>
            </a:pPr>
            <a:r>
              <a:rPr lang="en-US" sz="3600" dirty="0">
                <a:latin typeface="+mn-lt"/>
              </a:rPr>
              <a:t>There is </a:t>
            </a:r>
            <a:r>
              <a:rPr lang="en-US" sz="3600" b="1" dirty="0">
                <a:solidFill>
                  <a:srgbClr val="C00000"/>
                </a:solidFill>
                <a:latin typeface="+mn-lt"/>
              </a:rPr>
              <a:t>a</a:t>
            </a:r>
            <a:r>
              <a:rPr lang="en-US" sz="3600" dirty="0">
                <a:latin typeface="+mn-lt"/>
              </a:rPr>
              <a:t> book on the table.</a:t>
            </a:r>
          </a:p>
          <a:p>
            <a:pPr marL="514350" indent="-514350" fontAlgn="auto">
              <a:spcBef>
                <a:spcPts val="0"/>
              </a:spcBef>
              <a:spcAft>
                <a:spcPts val="0"/>
              </a:spcAft>
              <a:buFontTx/>
              <a:buAutoNum type="arabicPeriod"/>
              <a:defRPr/>
            </a:pPr>
            <a:endParaRPr lang="ru-RU" sz="3200" dirty="0">
              <a:latin typeface="+mn-lt"/>
            </a:endParaRPr>
          </a:p>
        </p:txBody>
      </p:sp>
      <p:pic>
        <p:nvPicPr>
          <p:cNvPr id="2050" name="Picture 2"/>
          <p:cNvPicPr>
            <a:picLocks noChangeAspect="1" noChangeArrowheads="1"/>
          </p:cNvPicPr>
          <p:nvPr/>
        </p:nvPicPr>
        <p:blipFill>
          <a:blip r:embed="rId2"/>
          <a:srcRect/>
          <a:stretch>
            <a:fillRect/>
          </a:stretch>
        </p:blipFill>
        <p:spPr bwMode="auto">
          <a:xfrm>
            <a:off x="5580063" y="765175"/>
            <a:ext cx="2432050" cy="2579688"/>
          </a:xfrm>
          <a:prstGeom prst="rect">
            <a:avLst/>
          </a:prstGeom>
          <a:noFill/>
          <a:ln w="9525">
            <a:noFill/>
            <a:miter lim="800000"/>
            <a:headEnd/>
            <a:tailEnd/>
          </a:ln>
        </p:spPr>
      </p:pic>
      <p:pic>
        <p:nvPicPr>
          <p:cNvPr id="1026" name="Picture 2"/>
          <p:cNvPicPr>
            <a:picLocks noChangeAspect="1" noChangeArrowheads="1"/>
          </p:cNvPicPr>
          <p:nvPr/>
        </p:nvPicPr>
        <p:blipFill>
          <a:blip r:embed="rId3"/>
          <a:srcRect/>
          <a:stretch>
            <a:fillRect/>
          </a:stretch>
        </p:blipFill>
        <p:spPr bwMode="auto">
          <a:xfrm>
            <a:off x="2051050" y="4581525"/>
            <a:ext cx="3549650" cy="1992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p:cTn id="1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ppt_w</p:attrName>
                                        </p:attrNameLst>
                                      </p:cBhvr>
                                      <p:tavLst>
                                        <p:tav tm="0">
                                          <p:val>
                                            <p:fltVal val="0"/>
                                          </p:val>
                                        </p:tav>
                                        <p:tav tm="100000">
                                          <p:val>
                                            <p:strVal val="#ppt_w"/>
                                          </p:val>
                                        </p:tav>
                                      </p:tavLst>
                                    </p:anim>
                                    <p:anim calcmode="lin" valueType="num">
                                      <p:cBhvr>
                                        <p:cTn id="18" dur="500" fill="hold"/>
                                        <p:tgtEl>
                                          <p:spTgt spid="2050"/>
                                        </p:tgtEl>
                                        <p:attrNameLst>
                                          <p:attrName>ppt_h</p:attrName>
                                        </p:attrNameLst>
                                      </p:cBhvr>
                                      <p:tavLst>
                                        <p:tav tm="0">
                                          <p:val>
                                            <p:fltVal val="0"/>
                                          </p:val>
                                        </p:tav>
                                        <p:tav tm="100000">
                                          <p:val>
                                            <p:strVal val="#ppt_h"/>
                                          </p:val>
                                        </p:tav>
                                      </p:tavLst>
                                    </p:anim>
                                    <p:animEffect transition="in" filter="fade">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 calcmode="lin" valueType="num">
                                      <p:cBhvr>
                                        <p:cTn id="24"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6" end="6"/>
                                            </p:txEl>
                                          </p:spTgt>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 calcmode="lin" valueType="num">
                                      <p:cBhvr>
                                        <p:cTn id="28"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1026"/>
                                        </p:tgtEl>
                                        <p:attrNameLst>
                                          <p:attrName>style.visibility</p:attrName>
                                        </p:attrNameLst>
                                      </p:cBhvr>
                                      <p:to>
                                        <p:strVal val="visible"/>
                                      </p:to>
                                    </p:set>
                                    <p:anim calcmode="lin" valueType="num">
                                      <p:cBhvr>
                                        <p:cTn id="34" dur="500" fill="hold"/>
                                        <p:tgtEl>
                                          <p:spTgt spid="1026"/>
                                        </p:tgtEl>
                                        <p:attrNameLst>
                                          <p:attrName>ppt_w</p:attrName>
                                        </p:attrNameLst>
                                      </p:cBhvr>
                                      <p:tavLst>
                                        <p:tav tm="0">
                                          <p:val>
                                            <p:fltVal val="0"/>
                                          </p:val>
                                        </p:tav>
                                        <p:tav tm="100000">
                                          <p:val>
                                            <p:strVal val="#ppt_w"/>
                                          </p:val>
                                        </p:tav>
                                      </p:tavLst>
                                    </p:anim>
                                    <p:anim calcmode="lin" valueType="num">
                                      <p:cBhvr>
                                        <p:cTn id="35" dur="500" fill="hold"/>
                                        <p:tgtEl>
                                          <p:spTgt spid="1026"/>
                                        </p:tgtEl>
                                        <p:attrNameLst>
                                          <p:attrName>ppt_h</p:attrName>
                                        </p:attrNameLst>
                                      </p:cBhvr>
                                      <p:tavLst>
                                        <p:tav tm="0">
                                          <p:val>
                                            <p:fltVal val="0"/>
                                          </p:val>
                                        </p:tav>
                                        <p:tav tm="100000">
                                          <p:val>
                                            <p:strVal val="#ppt_h"/>
                                          </p:val>
                                        </p:tav>
                                      </p:tavLst>
                                    </p:anim>
                                    <p:animEffect transition="in" filter="fade">
                                      <p:cBhvr>
                                        <p:cTn id="3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8313" y="260350"/>
            <a:ext cx="8207375" cy="6408738"/>
          </a:xfrm>
        </p:spPr>
        <p:txBody>
          <a:bodyPr rtlCol="0">
            <a:normAutofit lnSpcReduction="10000"/>
          </a:bodyPr>
          <a:lstStyle/>
          <a:p>
            <a:pPr algn="l" fontAlgn="auto">
              <a:spcAft>
                <a:spcPts val="0"/>
              </a:spcAft>
              <a:buFont typeface="Wingdings" pitchFamily="2" charset="2"/>
              <a:buChar char="§"/>
              <a:defRPr/>
            </a:pPr>
            <a:r>
              <a:rPr lang="en-US" sz="1600" dirty="0" smtClean="0">
                <a:hlinkClick r:id="rId2"/>
              </a:rPr>
              <a:t>http://s017.radikal.ru/i434/1202/65/76eac543a9a7.jpg</a:t>
            </a:r>
            <a:r>
              <a:rPr lang="ru-RU" sz="1600" dirty="0" smtClean="0"/>
              <a:t> семья</a:t>
            </a:r>
          </a:p>
          <a:p>
            <a:pPr algn="l" fontAlgn="auto">
              <a:spcAft>
                <a:spcPts val="0"/>
              </a:spcAft>
              <a:buFont typeface="Wingdings" pitchFamily="2" charset="2"/>
              <a:buChar char="§"/>
              <a:defRPr/>
            </a:pPr>
            <a:r>
              <a:rPr lang="en-US" sz="1600" dirty="0" smtClean="0">
                <a:hlinkClick r:id="rId3"/>
              </a:rPr>
              <a:t>http://trvlworld.net/uploads/posts/2010-01/1263591439_largest_lake_01.jpg</a:t>
            </a:r>
            <a:r>
              <a:rPr lang="ru-RU" sz="1600" dirty="0" smtClean="0"/>
              <a:t> озеро Байкал</a:t>
            </a:r>
          </a:p>
          <a:p>
            <a:pPr algn="l" fontAlgn="auto">
              <a:spcAft>
                <a:spcPts val="0"/>
              </a:spcAft>
              <a:buFont typeface="Wingdings" pitchFamily="2" charset="2"/>
              <a:buChar char="§"/>
              <a:defRPr/>
            </a:pPr>
            <a:r>
              <a:rPr lang="en-US" sz="1600" dirty="0" smtClean="0">
                <a:hlinkClick r:id="rId4"/>
              </a:rPr>
              <a:t>http://eh08.narod.ru/picture07.jpg</a:t>
            </a:r>
            <a:r>
              <a:rPr lang="ru-RU" sz="1600" dirty="0" smtClean="0"/>
              <a:t> гора Эверест</a:t>
            </a:r>
          </a:p>
          <a:p>
            <a:pPr algn="l" fontAlgn="auto">
              <a:spcAft>
                <a:spcPts val="0"/>
              </a:spcAft>
              <a:buFont typeface="Wingdings" pitchFamily="2" charset="2"/>
              <a:buChar char="§"/>
              <a:defRPr/>
            </a:pPr>
            <a:r>
              <a:rPr lang="en-US" sz="1600" dirty="0" smtClean="0">
                <a:hlinkClick r:id="rId5"/>
              </a:rPr>
              <a:t>http://st.gdefon.ru/wallpapers_original/wallpapers/3138_italiya_alpy_selo_1999x1333_(www.GdeFon.ru).jpg</a:t>
            </a:r>
            <a:r>
              <a:rPr lang="ru-RU" sz="1600" dirty="0" smtClean="0"/>
              <a:t> Альпы</a:t>
            </a:r>
            <a:endParaRPr lang="en-US" sz="1600" dirty="0" smtClean="0"/>
          </a:p>
          <a:p>
            <a:pPr algn="l" fontAlgn="auto">
              <a:spcAft>
                <a:spcPts val="0"/>
              </a:spcAft>
              <a:buFont typeface="Wingdings" pitchFamily="2" charset="2"/>
              <a:buChar char="§"/>
              <a:defRPr/>
            </a:pPr>
            <a:r>
              <a:rPr lang="en-US" sz="1600" dirty="0" smtClean="0">
                <a:hlinkClick r:id="rId6"/>
              </a:rPr>
              <a:t>http://s16.radikal.ru/i191/1002/33/2b81bbf12c78.jpg</a:t>
            </a:r>
            <a:r>
              <a:rPr lang="en-US" sz="1600" dirty="0" smtClean="0"/>
              <a:t> </a:t>
            </a:r>
            <a:r>
              <a:rPr lang="ru-RU" sz="1600" dirty="0" smtClean="0"/>
              <a:t>морковь</a:t>
            </a:r>
          </a:p>
          <a:p>
            <a:pPr algn="l" fontAlgn="auto">
              <a:spcAft>
                <a:spcPts val="0"/>
              </a:spcAft>
              <a:buFont typeface="Wingdings" pitchFamily="2" charset="2"/>
              <a:buChar char="§"/>
              <a:defRPr/>
            </a:pPr>
            <a:r>
              <a:rPr lang="en-US" sz="1600" dirty="0" smtClean="0">
                <a:hlinkClick r:id="rId7"/>
              </a:rPr>
              <a:t>http://gotovie-prezentacii.ru/wp-content/uploads/2013/02/geografiya-1.jpg</a:t>
            </a:r>
            <a:r>
              <a:rPr lang="ru-RU" sz="1600" dirty="0" smtClean="0"/>
              <a:t> титульный слайд</a:t>
            </a:r>
          </a:p>
          <a:p>
            <a:pPr algn="l" fontAlgn="auto">
              <a:spcAft>
                <a:spcPts val="0"/>
              </a:spcAft>
              <a:buFont typeface="Wingdings" pitchFamily="2" charset="2"/>
              <a:buChar char="§"/>
              <a:defRPr/>
            </a:pPr>
            <a:r>
              <a:rPr lang="en-US" sz="1600" dirty="0" smtClean="0">
                <a:hlinkClick r:id="rId8"/>
              </a:rPr>
              <a:t>http://www.freelancejob.ru/upload/565/29717167979106.jpg</a:t>
            </a:r>
            <a:r>
              <a:rPr lang="ru-RU" sz="1600" dirty="0" smtClean="0"/>
              <a:t> ёж с яблоком</a:t>
            </a:r>
          </a:p>
          <a:p>
            <a:pPr algn="l" fontAlgn="auto">
              <a:spcAft>
                <a:spcPts val="0"/>
              </a:spcAft>
              <a:buFont typeface="Wingdings" pitchFamily="2" charset="2"/>
              <a:buChar char="§"/>
              <a:defRPr/>
            </a:pPr>
            <a:r>
              <a:rPr lang="en-US" sz="1600" dirty="0" smtClean="0">
                <a:hlinkClick r:id="rId9"/>
              </a:rPr>
              <a:t>http://f8.ifotki.info/org/4c2b6e8cb765cbe096757b6cf55e93cdbc81d694021714.jpg</a:t>
            </a:r>
            <a:r>
              <a:rPr lang="ru-RU" sz="1600" dirty="0" smtClean="0"/>
              <a:t> лев</a:t>
            </a:r>
          </a:p>
          <a:p>
            <a:pPr algn="l" fontAlgn="auto">
              <a:spcAft>
                <a:spcPts val="0"/>
              </a:spcAft>
              <a:buFont typeface="Wingdings" pitchFamily="2" charset="2"/>
              <a:buChar char="§"/>
              <a:defRPr/>
            </a:pPr>
            <a:r>
              <a:rPr lang="en-US" sz="1600" dirty="0" smtClean="0">
                <a:hlinkClick r:id="rId10"/>
              </a:rPr>
              <a:t>http://yourchance.3dn.ru/_ph/4/2/831815775.jpg</a:t>
            </a:r>
            <a:r>
              <a:rPr lang="ru-RU" sz="1600" dirty="0" smtClean="0"/>
              <a:t> улицы в России</a:t>
            </a:r>
          </a:p>
          <a:p>
            <a:pPr algn="l" fontAlgn="auto">
              <a:spcAft>
                <a:spcPts val="0"/>
              </a:spcAft>
              <a:buFont typeface="Wingdings" pitchFamily="2" charset="2"/>
              <a:buChar char="§"/>
              <a:defRPr/>
            </a:pPr>
            <a:r>
              <a:rPr lang="en-US" sz="1600" dirty="0" smtClean="0">
                <a:hlinkClick r:id="rId11"/>
              </a:rPr>
              <a:t>http://ok.ya1.ru/uploads/posts/2010-09/1284877672_art-by-fukurou-2.jpg</a:t>
            </a:r>
            <a:r>
              <a:rPr lang="ru-RU" sz="1600" dirty="0" smtClean="0">
                <a:hlinkClick r:id="rId11"/>
              </a:rPr>
              <a:t>девушки</a:t>
            </a:r>
            <a:r>
              <a:rPr lang="ru-RU" sz="1600" dirty="0" smtClean="0"/>
              <a:t> с книгами</a:t>
            </a:r>
          </a:p>
          <a:p>
            <a:pPr algn="l" fontAlgn="auto">
              <a:spcAft>
                <a:spcPts val="0"/>
              </a:spcAft>
              <a:buFont typeface="Wingdings" pitchFamily="2" charset="2"/>
              <a:buChar char="§"/>
              <a:defRPr/>
            </a:pPr>
            <a:r>
              <a:rPr lang="en-US" sz="1600" dirty="0" smtClean="0">
                <a:hlinkClick r:id="rId12"/>
              </a:rPr>
              <a:t>http://bagerovo-school.ru/wp-content/uploads/2011/05/myblog-119769-1225888584.jpg</a:t>
            </a:r>
            <a:r>
              <a:rPr lang="ru-RU" sz="1600" dirty="0" smtClean="0"/>
              <a:t> книги</a:t>
            </a:r>
          </a:p>
          <a:p>
            <a:pPr algn="l" fontAlgn="auto">
              <a:spcAft>
                <a:spcPts val="0"/>
              </a:spcAft>
              <a:buFont typeface="Wingdings" pitchFamily="2" charset="2"/>
              <a:buChar char="§"/>
              <a:defRPr/>
            </a:pPr>
            <a:r>
              <a:rPr lang="en-US" sz="1600" dirty="0" smtClean="0">
                <a:hlinkClick r:id="rId13"/>
              </a:rPr>
              <a:t>http://www.greenme.it/images/stories/mangiare/altri%20alimenti/the_freddo.jpg</a:t>
            </a:r>
            <a:r>
              <a:rPr lang="ru-RU" sz="1600" dirty="0" smtClean="0"/>
              <a:t> сок в кувшине</a:t>
            </a:r>
            <a:endParaRPr lang="en-US" sz="1600" dirty="0" smtClean="0"/>
          </a:p>
          <a:p>
            <a:pPr algn="l" fontAlgn="auto">
              <a:spcAft>
                <a:spcPts val="0"/>
              </a:spcAft>
              <a:buFont typeface="Wingdings" pitchFamily="2" charset="2"/>
              <a:buChar char="§"/>
              <a:defRPr/>
            </a:pPr>
            <a:r>
              <a:rPr lang="en-US" sz="1600" dirty="0" smtClean="0">
                <a:hlinkClick r:id="rId14"/>
              </a:rPr>
              <a:t>http://img0.liveinternet.ru/images/attach/c/6/92/311/92311456_1326648924_2photo.jpg</a:t>
            </a:r>
            <a:r>
              <a:rPr lang="ru-RU" sz="1600" dirty="0" smtClean="0"/>
              <a:t> школа</a:t>
            </a:r>
            <a:endParaRPr lang="en-US" sz="1600" dirty="0" smtClean="0"/>
          </a:p>
          <a:p>
            <a:pPr algn="l" fontAlgn="auto">
              <a:spcAft>
                <a:spcPts val="0"/>
              </a:spcAft>
              <a:buFont typeface="Wingdings" pitchFamily="2" charset="2"/>
              <a:buChar char="§"/>
              <a:defRPr/>
            </a:pPr>
            <a:r>
              <a:rPr lang="en-US" sz="1600" dirty="0" smtClean="0">
                <a:hlinkClick r:id="rId15"/>
              </a:rPr>
              <a:t>http://900igr.net/datas/mkhk/Kreml-v-Moskve/0010-010-Tretjakovskaja-galereja.jpg</a:t>
            </a:r>
            <a:r>
              <a:rPr lang="ru-RU" sz="1600" dirty="0" smtClean="0"/>
              <a:t> Третьяковская галерея</a:t>
            </a:r>
          </a:p>
          <a:p>
            <a:pPr algn="l" fontAlgn="auto">
              <a:spcAft>
                <a:spcPts val="0"/>
              </a:spcAft>
              <a:buFont typeface="Wingdings" pitchFamily="2" charset="2"/>
              <a:buChar char="§"/>
              <a:defRPr/>
            </a:pPr>
            <a:r>
              <a:rPr lang="en-US" sz="1600" dirty="0" smtClean="0">
                <a:hlinkClick r:id="rId16"/>
              </a:rPr>
              <a:t>http://www.klops.ru/upload/7eef199e47f3b50b8ff8ee4c97e7a28e.jpg</a:t>
            </a:r>
            <a:r>
              <a:rPr lang="en-US" sz="1600" dirty="0" smtClean="0"/>
              <a:t> </a:t>
            </a:r>
            <a:r>
              <a:rPr lang="ru-RU" sz="1600" dirty="0" smtClean="0"/>
              <a:t>Собор Василия Блаженного</a:t>
            </a:r>
          </a:p>
          <a:p>
            <a:pPr algn="l" fontAlgn="auto">
              <a:spcAft>
                <a:spcPts val="0"/>
              </a:spcAft>
              <a:buFont typeface="Wingdings" pitchFamily="2" charset="2"/>
              <a:buChar char="§"/>
              <a:defRPr/>
            </a:pPr>
            <a:r>
              <a:rPr lang="en-US" sz="1600" dirty="0" smtClean="0">
                <a:hlinkClick r:id="rId17"/>
              </a:rPr>
              <a:t>http://www.ukstudentlife.com/Life/Entertainment/Museums/BritishMuseum.jpg</a:t>
            </a:r>
            <a:r>
              <a:rPr lang="ru-RU" sz="1600" dirty="0" smtClean="0"/>
              <a:t> Британский музей</a:t>
            </a:r>
          </a:p>
          <a:p>
            <a:pPr algn="l" fontAlgn="auto">
              <a:spcAft>
                <a:spcPts val="0"/>
              </a:spcAft>
              <a:buFont typeface="Wingdings" pitchFamily="2" charset="2"/>
              <a:buChar char="§"/>
              <a:defRPr/>
            </a:pPr>
            <a:r>
              <a:rPr lang="en-US" sz="1600" dirty="0" smtClean="0">
                <a:hlinkClick r:id="rId18"/>
              </a:rPr>
              <a:t>http://www.keminfo.ru/image/upload/tykove59.jpg</a:t>
            </a:r>
            <a:r>
              <a:rPr lang="ru-RU" sz="1600" dirty="0" smtClean="0"/>
              <a:t> </a:t>
            </a:r>
            <a:r>
              <a:rPr lang="ru-RU" sz="1600" dirty="0" err="1" smtClean="0"/>
              <a:t>Нью</a:t>
            </a:r>
            <a:r>
              <a:rPr lang="ru-RU" sz="1600" dirty="0" smtClean="0"/>
              <a:t> Йорк</a:t>
            </a:r>
          </a:p>
          <a:p>
            <a:pPr algn="l" fontAlgn="auto">
              <a:spcAft>
                <a:spcPts val="0"/>
              </a:spcAft>
              <a:buFont typeface="Wingdings" pitchFamily="2" charset="2"/>
              <a:buChar char="§"/>
              <a:defRPr/>
            </a:pPr>
            <a:r>
              <a:rPr lang="en-US" sz="1600" dirty="0" smtClean="0">
                <a:hlinkClick r:id="rId19"/>
              </a:rPr>
              <a:t>http://i.quto.ru/c400x300/4c230c63eb7e6.jpeg</a:t>
            </a:r>
            <a:r>
              <a:rPr lang="ru-RU" sz="1600" dirty="0" smtClean="0"/>
              <a:t> улицы</a:t>
            </a:r>
          </a:p>
          <a:p>
            <a:pPr algn="l" fontAlgn="auto">
              <a:spcAft>
                <a:spcPts val="0"/>
              </a:spcAft>
              <a:buFont typeface="Wingdings" pitchFamily="2" charset="2"/>
              <a:buChar char="§"/>
              <a:defRPr/>
            </a:pPr>
            <a:endParaRPr lang="ru-RU" sz="1600" dirty="0" smtClean="0"/>
          </a:p>
          <a:p>
            <a:pPr algn="l" fontAlgn="auto">
              <a:spcAft>
                <a:spcPts val="0"/>
              </a:spcAft>
              <a:buFont typeface="Wingdings" pitchFamily="2" charset="2"/>
              <a:buChar char="§"/>
              <a:defRPr/>
            </a:pPr>
            <a:endParaRPr lang="ru-RU" sz="1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850" y="333375"/>
            <a:ext cx="8640763" cy="6524625"/>
          </a:xfrm>
        </p:spPr>
        <p:txBody>
          <a:bodyPr rtlCol="0">
            <a:normAutofit/>
          </a:bodyPr>
          <a:lstStyle/>
          <a:p>
            <a:pPr algn="l" fontAlgn="auto">
              <a:spcAft>
                <a:spcPts val="0"/>
              </a:spcAft>
              <a:buFont typeface="Wingdings" pitchFamily="2" charset="2"/>
              <a:buChar char="§"/>
              <a:defRPr/>
            </a:pPr>
            <a:r>
              <a:rPr lang="en-US" sz="1600" dirty="0" smtClean="0">
                <a:hlinkClick r:id="rId2"/>
              </a:rPr>
              <a:t>http://usa-map.ru/shtat/texas/texas-na-karte-ssha-s.jpg</a:t>
            </a:r>
            <a:r>
              <a:rPr lang="en-US" sz="1600" dirty="0" smtClean="0"/>
              <a:t> </a:t>
            </a:r>
            <a:r>
              <a:rPr lang="ru-RU" sz="1600" dirty="0" smtClean="0"/>
              <a:t>Техас</a:t>
            </a:r>
          </a:p>
          <a:p>
            <a:pPr algn="l" fontAlgn="auto">
              <a:spcAft>
                <a:spcPts val="0"/>
              </a:spcAft>
              <a:buFont typeface="Wingdings" pitchFamily="2" charset="2"/>
              <a:buChar char="§"/>
              <a:defRPr/>
            </a:pPr>
            <a:r>
              <a:rPr lang="en-US" sz="1600" dirty="0" smtClean="0">
                <a:hlinkClick r:id="rId3"/>
              </a:rPr>
              <a:t>http://900igr.net/datai/geografija/Vnutrennie-vody-Afriki/0004-002-Na-formirovanie-vnutrennikh-vod-Afriki-silnoe-vlijanie-okazali-klimat.jpg</a:t>
            </a:r>
            <a:r>
              <a:rPr lang="ru-RU" sz="1600" dirty="0" smtClean="0"/>
              <a:t> Африка</a:t>
            </a:r>
          </a:p>
          <a:p>
            <a:pPr algn="l" fontAlgn="auto">
              <a:spcAft>
                <a:spcPts val="0"/>
              </a:spcAft>
              <a:buFont typeface="Wingdings" pitchFamily="2" charset="2"/>
              <a:buChar char="§"/>
              <a:defRPr/>
            </a:pPr>
            <a:r>
              <a:rPr lang="en-US" sz="1600" dirty="0" smtClean="0">
                <a:hlinkClick r:id="rId4"/>
              </a:rPr>
              <a:t>http://www.art-saloon.ru/big/item_5369.jpg</a:t>
            </a:r>
            <a:r>
              <a:rPr lang="ru-RU" sz="1600" dirty="0" smtClean="0"/>
              <a:t> Австралия</a:t>
            </a:r>
          </a:p>
          <a:p>
            <a:pPr algn="l" fontAlgn="auto">
              <a:spcAft>
                <a:spcPts val="0"/>
              </a:spcAft>
              <a:buFont typeface="Wingdings" pitchFamily="2" charset="2"/>
              <a:buChar char="§"/>
              <a:defRPr/>
            </a:pPr>
            <a:r>
              <a:rPr lang="en-US" sz="1800" dirty="0" smtClean="0">
                <a:hlinkClick r:id="rId5"/>
              </a:rPr>
              <a:t>http://a.pix.ge:81/c/v6pyr.jpg</a:t>
            </a:r>
            <a:r>
              <a:rPr lang="ru-RU" sz="1800" dirty="0" smtClean="0"/>
              <a:t> Царь пушка</a:t>
            </a:r>
          </a:p>
          <a:p>
            <a:pPr algn="l" fontAlgn="auto">
              <a:spcAft>
                <a:spcPts val="0"/>
              </a:spcAft>
              <a:buFont typeface="Wingdings" pitchFamily="2" charset="2"/>
              <a:buChar char="§"/>
              <a:defRPr/>
            </a:pPr>
            <a:r>
              <a:rPr lang="en-US" sz="1800" dirty="0" smtClean="0">
                <a:hlinkClick r:id="rId6"/>
              </a:rPr>
              <a:t>http://s05.radikal.ru/i178/0910/da/22b4f345899b.jpg</a:t>
            </a:r>
            <a:r>
              <a:rPr lang="ru-RU" sz="1800" dirty="0" smtClean="0"/>
              <a:t> Царь колокол</a:t>
            </a:r>
          </a:p>
          <a:p>
            <a:pPr algn="l" fontAlgn="auto">
              <a:spcAft>
                <a:spcPts val="0"/>
              </a:spcAft>
              <a:buFont typeface="Wingdings" pitchFamily="2" charset="2"/>
              <a:buChar char="§"/>
              <a:defRPr/>
            </a:pPr>
            <a:r>
              <a:rPr lang="en-US" sz="1800" dirty="0" smtClean="0">
                <a:hlinkClick r:id="rId7"/>
              </a:rPr>
              <a:t>http://img0.liveinternet.ru/images/attach/c/7/98/791/98791900_a062ca.png</a:t>
            </a:r>
            <a:r>
              <a:rPr lang="en-US" sz="1800" dirty="0" smtClean="0"/>
              <a:t> </a:t>
            </a:r>
            <a:r>
              <a:rPr lang="ru-RU" sz="1800" dirty="0" smtClean="0"/>
              <a:t>Большой театр</a:t>
            </a:r>
            <a:endParaRPr lang="en-US" sz="1800" dirty="0" smtClean="0"/>
          </a:p>
          <a:p>
            <a:pPr algn="l" fontAlgn="auto">
              <a:spcAft>
                <a:spcPts val="0"/>
              </a:spcAft>
              <a:buFont typeface="Wingdings" pitchFamily="2" charset="2"/>
              <a:buChar char="§"/>
              <a:defRPr/>
            </a:pPr>
            <a:r>
              <a:rPr lang="en-US" sz="1800" dirty="0" smtClean="0">
                <a:hlinkClick r:id="rId8"/>
              </a:rPr>
              <a:t>http://www.metalrus.ru/datas/users/14-krasnaya_ploscad_1990.jpg</a:t>
            </a:r>
            <a:r>
              <a:rPr lang="en-US" sz="1800" dirty="0" smtClean="0"/>
              <a:t> </a:t>
            </a:r>
            <a:r>
              <a:rPr lang="ru-RU" sz="1800" dirty="0" smtClean="0"/>
              <a:t>Красная площадь</a:t>
            </a:r>
            <a:endParaRPr lang="en-US" sz="1800" dirty="0" smtClean="0"/>
          </a:p>
          <a:p>
            <a:pPr algn="l" fontAlgn="auto">
              <a:spcAft>
                <a:spcPts val="0"/>
              </a:spcAft>
              <a:buFont typeface="Wingdings" pitchFamily="2" charset="2"/>
              <a:buChar char="§"/>
              <a:defRPr/>
            </a:pPr>
            <a:r>
              <a:rPr lang="en-US" sz="1800" dirty="0" smtClean="0">
                <a:hlinkClick r:id="rId9"/>
              </a:rPr>
              <a:t>http://www.radionetplus.ru/uploads/posts/2013-03/thumbs/1363237369_oboi-knigi-22.jpg</a:t>
            </a:r>
            <a:r>
              <a:rPr lang="en-US" sz="1800" dirty="0" smtClean="0"/>
              <a:t> </a:t>
            </a:r>
            <a:r>
              <a:rPr lang="ru-RU" sz="1800" dirty="0" smtClean="0"/>
              <a:t>книга на столе</a:t>
            </a:r>
            <a:endParaRPr lang="ru-RU"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Рисунок 1"/>
          <p:cNvPicPr>
            <a:picLocks noChangeAspect="1" noChangeArrowheads="1"/>
          </p:cNvPicPr>
          <p:nvPr/>
        </p:nvPicPr>
        <p:blipFill>
          <a:blip r:embed="rId2"/>
          <a:srcRect/>
          <a:stretch>
            <a:fillRect/>
          </a:stretch>
        </p:blipFill>
        <p:spPr bwMode="auto">
          <a:xfrm>
            <a:off x="2667000" y="1414463"/>
            <a:ext cx="3810000"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911975" y="404813"/>
            <a:ext cx="2232025" cy="2228850"/>
          </a:xfrm>
          <a:prstGeom prst="rect">
            <a:avLst/>
          </a:prstGeom>
          <a:noFill/>
          <a:ln w="9525">
            <a:noFill/>
            <a:miter lim="800000"/>
            <a:headEnd/>
            <a:tailEnd/>
          </a:ln>
        </p:spPr>
      </p:pic>
      <p:pic>
        <p:nvPicPr>
          <p:cNvPr id="3075" name="Picture 3"/>
          <p:cNvPicPr>
            <a:picLocks noChangeAspect="1" noChangeArrowheads="1"/>
          </p:cNvPicPr>
          <p:nvPr/>
        </p:nvPicPr>
        <p:blipFill>
          <a:blip r:embed="rId3"/>
          <a:srcRect/>
          <a:stretch>
            <a:fillRect/>
          </a:stretch>
        </p:blipFill>
        <p:spPr bwMode="auto">
          <a:xfrm>
            <a:off x="4211638" y="2852738"/>
            <a:ext cx="3046412" cy="2284412"/>
          </a:xfrm>
          <a:prstGeom prst="rect">
            <a:avLst/>
          </a:prstGeom>
          <a:noFill/>
          <a:ln w="9525">
            <a:noFill/>
            <a:miter lim="800000"/>
            <a:headEnd/>
            <a:tailEnd/>
          </a:ln>
        </p:spPr>
      </p:pic>
      <p:pic>
        <p:nvPicPr>
          <p:cNvPr id="3076" name="Picture 4"/>
          <p:cNvPicPr>
            <a:picLocks noChangeAspect="1" noChangeArrowheads="1"/>
          </p:cNvPicPr>
          <p:nvPr/>
        </p:nvPicPr>
        <p:blipFill>
          <a:blip r:embed="rId4"/>
          <a:srcRect/>
          <a:stretch>
            <a:fillRect/>
          </a:stretch>
        </p:blipFill>
        <p:spPr bwMode="auto">
          <a:xfrm>
            <a:off x="468313" y="4076700"/>
            <a:ext cx="3152775" cy="2563813"/>
          </a:xfrm>
          <a:prstGeom prst="rect">
            <a:avLst/>
          </a:prstGeom>
          <a:noFill/>
          <a:ln w="9525">
            <a:noFill/>
            <a:miter lim="800000"/>
            <a:headEnd/>
            <a:tailEnd/>
          </a:ln>
        </p:spPr>
      </p:pic>
      <p:sp>
        <p:nvSpPr>
          <p:cNvPr id="2" name="Прямоугольник 1"/>
          <p:cNvSpPr>
            <a:spLocks noChangeArrowheads="1"/>
          </p:cNvSpPr>
          <p:nvPr/>
        </p:nvSpPr>
        <p:spPr bwMode="auto">
          <a:xfrm>
            <a:off x="539750" y="549275"/>
            <a:ext cx="8208963" cy="6308725"/>
          </a:xfrm>
          <a:prstGeom prst="rect">
            <a:avLst/>
          </a:prstGeom>
          <a:noFill/>
          <a:ln w="9525">
            <a:noFill/>
            <a:miter lim="800000"/>
            <a:headEnd/>
            <a:tailEnd/>
          </a:ln>
        </p:spPr>
        <p:txBody>
          <a:bodyPr>
            <a:spAutoFit/>
          </a:bodyPr>
          <a:lstStyle/>
          <a:p>
            <a:pPr marL="514350" indent="-514350"/>
            <a:r>
              <a:rPr lang="en-US" sz="2800">
                <a:latin typeface="Calibri" pitchFamily="34" charset="0"/>
              </a:rPr>
              <a:t>3.  </a:t>
            </a:r>
            <a:r>
              <a:rPr lang="ru-RU" sz="2400">
                <a:latin typeface="Calibri" pitchFamily="34" charset="0"/>
              </a:rPr>
              <a:t>После «</a:t>
            </a:r>
            <a:r>
              <a:rPr lang="en-US" sz="2400">
                <a:latin typeface="Calibri" pitchFamily="34" charset="0"/>
              </a:rPr>
              <a:t>what</a:t>
            </a:r>
            <a:r>
              <a:rPr lang="ru-RU" sz="2400">
                <a:latin typeface="Calibri" pitchFamily="34" charset="0"/>
              </a:rPr>
              <a:t>» в восклицательных предложениях</a:t>
            </a:r>
          </a:p>
          <a:p>
            <a:pPr marL="514350" indent="-514350"/>
            <a:r>
              <a:rPr lang="en-US" sz="3600">
                <a:latin typeface="Calibri" pitchFamily="34" charset="0"/>
              </a:rPr>
              <a:t>What </a:t>
            </a:r>
            <a:r>
              <a:rPr lang="en-US" sz="3600" b="1">
                <a:solidFill>
                  <a:srgbClr val="C00000"/>
                </a:solidFill>
                <a:latin typeface="Calibri" pitchFamily="34" charset="0"/>
              </a:rPr>
              <a:t>a</a:t>
            </a:r>
            <a:r>
              <a:rPr lang="en-US" sz="3600">
                <a:latin typeface="Calibri" pitchFamily="34" charset="0"/>
              </a:rPr>
              <a:t> day!</a:t>
            </a:r>
            <a:endParaRPr lang="ru-RU" sz="3600">
              <a:latin typeface="Calibri" pitchFamily="34" charset="0"/>
            </a:endParaRPr>
          </a:p>
          <a:p>
            <a:pPr marL="514350" indent="-514350"/>
            <a:endParaRPr lang="ru-RU" sz="3600">
              <a:latin typeface="Calibri" pitchFamily="34" charset="0"/>
            </a:endParaRPr>
          </a:p>
          <a:p>
            <a:pPr marL="514350" indent="-514350"/>
            <a:endParaRPr lang="en-US" sz="3600">
              <a:latin typeface="Calibri" pitchFamily="34" charset="0"/>
            </a:endParaRPr>
          </a:p>
          <a:p>
            <a:pPr marL="514350" indent="-514350"/>
            <a:r>
              <a:rPr lang="en-US" sz="2800">
                <a:latin typeface="Calibri" pitchFamily="34" charset="0"/>
              </a:rPr>
              <a:t>4</a:t>
            </a:r>
            <a:r>
              <a:rPr lang="en-US" sz="2400">
                <a:latin typeface="Calibri" pitchFamily="34" charset="0"/>
              </a:rPr>
              <a:t>.  </a:t>
            </a:r>
            <a:r>
              <a:rPr lang="ru-RU" sz="2400">
                <a:latin typeface="Calibri" pitchFamily="34" charset="0"/>
              </a:rPr>
              <a:t>В идиомах</a:t>
            </a:r>
          </a:p>
          <a:p>
            <a:pPr marL="514350" indent="-514350"/>
            <a:r>
              <a:rPr lang="en-US" sz="3600">
                <a:latin typeface="Calibri" pitchFamily="34" charset="0"/>
              </a:rPr>
              <a:t>I am not much of </a:t>
            </a:r>
            <a:r>
              <a:rPr lang="en-US" sz="3600" b="1">
                <a:solidFill>
                  <a:srgbClr val="C00000"/>
                </a:solidFill>
                <a:latin typeface="Calibri" pitchFamily="34" charset="0"/>
              </a:rPr>
              <a:t>a</a:t>
            </a:r>
            <a:r>
              <a:rPr lang="en-US" sz="3600">
                <a:latin typeface="Calibri" pitchFamily="34" charset="0"/>
              </a:rPr>
              <a:t> singer.</a:t>
            </a:r>
            <a:endParaRPr lang="ru-RU" sz="3600">
              <a:latin typeface="Calibri" pitchFamily="34" charset="0"/>
            </a:endParaRPr>
          </a:p>
          <a:p>
            <a:pPr marL="514350" indent="-514350"/>
            <a:endParaRPr lang="ru-RU" sz="2800">
              <a:latin typeface="Calibri" pitchFamily="34" charset="0"/>
            </a:endParaRPr>
          </a:p>
          <a:p>
            <a:pPr marL="514350" indent="-514350"/>
            <a:endParaRPr lang="ru-RU" sz="2800">
              <a:latin typeface="Calibri" pitchFamily="34" charset="0"/>
            </a:endParaRPr>
          </a:p>
          <a:p>
            <a:pPr marL="514350" indent="-514350"/>
            <a:endParaRPr lang="ru-RU" sz="2800">
              <a:latin typeface="Calibri" pitchFamily="34" charset="0"/>
            </a:endParaRPr>
          </a:p>
          <a:p>
            <a:pPr marL="514350" indent="-514350"/>
            <a:endParaRPr lang="ru-RU" sz="2800">
              <a:latin typeface="Calibri" pitchFamily="34" charset="0"/>
            </a:endParaRPr>
          </a:p>
          <a:p>
            <a:pPr marL="514350" indent="-514350"/>
            <a:endParaRPr lang="en-US" sz="2800">
              <a:latin typeface="Calibri" pitchFamily="34" charset="0"/>
            </a:endParaRPr>
          </a:p>
          <a:p>
            <a:pPr marL="514350" indent="-514350"/>
            <a:r>
              <a:rPr lang="ru-RU" sz="2800">
                <a:latin typeface="Calibri" pitchFamily="34" charset="0"/>
              </a:rPr>
              <a:t>                        </a:t>
            </a:r>
            <a:r>
              <a:rPr lang="en-US" sz="2800">
                <a:latin typeface="Calibri" pitchFamily="34" charset="0"/>
              </a:rPr>
              <a:t>5</a:t>
            </a:r>
            <a:r>
              <a:rPr lang="en-US" sz="2400">
                <a:latin typeface="Calibri" pitchFamily="34" charset="0"/>
              </a:rPr>
              <a:t>.  </a:t>
            </a:r>
            <a:r>
              <a:rPr lang="ru-RU" sz="2400">
                <a:latin typeface="Calibri" pitchFamily="34" charset="0"/>
              </a:rPr>
              <a:t>Именная часть составного сказуемого</a:t>
            </a:r>
          </a:p>
          <a:p>
            <a:pPr marL="514350" indent="-514350"/>
            <a:r>
              <a:rPr lang="ru-RU" sz="3600">
                <a:latin typeface="Calibri" pitchFamily="34" charset="0"/>
              </a:rPr>
              <a:t>                              </a:t>
            </a:r>
            <a:r>
              <a:rPr lang="en-US" sz="3600">
                <a:latin typeface="Calibri" pitchFamily="34" charset="0"/>
              </a:rPr>
              <a:t>I am </a:t>
            </a:r>
            <a:r>
              <a:rPr lang="en-US" sz="3600" b="1">
                <a:solidFill>
                  <a:srgbClr val="C00000"/>
                </a:solidFill>
                <a:latin typeface="Calibri" pitchFamily="34" charset="0"/>
              </a:rPr>
              <a:t>a</a:t>
            </a:r>
            <a:r>
              <a:rPr lang="en-US" sz="3600">
                <a:latin typeface="Calibri" pitchFamily="34" charset="0"/>
              </a:rPr>
              <a:t> student.</a:t>
            </a:r>
            <a:endParaRPr lang="ru-RU"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edg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p:cTn id="15" dur="500" fill="hold"/>
                                        <p:tgtEl>
                                          <p:spTgt spid="3074"/>
                                        </p:tgtEl>
                                        <p:attrNameLst>
                                          <p:attrName>ppt_w</p:attrName>
                                        </p:attrNameLst>
                                      </p:cBhvr>
                                      <p:tavLst>
                                        <p:tav tm="0">
                                          <p:val>
                                            <p:fltVal val="0"/>
                                          </p:val>
                                        </p:tav>
                                        <p:tav tm="100000">
                                          <p:val>
                                            <p:strVal val="#ppt_w"/>
                                          </p:val>
                                        </p:tav>
                                      </p:tavLst>
                                    </p:anim>
                                    <p:anim calcmode="lin" valueType="num">
                                      <p:cBhvr>
                                        <p:cTn id="16" dur="500" fill="hold"/>
                                        <p:tgtEl>
                                          <p:spTgt spid="3074"/>
                                        </p:tgtEl>
                                        <p:attrNameLst>
                                          <p:attrName>ppt_h</p:attrName>
                                        </p:attrNameLst>
                                      </p:cBhvr>
                                      <p:tavLst>
                                        <p:tav tm="0">
                                          <p:val>
                                            <p:fltVal val="0"/>
                                          </p:val>
                                        </p:tav>
                                        <p:tav tm="100000">
                                          <p:val>
                                            <p:strVal val="#ppt_h"/>
                                          </p:val>
                                        </p:tav>
                                      </p:tavLst>
                                    </p:anim>
                                    <p:animEffect transition="in" filter="fade">
                                      <p:cBhvr>
                                        <p:cTn id="17" dur="5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4" end="4"/>
                                            </p:txEl>
                                          </p:spTgt>
                                        </p:tgtEl>
                                        <p:attrNameLst>
                                          <p:attrName>ppt_h</p:attrName>
                                        </p:attrNameLst>
                                      </p:cBhvr>
                                      <p:tavLst>
                                        <p:tav tm="0">
                                          <p:val>
                                            <p:strVal val="#ppt_h"/>
                                          </p:val>
                                        </p:tav>
                                        <p:tav tm="100000">
                                          <p:val>
                                            <p:strVal val="#ppt_h"/>
                                          </p:val>
                                        </p:tav>
                                      </p:tavLst>
                                    </p:anim>
                                  </p:childTnLst>
                                </p:cTn>
                              </p:par>
                              <p:par>
                                <p:cTn id="24" presetID="17" presetClass="entr" presetSubtype="1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p:cTn id="26"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3075"/>
                                        </p:tgtEl>
                                        <p:attrNameLst>
                                          <p:attrName>style.visibility</p:attrName>
                                        </p:attrNameLst>
                                      </p:cBhvr>
                                      <p:to>
                                        <p:strVal val="visible"/>
                                      </p:to>
                                    </p:set>
                                    <p:anim calcmode="lin" valueType="num">
                                      <p:cBhvr>
                                        <p:cTn id="32" dur="500" fill="hold"/>
                                        <p:tgtEl>
                                          <p:spTgt spid="3075"/>
                                        </p:tgtEl>
                                        <p:attrNameLst>
                                          <p:attrName>ppt_w</p:attrName>
                                        </p:attrNameLst>
                                      </p:cBhvr>
                                      <p:tavLst>
                                        <p:tav tm="0">
                                          <p:val>
                                            <p:fltVal val="0"/>
                                          </p:val>
                                        </p:tav>
                                        <p:tav tm="100000">
                                          <p:val>
                                            <p:strVal val="#ppt_w"/>
                                          </p:val>
                                        </p:tav>
                                      </p:tavLst>
                                    </p:anim>
                                    <p:anim calcmode="lin" valueType="num">
                                      <p:cBhvr>
                                        <p:cTn id="33" dur="500" fill="hold"/>
                                        <p:tgtEl>
                                          <p:spTgt spid="3075"/>
                                        </p:tgtEl>
                                        <p:attrNameLst>
                                          <p:attrName>ppt_h</p:attrName>
                                        </p:attrNameLst>
                                      </p:cBhvr>
                                      <p:tavLst>
                                        <p:tav tm="0">
                                          <p:val>
                                            <p:fltVal val="0"/>
                                          </p:val>
                                        </p:tav>
                                        <p:tav tm="100000">
                                          <p:val>
                                            <p:strVal val="#ppt_h"/>
                                          </p:val>
                                        </p:tav>
                                      </p:tavLst>
                                    </p:anim>
                                    <p:animEffect transition="in" filter="fade">
                                      <p:cBhvr>
                                        <p:cTn id="34" dur="500"/>
                                        <p:tgtEl>
                                          <p:spTgt spid="3075"/>
                                        </p:tgtEl>
                                      </p:cBhvr>
                                    </p:animEffect>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076"/>
                                        </p:tgtEl>
                                        <p:attrNameLst>
                                          <p:attrName>style.visibility</p:attrName>
                                        </p:attrNameLst>
                                      </p:cBhvr>
                                      <p:to>
                                        <p:strVal val="visible"/>
                                      </p:to>
                                    </p:set>
                                    <p:anim calcmode="lin" valueType="num">
                                      <p:cBhvr>
                                        <p:cTn id="49" dur="500" fill="hold"/>
                                        <p:tgtEl>
                                          <p:spTgt spid="3076"/>
                                        </p:tgtEl>
                                        <p:attrNameLst>
                                          <p:attrName>ppt_w</p:attrName>
                                        </p:attrNameLst>
                                      </p:cBhvr>
                                      <p:tavLst>
                                        <p:tav tm="0">
                                          <p:val>
                                            <p:fltVal val="0"/>
                                          </p:val>
                                        </p:tav>
                                        <p:tav tm="100000">
                                          <p:val>
                                            <p:strVal val="#ppt_w"/>
                                          </p:val>
                                        </p:tav>
                                      </p:tavLst>
                                    </p:anim>
                                    <p:anim calcmode="lin" valueType="num">
                                      <p:cBhvr>
                                        <p:cTn id="50" dur="500" fill="hold"/>
                                        <p:tgtEl>
                                          <p:spTgt spid="3076"/>
                                        </p:tgtEl>
                                        <p:attrNameLst>
                                          <p:attrName>ppt_h</p:attrName>
                                        </p:attrNameLst>
                                      </p:cBhvr>
                                      <p:tavLst>
                                        <p:tav tm="0">
                                          <p:val>
                                            <p:fltVal val="0"/>
                                          </p:val>
                                        </p:tav>
                                        <p:tav tm="100000">
                                          <p:val>
                                            <p:strVal val="#ppt_h"/>
                                          </p:val>
                                        </p:tav>
                                      </p:tavLst>
                                    </p:anim>
                                    <p:animEffect transition="in" filter="fade">
                                      <p:cBhvr>
                                        <p:cTn id="51"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650" y="620713"/>
            <a:ext cx="7129463" cy="4646612"/>
          </a:xfrm>
          <a:prstGeom prst="rect">
            <a:avLst/>
          </a:prstGeom>
          <a:noFill/>
        </p:spPr>
        <p:txBody>
          <a:bodyPr>
            <a:spAutoFit/>
          </a:bodyPr>
          <a:lstStyle/>
          <a:p>
            <a:pPr fontAlgn="auto">
              <a:spcBef>
                <a:spcPts val="0"/>
              </a:spcBef>
              <a:spcAft>
                <a:spcPts val="0"/>
              </a:spcAft>
              <a:defRPr/>
            </a:pPr>
            <a:r>
              <a:rPr lang="en-US" sz="3200" b="1" dirty="0">
                <a:solidFill>
                  <a:srgbClr val="7030A0"/>
                </a:solidFill>
                <a:latin typeface="+mn-lt"/>
              </a:rPr>
              <a:t>No article</a:t>
            </a:r>
            <a:r>
              <a:rPr lang="ru-RU" sz="3200" b="1" dirty="0">
                <a:solidFill>
                  <a:srgbClr val="7030A0"/>
                </a:solidFill>
                <a:latin typeface="+mn-lt"/>
              </a:rPr>
              <a:t>:</a:t>
            </a:r>
          </a:p>
          <a:p>
            <a:pPr marL="342900" indent="-342900" fontAlgn="auto">
              <a:spcBef>
                <a:spcPts val="0"/>
              </a:spcBef>
              <a:spcAft>
                <a:spcPts val="0"/>
              </a:spcAft>
              <a:buFontTx/>
              <a:buAutoNum type="arabicPeriod"/>
              <a:defRPr/>
            </a:pPr>
            <a:r>
              <a:rPr lang="ru-RU" sz="2400" dirty="0">
                <a:latin typeface="+mn-lt"/>
              </a:rPr>
              <a:t>Перед абстрактными существительными</a:t>
            </a:r>
          </a:p>
          <a:p>
            <a:pPr marL="342900" indent="-342900" fontAlgn="auto">
              <a:spcBef>
                <a:spcPts val="0"/>
              </a:spcBef>
              <a:spcAft>
                <a:spcPts val="0"/>
              </a:spcAft>
              <a:defRPr/>
            </a:pPr>
            <a:r>
              <a:rPr lang="ru-RU" sz="3600" dirty="0">
                <a:latin typeface="+mn-lt"/>
              </a:rPr>
              <a:t> </a:t>
            </a:r>
            <a:r>
              <a:rPr lang="en-US" sz="3600" dirty="0">
                <a:latin typeface="+mn-lt"/>
              </a:rPr>
              <a:t>Knowledge is </a:t>
            </a:r>
            <a:r>
              <a:rPr lang="en-US" sz="3600" b="1" dirty="0">
                <a:solidFill>
                  <a:srgbClr val="C00000"/>
                </a:solidFill>
                <a:latin typeface="+mn-lt"/>
              </a:rPr>
              <a:t>power.</a:t>
            </a:r>
            <a:endParaRPr lang="ru-RU" sz="3600" b="1" dirty="0">
              <a:solidFill>
                <a:srgbClr val="C00000"/>
              </a:solidFill>
              <a:latin typeface="+mn-lt"/>
            </a:endParaRPr>
          </a:p>
          <a:p>
            <a:pPr marL="342900" indent="-342900" fontAlgn="auto">
              <a:spcBef>
                <a:spcPts val="0"/>
              </a:spcBef>
              <a:spcAft>
                <a:spcPts val="0"/>
              </a:spcAft>
              <a:defRPr/>
            </a:pPr>
            <a:endParaRPr lang="ru-RU" sz="3600" dirty="0">
              <a:latin typeface="+mn-lt"/>
            </a:endParaRPr>
          </a:p>
          <a:p>
            <a:pPr marL="342900" indent="-342900" fontAlgn="auto">
              <a:spcBef>
                <a:spcPts val="0"/>
              </a:spcBef>
              <a:spcAft>
                <a:spcPts val="0"/>
              </a:spcAft>
              <a:defRPr/>
            </a:pPr>
            <a:endParaRPr lang="ru-RU" sz="3600" dirty="0">
              <a:latin typeface="+mn-lt"/>
            </a:endParaRPr>
          </a:p>
          <a:p>
            <a:pPr marL="342900" indent="-342900" fontAlgn="auto">
              <a:spcBef>
                <a:spcPts val="0"/>
              </a:spcBef>
              <a:spcAft>
                <a:spcPts val="0"/>
              </a:spcAft>
              <a:defRPr/>
            </a:pPr>
            <a:endParaRPr lang="ru-RU" sz="3600" dirty="0">
              <a:latin typeface="+mn-lt"/>
            </a:endParaRPr>
          </a:p>
          <a:p>
            <a:pPr marL="342900" indent="-342900" fontAlgn="auto">
              <a:spcBef>
                <a:spcPts val="0"/>
              </a:spcBef>
              <a:spcAft>
                <a:spcPts val="0"/>
              </a:spcAft>
              <a:defRPr/>
            </a:pPr>
            <a:endParaRPr lang="en-US" sz="3600" dirty="0">
              <a:latin typeface="+mn-lt"/>
            </a:endParaRPr>
          </a:p>
          <a:p>
            <a:pPr marL="342900" indent="-342900" fontAlgn="auto">
              <a:spcBef>
                <a:spcPts val="0"/>
              </a:spcBef>
              <a:spcAft>
                <a:spcPts val="0"/>
              </a:spcAft>
              <a:buFontTx/>
              <a:buAutoNum type="arabicPeriod" startAt="2"/>
              <a:defRPr/>
            </a:pPr>
            <a:r>
              <a:rPr lang="ru-RU" sz="2400" dirty="0">
                <a:latin typeface="+mn-lt"/>
              </a:rPr>
              <a:t>Перед неисчисляемыми существительными</a:t>
            </a:r>
          </a:p>
          <a:p>
            <a:pPr marL="342900" indent="-342900" fontAlgn="auto">
              <a:spcBef>
                <a:spcPts val="0"/>
              </a:spcBef>
              <a:spcAft>
                <a:spcPts val="0"/>
              </a:spcAft>
              <a:defRPr/>
            </a:pPr>
            <a:r>
              <a:rPr lang="en-US" sz="3600" b="1" dirty="0">
                <a:solidFill>
                  <a:srgbClr val="C00000"/>
                </a:solidFill>
                <a:latin typeface="+mn-lt"/>
              </a:rPr>
              <a:t>Snow</a:t>
            </a:r>
            <a:r>
              <a:rPr lang="en-US" sz="3600" dirty="0">
                <a:latin typeface="+mn-lt"/>
              </a:rPr>
              <a:t> is white.</a:t>
            </a:r>
          </a:p>
        </p:txBody>
      </p:sp>
      <p:pic>
        <p:nvPicPr>
          <p:cNvPr id="4098" name="Picture 2"/>
          <p:cNvPicPr>
            <a:picLocks noChangeAspect="1" noChangeArrowheads="1"/>
          </p:cNvPicPr>
          <p:nvPr/>
        </p:nvPicPr>
        <p:blipFill>
          <a:blip r:embed="rId2"/>
          <a:srcRect/>
          <a:stretch>
            <a:fillRect/>
          </a:stretch>
        </p:blipFill>
        <p:spPr bwMode="auto">
          <a:xfrm>
            <a:off x="4787900" y="1628775"/>
            <a:ext cx="2370138" cy="2460625"/>
          </a:xfrm>
          <a:prstGeom prst="rect">
            <a:avLst/>
          </a:prstGeom>
          <a:no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4067175" y="4652963"/>
            <a:ext cx="3025775" cy="18907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 calcmode="lin" valueType="num">
                                      <p:cBhvr>
                                        <p:cTn id="19" dur="500" fill="hold"/>
                                        <p:tgtEl>
                                          <p:spTgt spid="4098"/>
                                        </p:tgtEl>
                                        <p:attrNameLst>
                                          <p:attrName>ppt_w</p:attrName>
                                        </p:attrNameLst>
                                      </p:cBhvr>
                                      <p:tavLst>
                                        <p:tav tm="0">
                                          <p:val>
                                            <p:fltVal val="0"/>
                                          </p:val>
                                        </p:tav>
                                        <p:tav tm="100000">
                                          <p:val>
                                            <p:strVal val="#ppt_w"/>
                                          </p:val>
                                        </p:tav>
                                      </p:tavLst>
                                    </p:anim>
                                    <p:anim calcmode="lin" valueType="num">
                                      <p:cBhvr>
                                        <p:cTn id="20" dur="500" fill="hold"/>
                                        <p:tgtEl>
                                          <p:spTgt spid="4098"/>
                                        </p:tgtEl>
                                        <p:attrNameLst>
                                          <p:attrName>ppt_h</p:attrName>
                                        </p:attrNameLst>
                                      </p:cBhvr>
                                      <p:tavLst>
                                        <p:tav tm="0">
                                          <p:val>
                                            <p:fltVal val="0"/>
                                          </p:val>
                                        </p:tav>
                                        <p:tav tm="100000">
                                          <p:val>
                                            <p:strVal val="#ppt_h"/>
                                          </p:val>
                                        </p:tav>
                                      </p:tavLst>
                                    </p:anim>
                                    <p:animEffect transition="in" filter="fade">
                                      <p:cBhvr>
                                        <p:cTn id="21" dur="500"/>
                                        <p:tgtEl>
                                          <p:spTgt spid="4098"/>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 calcmode="lin" valueType="num">
                                      <p:cBhvr>
                                        <p:cTn id="2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7" end="7"/>
                                            </p:txEl>
                                          </p:spTgt>
                                        </p:tgtEl>
                                        <p:attrNameLst>
                                          <p:attrName>ppt_h</p:attrName>
                                        </p:attrNameLst>
                                      </p:cBhvr>
                                      <p:tavLst>
                                        <p:tav tm="0">
                                          <p:val>
                                            <p:strVal val="#ppt_h"/>
                                          </p:val>
                                        </p:tav>
                                        <p:tav tm="100000">
                                          <p:val>
                                            <p:strVal val="#ppt_h"/>
                                          </p:val>
                                        </p:tav>
                                      </p:tavLst>
                                    </p:anim>
                                  </p:childTnLst>
                                </p:cTn>
                              </p:par>
                              <p:par>
                                <p:cTn id="28" presetID="17" presetClass="entr" presetSubtype="1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 calcmode="lin" valueType="num">
                                      <p:cBhvr>
                                        <p:cTn id="30"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4099"/>
                                        </p:tgtEl>
                                        <p:attrNameLst>
                                          <p:attrName>style.visibility</p:attrName>
                                        </p:attrNameLst>
                                      </p:cBhvr>
                                      <p:to>
                                        <p:strVal val="visible"/>
                                      </p:to>
                                    </p:set>
                                    <p:anim calcmode="lin" valueType="num">
                                      <p:cBhvr>
                                        <p:cTn id="36" dur="500" fill="hold"/>
                                        <p:tgtEl>
                                          <p:spTgt spid="4099"/>
                                        </p:tgtEl>
                                        <p:attrNameLst>
                                          <p:attrName>ppt_w</p:attrName>
                                        </p:attrNameLst>
                                      </p:cBhvr>
                                      <p:tavLst>
                                        <p:tav tm="0">
                                          <p:val>
                                            <p:fltVal val="0"/>
                                          </p:val>
                                        </p:tav>
                                        <p:tav tm="100000">
                                          <p:val>
                                            <p:strVal val="#ppt_w"/>
                                          </p:val>
                                        </p:tav>
                                      </p:tavLst>
                                    </p:anim>
                                    <p:anim calcmode="lin" valueType="num">
                                      <p:cBhvr>
                                        <p:cTn id="37" dur="500" fill="hold"/>
                                        <p:tgtEl>
                                          <p:spTgt spid="4099"/>
                                        </p:tgtEl>
                                        <p:attrNameLst>
                                          <p:attrName>ppt_h</p:attrName>
                                        </p:attrNameLst>
                                      </p:cBhvr>
                                      <p:tavLst>
                                        <p:tav tm="0">
                                          <p:val>
                                            <p:fltVal val="0"/>
                                          </p:val>
                                        </p:tav>
                                        <p:tav tm="100000">
                                          <p:val>
                                            <p:strVal val="#ppt_h"/>
                                          </p:val>
                                        </p:tav>
                                      </p:tavLst>
                                    </p:anim>
                                    <p:animEffect transition="in" filter="fade">
                                      <p:cBhvr>
                                        <p:cTn id="38"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6300788" y="188913"/>
            <a:ext cx="2506662" cy="2995612"/>
          </a:xfrm>
          <a:prstGeom prst="rect">
            <a:avLst/>
          </a:prstGeom>
          <a:noFill/>
          <a:ln w="9525">
            <a:noFill/>
            <a:miter lim="800000"/>
            <a:headEnd/>
            <a:tailEnd/>
          </a:ln>
        </p:spPr>
      </p:pic>
      <p:sp>
        <p:nvSpPr>
          <p:cNvPr id="2" name="Прямоугольник 1"/>
          <p:cNvSpPr>
            <a:spLocks noChangeArrowheads="1"/>
          </p:cNvSpPr>
          <p:nvPr/>
        </p:nvSpPr>
        <p:spPr bwMode="auto">
          <a:xfrm>
            <a:off x="323850" y="333375"/>
            <a:ext cx="5976938" cy="6432550"/>
          </a:xfrm>
          <a:prstGeom prst="rect">
            <a:avLst/>
          </a:prstGeom>
          <a:noFill/>
          <a:ln w="9525">
            <a:noFill/>
            <a:miter lim="800000"/>
            <a:headEnd/>
            <a:tailEnd/>
          </a:ln>
        </p:spPr>
        <p:txBody>
          <a:bodyPr>
            <a:spAutoFit/>
          </a:bodyPr>
          <a:lstStyle/>
          <a:p>
            <a:pPr marL="342900" indent="-342900">
              <a:buFontTx/>
              <a:buAutoNum type="arabicPeriod" startAt="3"/>
            </a:pPr>
            <a:r>
              <a:rPr lang="ru-RU" sz="2400">
                <a:latin typeface="Calibri" pitchFamily="34" charset="0"/>
              </a:rPr>
              <a:t>Перед количественными числительными</a:t>
            </a:r>
          </a:p>
          <a:p>
            <a:pPr marL="342900" indent="-342900"/>
            <a:r>
              <a:rPr lang="en-US" sz="2800">
                <a:latin typeface="Calibri" pitchFamily="34" charset="0"/>
              </a:rPr>
              <a:t>  </a:t>
            </a:r>
            <a:r>
              <a:rPr lang="en-US" sz="3600">
                <a:latin typeface="Calibri" pitchFamily="34" charset="0"/>
              </a:rPr>
              <a:t>I bought </a:t>
            </a:r>
            <a:r>
              <a:rPr lang="ru-RU" sz="3600" b="1">
                <a:solidFill>
                  <a:srgbClr val="C00000"/>
                </a:solidFill>
                <a:latin typeface="Calibri" pitchFamily="34" charset="0"/>
              </a:rPr>
              <a:t>3</a:t>
            </a:r>
            <a:r>
              <a:rPr lang="en-US" sz="3600">
                <a:latin typeface="Calibri" pitchFamily="34" charset="0"/>
              </a:rPr>
              <a:t> books for school library.</a:t>
            </a:r>
            <a:endParaRPr lang="ru-RU" sz="3600">
              <a:latin typeface="Calibri" pitchFamily="34" charset="0"/>
            </a:endParaRPr>
          </a:p>
          <a:p>
            <a:pPr marL="342900" indent="-342900"/>
            <a:endParaRPr lang="en-US" sz="2800">
              <a:latin typeface="Calibri" pitchFamily="34" charset="0"/>
            </a:endParaRPr>
          </a:p>
          <a:p>
            <a:pPr marL="342900" indent="-342900">
              <a:buFontTx/>
              <a:buAutoNum type="arabicPeriod" startAt="4"/>
            </a:pPr>
            <a:r>
              <a:rPr lang="ru-RU" sz="2400">
                <a:latin typeface="Calibri" pitchFamily="34" charset="0"/>
              </a:rPr>
              <a:t>Перед словами </a:t>
            </a:r>
            <a:r>
              <a:rPr lang="en-US" sz="2400">
                <a:latin typeface="Calibri" pitchFamily="34" charset="0"/>
              </a:rPr>
              <a:t>“some, any, every, etc”</a:t>
            </a:r>
          </a:p>
          <a:p>
            <a:pPr marL="342900" indent="-342900"/>
            <a:r>
              <a:rPr lang="en-US" sz="3600">
                <a:latin typeface="Calibri" pitchFamily="34" charset="0"/>
              </a:rPr>
              <a:t>There is </a:t>
            </a:r>
            <a:r>
              <a:rPr lang="en-US" sz="3600" b="1">
                <a:solidFill>
                  <a:srgbClr val="C00000"/>
                </a:solidFill>
                <a:latin typeface="Calibri" pitchFamily="34" charset="0"/>
              </a:rPr>
              <a:t>some</a:t>
            </a:r>
            <a:r>
              <a:rPr lang="en-US" sz="3600">
                <a:latin typeface="Calibri" pitchFamily="34" charset="0"/>
              </a:rPr>
              <a:t> juice in the jug.</a:t>
            </a:r>
            <a:endParaRPr lang="ru-RU" sz="3600">
              <a:latin typeface="Calibri" pitchFamily="34" charset="0"/>
            </a:endParaRPr>
          </a:p>
          <a:p>
            <a:pPr marL="342900" indent="-342900"/>
            <a:endParaRPr lang="ru-RU" sz="2800">
              <a:latin typeface="Calibri" pitchFamily="34" charset="0"/>
            </a:endParaRPr>
          </a:p>
          <a:p>
            <a:pPr marL="342900" indent="-342900"/>
            <a:endParaRPr lang="ru-RU" sz="2800">
              <a:latin typeface="Calibri" pitchFamily="34" charset="0"/>
            </a:endParaRPr>
          </a:p>
          <a:p>
            <a:pPr marL="342900" indent="-342900"/>
            <a:endParaRPr lang="ru-RU" sz="2800">
              <a:latin typeface="Calibri" pitchFamily="34" charset="0"/>
            </a:endParaRPr>
          </a:p>
          <a:p>
            <a:pPr marL="342900" indent="-342900"/>
            <a:endParaRPr lang="en-US" sz="2800">
              <a:latin typeface="Calibri" pitchFamily="34" charset="0"/>
            </a:endParaRPr>
          </a:p>
          <a:p>
            <a:pPr marL="342900" indent="-342900"/>
            <a:r>
              <a:rPr lang="en-US">
                <a:latin typeface="Calibri" pitchFamily="34" charset="0"/>
              </a:rPr>
              <a:t>5</a:t>
            </a:r>
            <a:r>
              <a:rPr lang="en-US" sz="2800">
                <a:latin typeface="Calibri" pitchFamily="34" charset="0"/>
              </a:rPr>
              <a:t>. </a:t>
            </a:r>
            <a:r>
              <a:rPr lang="ru-RU" sz="2400">
                <a:latin typeface="Calibri" pitchFamily="34" charset="0"/>
              </a:rPr>
              <a:t>Если перед словом стоит притяжательное местоимение</a:t>
            </a:r>
          </a:p>
          <a:p>
            <a:pPr marL="342900" indent="-342900"/>
            <a:r>
              <a:rPr lang="en-US" sz="3200" b="1">
                <a:solidFill>
                  <a:srgbClr val="C00000"/>
                </a:solidFill>
                <a:latin typeface="Calibri" pitchFamily="34" charset="0"/>
              </a:rPr>
              <a:t>Her</a:t>
            </a:r>
            <a:r>
              <a:rPr lang="en-US" sz="3200">
                <a:latin typeface="Calibri" pitchFamily="34" charset="0"/>
              </a:rPr>
              <a:t> book is more expensive than mine.</a:t>
            </a:r>
            <a:endParaRPr lang="ru-RU" sz="3200">
              <a:latin typeface="Calibri" pitchFamily="34" charset="0"/>
            </a:endParaRPr>
          </a:p>
        </p:txBody>
      </p:sp>
      <p:pic>
        <p:nvPicPr>
          <p:cNvPr id="5123" name="Picture 3"/>
          <p:cNvPicPr>
            <a:picLocks noChangeAspect="1" noChangeArrowheads="1"/>
          </p:cNvPicPr>
          <p:nvPr/>
        </p:nvPicPr>
        <p:blipFill>
          <a:blip r:embed="rId3"/>
          <a:srcRect/>
          <a:stretch>
            <a:fillRect/>
          </a:stretch>
        </p:blipFill>
        <p:spPr bwMode="auto">
          <a:xfrm>
            <a:off x="1835150" y="3213100"/>
            <a:ext cx="3103563" cy="1606550"/>
          </a:xfrm>
          <a:prstGeom prst="rect">
            <a:avLst/>
          </a:prstGeom>
          <a:noFill/>
          <a:ln w="9525">
            <a:noFill/>
            <a:miter lim="800000"/>
            <a:headEnd/>
            <a:tailEnd/>
          </a:ln>
        </p:spPr>
      </p:pic>
      <p:pic>
        <p:nvPicPr>
          <p:cNvPr id="5124" name="Picture 4"/>
          <p:cNvPicPr>
            <a:picLocks noChangeAspect="1" noChangeArrowheads="1"/>
          </p:cNvPicPr>
          <p:nvPr/>
        </p:nvPicPr>
        <p:blipFill>
          <a:blip r:embed="rId4"/>
          <a:srcRect/>
          <a:stretch>
            <a:fillRect/>
          </a:stretch>
        </p:blipFill>
        <p:spPr bwMode="auto">
          <a:xfrm>
            <a:off x="6227763" y="4652963"/>
            <a:ext cx="2662237" cy="1997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p:cTn id="29" dur="500" fill="hold"/>
                                        <p:tgtEl>
                                          <p:spTgt spid="5122"/>
                                        </p:tgtEl>
                                        <p:attrNameLst>
                                          <p:attrName>ppt_w</p:attrName>
                                        </p:attrNameLst>
                                      </p:cBhvr>
                                      <p:tavLst>
                                        <p:tav tm="0">
                                          <p:val>
                                            <p:fltVal val="0"/>
                                          </p:val>
                                        </p:tav>
                                        <p:tav tm="100000">
                                          <p:val>
                                            <p:strVal val="#ppt_w"/>
                                          </p:val>
                                        </p:tav>
                                      </p:tavLst>
                                    </p:anim>
                                    <p:anim calcmode="lin" valueType="num">
                                      <p:cBhvr>
                                        <p:cTn id="30" dur="500" fill="hold"/>
                                        <p:tgtEl>
                                          <p:spTgt spid="5122"/>
                                        </p:tgtEl>
                                        <p:attrNameLst>
                                          <p:attrName>ppt_h</p:attrName>
                                        </p:attrNameLst>
                                      </p:cBhvr>
                                      <p:tavLst>
                                        <p:tav tm="0">
                                          <p:val>
                                            <p:fltVal val="0"/>
                                          </p:val>
                                        </p:tav>
                                        <p:tav tm="100000">
                                          <p:val>
                                            <p:strVal val="#ppt_h"/>
                                          </p:val>
                                        </p:tav>
                                      </p:tavLst>
                                    </p:anim>
                                    <p:animEffect transition="in" filter="fade">
                                      <p:cBhvr>
                                        <p:cTn id="31" dur="500"/>
                                        <p:tgtEl>
                                          <p:spTgt spid="5122"/>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p:cTn id="36"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39"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
                                            <p:txEl>
                                              <p:pRg st="3" end="3"/>
                                            </p:txEl>
                                          </p:spTgt>
                                        </p:tgtEl>
                                      </p:cBhvr>
                                    </p:animEffect>
                                  </p:childTnLst>
                                </p:cTn>
                              </p:par>
                              <p:par>
                                <p:cTn id="44" presetID="25" presetClass="entr" presetSubtype="0" fill="hold" nodeType="withEffect">
                                  <p:stCondLst>
                                    <p:cond delay="0"/>
                                  </p:stCondLst>
                                  <p:childTnLst>
                                    <p:set>
                                      <p:cBhvr>
                                        <p:cTn id="45" dur="1" fill="hold">
                                          <p:stCondLst>
                                            <p:cond delay="0"/>
                                          </p:stCondLst>
                                        </p:cTn>
                                        <p:tgtEl>
                                          <p:spTgt spid="2">
                                            <p:txEl>
                                              <p:pRg st="4" end="4"/>
                                            </p:txEl>
                                          </p:spTgt>
                                        </p:tgtEl>
                                        <p:attrNameLst>
                                          <p:attrName>style.visibility</p:attrName>
                                        </p:attrNameLst>
                                      </p:cBhvr>
                                      <p:to>
                                        <p:strVal val="visible"/>
                                      </p:to>
                                    </p:set>
                                    <p:anim calcmode="lin" valueType="num">
                                      <p:cBhvr>
                                        <p:cTn id="46"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49"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5123"/>
                                        </p:tgtEl>
                                        <p:attrNameLst>
                                          <p:attrName>style.visibility</p:attrName>
                                        </p:attrNameLst>
                                      </p:cBhvr>
                                      <p:to>
                                        <p:strVal val="visible"/>
                                      </p:to>
                                    </p:set>
                                    <p:anim calcmode="lin" valueType="num">
                                      <p:cBhvr>
                                        <p:cTn id="58" dur="500" fill="hold"/>
                                        <p:tgtEl>
                                          <p:spTgt spid="5123"/>
                                        </p:tgtEl>
                                        <p:attrNameLst>
                                          <p:attrName>ppt_w</p:attrName>
                                        </p:attrNameLst>
                                      </p:cBhvr>
                                      <p:tavLst>
                                        <p:tav tm="0">
                                          <p:val>
                                            <p:fltVal val="0"/>
                                          </p:val>
                                        </p:tav>
                                        <p:tav tm="100000">
                                          <p:val>
                                            <p:strVal val="#ppt_w"/>
                                          </p:val>
                                        </p:tav>
                                      </p:tavLst>
                                    </p:anim>
                                    <p:anim calcmode="lin" valueType="num">
                                      <p:cBhvr>
                                        <p:cTn id="59" dur="500" fill="hold"/>
                                        <p:tgtEl>
                                          <p:spTgt spid="5123"/>
                                        </p:tgtEl>
                                        <p:attrNameLst>
                                          <p:attrName>ppt_h</p:attrName>
                                        </p:attrNameLst>
                                      </p:cBhvr>
                                      <p:tavLst>
                                        <p:tav tm="0">
                                          <p:val>
                                            <p:fltVal val="0"/>
                                          </p:val>
                                        </p:tav>
                                        <p:tav tm="100000">
                                          <p:val>
                                            <p:strVal val="#ppt_h"/>
                                          </p:val>
                                        </p:tav>
                                      </p:tavLst>
                                    </p:anim>
                                    <p:animEffect transition="in" filter="fade">
                                      <p:cBhvr>
                                        <p:cTn id="60" dur="500"/>
                                        <p:tgtEl>
                                          <p:spTgt spid="5123"/>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nodeType="click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 calcmode="lin" valueType="num">
                                      <p:cBhvr>
                                        <p:cTn id="65" dur="500" decel="50000" fill="hold">
                                          <p:stCondLst>
                                            <p:cond delay="0"/>
                                          </p:stCondLst>
                                        </p:cTn>
                                        <p:tgtEl>
                                          <p:spTgt spid="2">
                                            <p:txEl>
                                              <p:pRg st="9" end="9"/>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2">
                                            <p:txEl>
                                              <p:pRg st="9" end="9"/>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2">
                                            <p:txEl>
                                              <p:pRg st="9" end="9"/>
                                            </p:txEl>
                                          </p:spTgt>
                                        </p:tgtEl>
                                        <p:attrNameLst>
                                          <p:attrName>ppt_w</p:attrName>
                                        </p:attrNameLst>
                                      </p:cBhvr>
                                      <p:tavLst>
                                        <p:tav tm="0">
                                          <p:val>
                                            <p:strVal val="#ppt_w*.05"/>
                                          </p:val>
                                        </p:tav>
                                        <p:tav tm="100000">
                                          <p:val>
                                            <p:strVal val="#ppt_w"/>
                                          </p:val>
                                        </p:tav>
                                      </p:tavLst>
                                    </p:anim>
                                    <p:anim calcmode="lin" valueType="num">
                                      <p:cBhvr>
                                        <p:cTn id="68" dur="1000" fill="hold"/>
                                        <p:tgtEl>
                                          <p:spTgt spid="2">
                                            <p:txEl>
                                              <p:pRg st="9" end="9"/>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2">
                                            <p:txEl>
                                              <p:pRg st="9" end="9"/>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2">
                                            <p:txEl>
                                              <p:pRg st="9" end="9"/>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2">
                                            <p:txEl>
                                              <p:pRg st="9" end="9"/>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2">
                                            <p:txEl>
                                              <p:pRg st="9" end="9"/>
                                            </p:txEl>
                                          </p:spTgt>
                                        </p:tgtEl>
                                      </p:cBhvr>
                                    </p:animEffect>
                                  </p:childTnLst>
                                </p:cTn>
                              </p:par>
                              <p:par>
                                <p:cTn id="73" presetID="25" presetClass="entr" presetSubtype="0" fill="hold" nodeType="withEffect">
                                  <p:stCondLst>
                                    <p:cond delay="0"/>
                                  </p:stCondLst>
                                  <p:childTnLst>
                                    <p:set>
                                      <p:cBhvr>
                                        <p:cTn id="74" dur="1" fill="hold">
                                          <p:stCondLst>
                                            <p:cond delay="0"/>
                                          </p:stCondLst>
                                        </p:cTn>
                                        <p:tgtEl>
                                          <p:spTgt spid="2">
                                            <p:txEl>
                                              <p:pRg st="10" end="10"/>
                                            </p:txEl>
                                          </p:spTgt>
                                        </p:tgtEl>
                                        <p:attrNameLst>
                                          <p:attrName>style.visibility</p:attrName>
                                        </p:attrNameLst>
                                      </p:cBhvr>
                                      <p:to>
                                        <p:strVal val="visible"/>
                                      </p:to>
                                    </p:set>
                                    <p:anim calcmode="lin" valueType="num">
                                      <p:cBhvr>
                                        <p:cTn id="75" dur="500" decel="50000" fill="hold">
                                          <p:stCondLst>
                                            <p:cond delay="0"/>
                                          </p:stCondLst>
                                        </p:cTn>
                                        <p:tgtEl>
                                          <p:spTgt spid="2">
                                            <p:txEl>
                                              <p:pRg st="10" end="10"/>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2">
                                            <p:txEl>
                                              <p:pRg st="10" end="10"/>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2">
                                            <p:txEl>
                                              <p:pRg st="10" end="10"/>
                                            </p:txEl>
                                          </p:spTgt>
                                        </p:tgtEl>
                                        <p:attrNameLst>
                                          <p:attrName>ppt_w</p:attrName>
                                        </p:attrNameLst>
                                      </p:cBhvr>
                                      <p:tavLst>
                                        <p:tav tm="0">
                                          <p:val>
                                            <p:strVal val="#ppt_w*.05"/>
                                          </p:val>
                                        </p:tav>
                                        <p:tav tm="100000">
                                          <p:val>
                                            <p:strVal val="#ppt_w"/>
                                          </p:val>
                                        </p:tav>
                                      </p:tavLst>
                                    </p:anim>
                                    <p:anim calcmode="lin" valueType="num">
                                      <p:cBhvr>
                                        <p:cTn id="78" dur="1000" fill="hold"/>
                                        <p:tgtEl>
                                          <p:spTgt spid="2">
                                            <p:txEl>
                                              <p:pRg st="10" end="10"/>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2">
                                            <p:txEl>
                                              <p:pRg st="10" end="10"/>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2">
                                            <p:txEl>
                                              <p:pRg st="10" end="10"/>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2">
                                            <p:txEl>
                                              <p:pRg st="10" end="10"/>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2">
                                            <p:txEl>
                                              <p:pRg st="10" end="1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0" fill="hold" nodeType="clickEffect">
                                  <p:stCondLst>
                                    <p:cond delay="0"/>
                                  </p:stCondLst>
                                  <p:childTnLst>
                                    <p:set>
                                      <p:cBhvr>
                                        <p:cTn id="86" dur="1" fill="hold">
                                          <p:stCondLst>
                                            <p:cond delay="0"/>
                                          </p:stCondLst>
                                        </p:cTn>
                                        <p:tgtEl>
                                          <p:spTgt spid="5124"/>
                                        </p:tgtEl>
                                        <p:attrNameLst>
                                          <p:attrName>style.visibility</p:attrName>
                                        </p:attrNameLst>
                                      </p:cBhvr>
                                      <p:to>
                                        <p:strVal val="visible"/>
                                      </p:to>
                                    </p:set>
                                    <p:anim calcmode="lin" valueType="num">
                                      <p:cBhvr>
                                        <p:cTn id="87" dur="500" fill="hold"/>
                                        <p:tgtEl>
                                          <p:spTgt spid="5124"/>
                                        </p:tgtEl>
                                        <p:attrNameLst>
                                          <p:attrName>ppt_w</p:attrName>
                                        </p:attrNameLst>
                                      </p:cBhvr>
                                      <p:tavLst>
                                        <p:tav tm="0">
                                          <p:val>
                                            <p:fltVal val="0"/>
                                          </p:val>
                                        </p:tav>
                                        <p:tav tm="100000">
                                          <p:val>
                                            <p:strVal val="#ppt_w"/>
                                          </p:val>
                                        </p:tav>
                                      </p:tavLst>
                                    </p:anim>
                                    <p:anim calcmode="lin" valueType="num">
                                      <p:cBhvr>
                                        <p:cTn id="88" dur="500" fill="hold"/>
                                        <p:tgtEl>
                                          <p:spTgt spid="5124"/>
                                        </p:tgtEl>
                                        <p:attrNameLst>
                                          <p:attrName>ppt_h</p:attrName>
                                        </p:attrNameLst>
                                      </p:cBhvr>
                                      <p:tavLst>
                                        <p:tav tm="0">
                                          <p:val>
                                            <p:fltVal val="0"/>
                                          </p:val>
                                        </p:tav>
                                        <p:tav tm="100000">
                                          <p:val>
                                            <p:strVal val="#ppt_h"/>
                                          </p:val>
                                        </p:tav>
                                      </p:tavLst>
                                    </p:anim>
                                    <p:animEffect transition="in" filter="fade">
                                      <p:cBhvr>
                                        <p:cTn id="89"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Box 1"/>
          <p:cNvSpPr txBox="1">
            <a:spLocks noChangeArrowheads="1"/>
          </p:cNvSpPr>
          <p:nvPr/>
        </p:nvSpPr>
        <p:spPr bwMode="auto">
          <a:xfrm>
            <a:off x="179388" y="188913"/>
            <a:ext cx="8640762" cy="5632450"/>
          </a:xfrm>
          <a:prstGeom prst="rect">
            <a:avLst/>
          </a:prstGeom>
          <a:noFill/>
          <a:ln w="9525">
            <a:noFill/>
            <a:miter lim="800000"/>
            <a:headEnd/>
            <a:tailEnd/>
          </a:ln>
        </p:spPr>
        <p:txBody>
          <a:bodyPr>
            <a:spAutoFit/>
          </a:bodyPr>
          <a:lstStyle/>
          <a:p>
            <a:r>
              <a:rPr lang="en-US" sz="3600" b="1">
                <a:solidFill>
                  <a:srgbClr val="C00000"/>
                </a:solidFill>
                <a:latin typeface="Calibri" pitchFamily="34" charset="0"/>
              </a:rPr>
              <a:t>No article!</a:t>
            </a:r>
            <a:endParaRPr lang="ru-RU" sz="3600" b="1">
              <a:solidFill>
                <a:srgbClr val="C00000"/>
              </a:solidFill>
              <a:latin typeface="Calibri" pitchFamily="34" charset="0"/>
            </a:endParaRPr>
          </a:p>
          <a:p>
            <a:r>
              <a:rPr lang="ru-RU" sz="3600">
                <a:latin typeface="Calibri" pitchFamily="34" charset="0"/>
              </a:rPr>
              <a:t>Континенты:</a:t>
            </a:r>
            <a:r>
              <a:rPr lang="en-US" sz="3600">
                <a:latin typeface="Calibri" pitchFamily="34" charset="0"/>
              </a:rPr>
              <a:t>              </a:t>
            </a:r>
            <a:r>
              <a:rPr lang="ru-RU" sz="3600">
                <a:latin typeface="Calibri" pitchFamily="34" charset="0"/>
              </a:rPr>
              <a:t> </a:t>
            </a:r>
            <a:r>
              <a:rPr lang="en-US" sz="3600">
                <a:latin typeface="Calibri" pitchFamily="34" charset="0"/>
              </a:rPr>
              <a:t>       Africa,</a:t>
            </a:r>
          </a:p>
          <a:p>
            <a:endParaRPr lang="en-US" sz="3600">
              <a:latin typeface="Calibri" pitchFamily="34" charset="0"/>
            </a:endParaRPr>
          </a:p>
          <a:p>
            <a:endParaRPr lang="en-US" sz="3600">
              <a:latin typeface="Calibri" pitchFamily="34" charset="0"/>
            </a:endParaRPr>
          </a:p>
          <a:p>
            <a:endParaRPr lang="en-US" sz="3600">
              <a:latin typeface="Calibri" pitchFamily="34" charset="0"/>
            </a:endParaRPr>
          </a:p>
          <a:p>
            <a:endParaRPr lang="en-US" sz="3600">
              <a:latin typeface="Calibri" pitchFamily="34" charset="0"/>
            </a:endParaRPr>
          </a:p>
          <a:p>
            <a:endParaRPr lang="ru-RU" sz="3600">
              <a:latin typeface="Calibri" pitchFamily="34" charset="0"/>
            </a:endParaRPr>
          </a:p>
          <a:p>
            <a:r>
              <a:rPr lang="ru-RU" sz="3600">
                <a:latin typeface="Calibri" pitchFamily="34" charset="0"/>
              </a:rPr>
              <a:t>Штаты</a:t>
            </a:r>
            <a:r>
              <a:rPr lang="en-US" sz="3600">
                <a:latin typeface="Calibri" pitchFamily="34" charset="0"/>
              </a:rPr>
              <a:t>:              </a:t>
            </a:r>
          </a:p>
          <a:p>
            <a:r>
              <a:rPr lang="en-US" sz="3600">
                <a:latin typeface="Calibri" pitchFamily="34" charset="0"/>
              </a:rPr>
              <a:t>                          </a:t>
            </a:r>
          </a:p>
          <a:p>
            <a:r>
              <a:rPr lang="en-US" sz="3600">
                <a:latin typeface="Calibri" pitchFamily="34" charset="0"/>
              </a:rPr>
              <a:t>                                     Texas </a:t>
            </a:r>
            <a:endParaRPr lang="ru-RU" sz="3600">
              <a:latin typeface="Calibri" pitchFamily="34" charset="0"/>
            </a:endParaRPr>
          </a:p>
        </p:txBody>
      </p:sp>
      <p:cxnSp>
        <p:nvCxnSpPr>
          <p:cNvPr id="4" name="Прямая со стрелкой 3"/>
          <p:cNvCxnSpPr/>
          <p:nvPr/>
        </p:nvCxnSpPr>
        <p:spPr>
          <a:xfrm>
            <a:off x="2916238" y="1125538"/>
            <a:ext cx="187166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2771775" y="1341438"/>
            <a:ext cx="1079500" cy="17272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1908175" y="4508500"/>
            <a:ext cx="2087563" cy="93662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6732588" y="260350"/>
            <a:ext cx="2108200" cy="2725738"/>
          </a:xfrm>
          <a:prstGeom prst="rect">
            <a:avLst/>
          </a:prstGeom>
          <a:noFill/>
          <a:ln w="9525">
            <a:noFill/>
            <a:miter lim="800000"/>
            <a:headEnd/>
            <a:tailEnd/>
          </a:ln>
        </p:spPr>
      </p:pic>
      <p:pic>
        <p:nvPicPr>
          <p:cNvPr id="12" name="Picture 3"/>
          <p:cNvPicPr>
            <a:picLocks noChangeAspect="1" noChangeArrowheads="1"/>
          </p:cNvPicPr>
          <p:nvPr/>
        </p:nvPicPr>
        <p:blipFill>
          <a:blip r:embed="rId3"/>
          <a:srcRect/>
          <a:stretch>
            <a:fillRect/>
          </a:stretch>
        </p:blipFill>
        <p:spPr bwMode="auto">
          <a:xfrm>
            <a:off x="3995738" y="2060575"/>
            <a:ext cx="2511425" cy="1989138"/>
          </a:xfrm>
          <a:prstGeom prst="rect">
            <a:avLst/>
          </a:prstGeom>
          <a:noFill/>
          <a:ln w="9525">
            <a:noFill/>
            <a:miter lim="800000"/>
            <a:headEnd/>
            <a:tailEnd/>
          </a:ln>
        </p:spPr>
      </p:pic>
      <p:pic>
        <p:nvPicPr>
          <p:cNvPr id="17" name="Picture 2"/>
          <p:cNvPicPr>
            <a:picLocks noChangeAspect="1" noChangeArrowheads="1"/>
          </p:cNvPicPr>
          <p:nvPr/>
        </p:nvPicPr>
        <p:blipFill>
          <a:blip r:embed="rId4"/>
          <a:srcRect/>
          <a:stretch>
            <a:fillRect/>
          </a:stretch>
        </p:blipFill>
        <p:spPr bwMode="auto">
          <a:xfrm>
            <a:off x="5278438" y="4560888"/>
            <a:ext cx="3865562" cy="2297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Прямоугольник 1"/>
          <p:cNvSpPr>
            <a:spLocks noChangeArrowheads="1"/>
          </p:cNvSpPr>
          <p:nvPr/>
        </p:nvSpPr>
        <p:spPr bwMode="auto">
          <a:xfrm>
            <a:off x="323850" y="333375"/>
            <a:ext cx="8640763" cy="5076825"/>
          </a:xfrm>
          <a:prstGeom prst="rect">
            <a:avLst/>
          </a:prstGeom>
          <a:noFill/>
          <a:ln w="9525">
            <a:noFill/>
            <a:miter lim="800000"/>
            <a:headEnd/>
            <a:tailEnd/>
          </a:ln>
        </p:spPr>
        <p:txBody>
          <a:bodyPr>
            <a:spAutoFit/>
          </a:bodyPr>
          <a:lstStyle/>
          <a:p>
            <a:r>
              <a:rPr lang="ru-RU" sz="3600">
                <a:latin typeface="Calibri" pitchFamily="34" charset="0"/>
              </a:rPr>
              <a:t>Города</a:t>
            </a:r>
            <a:r>
              <a:rPr lang="en-US" sz="3600">
                <a:latin typeface="Calibri" pitchFamily="34" charset="0"/>
              </a:rPr>
              <a:t>:                  New York </a:t>
            </a:r>
          </a:p>
          <a:p>
            <a:r>
              <a:rPr lang="en-US" sz="3600">
                <a:latin typeface="Calibri" pitchFamily="34" charset="0"/>
              </a:rPr>
              <a:t>                                  Abakan</a:t>
            </a:r>
            <a:endParaRPr lang="ru-RU" sz="3600">
              <a:latin typeface="Calibri" pitchFamily="34" charset="0"/>
            </a:endParaRPr>
          </a:p>
          <a:p>
            <a:endParaRPr lang="ru-RU" sz="3600">
              <a:latin typeface="Calibri" pitchFamily="34" charset="0"/>
            </a:endParaRPr>
          </a:p>
          <a:p>
            <a:endParaRPr lang="ru-RU" sz="3600">
              <a:latin typeface="Calibri" pitchFamily="34" charset="0"/>
            </a:endParaRPr>
          </a:p>
          <a:p>
            <a:endParaRPr lang="ru-RU" sz="3600">
              <a:latin typeface="Calibri" pitchFamily="34" charset="0"/>
            </a:endParaRPr>
          </a:p>
          <a:p>
            <a:endParaRPr lang="ru-RU" sz="3600">
              <a:latin typeface="Calibri" pitchFamily="34" charset="0"/>
            </a:endParaRPr>
          </a:p>
          <a:p>
            <a:endParaRPr lang="ru-RU" sz="3600">
              <a:latin typeface="Calibri" pitchFamily="34" charset="0"/>
            </a:endParaRPr>
          </a:p>
          <a:p>
            <a:r>
              <a:rPr lang="ru-RU" sz="3600">
                <a:latin typeface="Calibri" pitchFamily="34" charset="0"/>
              </a:rPr>
              <a:t>Улицы</a:t>
            </a:r>
            <a:r>
              <a:rPr lang="en-US" sz="3600">
                <a:latin typeface="Calibri" pitchFamily="34" charset="0"/>
              </a:rPr>
              <a:t>:</a:t>
            </a:r>
          </a:p>
          <a:p>
            <a:endParaRPr lang="ru-RU" sz="3600">
              <a:latin typeface="Calibri" pitchFamily="34" charset="0"/>
            </a:endParaRPr>
          </a:p>
        </p:txBody>
      </p:sp>
      <p:cxnSp>
        <p:nvCxnSpPr>
          <p:cNvPr id="3" name="Прямая со стрелкой 2"/>
          <p:cNvCxnSpPr/>
          <p:nvPr/>
        </p:nvCxnSpPr>
        <p:spPr>
          <a:xfrm flipV="1">
            <a:off x="1835150" y="692150"/>
            <a:ext cx="1728788" cy="7302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4" name="Picture 2"/>
          <p:cNvPicPr>
            <a:picLocks noChangeAspect="1" noChangeArrowheads="1"/>
          </p:cNvPicPr>
          <p:nvPr/>
        </p:nvPicPr>
        <p:blipFill>
          <a:blip r:embed="rId2"/>
          <a:srcRect/>
          <a:stretch>
            <a:fillRect/>
          </a:stretch>
        </p:blipFill>
        <p:spPr bwMode="auto">
          <a:xfrm>
            <a:off x="5618163" y="260350"/>
            <a:ext cx="3525837" cy="2644775"/>
          </a:xfrm>
          <a:prstGeom prst="rect">
            <a:avLst/>
          </a:prstGeom>
          <a:noFill/>
          <a:ln w="9525">
            <a:noFill/>
            <a:miter lim="800000"/>
            <a:headEnd/>
            <a:tailEnd/>
          </a:ln>
        </p:spPr>
      </p:pic>
      <p:pic>
        <p:nvPicPr>
          <p:cNvPr id="5" name="Picture 2"/>
          <p:cNvPicPr>
            <a:picLocks noChangeAspect="1" noChangeArrowheads="1"/>
          </p:cNvPicPr>
          <p:nvPr/>
        </p:nvPicPr>
        <p:blipFill>
          <a:blip r:embed="rId3"/>
          <a:srcRect/>
          <a:stretch>
            <a:fillRect/>
          </a:stretch>
        </p:blipFill>
        <p:spPr bwMode="auto">
          <a:xfrm>
            <a:off x="2555875" y="2205038"/>
            <a:ext cx="2562225" cy="1920875"/>
          </a:xfrm>
          <a:prstGeom prst="rect">
            <a:avLst/>
          </a:prstGeom>
          <a:noFill/>
          <a:ln w="9525">
            <a:noFill/>
            <a:miter lim="800000"/>
            <a:headEnd/>
            <a:tailEnd/>
          </a:ln>
        </p:spPr>
      </p:pic>
      <p:pic>
        <p:nvPicPr>
          <p:cNvPr id="6" name="Picture 3"/>
          <p:cNvPicPr>
            <a:picLocks noChangeAspect="1" noChangeArrowheads="1"/>
          </p:cNvPicPr>
          <p:nvPr/>
        </p:nvPicPr>
        <p:blipFill>
          <a:blip r:embed="rId4"/>
          <a:srcRect/>
          <a:stretch>
            <a:fillRect/>
          </a:stretch>
        </p:blipFill>
        <p:spPr bwMode="auto">
          <a:xfrm>
            <a:off x="5759450" y="4319588"/>
            <a:ext cx="3384550" cy="2538412"/>
          </a:xfrm>
          <a:prstGeom prst="rect">
            <a:avLst/>
          </a:prstGeom>
          <a:noFill/>
          <a:ln w="9525">
            <a:noFill/>
            <a:miter lim="800000"/>
            <a:headEnd/>
            <a:tailEnd/>
          </a:ln>
        </p:spPr>
      </p:pic>
      <p:cxnSp>
        <p:nvCxnSpPr>
          <p:cNvPr id="7" name="Прямая со стрелкой 6"/>
          <p:cNvCxnSpPr/>
          <p:nvPr/>
        </p:nvCxnSpPr>
        <p:spPr>
          <a:xfrm flipV="1">
            <a:off x="2051050" y="3860800"/>
            <a:ext cx="433388" cy="57626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2339975" y="4724400"/>
            <a:ext cx="3240088" cy="93662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296" name="TextBox 12"/>
          <p:cNvSpPr txBox="1">
            <a:spLocks noChangeArrowheads="1"/>
          </p:cNvSpPr>
          <p:nvPr/>
        </p:nvSpPr>
        <p:spPr bwMode="auto">
          <a:xfrm>
            <a:off x="2124075" y="5805488"/>
            <a:ext cx="3600450" cy="646112"/>
          </a:xfrm>
          <a:prstGeom prst="rect">
            <a:avLst/>
          </a:prstGeom>
          <a:noFill/>
          <a:ln w="9525">
            <a:noFill/>
            <a:miter lim="800000"/>
            <a:headEnd/>
            <a:tailEnd/>
          </a:ln>
        </p:spPr>
        <p:txBody>
          <a:bodyPr>
            <a:spAutoFit/>
          </a:bodyPr>
          <a:lstStyle/>
          <a:p>
            <a:r>
              <a:rPr lang="en-US" sz="3600">
                <a:latin typeface="Calibri" pitchFamily="34" charset="0"/>
              </a:rPr>
              <a:t>Sovetskaya street</a:t>
            </a:r>
            <a:endParaRPr lang="ru-RU"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3518</Words>
  <Application>Microsoft Office PowerPoint</Application>
  <PresentationFormat>Экран (4:3)</PresentationFormat>
  <Paragraphs>365</Paragraphs>
  <Slides>42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42</vt:i4>
      </vt:variant>
    </vt:vector>
  </HeadingPairs>
  <TitlesOfParts>
    <vt:vector size="47" baseType="lpstr">
      <vt:lpstr>Arial</vt:lpstr>
      <vt:lpstr>Calibri</vt:lpstr>
      <vt:lpstr>Comic Sans MS</vt:lpstr>
      <vt:lpstr>Wingdings</vt:lpstr>
      <vt:lpstr>Тема Office</vt:lpstr>
      <vt:lpstr>Артикль и его употребление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Использованные ресурсы</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Френдак</dc:creator>
  <cp:lastModifiedBy>Олег</cp:lastModifiedBy>
  <cp:revision>71</cp:revision>
  <dcterms:created xsi:type="dcterms:W3CDTF">2012-02-13T14:49:44Z</dcterms:created>
  <dcterms:modified xsi:type="dcterms:W3CDTF">2013-12-13T03:54:07Z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900677</vt:lpwstr>
  </property>
  <property fmtid="{D5CDD505-2E9C-101B-9397-08002B2CF9AE}" pid="3" name="NXPowerLiteSettings">
    <vt:lpwstr>F7000400038000</vt:lpwstr>
  </property>
  <property fmtid="{D5CDD505-2E9C-101B-9397-08002B2CF9AE}" pid="4" name="NXPowerLiteVersion">
    <vt:lpwstr>D5.0.3</vt:lpwstr>
  </property>
</Properties>
</file>