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heme/themeOverride3.xml" ContentType="application/vnd.openxmlformats-officedocument.themeOverr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4"/>
  </p:notesMasterIdLst>
  <p:sldIdLst>
    <p:sldId id="256" r:id="rId2"/>
    <p:sldId id="260" r:id="rId3"/>
    <p:sldId id="313" r:id="rId4"/>
    <p:sldId id="258" r:id="rId5"/>
    <p:sldId id="261" r:id="rId6"/>
    <p:sldId id="317" r:id="rId7"/>
    <p:sldId id="316" r:id="rId8"/>
    <p:sldId id="262" r:id="rId9"/>
    <p:sldId id="318" r:id="rId10"/>
    <p:sldId id="264" r:id="rId11"/>
    <p:sldId id="265" r:id="rId12"/>
    <p:sldId id="266" r:id="rId13"/>
    <p:sldId id="267" r:id="rId14"/>
    <p:sldId id="281" r:id="rId15"/>
    <p:sldId id="282" r:id="rId16"/>
    <p:sldId id="284" r:id="rId17"/>
    <p:sldId id="283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21" r:id="rId47"/>
    <p:sldId id="322" r:id="rId48"/>
    <p:sldId id="324" r:id="rId49"/>
    <p:sldId id="323" r:id="rId50"/>
    <p:sldId id="319" r:id="rId51"/>
    <p:sldId id="320" r:id="rId52"/>
    <p:sldId id="268" r:id="rId53"/>
    <p:sldId id="275" r:id="rId54"/>
    <p:sldId id="269" r:id="rId55"/>
    <p:sldId id="270" r:id="rId56"/>
    <p:sldId id="271" r:id="rId57"/>
    <p:sldId id="272" r:id="rId58"/>
    <p:sldId id="273" r:id="rId59"/>
    <p:sldId id="274" r:id="rId60"/>
    <p:sldId id="276" r:id="rId61"/>
    <p:sldId id="277" r:id="rId62"/>
    <p:sldId id="278" r:id="rId63"/>
    <p:sldId id="279" r:id="rId64"/>
    <p:sldId id="280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6" r:id="rId87"/>
    <p:sldId id="347" r:id="rId88"/>
    <p:sldId id="348" r:id="rId89"/>
    <p:sldId id="349" r:id="rId90"/>
    <p:sldId id="350" r:id="rId91"/>
    <p:sldId id="351" r:id="rId92"/>
    <p:sldId id="352" r:id="rId93"/>
    <p:sldId id="353" r:id="rId94"/>
    <p:sldId id="354" r:id="rId95"/>
    <p:sldId id="355" r:id="rId96"/>
    <p:sldId id="356" r:id="rId97"/>
    <p:sldId id="357" r:id="rId98"/>
    <p:sldId id="358" r:id="rId99"/>
    <p:sldId id="359" r:id="rId100"/>
    <p:sldId id="360" r:id="rId101"/>
    <p:sldId id="361" r:id="rId102"/>
    <p:sldId id="362" r:id="rId103"/>
    <p:sldId id="363" r:id="rId104"/>
    <p:sldId id="364" r:id="rId105"/>
    <p:sldId id="365" r:id="rId106"/>
    <p:sldId id="366" r:id="rId107"/>
    <p:sldId id="367" r:id="rId108"/>
    <p:sldId id="368" r:id="rId109"/>
    <p:sldId id="369" r:id="rId110"/>
    <p:sldId id="370" r:id="rId111"/>
    <p:sldId id="263" r:id="rId112"/>
    <p:sldId id="371" r:id="rId1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4520" autoAdjust="0"/>
    <p:restoredTop sz="86472" autoAdjust="0"/>
  </p:normalViewPr>
  <p:slideViewPr>
    <p:cSldViewPr>
      <p:cViewPr varScale="1">
        <p:scale>
          <a:sx n="88" d="100"/>
          <a:sy n="88" d="100"/>
        </p:scale>
        <p:origin x="-36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4BFBB33-E368-4514-B6FE-1F298570E392}" type="datetimeFigureOut">
              <a:rPr lang="ru-RU"/>
              <a:pPr>
                <a:defRPr/>
              </a:pPr>
              <a:t>23.11.2010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A83F9CE-2D21-45B6-A745-95C5C145C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0B5093-A31C-4B08-BFD0-F3810F840A2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8F138A1-045D-467C-B6FC-D20227C12272}" type="datetimeFigureOut">
              <a:rPr lang="ru-RU"/>
              <a:pPr>
                <a:defRPr/>
              </a:pPr>
              <a:t>23.11.2010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4C44EAA-4956-4186-B4B5-CB7C2F4526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1E1EE-136B-48D4-BF14-965A61761047}" type="datetimeFigureOut">
              <a:rPr lang="ru-RU"/>
              <a:pPr>
                <a:defRPr/>
              </a:pPr>
              <a:t>23.11.2010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56513-D859-4EAB-AFBD-D1E3E0B7E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E05F8-2CBA-4407-9631-997A8A9E7183}" type="datetimeFigureOut">
              <a:rPr lang="ru-RU"/>
              <a:pPr>
                <a:defRPr/>
              </a:pPr>
              <a:t>23.11.2010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C9C10-CD44-4731-B162-593B243B0B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295400" y="304800"/>
            <a:ext cx="7315200" cy="586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505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056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56B99-CD47-4C8A-AECC-DF85FBEB69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F1B61-9655-4779-90F4-CB3F38EB577A}" type="datetimeFigureOut">
              <a:rPr lang="ru-RU"/>
              <a:pPr>
                <a:defRPr/>
              </a:pPr>
              <a:t>23.11.2010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78515-3846-488C-84C1-15141E8FFF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F8B075A-A64A-45E3-A792-67FF7D3DA328}" type="datetimeFigureOut">
              <a:rPr lang="ru-RU"/>
              <a:pPr>
                <a:defRPr/>
              </a:pPr>
              <a:t>23.11.2010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C73BE6-F89D-48D0-A6B6-1F876EE741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B264297-8F32-485F-943B-022EB5D17095}" type="datetimeFigureOut">
              <a:rPr lang="ru-RU"/>
              <a:pPr>
                <a:defRPr/>
              </a:pPr>
              <a:t>23.11.2010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61590E-1F6B-46FE-9822-2885AF041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5827F0-212B-4CB2-B860-218930AC051E}" type="datetimeFigureOut">
              <a:rPr lang="ru-RU"/>
              <a:pPr>
                <a:defRPr/>
              </a:pPr>
              <a:t>23.11.2010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626A121-672A-4636-92A7-EE3B66E9DE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9F3118-1E1E-486B-A712-273382AF29DC}" type="datetimeFigureOut">
              <a:rPr lang="ru-RU"/>
              <a:pPr>
                <a:defRPr/>
              </a:pPr>
              <a:t>23.11.2010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D32BD22-25A2-43A9-9F87-BC7F58C372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A0DD6-CC92-450D-9FFE-CC9F28A2E9DB}" type="datetimeFigureOut">
              <a:rPr lang="ru-RU"/>
              <a:pPr>
                <a:defRPr/>
              </a:pPr>
              <a:t>23.11.2010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A375D-60E6-44F4-8955-3DF96751A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4564E0F-CC37-4356-97A5-0BBCD2A6A822}" type="datetimeFigureOut">
              <a:rPr lang="ru-RU"/>
              <a:pPr>
                <a:defRPr/>
              </a:pPr>
              <a:t>23.11.2010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00EDC78-E301-44CA-B077-9833E4BD9D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C9BF759-6EBE-4C30-B341-BF5E661996A2}" type="datetimeFigureOut">
              <a:rPr lang="ru-RU"/>
              <a:pPr>
                <a:defRPr/>
              </a:pPr>
              <a:t>23.11.2010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7A823F1-7062-4DAB-AACE-E4FB6DEE16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3801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1D10B7CB-6BDD-4D06-9CF5-42F8F367506F}" type="datetimeFigureOut">
              <a:rPr lang="ru-RU"/>
              <a:pPr>
                <a:defRPr/>
              </a:pPr>
              <a:t>23.11.2010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065DB5CC-5B99-411E-B8AB-C8E42C61CE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6" r:id="rId3"/>
    <p:sldLayoutId id="2147483687" r:id="rId4"/>
    <p:sldLayoutId id="2147483688" r:id="rId5"/>
    <p:sldLayoutId id="2147483689" r:id="rId6"/>
    <p:sldLayoutId id="2147483683" r:id="rId7"/>
    <p:sldLayoutId id="2147483690" r:id="rId8"/>
    <p:sldLayoutId id="2147483691" r:id="rId9"/>
    <p:sldLayoutId id="2147483682" r:id="rId10"/>
    <p:sldLayoutId id="2147483681" r:id="rId11"/>
    <p:sldLayoutId id="214748369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Documents%20and%20Settings\Administrator\Desktop\obval.avi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Стихийные природные явления в литосфере.</a:t>
            </a:r>
            <a:endParaRPr lang="ru-RU" dirty="0"/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/>
            <a:endParaRPr lang="ru-RU" smtClean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7000875"/>
        </p:xfrm>
        <a:graphic>
          <a:graphicData uri="http://schemas.openxmlformats.org/presentationml/2006/ole">
            <p:oleObj spid="_x0000_s1026" name="Презентация" r:id="rId3" imgW="4570444" imgH="3427645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Последствия лавин:</a:t>
            </a:r>
            <a:endParaRPr lang="ru-RU" dirty="0"/>
          </a:p>
        </p:txBody>
      </p:sp>
      <p:sp>
        <p:nvSpPr>
          <p:cNvPr id="119810" name="Подзаголовок 2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/>
          <a:p>
            <a:r>
              <a:rPr lang="ru-RU" sz="2400" smtClean="0"/>
              <a:t>1.Разрушение сооружений</a:t>
            </a:r>
          </a:p>
          <a:p>
            <a:r>
              <a:rPr lang="ru-RU" sz="2400" smtClean="0"/>
              <a:t>2.Гибель людей, животных, и  растений.</a:t>
            </a:r>
          </a:p>
          <a:p>
            <a:r>
              <a:rPr lang="ru-RU" sz="2400" smtClean="0"/>
              <a:t>3.Повреждение транспортных систем</a:t>
            </a:r>
          </a:p>
          <a:p>
            <a:r>
              <a:rPr lang="ru-RU" sz="2400" smtClean="0"/>
              <a:t>4.Перекрытие  дорог и  рек.</a:t>
            </a:r>
          </a:p>
          <a:p>
            <a:r>
              <a:rPr lang="ru-RU" sz="2400" smtClean="0"/>
              <a:t>5.Изменение  ландшафта.</a:t>
            </a:r>
          </a:p>
        </p:txBody>
      </p:sp>
      <p:pic>
        <p:nvPicPr>
          <p:cNvPr id="119811" name="Содержимое 5" descr="Лавины_0003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29188" y="1643063"/>
            <a:ext cx="363855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C:\Documents and Settings\Администратор\Рабочий стол\давина\нен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25" y="500063"/>
            <a:ext cx="9858375" cy="764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 descr="C:\Documents and Settings\Администратор\Рабочий стол\давина\са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25" y="142875"/>
            <a:ext cx="10144125" cy="721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C:\Documents and Settings\Администратор\Рабочий стол\давина\сававсвысвсы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1625" y="642938"/>
            <a:ext cx="11358563" cy="735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C:\Documents and Settings\Администратор\Рабочий стол\давина\савапафы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375" y="0"/>
            <a:ext cx="10429875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C:\Documents and Settings\Администратор\Рабочий стол\давина\уывс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25" y="-142875"/>
            <a:ext cx="10144125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C:\Documents and Settings\Администратор\Рабочий стол\давина\ф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50" y="0"/>
            <a:ext cx="10144125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C:\Documents and Settings\Администратор\Рабочий стол\давина\фяц6кв3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25" y="-285750"/>
            <a:ext cx="10144125" cy="928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C:\Documents and Settings\Администратор\Рабочий стол\давина\х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5813" y="285750"/>
            <a:ext cx="10144126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C:\Documents and Settings\Администратор\Рабочий стол\давина\цц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2938" y="-285750"/>
            <a:ext cx="10144126" cy="735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6000">
                <a:latin typeface="Monotype Corsiva" pitchFamily="66" charset="0"/>
              </a:rPr>
              <a:t>Вулканизм-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75456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i="1" smtClean="0">
                <a:solidFill>
                  <a:schemeClr val="tx2"/>
                </a:solidFill>
              </a:rPr>
              <a:t>процессы и явления, происходящие в недрах и на поверхности земной коры в связи с перемещением</a:t>
            </a:r>
            <a:r>
              <a:rPr lang="ru-RU" i="1" smtClean="0">
                <a:solidFill>
                  <a:schemeClr val="tx2"/>
                </a:solidFill>
              </a:rPr>
              <a:t> магмы</a:t>
            </a:r>
            <a:r>
              <a:rPr lang="en-US" i="1" smtClean="0">
                <a:solidFill>
                  <a:schemeClr val="tx2"/>
                </a:solidFill>
              </a:rPr>
              <a:t>.</a:t>
            </a:r>
            <a:r>
              <a:rPr lang="en-US" smtClean="0"/>
              <a:t> </a:t>
            </a:r>
            <a:endParaRPr lang="ru-RU" smtClean="0"/>
          </a:p>
        </p:txBody>
      </p:sp>
      <p:pic>
        <p:nvPicPr>
          <p:cNvPr id="34819" name="Picture 5" descr="Spatt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43188"/>
            <a:ext cx="914400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C:\Documents and Settings\Администратор\Рабочий стол\давина\шн7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25" y="-285750"/>
            <a:ext cx="10429875" cy="869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Грязекаменный поток в русле горной реки…</a:t>
            </a:r>
          </a:p>
          <a:p>
            <a:r>
              <a:rPr lang="ru-RU" smtClean="0"/>
              <a:t>Колебание в земной поверхности…</a:t>
            </a:r>
          </a:p>
          <a:p>
            <a:r>
              <a:rPr lang="ru-RU" smtClean="0"/>
              <a:t>Скольжение масс горных пород по склону…</a:t>
            </a:r>
          </a:p>
          <a:p>
            <a:r>
              <a:rPr lang="ru-RU" smtClean="0"/>
              <a:t>Низвержение массы снега с горного склона…</a:t>
            </a:r>
          </a:p>
          <a:p>
            <a:r>
              <a:rPr lang="ru-RU" smtClean="0"/>
              <a:t>Падение больших масс горных пород…</a:t>
            </a:r>
          </a:p>
          <a:p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57430"/>
            <a:ext cx="8643966" cy="207170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9600" dirty="0" smtClean="0"/>
              <a:t>    Спасибо </a:t>
            </a:r>
            <a:br>
              <a:rPr lang="ru-RU" sz="9600" dirty="0" smtClean="0"/>
            </a:br>
            <a:r>
              <a:rPr lang="ru-RU" sz="9600" dirty="0" smtClean="0"/>
              <a:t>     за урок.</a:t>
            </a:r>
            <a:endParaRPr lang="ru-RU" sz="9600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6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5580063" y="1125538"/>
            <a:ext cx="3563937" cy="4495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mtClean="0"/>
              <a:t>   </a:t>
            </a:r>
            <a:endParaRPr lang="ru-RU" smtClean="0">
              <a:latin typeface="Monotype Corsiva" pitchFamily="66" charset="0"/>
            </a:endParaRPr>
          </a:p>
        </p:txBody>
      </p:sp>
      <p:pic>
        <p:nvPicPr>
          <p:cNvPr id="35842" name="Picture 13" descr="volca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i="1">
                <a:solidFill>
                  <a:srgbClr val="9933FF"/>
                </a:solidFill>
              </a:rPr>
              <a:t>ОБРАЗОВАНИЕ ВУЛКАНОВ.</a:t>
            </a:r>
            <a:r>
              <a:rPr lang="en-US"/>
              <a:t> </a:t>
            </a:r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36867" name="Picture 5" descr="ris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38"/>
            <a:ext cx="9144000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smtClean="0"/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1" name="Picture 5" descr="Hawaii_l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0"/>
            <a:ext cx="4356100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 descr="metamorfozi_lavi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87900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kilauea_2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3429000"/>
            <a:ext cx="52562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8350" y="274638"/>
            <a:ext cx="29845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smtClean="0"/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32813" y="1773238"/>
            <a:ext cx="153987" cy="44958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8915" name="Picture 4" descr="untitl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smtClean="0">
              <a:solidFill>
                <a:schemeClr val="folHlink"/>
              </a:solidFill>
              <a:latin typeface="Monotype Corsiva" pitchFamily="66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268413"/>
            <a:ext cx="8229600" cy="4495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39939" name="Picture 4" descr="30424305-068_l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0"/>
            <a:ext cx="8642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549275"/>
            <a:ext cx="4284662" cy="568801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smtClean="0"/>
              <a:t> </a:t>
            </a:r>
            <a:r>
              <a:rPr lang="en-US" sz="4000" smtClean="0">
                <a:solidFill>
                  <a:schemeClr val="hlink"/>
                </a:solidFill>
              </a:rPr>
              <a:t>Извержение вулкана сопровождается землетрясением, взрывами, страшным гулом, выбросом пепла, камней из жерла.</a:t>
            </a:r>
            <a:r>
              <a:rPr lang="ru-RU" sz="4000" smtClean="0"/>
              <a:t>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215900" cy="4495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40963" name="Picture 6" descr="971220_14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87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4398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800" smtClean="0">
                <a:solidFill>
                  <a:srgbClr val="FF00FF"/>
                </a:solidFill>
                <a:latin typeface="Monotype Corsiva" pitchFamily="66" charset="0"/>
              </a:rPr>
              <a:t>ПОСЛЕДСТВИЯ: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8229600" cy="259238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mtClean="0">
                <a:solidFill>
                  <a:srgbClr val="FFCCFF"/>
                </a:solidFill>
              </a:rPr>
              <a:t>атмосферные явления, кислотные дожди, поступающие в почву тяжелые металлы и другие загрязнители оказывают ощутимое воздействие на биосферу.</a:t>
            </a:r>
            <a:r>
              <a:rPr lang="en-US" smtClean="0"/>
              <a:t> </a:t>
            </a:r>
            <a:endParaRPr lang="ru-RU" smtClean="0"/>
          </a:p>
        </p:txBody>
      </p:sp>
      <p:pic>
        <p:nvPicPr>
          <p:cNvPr id="41987" name="Picture 5" descr="showDBFi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3068638"/>
            <a:ext cx="65532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smtClean="0"/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3011" name="Picture 4" descr="1252724209_1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95963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5" descr="8268331219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3284538"/>
            <a:ext cx="5580062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Тема:«Вулканизм»           Селезнева К.,      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                                         </a:t>
            </a:r>
            <a:r>
              <a:rPr lang="ru-RU" dirty="0" err="1" smtClean="0"/>
              <a:t>Минько</a:t>
            </a:r>
            <a:r>
              <a:rPr lang="ru-RU" dirty="0" smtClean="0"/>
              <a:t> А.   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Тема: «Землетрясения»   </a:t>
            </a:r>
            <a:r>
              <a:rPr lang="ru-RU" dirty="0" err="1" smtClean="0"/>
              <a:t>Щепилина</a:t>
            </a:r>
            <a:r>
              <a:rPr lang="ru-RU" dirty="0" smtClean="0"/>
              <a:t> В.,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                                       Черепанова Д.   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Тема: «Оползни»             Горбенко А.,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                                        </a:t>
            </a:r>
            <a:r>
              <a:rPr lang="ru-RU" dirty="0" err="1" smtClean="0"/>
              <a:t>Шелякина</a:t>
            </a:r>
            <a:r>
              <a:rPr lang="ru-RU" dirty="0" smtClean="0"/>
              <a:t> Г.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Тема: «Обвал»         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ru-RU" dirty="0" smtClean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Тема: «Сель»                   </a:t>
            </a:r>
            <a:r>
              <a:rPr lang="ru-RU" dirty="0" err="1" smtClean="0"/>
              <a:t>Сточинская</a:t>
            </a:r>
            <a:r>
              <a:rPr lang="ru-RU" dirty="0" smtClean="0"/>
              <a:t> Е.,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                                        Лазарева А.    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Тема: </a:t>
            </a:r>
            <a:r>
              <a:rPr lang="ru-RU" smtClean="0"/>
              <a:t>«Лавина»                  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План конференции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0563" y="0"/>
            <a:ext cx="4330700" cy="295275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mtClean="0">
                <a:latin typeface="Times New Roman" pitchFamily="18" charset="0"/>
              </a:rPr>
              <a:t>   </a:t>
            </a:r>
            <a:endParaRPr lang="ru-RU" smtClean="0">
              <a:solidFill>
                <a:srgbClr val="336699"/>
              </a:solidFill>
              <a:latin typeface="Monotype Corsiva" pitchFamily="66" charset="0"/>
            </a:endParaRPr>
          </a:p>
        </p:txBody>
      </p:sp>
      <p:pic>
        <p:nvPicPr>
          <p:cNvPr id="44034" name="Picture 9" descr="h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0"/>
            <a:ext cx="8064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16913" y="274638"/>
            <a:ext cx="369887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smtClean="0">
              <a:solidFill>
                <a:srgbClr val="3399FF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1500"/>
            <a:ext cx="4572000" cy="62865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mtClean="0">
                <a:solidFill>
                  <a:srgbClr val="3399FF"/>
                </a:solidFill>
              </a:rPr>
              <a:t>Камчатка и Курилы — единственные в стране районы современного вулканизма. Они входят в тихоокеанское огненное кольцо, образуя </a:t>
            </a:r>
            <a:r>
              <a:rPr lang="ru-RU" b="1" smtClean="0">
                <a:solidFill>
                  <a:srgbClr val="0000FF"/>
                </a:solidFill>
              </a:rPr>
              <a:t>Курило-Камчатскую дугу</a:t>
            </a:r>
            <a:r>
              <a:rPr lang="ru-RU" smtClean="0">
                <a:solidFill>
                  <a:srgbClr val="3399FF"/>
                </a:solidFill>
              </a:rPr>
              <a:t>.</a:t>
            </a:r>
            <a:br>
              <a:rPr lang="ru-RU" smtClean="0">
                <a:solidFill>
                  <a:srgbClr val="3399FF"/>
                </a:solidFill>
              </a:rPr>
            </a:br>
            <a:r>
              <a:rPr lang="ru-RU" smtClean="0">
                <a:solidFill>
                  <a:srgbClr val="3399FF"/>
                </a:solidFill>
              </a:rPr>
              <a:t>На полуострове имеются 28 действующих и около 160 потухших вулканов.</a:t>
            </a:r>
          </a:p>
        </p:txBody>
      </p:sp>
      <p:pic>
        <p:nvPicPr>
          <p:cNvPr id="45059" name="Picture 4" descr="466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8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smtClean="0">
              <a:solidFill>
                <a:srgbClr val="660066"/>
              </a:solidFill>
              <a:latin typeface="Monotype Corsiva" pitchFamily="66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ru-RU" i="1" smtClean="0">
              <a:solidFill>
                <a:srgbClr val="CCFFFF"/>
              </a:solidFill>
            </a:endParaRPr>
          </a:p>
        </p:txBody>
      </p:sp>
      <p:pic>
        <p:nvPicPr>
          <p:cNvPr id="46083" name="Picture 4" descr="pic110273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0963" grpId="0" build="p" rev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mtClean="0">
                <a:solidFill>
                  <a:schemeClr val="accent2"/>
                </a:solidFill>
              </a:rPr>
              <a:t>Меры по предотвращению ущерба от извержений: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773238"/>
            <a:ext cx="7129462" cy="4538662"/>
          </a:xfrm>
        </p:spPr>
        <p:txBody>
          <a:bodyPr/>
          <a:lstStyle/>
          <a:p>
            <a:pPr marL="609600" indent="-609600" algn="ctr">
              <a:buFont typeface="Wingdings" pitchFamily="2" charset="2"/>
              <a:buNone/>
            </a:pPr>
            <a:r>
              <a:rPr lang="ru-RU" sz="4000" smtClean="0">
                <a:solidFill>
                  <a:srgbClr val="FF5050"/>
                </a:solidFill>
              </a:rPr>
              <a:t>1) устраивают защитные валы ;  </a:t>
            </a:r>
          </a:p>
          <a:p>
            <a:pPr marL="609600" indent="-609600" algn="ctr">
              <a:buFont typeface="Wingdings" pitchFamily="2" charset="2"/>
              <a:buNone/>
            </a:pPr>
            <a:r>
              <a:rPr lang="ru-RU" sz="4000" smtClean="0">
                <a:solidFill>
                  <a:srgbClr val="FF5050"/>
                </a:solidFill>
              </a:rPr>
              <a:t>2) охлаждают потоки лавы мощными струями воды ;      </a:t>
            </a:r>
          </a:p>
          <a:p>
            <a:pPr marL="609600" indent="-609600" algn="ctr">
              <a:buFont typeface="Wingdings" pitchFamily="2" charset="2"/>
              <a:buNone/>
            </a:pPr>
            <a:r>
              <a:rPr lang="ru-RU" sz="4000" smtClean="0">
                <a:solidFill>
                  <a:srgbClr val="FF5050"/>
                </a:solidFill>
              </a:rPr>
              <a:t>3) бомбардируют потоки лавы 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40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4" descr="2_htm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smtClean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9155" name="Picture 4" descr="QuitoVolca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981200"/>
            <a:ext cx="9144000" cy="2362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8800" smtClean="0"/>
              <a:t>Землетрясения</a:t>
            </a:r>
            <a:r>
              <a:rPr lang="ru-RU" sz="5400" smtClean="0"/>
              <a:t>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1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smtClean="0"/>
              <a:t>Причина </a:t>
            </a:r>
            <a:r>
              <a:rPr lang="ru-RU" sz="3600" smtClean="0"/>
              <a:t>образований</a:t>
            </a:r>
            <a:r>
              <a:rPr lang="ru-RU" sz="4000" smtClean="0"/>
              <a:t> землетрясений.</a:t>
            </a:r>
          </a:p>
        </p:txBody>
      </p:sp>
      <p:pic>
        <p:nvPicPr>
          <p:cNvPr id="51202" name="Picture 6" descr="image01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47800"/>
            <a:ext cx="9144000" cy="5410200"/>
          </a:xfr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smtClean="0"/>
              <a:t>Причина </a:t>
            </a:r>
            <a:r>
              <a:rPr lang="ru-RU" sz="3600" smtClean="0"/>
              <a:t>образований</a:t>
            </a:r>
            <a:r>
              <a:rPr lang="ru-RU" sz="4000" smtClean="0"/>
              <a:t> землетрясений.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4400" smtClean="0">
                <a:solidFill>
                  <a:srgbClr val="FF0000"/>
                </a:solidFill>
              </a:rPr>
              <a:t>В результате толчков из глубин Земли</a:t>
            </a:r>
            <a:r>
              <a:rPr lang="ru-RU" sz="4400" smtClean="0"/>
              <a:t> </a:t>
            </a:r>
          </a:p>
          <a:p>
            <a:r>
              <a:rPr lang="ru-RU" sz="4400" smtClean="0">
                <a:solidFill>
                  <a:srgbClr val="FF0000"/>
                </a:solidFill>
              </a:rPr>
              <a:t>Смещения земной коры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.0  -0.071 0.01333  C -0.051 0.01867  -0.032 0.02133  -0.017 0.02  C -0.004 0.02  0.01 0.01733  0.025 0.01333  C 0.069 0.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.0 0.0  Z" pathEditMode="relative">
                                      <p:cBhvr>
                                        <p:cTn id="6" dur="12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98" decel="1000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98" decel="1000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Землетрясения.</a:t>
            </a:r>
          </a:p>
        </p:txBody>
      </p:sp>
      <p:pic>
        <p:nvPicPr>
          <p:cNvPr id="53250" name="Picture 5" descr="55ccebd6e25c03a029583bb2e33a9fca_bi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371600"/>
            <a:ext cx="9144000" cy="54864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3" pitchFamily="18" charset="2"/>
              <a:buNone/>
            </a:pPr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Последствия.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4800" smtClean="0">
                <a:solidFill>
                  <a:srgbClr val="66FF33"/>
                </a:solidFill>
              </a:rPr>
              <a:t>Разрушение зданий</a:t>
            </a:r>
          </a:p>
          <a:p>
            <a:r>
              <a:rPr lang="ru-RU" sz="4400" smtClean="0">
                <a:solidFill>
                  <a:srgbClr val="000000"/>
                </a:solidFill>
              </a:rPr>
              <a:t>Гибель людей</a:t>
            </a:r>
          </a:p>
          <a:p>
            <a:r>
              <a:rPr lang="ru-RU" sz="4400" smtClean="0">
                <a:solidFill>
                  <a:srgbClr val="FFFF00"/>
                </a:solidFill>
              </a:rPr>
              <a:t>Гибель животных</a:t>
            </a:r>
          </a:p>
          <a:p>
            <a:pPr>
              <a:buFontTx/>
              <a:buNone/>
            </a:pPr>
            <a:endParaRPr lang="ru-RU" sz="440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8" decel="1000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Последствия.</a:t>
            </a:r>
          </a:p>
        </p:txBody>
      </p:sp>
      <p:pic>
        <p:nvPicPr>
          <p:cNvPr id="55298" name="Picture 5" descr="building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38200"/>
            <a:ext cx="9144000" cy="6019800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Последствия.</a:t>
            </a:r>
          </a:p>
        </p:txBody>
      </p:sp>
      <p:pic>
        <p:nvPicPr>
          <p:cNvPr id="56322" name="Picture 6" descr="9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66800"/>
            <a:ext cx="9144000" cy="579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Последствия.</a:t>
            </a:r>
          </a:p>
        </p:txBody>
      </p:sp>
      <p:pic>
        <p:nvPicPr>
          <p:cNvPr id="57346" name="Picture 5" descr="earthquake-gallery-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95400"/>
            <a:ext cx="9144000" cy="5562600"/>
          </a:xfr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Последствия.</a:t>
            </a:r>
          </a:p>
        </p:txBody>
      </p:sp>
      <p:pic>
        <p:nvPicPr>
          <p:cNvPr id="58370" name="Picture 6" descr="file454134_b13c34a42588a5e91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95400"/>
            <a:ext cx="9144000" cy="5562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.0  -0.071 0.01333  C -0.051 0.01867  -0.032 0.02133  -0.017 0.02  C -0.004 0.02  0.01 0.01733  0.025 0.01333  C 0.069 0.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.0 0.0  Z" pathEditMode="relative">
                                      <p:cBhvr>
                                        <p:cTn id="6" dur="12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Последствия.</a:t>
            </a:r>
          </a:p>
        </p:txBody>
      </p:sp>
      <p:pic>
        <p:nvPicPr>
          <p:cNvPr id="59394" name="Picture 7" descr="japonija_interesnye_fakty_25439_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95400"/>
            <a:ext cx="9144000" cy="5562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Методы предсказания и защиты .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С помощью очень чувствительных приборов — сейсмографов. Эти приборы-самописцы фиксируют самые незначительные толчки, происходящие в земной коре.</a:t>
            </a:r>
            <a:br>
              <a:rPr lang="ru-RU" smtClean="0">
                <a:solidFill>
                  <a:srgbClr val="FF0000"/>
                </a:solidFill>
              </a:rPr>
            </a:br>
            <a:endParaRPr lang="ru-RU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Сейсмограф.</a:t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61442" name="Picture 6" descr="microjet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19200"/>
            <a:ext cx="9144000" cy="56388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 smtClean="0"/>
          </a:p>
        </p:txBody>
      </p:sp>
      <p:pic>
        <p:nvPicPr>
          <p:cNvPr id="62466" name="Picture 6" descr="zemlatresenie_58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8600"/>
            <a:ext cx="9144000" cy="6629400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 smtClean="0"/>
          </a:p>
        </p:txBody>
      </p:sp>
      <p:pic>
        <p:nvPicPr>
          <p:cNvPr id="63490" name="Picture 6" descr="pictur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grpId="2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Эндогенные                       Экзогенные </a:t>
            </a:r>
          </a:p>
          <a:p>
            <a:endParaRPr lang="ru-RU" smtClean="0"/>
          </a:p>
          <a:p>
            <a:pPr>
              <a:spcBef>
                <a:spcPts val="100"/>
              </a:spcBef>
              <a:buFont typeface="Wingdings 3" pitchFamily="18" charset="2"/>
              <a:buNone/>
            </a:pPr>
            <a:endParaRPr lang="ru-RU" smtClean="0"/>
          </a:p>
          <a:p>
            <a:pPr>
              <a:spcBef>
                <a:spcPts val="100"/>
              </a:spcBef>
              <a:buFont typeface="Wingdings 3" pitchFamily="18" charset="2"/>
              <a:buNone/>
            </a:pPr>
            <a:r>
              <a:rPr lang="ru-RU" smtClean="0"/>
              <a:t>   </a:t>
            </a:r>
          </a:p>
          <a:p>
            <a:pPr>
              <a:spcBef>
                <a:spcPts val="100"/>
              </a:spcBef>
              <a:buFont typeface="Wingdings 3" pitchFamily="18" charset="2"/>
              <a:buNone/>
            </a:pPr>
            <a:r>
              <a:rPr lang="ru-RU" smtClean="0"/>
              <a:t>  </a:t>
            </a:r>
          </a:p>
          <a:p>
            <a:pPr>
              <a:spcBef>
                <a:spcPts val="100"/>
              </a:spcBef>
              <a:buFont typeface="Wingdings 3" pitchFamily="18" charset="2"/>
              <a:buNone/>
            </a:pPr>
            <a:r>
              <a:rPr lang="ru-RU" smtClean="0"/>
              <a:t> Извержение вулкана, лавина, землетрясение, сель, оползень, обвал.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 smtClean="0"/>
          </a:p>
        </p:txBody>
      </p:sp>
      <p:pic>
        <p:nvPicPr>
          <p:cNvPr id="64514" name="Picture 6" descr="quake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2400"/>
            <a:ext cx="9144000" cy="6705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 smtClean="0"/>
          </a:p>
        </p:txBody>
      </p:sp>
      <p:pic>
        <p:nvPicPr>
          <p:cNvPr id="65538" name="Picture 6" descr="GetImag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Районы распространения.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ru-RU" sz="3600" smtClean="0">
                <a:solidFill>
                  <a:srgbClr val="FF0000"/>
                </a:solidFill>
              </a:rPr>
              <a:t>Камчатка </a:t>
            </a:r>
          </a:p>
          <a:p>
            <a:r>
              <a:rPr lang="ru-RU" sz="3600" smtClean="0">
                <a:solidFill>
                  <a:srgbClr val="66FF33"/>
                </a:solidFill>
              </a:rPr>
              <a:t>Курилы</a:t>
            </a:r>
          </a:p>
          <a:p>
            <a:r>
              <a:rPr lang="ru-RU" sz="3600" smtClean="0">
                <a:solidFill>
                  <a:srgbClr val="FFFF00"/>
                </a:solidFill>
              </a:rPr>
              <a:t>Районы Байкала </a:t>
            </a:r>
          </a:p>
          <a:p>
            <a:r>
              <a:rPr lang="ru-RU" sz="3600" smtClean="0">
                <a:solidFill>
                  <a:srgbClr val="990099"/>
                </a:solidFill>
              </a:rPr>
              <a:t>Алтай </a:t>
            </a:r>
          </a:p>
          <a:p>
            <a:r>
              <a:rPr lang="ru-RU" sz="3600" smtClean="0">
                <a:solidFill>
                  <a:srgbClr val="008000"/>
                </a:solidFill>
              </a:rPr>
              <a:t>Саяны </a:t>
            </a:r>
          </a:p>
          <a:p>
            <a:r>
              <a:rPr lang="ru-RU" sz="3600" smtClean="0">
                <a:solidFill>
                  <a:srgbClr val="FF0000"/>
                </a:solidFill>
              </a:rPr>
              <a:t>Северный Кавказ </a:t>
            </a:r>
          </a:p>
          <a:p>
            <a:endParaRPr lang="ru-RU" sz="360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/>
      <p:bldP spid="75779" grpId="1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Районы распространения.</a:t>
            </a:r>
          </a:p>
        </p:txBody>
      </p:sp>
      <p:pic>
        <p:nvPicPr>
          <p:cNvPr id="67586" name="Picture 6" descr="pic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43000"/>
            <a:ext cx="9144000" cy="5715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Районы распространения.</a:t>
            </a:r>
          </a:p>
        </p:txBody>
      </p:sp>
      <p:pic>
        <p:nvPicPr>
          <p:cNvPr id="68610" name="Picture 6" descr="shema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47800"/>
            <a:ext cx="9144000" cy="54102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smtClean="0"/>
              <a:t>Землетрясение на Востоке России.</a:t>
            </a:r>
            <a:br>
              <a:rPr lang="ru-RU" sz="4000" smtClean="0"/>
            </a:br>
            <a:endParaRPr lang="ru-RU" sz="4000" smtClean="0"/>
          </a:p>
        </p:txBody>
      </p:sp>
      <p:pic>
        <p:nvPicPr>
          <p:cNvPr id="69634" name="Picture 6" descr="7b870ad247bd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19200"/>
            <a:ext cx="9144000" cy="5638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0"/>
            <a:ext cx="8964613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8000"/>
              </a:lnSpc>
              <a:spcBef>
                <a:spcPts val="600"/>
              </a:spcBef>
            </a:pPr>
            <a:r>
              <a:rPr lang="ru-RU" sz="2400" b="1" u="sng">
                <a:latin typeface="Lucida Sans Unicode" pitchFamily="34" charset="0"/>
              </a:rPr>
              <a:t>ОПОЛЗНИ</a:t>
            </a:r>
            <a:r>
              <a:rPr lang="ru-RU" sz="2400" b="1">
                <a:latin typeface="Lucida Sans Unicode" pitchFamily="34" charset="0"/>
              </a:rPr>
              <a:t>,</a:t>
            </a:r>
            <a:r>
              <a:rPr lang="ru-RU" b="1">
                <a:latin typeface="Lucida Sans Unicode" pitchFamily="34" charset="0"/>
              </a:rPr>
              <a:t> </a:t>
            </a:r>
            <a:r>
              <a:rPr lang="ru-RU" sz="2000" b="1">
                <a:latin typeface="Lucida Sans Unicode" pitchFamily="34" charset="0"/>
              </a:rPr>
              <a:t>скользящее смещение масс горных пород вниз по склону под влиянием силы тяжести. Возникают вследствие подмыва склона, переувлажнения (особенно при наличии чередования водоупорных и водоносных пород), сейсмических толчков и др.</a:t>
            </a:r>
          </a:p>
          <a:p>
            <a:pPr>
              <a:spcBef>
                <a:spcPct val="50000"/>
              </a:spcBef>
            </a:pPr>
            <a:endParaRPr lang="ru-RU" sz="2000" b="1">
              <a:latin typeface="Lucida Sans Unicode" pitchFamily="34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1916113"/>
            <a:ext cx="6191250" cy="42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348038" y="6078538"/>
            <a:ext cx="381635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ru-RU">
                <a:latin typeface="Lucida Sans Unicode" pitchFamily="34" charset="0"/>
              </a:rPr>
              <a:t>Схема образования оползня.</a:t>
            </a:r>
          </a:p>
          <a:p>
            <a:pPr>
              <a:spcBef>
                <a:spcPct val="50000"/>
              </a:spcBef>
            </a:pPr>
            <a:endParaRPr lang="ru-RU">
              <a:latin typeface="Lucida Sans Unicode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9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79388" y="0"/>
            <a:ext cx="8964612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Lucida Sans Unicode" pitchFamily="34" charset="0"/>
              </a:rPr>
              <a:t>Разрушительные оползни, движущиеся в виде беспорядочной груды обломков, называют камнепадами; если блок перемещается по некоторой ранее существовавшей поверхности как единое целое, то оползень считается обвалом.</a:t>
            </a:r>
          </a:p>
          <a:p>
            <a:pPr>
              <a:spcBef>
                <a:spcPct val="50000"/>
              </a:spcBef>
            </a:pPr>
            <a:endParaRPr lang="ru-RU" sz="2400">
              <a:latin typeface="Lucida Sans Unicode" pitchFamily="34" charset="0"/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067175" y="6021388"/>
            <a:ext cx="273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Lucida Sans Unicode" pitchFamily="34" charset="0"/>
              </a:rPr>
              <a:t>видеофрагмент</a:t>
            </a:r>
          </a:p>
        </p:txBody>
      </p:sp>
      <p:pic>
        <p:nvPicPr>
          <p:cNvPr id="24585" name="obval.avi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2411413" y="1898650"/>
            <a:ext cx="5545137" cy="4159250"/>
          </a:xfr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5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45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5"/>
                  </p:tgtEl>
                </p:cond>
              </p:nextCondLst>
            </p:seq>
            <p:video fullScrn="1"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585"/>
                </p:tgtEl>
              </p:cMediaNode>
            </p:video>
          </p:childTnLst>
        </p:cTn>
      </p:par>
    </p:tnLst>
    <p:bldLst>
      <p:bldP spid="24580" grpId="0"/>
      <p:bldP spid="2458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042988" y="0"/>
            <a:ext cx="8101012" cy="678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28000"/>
              </a:lnSpc>
              <a:spcBef>
                <a:spcPts val="600"/>
              </a:spcBef>
            </a:pPr>
            <a:r>
              <a:rPr lang="ru-RU" sz="2000" b="1">
                <a:latin typeface="Lucida Sans Unicode" pitchFamily="34" charset="0"/>
              </a:rPr>
              <a:t>	Оползни наносят большой ущерб сельскохозяйственным угодьям, промышленным предприятиям, населенным пунктам. Иногда оползни сопровождаются гибелью людей и животных.</a:t>
            </a:r>
          </a:p>
          <a:p>
            <a:pPr marL="342900" indent="-342900" algn="ctr">
              <a:lnSpc>
                <a:spcPct val="128000"/>
              </a:lnSpc>
              <a:spcBef>
                <a:spcPts val="1200"/>
              </a:spcBef>
            </a:pPr>
            <a:r>
              <a:rPr lang="ru-RU" sz="2400" b="1">
                <a:latin typeface="Lucida Sans Unicode" pitchFamily="34" charset="0"/>
              </a:rPr>
              <a:t>Какие меры по защите от оползней вы знаете?</a:t>
            </a:r>
          </a:p>
          <a:p>
            <a:pPr marL="342900" indent="-342900" algn="ctr">
              <a:lnSpc>
                <a:spcPct val="128000"/>
              </a:lnSpc>
              <a:spcBef>
                <a:spcPts val="1200"/>
              </a:spcBef>
            </a:pPr>
            <a:endParaRPr lang="ru-RU" sz="2400" b="1">
              <a:latin typeface="Lucida Sans Unicode" pitchFamily="34" charset="0"/>
            </a:endParaRP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Укрепление</a:t>
            </a:r>
            <a:r>
              <a:rPr lang="ru-RU" sz="2000">
                <a:latin typeface="Lucida Sans Unicode" pitchFamily="34" charset="0"/>
              </a:rPr>
              <a:t> </a:t>
            </a:r>
            <a:r>
              <a:rPr lang="ru-RU" sz="2000" b="1">
                <a:latin typeface="Lucida Sans Unicode" pitchFamily="34" charset="0"/>
              </a:rPr>
              <a:t>оползневых склонов берегов морей, рек и озер подпорными и волноотбойными стенками, набережными.</a:t>
            </a: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Сползающие грунты укрепляют сваями, расположенными в шахматном порядке.</a:t>
            </a: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Высаживают растительность на склонах. </a:t>
            </a: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Крупные оползни можно предотвратить дренажными сооружениями, перекрывающими путь поверхностным и подземным водам к оползневому материалу. </a:t>
            </a: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Поверхностные воды отводятся канавами, подземные — штольнями или горизонтальными скважинами.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042988" y="0"/>
            <a:ext cx="8101012" cy="678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28000"/>
              </a:lnSpc>
              <a:spcBef>
                <a:spcPts val="600"/>
              </a:spcBef>
            </a:pPr>
            <a:r>
              <a:rPr lang="ru-RU" sz="2000" b="1">
                <a:latin typeface="Lucida Sans Unicode" pitchFamily="34" charset="0"/>
              </a:rPr>
              <a:t>	Оползни наносят большой ущерб сельскохозяйственным угодьям, промышленным предприятиям, населенным пунктам. Иногда оползни сопровождаются гибелью людей и животных.</a:t>
            </a:r>
          </a:p>
          <a:p>
            <a:pPr marL="342900" indent="-342900" algn="ctr">
              <a:lnSpc>
                <a:spcPct val="128000"/>
              </a:lnSpc>
              <a:spcBef>
                <a:spcPts val="1200"/>
              </a:spcBef>
            </a:pPr>
            <a:r>
              <a:rPr lang="ru-RU" sz="2400" b="1">
                <a:latin typeface="Lucida Sans Unicode" pitchFamily="34" charset="0"/>
              </a:rPr>
              <a:t>Какие меры по защите от оползней вы знаете?</a:t>
            </a:r>
          </a:p>
          <a:p>
            <a:pPr marL="342900" indent="-342900" algn="ctr">
              <a:lnSpc>
                <a:spcPct val="128000"/>
              </a:lnSpc>
              <a:spcBef>
                <a:spcPts val="1200"/>
              </a:spcBef>
            </a:pPr>
            <a:endParaRPr lang="ru-RU" sz="2400" b="1">
              <a:latin typeface="Lucida Sans Unicode" pitchFamily="34" charset="0"/>
            </a:endParaRP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Укрепление</a:t>
            </a:r>
            <a:r>
              <a:rPr lang="ru-RU" sz="2000">
                <a:latin typeface="Lucida Sans Unicode" pitchFamily="34" charset="0"/>
              </a:rPr>
              <a:t> </a:t>
            </a:r>
            <a:r>
              <a:rPr lang="ru-RU" sz="2000" b="1">
                <a:latin typeface="Lucida Sans Unicode" pitchFamily="34" charset="0"/>
              </a:rPr>
              <a:t>оползневых склонов берегов морей, рек и озер подпорными и волноотбойными стенками, набережными.</a:t>
            </a: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Сползающие грунты укрепляют сваями, расположенными в шахматном порядке.</a:t>
            </a: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Высаживают растительность на склонах. </a:t>
            </a: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Крупные оползни можно предотвратить дренажными сооружениями, перекрывающими путь поверхностным и подземным водам к оползневому материалу. </a:t>
            </a: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Поверхностные воды отводятся канавами, подземные — штольнями или горизонтальными скважинами.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</p:spPr>
        <p:txBody>
          <a:bodyPr>
            <a:normAutofit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Эндогенные                      Экзогенные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Извержение</a:t>
            </a:r>
            <a:r>
              <a:rPr lang="ru-RU" dirty="0" smtClean="0"/>
              <a:t>                       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лавина,</a:t>
            </a:r>
            <a:endParaRPr lang="ru-RU" dirty="0" smtClean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Вулкана,                            сель, обвал,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Землетрясение.                   Оползень.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042988" y="0"/>
            <a:ext cx="8101012" cy="678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28000"/>
              </a:lnSpc>
              <a:spcBef>
                <a:spcPts val="600"/>
              </a:spcBef>
            </a:pPr>
            <a:r>
              <a:rPr lang="ru-RU" sz="2000" b="1">
                <a:latin typeface="Lucida Sans Unicode" pitchFamily="34" charset="0"/>
              </a:rPr>
              <a:t>	Оползни наносят большой ущерб сельскохозяйственным угодьям, промышленным предприятиям, населенным пунктам. Иногда оползни сопровождаются гибелью людей и животных.</a:t>
            </a:r>
          </a:p>
          <a:p>
            <a:pPr marL="342900" indent="-342900" algn="ctr">
              <a:lnSpc>
                <a:spcPct val="128000"/>
              </a:lnSpc>
              <a:spcBef>
                <a:spcPts val="1200"/>
              </a:spcBef>
            </a:pPr>
            <a:r>
              <a:rPr lang="ru-RU" sz="2400" b="1">
                <a:latin typeface="Lucida Sans Unicode" pitchFamily="34" charset="0"/>
              </a:rPr>
              <a:t>Какие меры по защите от оползней вы знаете?</a:t>
            </a:r>
          </a:p>
          <a:p>
            <a:pPr marL="342900" indent="-342900" algn="ctr">
              <a:lnSpc>
                <a:spcPct val="128000"/>
              </a:lnSpc>
              <a:spcBef>
                <a:spcPts val="1200"/>
              </a:spcBef>
            </a:pPr>
            <a:endParaRPr lang="ru-RU" sz="2400" b="1">
              <a:latin typeface="Lucida Sans Unicode" pitchFamily="34" charset="0"/>
            </a:endParaRP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Укрепление</a:t>
            </a:r>
            <a:r>
              <a:rPr lang="ru-RU" sz="2000">
                <a:latin typeface="Lucida Sans Unicode" pitchFamily="34" charset="0"/>
              </a:rPr>
              <a:t> </a:t>
            </a:r>
            <a:r>
              <a:rPr lang="ru-RU" sz="2000" b="1">
                <a:latin typeface="Lucida Sans Unicode" pitchFamily="34" charset="0"/>
              </a:rPr>
              <a:t>оползневых склонов берегов морей, рек и озер подпорными и волноотбойными стенками, набережными.</a:t>
            </a: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Сползающие грунты укрепляют сваями, расположенными в шахматном порядке.</a:t>
            </a: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Высаживают растительность на склонах. </a:t>
            </a: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Крупные оползни можно предотвратить дренажными сооружениями, перекрывающими путь поверхностным и подземным водам к оползневому материалу. </a:t>
            </a: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Поверхностные воды отводятся канавами, подземные — штольнями или горизонтальными скважинами.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042988" y="0"/>
            <a:ext cx="8101012" cy="678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28000"/>
              </a:lnSpc>
              <a:spcBef>
                <a:spcPts val="600"/>
              </a:spcBef>
            </a:pPr>
            <a:r>
              <a:rPr lang="ru-RU" sz="2000" b="1">
                <a:latin typeface="Lucida Sans Unicode" pitchFamily="34" charset="0"/>
              </a:rPr>
              <a:t>	Оползни наносят большой ущерб сельскохозяйственным угодьям, промышленным предприятиям, населенным пунктам. Иногда оползни сопровождаются гибелью людей и животных.</a:t>
            </a:r>
          </a:p>
          <a:p>
            <a:pPr marL="342900" indent="-342900" algn="ctr">
              <a:lnSpc>
                <a:spcPct val="128000"/>
              </a:lnSpc>
              <a:spcBef>
                <a:spcPts val="1200"/>
              </a:spcBef>
            </a:pPr>
            <a:r>
              <a:rPr lang="ru-RU" sz="2400" b="1">
                <a:latin typeface="Lucida Sans Unicode" pitchFamily="34" charset="0"/>
              </a:rPr>
              <a:t>Какие меры по защите от оползней вы знаете?</a:t>
            </a:r>
          </a:p>
          <a:p>
            <a:pPr marL="342900" indent="-342900" algn="ctr">
              <a:lnSpc>
                <a:spcPct val="128000"/>
              </a:lnSpc>
              <a:spcBef>
                <a:spcPts val="1200"/>
              </a:spcBef>
            </a:pPr>
            <a:endParaRPr lang="ru-RU" sz="2400" b="1">
              <a:latin typeface="Lucida Sans Unicode" pitchFamily="34" charset="0"/>
            </a:endParaRP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Укрепление</a:t>
            </a:r>
            <a:r>
              <a:rPr lang="ru-RU" sz="2000">
                <a:latin typeface="Lucida Sans Unicode" pitchFamily="34" charset="0"/>
              </a:rPr>
              <a:t> </a:t>
            </a:r>
            <a:r>
              <a:rPr lang="ru-RU" sz="2000" b="1">
                <a:latin typeface="Lucida Sans Unicode" pitchFamily="34" charset="0"/>
              </a:rPr>
              <a:t>оползневых склонов берегов морей, рек и озер подпорными и волноотбойными стенками, набережными.</a:t>
            </a: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Сползающие грунты укрепляют сваями, расположенными в шахматном порядке.</a:t>
            </a: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Высаживают растительность на склонах. </a:t>
            </a: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Крупные оползни можно предотвратить дренажными сооружениями, перекрывающими путь поверхностным и подземным водам к оползневому материалу. </a:t>
            </a:r>
          </a:p>
          <a:p>
            <a:pPr marL="342900" indent="-342900">
              <a:lnSpc>
                <a:spcPct val="128000"/>
              </a:lnSpc>
              <a:spcBef>
                <a:spcPts val="600"/>
              </a:spcBef>
              <a:buFontTx/>
              <a:buAutoNum type="arabicPeriod"/>
            </a:pPr>
            <a:r>
              <a:rPr lang="ru-RU" sz="2000" b="1">
                <a:latin typeface="Lucida Sans Unicode" pitchFamily="34" charset="0"/>
              </a:rPr>
              <a:t>Поверхностные воды отводятся канавами, подземные — штольнями или горизонтальными скважинами.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74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"/>
            <a:ext cx="8458200" cy="78579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Селевые потоки</a:t>
            </a:r>
            <a:endParaRPr lang="ru-RU" dirty="0"/>
          </a:p>
        </p:txBody>
      </p:sp>
      <p:sp>
        <p:nvSpPr>
          <p:cNvPr id="7065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/>
            <a:endParaRPr lang="ru-RU" smtClean="0"/>
          </a:p>
        </p:txBody>
      </p:sp>
      <p:pic>
        <p:nvPicPr>
          <p:cNvPr id="70659" name="Рисунок 3" descr="s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  Распространены </a:t>
            </a:r>
            <a:endParaRPr lang="ru-RU" dirty="0"/>
          </a:p>
        </p:txBody>
      </p:sp>
      <p:sp>
        <p:nvSpPr>
          <p:cNvPr id="77826" name="Содержимое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5038725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ru-RU" smtClean="0"/>
              <a:t>Сели в горных районах Российской Федерации практически повсеместно на Северном Кавказе.</a:t>
            </a:r>
          </a:p>
        </p:txBody>
      </p:sp>
      <p:pic>
        <p:nvPicPr>
          <p:cNvPr id="77827" name="Рисунок 4" descr="f_1684219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14563"/>
            <a:ext cx="8929688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Что такое селевые потоки:</a:t>
            </a:r>
            <a:endParaRPr lang="ru-RU" dirty="0"/>
          </a:p>
        </p:txBody>
      </p:sp>
      <p:sp>
        <p:nvSpPr>
          <p:cNvPr id="716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Сели - это паводки с очень большой концентрацией минеральных частиц, камней и обломков горных пород, возникающие в бассейнах и руслах горных рек и сухих логов. </a:t>
            </a:r>
          </a:p>
          <a:p>
            <a:pPr>
              <a:buFont typeface="Wingdings 3" pitchFamily="18" charset="2"/>
              <a:buNone/>
            </a:pPr>
            <a:endParaRPr lang="ru-RU" smtClean="0"/>
          </a:p>
        </p:txBody>
      </p:sp>
      <p:pic>
        <p:nvPicPr>
          <p:cNvPr id="71683" name="Рисунок 3" descr="galery_120844338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3589338"/>
            <a:ext cx="4357687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Рисунок 4" descr="2004-05-24-10853791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4750"/>
            <a:ext cx="47148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Вызваны селевые потоки:</a:t>
            </a:r>
            <a:endParaRPr lang="ru-RU" dirty="0"/>
          </a:p>
        </p:txBody>
      </p:sp>
      <p:sp>
        <p:nvSpPr>
          <p:cNvPr id="72706" name="Содержимое 2"/>
          <p:cNvSpPr>
            <a:spLocks noGrp="1"/>
          </p:cNvSpPr>
          <p:nvPr>
            <p:ph idx="1"/>
          </p:nvPr>
        </p:nvSpPr>
        <p:spPr>
          <a:xfrm>
            <a:off x="457200" y="857250"/>
            <a:ext cx="8229600" cy="5467350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ru-RU" sz="2000" smtClean="0"/>
              <a:t>…Как правило, ливневыми осадками, реже интенсивным  таянием снегов, а также прорывом моренных  и завальных озер,  обвалом, оползнем, землетрясением.  Селям подвержено примерно 10% территории нашей страны.</a:t>
            </a:r>
          </a:p>
          <a:p>
            <a:pPr>
              <a:buFont typeface="Wingdings 3" pitchFamily="18" charset="2"/>
              <a:buNone/>
            </a:pPr>
            <a:endParaRPr lang="ru-RU" sz="2000" smtClean="0"/>
          </a:p>
        </p:txBody>
      </p:sp>
      <p:pic>
        <p:nvPicPr>
          <p:cNvPr id="72707" name="Рисунок 3" descr="galery_120844347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25"/>
            <a:ext cx="9144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3730" name="Содержимое 3" descr="167274_image_larg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4754" name="Содержимое 3" descr="66026954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317038" cy="6858000"/>
          </a:xfr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5778" name="Содержимое 3" descr="168807_image_larg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6802" name="Содержимое 2"/>
          <p:cNvSpPr>
            <a:spLocks noGrp="1"/>
          </p:cNvSpPr>
          <p:nvPr>
            <p:ph idx="1"/>
          </p:nvPr>
        </p:nvSpPr>
        <p:spPr>
          <a:xfrm>
            <a:off x="457200" y="857250"/>
            <a:ext cx="8229600" cy="5467350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ru-RU" smtClean="0"/>
              <a:t>По составу переносимого твердого материала селевые потоки могут быть грязевыми, грязекаменными и водокаменные. </a:t>
            </a:r>
          </a:p>
          <a:p>
            <a:pPr>
              <a:buFont typeface="Wingdings 3" pitchFamily="18" charset="2"/>
              <a:buNone/>
            </a:pPr>
            <a:endParaRPr lang="ru-RU" smtClean="0"/>
          </a:p>
        </p:txBody>
      </p:sp>
      <p:pic>
        <p:nvPicPr>
          <p:cNvPr id="76803" name="Рисунок 3" descr="277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25"/>
            <a:ext cx="9144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smtClean="0"/>
              <a:t>Извержение вулкана, смерч, снегопад, наводнение, лавина, засуха, землетрясение, сель, заморозки, оползень, ливни, ураганы, цунами, обвал.</a:t>
            </a:r>
          </a:p>
          <a:p>
            <a:pPr>
              <a:buFont typeface="Wingdings 3" pitchFamily="18" charset="2"/>
              <a:buNone/>
            </a:pPr>
            <a:endParaRPr lang="ru-RU" sz="400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        Последствия:  </a:t>
            </a:r>
            <a:endParaRPr lang="ru-RU" dirty="0"/>
          </a:p>
        </p:txBody>
      </p:sp>
      <p:sp>
        <p:nvSpPr>
          <p:cNvPr id="78850" name="Содержимое 4"/>
          <p:cNvSpPr>
            <a:spLocks noGrp="1"/>
          </p:cNvSpPr>
          <p:nvPr>
            <p:ph idx="1"/>
          </p:nvPr>
        </p:nvSpPr>
        <p:spPr>
          <a:xfrm>
            <a:off x="457200" y="928688"/>
            <a:ext cx="8229600" cy="5395912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ru-RU" smtClean="0"/>
              <a:t>…селей бывают катастрофическими. </a:t>
            </a:r>
          </a:p>
        </p:txBody>
      </p:sp>
      <p:pic>
        <p:nvPicPr>
          <p:cNvPr id="78851" name="Рисунок 5" descr="5806_11.1160379047.279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428750"/>
            <a:ext cx="42862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Рисунок 6" descr="object_29.1124706769.2708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428750"/>
            <a:ext cx="37147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9874" name="Содержимое 3" descr="276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143000" y="0"/>
            <a:ext cx="10080625" cy="6858000"/>
          </a:xfr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0898" name="Содержимое 3" descr="04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1922" name="Содержимое 3" descr="124929511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9213" y="0"/>
            <a:ext cx="9193213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Способы борьбы:</a:t>
            </a:r>
            <a:endParaRPr lang="ru-RU" dirty="0"/>
          </a:p>
        </p:txBody>
      </p:sp>
      <p:sp>
        <p:nvSpPr>
          <p:cNvPr id="82946" name="Содержимое 2"/>
          <p:cNvSpPr>
            <a:spLocks noGrp="1"/>
          </p:cNvSpPr>
          <p:nvPr>
            <p:ph idx="1"/>
          </p:nvPr>
        </p:nvSpPr>
        <p:spPr>
          <a:xfrm>
            <a:off x="457200" y="785813"/>
            <a:ext cx="8229600" cy="5538787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mtClean="0"/>
              <a:t>Возведение различных плотин для задержки твердого стока и пропуска смеси воды и мелких фракции пород.</a:t>
            </a:r>
          </a:p>
          <a:p>
            <a:pPr>
              <a:buFontTx/>
              <a:buChar char="-"/>
            </a:pPr>
            <a:r>
              <a:rPr lang="en-US" smtClean="0"/>
              <a:t>- </a:t>
            </a:r>
            <a:r>
              <a:rPr lang="ru-RU" smtClean="0"/>
              <a:t>Лесопосадки, специальные вяжуще покрытия, строительства систем запруд.</a:t>
            </a:r>
            <a:endParaRPr lang="en-US" smtClean="0"/>
          </a:p>
          <a:p>
            <a:pPr>
              <a:buFont typeface="Wingdings 3" pitchFamily="18" charset="2"/>
              <a:buNone/>
            </a:pPr>
            <a:endParaRPr lang="ru-RU" smtClean="0"/>
          </a:p>
          <a:p>
            <a:pPr>
              <a:buFontTx/>
              <a:buChar char="-"/>
            </a:pPr>
            <a:endParaRPr lang="ru-RU" smtClean="0"/>
          </a:p>
        </p:txBody>
      </p:sp>
      <p:pic>
        <p:nvPicPr>
          <p:cNvPr id="82947" name="Содержимое 3" descr="66026954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8938"/>
            <a:ext cx="914400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WordArt 5"/>
          <p:cNvSpPr>
            <a:spLocks noChangeArrowheads="1" noChangeShapeType="1" noTextEdit="1"/>
          </p:cNvSpPr>
          <p:nvPr/>
        </p:nvSpPr>
        <p:spPr bwMode="auto">
          <a:xfrm>
            <a:off x="3505200" y="2362200"/>
            <a:ext cx="2590800" cy="1676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Обвалы</a:t>
            </a:r>
          </a:p>
        </p:txBody>
      </p:sp>
    </p:spTree>
  </p:cSld>
  <p:clrMapOvr>
    <a:masterClrMapping/>
  </p:clrMapOvr>
  <p:transition>
    <p:fade/>
    <p:sndAc>
      <p:stSnd>
        <p:snd r:embed="rId2" name="bomb.wav" builtIn="1"/>
      </p:stSnd>
    </p:sndAc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4" descr="_road_Sukhi7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Обвал это</a:t>
            </a:r>
          </a:p>
        </p:txBody>
      </p:sp>
      <p:sp>
        <p:nvSpPr>
          <p:cNvPr id="86018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05000"/>
            <a:ext cx="7772400" cy="4572000"/>
          </a:xfrm>
        </p:spPr>
        <p:txBody>
          <a:bodyPr/>
          <a:lstStyle/>
          <a:p>
            <a:r>
              <a:rPr lang="ru-RU" smtClean="0"/>
              <a:t>Отрыв и падение масс горных пород вниз со склонов гор под действием силы тяжести. Обвалы возникают на склонах речных берегов и долин.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 descr="60-zav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7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4" descr="00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smtClean="0"/>
              <a:t>Извержение вулкана, смерч, снегопад, наводнение, лавина, засуха, землетрясение, сель, заморозки, оползень, ливни, ураганы, цунами, обвал.</a:t>
            </a:r>
          </a:p>
          <a:p>
            <a:pPr>
              <a:buFont typeface="Wingdings 3" pitchFamily="18" charset="2"/>
              <a:buNone/>
            </a:pPr>
            <a:endParaRPr lang="ru-RU" sz="400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Причины: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19100" indent="-382588">
              <a:lnSpc>
                <a:spcPct val="90000"/>
              </a:lnSpc>
              <a:buFont typeface="Wingdings 2" pitchFamily="18" charset="2"/>
              <a:buChar char=""/>
            </a:pPr>
            <a:r>
              <a:rPr lang="ru-RU" sz="2800" smtClean="0"/>
              <a:t>Нарушение равновесия между сдвигающей сило тяжести и удерживающими силами оно вызывается:</a:t>
            </a:r>
          </a:p>
          <a:p>
            <a:pPr marL="419100" indent="-382588">
              <a:lnSpc>
                <a:spcPct val="90000"/>
              </a:lnSpc>
              <a:buFont typeface="Wingdings 2" pitchFamily="18" charset="2"/>
              <a:buChar char=""/>
            </a:pPr>
            <a:r>
              <a:rPr lang="ru-RU" sz="2800" smtClean="0"/>
              <a:t>1)Увеличением крутизны склона горы</a:t>
            </a:r>
          </a:p>
          <a:p>
            <a:pPr marL="419100" indent="-382588">
              <a:lnSpc>
                <a:spcPct val="90000"/>
              </a:lnSpc>
              <a:buFont typeface="Wingdings 2" pitchFamily="18" charset="2"/>
              <a:buChar char=""/>
            </a:pPr>
            <a:r>
              <a:rPr lang="ru-RU" sz="2800" smtClean="0"/>
              <a:t>2)Ослаблением прочности вод при выветривании</a:t>
            </a:r>
          </a:p>
          <a:p>
            <a:pPr marL="419100" indent="-382588">
              <a:lnSpc>
                <a:spcPct val="90000"/>
              </a:lnSpc>
              <a:buFont typeface="Wingdings 2" pitchFamily="18" charset="2"/>
              <a:buChar char=""/>
            </a:pPr>
            <a:r>
              <a:rPr lang="ru-RU" sz="2800" smtClean="0"/>
              <a:t>3)Подземными водами</a:t>
            </a:r>
          </a:p>
          <a:p>
            <a:pPr marL="419100" indent="-382588">
              <a:lnSpc>
                <a:spcPct val="90000"/>
              </a:lnSpc>
              <a:buFont typeface="Wingdings 2" pitchFamily="18" charset="2"/>
              <a:buChar char=""/>
            </a:pPr>
            <a:r>
              <a:rPr lang="ru-RU" sz="2800" smtClean="0"/>
              <a:t>4)Воздействием сейсмических толчков</a:t>
            </a:r>
          </a:p>
          <a:p>
            <a:pPr marL="419100" indent="-382588">
              <a:lnSpc>
                <a:spcPct val="90000"/>
              </a:lnSpc>
              <a:buFont typeface="Wingdings 2" pitchFamily="18" charset="2"/>
              <a:buChar char=""/>
            </a:pPr>
            <a:r>
              <a:rPr lang="ru-RU" sz="2800" smtClean="0"/>
              <a:t>5)строительной и хозяйственной деятельностью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4" descr="01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6800" y="-152400"/>
            <a:ext cx="113538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4" descr="9818639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14400" y="-152400"/>
            <a:ext cx="105156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Обвалы встречаются</a:t>
            </a:r>
          </a:p>
        </p:txBody>
      </p:sp>
      <p:sp>
        <p:nvSpPr>
          <p:cNvPr id="921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В местах распространения горных пород легко выщелачиваемых водой</a:t>
            </a:r>
          </a:p>
          <a:p>
            <a:r>
              <a:rPr lang="ru-RU" smtClean="0"/>
              <a:t>(Известняки, доломиты, гипс, каменная соль.)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5" descr="Collapse_Dabrani15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8200" y="-228600"/>
            <a:ext cx="112014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smtClean="0"/>
              <a:t>Последствиями обвалов является: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1)Разрушение зданий и сооружений</a:t>
            </a:r>
          </a:p>
          <a:p>
            <a:r>
              <a:rPr lang="ru-RU" smtClean="0"/>
              <a:t>2)Скрытие массами горных пород населённых пунктов, сельскохозяйственных и лесных угодий</a:t>
            </a:r>
          </a:p>
          <a:p>
            <a:r>
              <a:rPr lang="ru-RU" smtClean="0"/>
              <a:t>3)Перекрытие путепроводов и рек, изменение ландшафта</a:t>
            </a:r>
          </a:p>
          <a:p>
            <a:r>
              <a:rPr lang="ru-RU" smtClean="0"/>
              <a:t>4)Гибель людей и животных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4" descr="IMG_36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4" descr="IMGA0054-we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smtClean="0"/>
              <a:t>Методы защиты и предсказания обвалов: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Для защиты от обвалов строят туннели и плотины. Основным условием предупреждения этих опасных природных явлений на сегодняшний день остаётся сохранение естественных условий равновесия сложившихся в обвалоопасных районах.</a:t>
            </a:r>
          </a:p>
        </p:txBody>
      </p:sp>
    </p:spTree>
  </p:cSld>
  <p:clrMapOvr>
    <a:masterClrMapping/>
  </p:clrMapOvr>
  <p:transition>
    <p:dissolv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4" descr="IMG_36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947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947730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Причина.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Последствия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Распространения.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Методы предсказания и защиты.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4" descr="photo1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4" descr="photo1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82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4" descr="post-42-12083219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4" descr="Пшмс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4" descr="Пшмса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4" descr="Пшмса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3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4" descr="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4" descr="Image2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    </a:t>
            </a:r>
            <a:br>
              <a:rPr lang="ru-RU" dirty="0" smtClean="0"/>
            </a:br>
            <a:r>
              <a:rPr lang="ru-RU" sz="7300" dirty="0" smtClean="0"/>
              <a:t>Лавины.           </a:t>
            </a:r>
            <a:br>
              <a:rPr lang="ru-RU" sz="7300" dirty="0" smtClean="0"/>
            </a:br>
            <a:endParaRPr lang="ru-RU" sz="7300" dirty="0"/>
          </a:p>
        </p:txBody>
      </p:sp>
      <p:pic>
        <p:nvPicPr>
          <p:cNvPr id="107522" name="Содержимое 5" descr="Лавины_000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1939925"/>
            <a:ext cx="8786812" cy="491807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C:\Documents and Settings\Администратор\Рабочий стол\давина\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500063"/>
            <a:ext cx="885825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C:\Documents and Settings\Администратор\Рабочий стол\давина\ва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57438" y="0"/>
            <a:ext cx="11644313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C:\Documents and Settings\Администратор\Рабочий стол\давина\fcgfg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6213" y="500063"/>
            <a:ext cx="9320213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Причины возникновения  лавин.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>
            <a:normAutofit fontScale="77500" lnSpcReduction="20000"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Отчего  же  возникают  лавины?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В  то время как в  верхних слоях снежного  покрова  температура понижается  от -10 до  -20 градусов в толщах снега  прилегающих  к  земле  сохраняются  температуры  близкие  к  0 градусам (примерно к -2градусам )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 smtClean="0"/>
              <a:t>Что  приводит к их  образованию.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ru-RU" dirty="0"/>
          </a:p>
        </p:txBody>
      </p:sp>
      <p:pic>
        <p:nvPicPr>
          <p:cNvPr id="111619" name="Содержимое 6" descr="рпбор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428750"/>
            <a:ext cx="4429125" cy="500062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C:\Documents and Settings\Администратор\Рабочий стол\давина\гп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25" y="0"/>
            <a:ext cx="9786938" cy="721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C:\Documents and Settings\Администратор\Рабочий стол\давина\Лавины_000еа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63" y="0"/>
            <a:ext cx="10001251" cy="735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C:\Documents and Settings\Администратор\Рабочий стол\давина\Лавины_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25" y="0"/>
            <a:ext cx="9786938" cy="735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C:\Documents and Settings\Администратор\Рабочий стол\давина\Лавины_0001саа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214313"/>
            <a:ext cx="9715500" cy="778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C:\Documents and Settings\Администратор\Рабочий стол\давина\еа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375" y="-500063"/>
            <a:ext cx="9858375" cy="907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Районы  распространения  лавин в  России.</a:t>
            </a:r>
            <a:endParaRPr lang="ru-RU" dirty="0"/>
          </a:p>
        </p:txBody>
      </p:sp>
      <p:sp>
        <p:nvSpPr>
          <p:cNvPr id="117762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/>
            <a:r>
              <a:rPr lang="ru-RU" smtClean="0"/>
              <a:t>Наиболее лавиноопасные  районы России  -  Кавказ  и Хибины.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C:\Documents and Settings\Администратор\Рабочий стол\давина\Лавины_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5813" y="214313"/>
            <a:ext cx="101441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97</TotalTime>
  <Words>849</Words>
  <Application>Microsoft Office PowerPoint</Application>
  <PresentationFormat>Экран (4:3)</PresentationFormat>
  <Paragraphs>116</Paragraphs>
  <Slides>112</Slides>
  <Notes>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112</vt:i4>
      </vt:variant>
    </vt:vector>
  </HeadingPairs>
  <TitlesOfParts>
    <vt:vector size="131" baseType="lpstr">
      <vt:lpstr>Lucida Sans Unicode</vt:lpstr>
      <vt:lpstr>Arial</vt:lpstr>
      <vt:lpstr>Wingdings 3</vt:lpstr>
      <vt:lpstr>Verdana</vt:lpstr>
      <vt:lpstr>Wingdings 2</vt:lpstr>
      <vt:lpstr>Calibri</vt:lpstr>
      <vt:lpstr>Wingdings</vt:lpstr>
      <vt:lpstr>Monotype Corsiva</vt:lpstr>
      <vt:lpstr>Times New Roman</vt:lpstr>
      <vt:lpstr>Открытая</vt:lpstr>
      <vt:lpstr>Открытая</vt:lpstr>
      <vt:lpstr>Открытая</vt:lpstr>
      <vt:lpstr>Открытая</vt:lpstr>
      <vt:lpstr>Открытая</vt:lpstr>
      <vt:lpstr>Открытая</vt:lpstr>
      <vt:lpstr>Открытая</vt:lpstr>
      <vt:lpstr>Открытая</vt:lpstr>
      <vt:lpstr>Открытая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Стихийные природные явления в литосфере.</dc:title>
  <dc:creator>User</dc:creator>
  <cp:lastModifiedBy>Admin</cp:lastModifiedBy>
  <cp:revision>23</cp:revision>
  <dcterms:created xsi:type="dcterms:W3CDTF">2009-10-15T04:18:12Z</dcterms:created>
  <dcterms:modified xsi:type="dcterms:W3CDTF">2010-11-23T18:05:34Z</dcterms:modified>
</cp:coreProperties>
</file>