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83" r:id="rId7"/>
    <p:sldId id="284" r:id="rId8"/>
    <p:sldId id="285" r:id="rId9"/>
    <p:sldId id="293" r:id="rId10"/>
    <p:sldId id="259" r:id="rId11"/>
    <p:sldId id="271" r:id="rId12"/>
    <p:sldId id="260" r:id="rId13"/>
    <p:sldId id="274" r:id="rId14"/>
    <p:sldId id="286" r:id="rId15"/>
    <p:sldId id="261" r:id="rId16"/>
    <p:sldId id="287" r:id="rId17"/>
    <p:sldId id="262" r:id="rId18"/>
    <p:sldId id="288" r:id="rId19"/>
    <p:sldId id="263" r:id="rId20"/>
    <p:sldId id="264" r:id="rId21"/>
    <p:sldId id="275" r:id="rId22"/>
    <p:sldId id="265" r:id="rId23"/>
    <p:sldId id="276" r:id="rId24"/>
    <p:sldId id="289" r:id="rId25"/>
    <p:sldId id="266" r:id="rId26"/>
    <p:sldId id="277" r:id="rId27"/>
    <p:sldId id="267" r:id="rId28"/>
    <p:sldId id="268" r:id="rId29"/>
    <p:sldId id="269" r:id="rId30"/>
    <p:sldId id="279" r:id="rId31"/>
    <p:sldId id="278" r:id="rId32"/>
    <p:sldId id="280" r:id="rId33"/>
    <p:sldId id="281" r:id="rId34"/>
    <p:sldId id="290" r:id="rId35"/>
    <p:sldId id="291" r:id="rId36"/>
    <p:sldId id="292" r:id="rId37"/>
    <p:sldId id="270" r:id="rId38"/>
    <p:sldId id="28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E3A2-1280-4B55-ADED-2ED074594B9A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FF6A-66F7-4745-B969-4F6AA766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1%8F%D0%B6" TargetMode="External"/><Relationship Id="rId3" Type="http://schemas.openxmlformats.org/officeDocument/2006/relationships/hyperlink" Target="http://ru.wikipedia.org/wiki/%D0%AE%D0%B6%D0%BD%D0%B0%D1%8F_%D0%A1%D0%B8%D0%B1%D0%B8%D1%80%D1%8C" TargetMode="External"/><Relationship Id="rId7" Type="http://schemas.openxmlformats.org/officeDocument/2006/relationships/hyperlink" Target="http://ru.wikipedia.org/wiki/%D0%94%D0%BB%D0%B8%D0%BD%D0%B0" TargetMode="External"/><Relationship Id="rId2" Type="http://schemas.openxmlformats.org/officeDocument/2006/relationships/hyperlink" Target="http://ru.wikipedia.org/wiki/%D0%92%D0%BE%D0%B7%D0%B2%D1%8B%D1%88%D0%B5%D0%BD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5" Type="http://schemas.openxmlformats.org/officeDocument/2006/relationships/hyperlink" Target="http://ru.wikipedia.org/wiki/%D0%9A%D0%B5%D0%BC%D0%B5%D1%80%D0%BE%D0%B2%D1%81%D0%BA%D0%B0%D1%8F_%D0%BE%D0%B1%D0%BB%D0%B0%D1%81%D1%82%D1%8C" TargetMode="External"/><Relationship Id="rId10" Type="http://schemas.openxmlformats.org/officeDocument/2006/relationships/hyperlink" Target="http://ru.wikipedia.org/wiki/%D0%92%D1%8B%D1%81%D0%BE%D1%82%D0%B0" TargetMode="External"/><Relationship Id="rId4" Type="http://schemas.openxmlformats.org/officeDocument/2006/relationships/hyperlink" Target="http://ru.wikipedia.org/wiki/%D0%90%D0%BB%D1%82%D0%B0%D0%B9%D1%81%D0%BA%D0%B8%D0%B9_%D0%BA%D1%80%D0%B0%D0%B9" TargetMode="External"/><Relationship Id="rId9" Type="http://schemas.openxmlformats.org/officeDocument/2006/relationships/hyperlink" Target="http://ru.wikipedia.org/wiki/%D0%A8%D0%B8%D1%80%D0%B8%D0%BD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0%BB%D1%83%D0%BD%D0%B4%D0%B8%D0%BD%D1%81%D0%BA%D0%B0%D1%8F_%D1%81%D1%82%D0%B5%D0%BF%D1%8C" TargetMode="External"/><Relationship Id="rId13" Type="http://schemas.openxmlformats.org/officeDocument/2006/relationships/hyperlink" Target="http://ru.wikipedia.org/wiki/%D0%9B%D0%B5%D0%BD%D1%82%D0%BE%D1%87%D0%BD%D1%8B%D0%B5_%D0%B1%D0%BE%D1%80%D1%8B" TargetMode="External"/><Relationship Id="rId3" Type="http://schemas.openxmlformats.org/officeDocument/2006/relationships/hyperlink" Target="http://ru.wikipedia.org/wiki/%D0%90%D0%BB%D1%82%D0%B0%D0%B9%D1%81%D0%BA%D0%B8%D0%B5_%D0%B3%D0%BE%D1%80%D1%8B" TargetMode="External"/><Relationship Id="rId7" Type="http://schemas.openxmlformats.org/officeDocument/2006/relationships/hyperlink" Target="http://ru.wikipedia.org/wiki/%D0%91%D0%B8%D0%B9%D1%81%D0%BA%D0%BE-%D0%A7%D1%83%D0%BC%D1%8B%D1%88%D1%81%D0%BA%D0%B0%D1%8F_%D0%B2%D0%BE%D0%B7%D0%B2%D1%8B%D1%88%D0%B5%D0%BD%D0%BD%D0%BE%D1%81%D1%82%D1%8C" TargetMode="External"/><Relationship Id="rId12" Type="http://schemas.openxmlformats.org/officeDocument/2006/relationships/hyperlink" Target="http://ru.wikipedia.org/wiki/%D0%93%D0%BE%D1%80%D0%B0" TargetMode="External"/><Relationship Id="rId2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8%D0%BE%D0%B1%D1%81%D0%BA%D0%BE%D0%B5_%D0%BF%D0%BB%D0%B0%D1%82%D0%BE" TargetMode="External"/><Relationship Id="rId11" Type="http://schemas.openxmlformats.org/officeDocument/2006/relationships/hyperlink" Target="http://ru.wikipedia.org/wiki/%D0%A2%D0%B0%D0%B9%D0%B3%D0%B0" TargetMode="External"/><Relationship Id="rId5" Type="http://schemas.openxmlformats.org/officeDocument/2006/relationships/hyperlink" Target="http://ru.wikipedia.org/wiki/%D0%A1%D0%B0%D0%BB%D0%B0%D0%B8%D1%80%D1%81%D0%BA%D0%B8%D0%B9_%D0%BA%D1%80%D1%8F%D0%B6" TargetMode="External"/><Relationship Id="rId10" Type="http://schemas.openxmlformats.org/officeDocument/2006/relationships/hyperlink" Target="http://ru.wikipedia.org/wiki/%D0%9B%D0%B5%D1%81%D0%BE%D1%81%D1%82%D0%B5%D0%BF%D1%8C" TargetMode="External"/><Relationship Id="rId4" Type="http://schemas.openxmlformats.org/officeDocument/2006/relationships/hyperlink" Target="http://ru.wikipedia.org/wiki/%D0%A1%D0%B0%D1%8F%D0%BD%D1%8B" TargetMode="External"/><Relationship Id="rId9" Type="http://schemas.openxmlformats.org/officeDocument/2006/relationships/hyperlink" Target="http://ru.wikipedia.org/wiki/%D0%A1%D1%82%D0%B5%D0%BF%D1%8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travel.ru/pg-id-2172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taitur.com/sights-t-5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arnaul-altai.ru/info/barnaul/altai/denisova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tur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572008"/>
            <a:ext cx="817248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Основные формы рельефа Алтайского края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err="1"/>
              <a:t>Салаи́рский</a:t>
            </a:r>
            <a:r>
              <a:rPr lang="ru-RU" b="1" dirty="0"/>
              <a:t> кряж</a:t>
            </a:r>
            <a:r>
              <a:rPr lang="ru-RU" dirty="0"/>
              <a:t> — </a:t>
            </a:r>
            <a:r>
              <a:rPr lang="ru-RU" dirty="0">
                <a:hlinkClick r:id="rId2" tooltip="Возвышенность"/>
              </a:rPr>
              <a:t>возвышенность</a:t>
            </a:r>
            <a:r>
              <a:rPr lang="ru-RU" dirty="0"/>
              <a:t> в </a:t>
            </a:r>
            <a:r>
              <a:rPr lang="ru-RU" dirty="0">
                <a:hlinkClick r:id="rId3" tooltip="Южная Сибирь"/>
              </a:rPr>
              <a:t>Южной Сибири</a:t>
            </a:r>
            <a:r>
              <a:rPr lang="ru-RU" dirty="0"/>
              <a:t>, расположенная на территории </a:t>
            </a:r>
            <a:r>
              <a:rPr lang="ru-RU" dirty="0">
                <a:hlinkClick r:id="rId4" tooltip="Алтайский край"/>
              </a:rPr>
              <a:t>Алтайского края</a:t>
            </a:r>
            <a:r>
              <a:rPr lang="ru-RU" dirty="0"/>
              <a:t>, </a:t>
            </a:r>
            <a:r>
              <a:rPr lang="ru-RU" dirty="0">
                <a:hlinkClick r:id="rId5" tooltip="Кемеровская область"/>
              </a:rPr>
              <a:t>Кемеровской</a:t>
            </a:r>
            <a:r>
              <a:rPr lang="ru-RU" dirty="0"/>
              <a:t> и </a:t>
            </a:r>
            <a:r>
              <a:rPr lang="ru-RU" dirty="0" err="1">
                <a:hlinkClick r:id="rId6" tooltip="Новосибирская область"/>
              </a:rPr>
              <a:t>Новосибирской</a:t>
            </a:r>
            <a:r>
              <a:rPr lang="ru-RU" dirty="0" err="1"/>
              <a:t>областей</a:t>
            </a:r>
            <a:r>
              <a:rPr lang="ru-RU" dirty="0"/>
              <a:t>. </a:t>
            </a:r>
            <a:r>
              <a:rPr lang="ru-RU" dirty="0">
                <a:hlinkClick r:id="rId7" tooltip="Длина"/>
              </a:rPr>
              <a:t>Длина</a:t>
            </a:r>
            <a:r>
              <a:rPr lang="ru-RU" dirty="0"/>
              <a:t> </a:t>
            </a:r>
            <a:r>
              <a:rPr lang="ru-RU" dirty="0">
                <a:hlinkClick r:id="rId8" tooltip="Кряж"/>
              </a:rPr>
              <a:t>кряжа</a:t>
            </a:r>
            <a:r>
              <a:rPr lang="ru-RU" dirty="0"/>
              <a:t> около 300 километров. </a:t>
            </a:r>
            <a:r>
              <a:rPr lang="ru-RU" dirty="0">
                <a:hlinkClick r:id="rId9" tooltip="Ширина"/>
              </a:rPr>
              <a:t>Ширина</a:t>
            </a:r>
            <a:r>
              <a:rPr lang="ru-RU" dirty="0"/>
              <a:t> 15-40 километров. Средняя </a:t>
            </a:r>
            <a:r>
              <a:rPr lang="ru-RU" dirty="0">
                <a:hlinkClick r:id="rId10" tooltip="Высота"/>
              </a:rPr>
              <a:t>высота</a:t>
            </a:r>
            <a:r>
              <a:rPr lang="ru-RU" dirty="0"/>
              <a:t> 400 метров от уровня моря. Наиболее значимые вершины </a:t>
            </a:r>
            <a:r>
              <a:rPr lang="ru-RU" dirty="0" err="1"/>
              <a:t>Кивда</a:t>
            </a:r>
            <a:r>
              <a:rPr lang="ru-RU" dirty="0"/>
              <a:t> (618), Барсук (566), Гусек (589), </a:t>
            </a:r>
            <a:r>
              <a:rPr lang="ru-RU" dirty="0" smtClean="0"/>
              <a:t>  </a:t>
            </a:r>
            <a:r>
              <a:rPr lang="ru-RU" dirty="0"/>
              <a:t>и другие.</a:t>
            </a:r>
          </a:p>
          <a:p>
            <a:pPr algn="just">
              <a:buNone/>
            </a:pPr>
            <a:r>
              <a:rPr lang="ru-RU" dirty="0" smtClean="0"/>
              <a:t>Юго-западный склон кряжа пологий. Его поверхность расчленена на холмы и увалы. Более крутой северо-восточный склон опускается несколькими уступами к днищу Кузнецкой котловины.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0px-Salair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" y="-985"/>
            <a:ext cx="9140933" cy="6871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Салаирский</a:t>
            </a:r>
            <a:r>
              <a:rPr lang="ru-RU" dirty="0" smtClean="0"/>
              <a:t> кряж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357982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ru-RU" b="1" dirty="0" err="1"/>
              <a:t>Кулундинская</a:t>
            </a:r>
            <a:r>
              <a:rPr lang="ru-RU" b="1" dirty="0"/>
              <a:t> низменность</a:t>
            </a:r>
            <a:r>
              <a:rPr lang="ru-RU" dirty="0"/>
              <a:t> имеет хорошо выраженную плоскую поверхность с чередующимися волнисто-овражными участками.</a:t>
            </a:r>
          </a:p>
          <a:p>
            <a:pPr>
              <a:buNone/>
            </a:pPr>
            <a:r>
              <a:rPr lang="ru-RU" dirty="0"/>
              <a:t>В однообразном рельефе Кулунды хорошо заметны долины рек. Долины сформировались в ложбинах древнего стока, они неглубоки, их берега плавно, почти незаметно, сливаются с прилегающей местностью; широкие надпойменные террасы простираются на десятки километров.</a:t>
            </a:r>
          </a:p>
          <a:p>
            <a:pPr>
              <a:buNone/>
            </a:pPr>
            <a:r>
              <a:rPr lang="ru-RU" dirty="0"/>
              <a:t>В Кулунде встречаются западины — обширные степные блюдца, чередующиеся с пресными и солеными озерами. Пониженные участки сменяются невысокими гривами, протянувшимися в направлении ложбин древнего стока. Гривы являются водоразделами рек </a:t>
            </a:r>
            <a:r>
              <a:rPr lang="ru-RU" dirty="0" err="1"/>
              <a:t>Кулундинской</a:t>
            </a:r>
            <a:r>
              <a:rPr lang="ru-RU" dirty="0"/>
              <a:t> низменности. Гривистый рельеф Кулунды сформировался из осадков, накопленных при </a:t>
            </a:r>
            <a:r>
              <a:rPr lang="ru-RU" dirty="0" err="1"/>
              <a:t>подпруживании</a:t>
            </a:r>
            <a:r>
              <a:rPr lang="ru-RU" dirty="0"/>
              <a:t> ледниковых вод. Реки, питавшиеся ледниковыми водами в межледниковые эпохи четвертичного периода, разрушили морены и переработали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KulundaShelter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43" b="84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Кулундинская</a:t>
            </a:r>
            <a:r>
              <a:rPr lang="ru-RU" dirty="0" smtClean="0"/>
              <a:t> равнина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улундинская равн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34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5722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/>
              <a:t>Приобское плато</a:t>
            </a:r>
            <a:r>
              <a:rPr lang="ru-RU" dirty="0"/>
              <a:t> и </a:t>
            </a:r>
            <a:r>
              <a:rPr lang="ru-RU" b="1" dirty="0" err="1"/>
              <a:t>Бие-Чумышская</a:t>
            </a:r>
            <a:r>
              <a:rPr lang="ru-RU" b="1" dirty="0"/>
              <a:t> возвышенность</a:t>
            </a:r>
            <a:r>
              <a:rPr lang="ru-RU" dirty="0"/>
              <a:t> — наиболее высокие предгорные участки </a:t>
            </a:r>
            <a:r>
              <a:rPr lang="ru-RU" dirty="0" err="1"/>
              <a:t>Западно-Сибирской</a:t>
            </a:r>
            <a:r>
              <a:rPr lang="ru-RU" dirty="0"/>
              <a:t> равнины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Поверхность</a:t>
            </a:r>
            <a:r>
              <a:rPr lang="ru-RU" dirty="0"/>
              <a:t> </a:t>
            </a:r>
            <a:r>
              <a:rPr lang="ru-RU" b="1" dirty="0"/>
              <a:t>Приобского плато</a:t>
            </a:r>
            <a:r>
              <a:rPr lang="ru-RU" dirty="0"/>
              <a:t> расчленена эрозионными долинами, простирающимися параллельно друг другу по ложбинам древнего стока. В направлении их протянулись и увалы.</a:t>
            </a:r>
          </a:p>
          <a:p>
            <a:pPr algn="just">
              <a:buNone/>
            </a:pPr>
            <a:r>
              <a:rPr lang="ru-RU" dirty="0"/>
              <a:t>С востока Приобское плато ограничивает Обь, широкая долина ее имеет асимметричное строение: правый берег низкий, левый высокий. Обь врезается в рыхлые отложения Приобского плато, и на крутом, высоком берегу под действием текучих вод интенсивно развиваются овраги и оползни. У г. </a:t>
            </a:r>
            <a:r>
              <a:rPr lang="ru-RU" dirty="0" err="1"/>
              <a:t>Камня-на-Оби</a:t>
            </a:r>
            <a:r>
              <a:rPr lang="ru-RU" dirty="0"/>
              <a:t> река прорезает плотные породы, долина суживается до трех километров. Ниже </a:t>
            </a:r>
            <a:r>
              <a:rPr lang="ru-RU" dirty="0" err="1"/>
              <a:t>Камня-на-Оби</a:t>
            </a:r>
            <a:r>
              <a:rPr lang="ru-RU" dirty="0"/>
              <a:t> расположено Обское водохранилище.</a:t>
            </a:r>
          </a:p>
          <a:p>
            <a:pPr algn="just">
              <a:buNone/>
            </a:pPr>
            <a:r>
              <a:rPr lang="ru-RU" dirty="0"/>
              <a:t>Водоразделы на Приобском плато плоские, с замкнутыми котловинами, по склонам водоразделов находятся балки и овраги. На водоразделах встречаются западины — это округлой формы понижения, возникшие в местах просачивания талых и дождевых вод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обское пла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Приобское плато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Бие-Чумышская</a:t>
            </a:r>
            <a:r>
              <a:rPr lang="ru-RU" b="1" dirty="0" smtClean="0"/>
              <a:t> </a:t>
            </a:r>
            <a:r>
              <a:rPr lang="ru-RU" b="1" dirty="0"/>
              <a:t>возвышенность</a:t>
            </a:r>
            <a:r>
              <a:rPr lang="ru-RU" dirty="0"/>
              <a:t> отделена от Приобского плато долиной Оби, расчленена рекой </a:t>
            </a:r>
            <a:r>
              <a:rPr lang="ru-RU" dirty="0" err="1"/>
              <a:t>Чумыш</a:t>
            </a:r>
            <a:r>
              <a:rPr lang="ru-RU" dirty="0"/>
              <a:t> и ее притоками. В западной части возвышенности находятся долины правых притоков Оби. Рельеф </a:t>
            </a:r>
            <a:r>
              <a:rPr lang="ru-RU" dirty="0" err="1"/>
              <a:t>Бие-Чумышской</a:t>
            </a:r>
            <a:r>
              <a:rPr lang="ru-RU" dirty="0"/>
              <a:t> возвышенности холмистый, с отчетливо вырисовывающимися сопками. На возвышенности развит овражно-балочный рельеф.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йско-чумышская возвышенн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05"/>
          <a:stretch>
            <a:fillRect/>
          </a:stretch>
        </p:blipFill>
        <p:spPr>
          <a:xfrm>
            <a:off x="0" y="0"/>
            <a:ext cx="94641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Равнинный рельеф края в основном благоприятен для развития сельского хозяйства. Плоские и волнистые участки являются лучшими пахотными землями; в понижениях, в долинах рек и на поймах расположены пастбища, сенокосы. На равнине удобно сооружать крупные промышленные предприятия, выгодно проводить линии электропередач, строить железные и автомобильные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   </a:t>
            </a:r>
            <a:r>
              <a:rPr lang="ru-RU" dirty="0"/>
              <a:t>Территория края относится к двум физическим странам — </a:t>
            </a:r>
            <a:r>
              <a:rPr lang="ru-RU" dirty="0" err="1">
                <a:hlinkClick r:id="rId2" tooltip="Западно-Сибирская равнина"/>
              </a:rPr>
              <a:t>Западно-Сибирской</a:t>
            </a:r>
            <a:r>
              <a:rPr lang="ru-RU" dirty="0">
                <a:hlinkClick r:id="rId2" tooltip="Западно-Сибирская равнина"/>
              </a:rPr>
              <a:t> равнине</a:t>
            </a:r>
            <a:r>
              <a:rPr lang="ru-RU" dirty="0"/>
              <a:t> и </a:t>
            </a:r>
            <a:r>
              <a:rPr lang="ru-RU" dirty="0">
                <a:hlinkClick r:id="rId3" tooltip="Алтайские горы"/>
              </a:rPr>
              <a:t>Алтай</a:t>
            </a:r>
            <a:r>
              <a:rPr lang="ru-RU" dirty="0"/>
              <a:t> — </a:t>
            </a:r>
            <a:r>
              <a:rPr lang="ru-RU" dirty="0">
                <a:hlinkClick r:id="rId4" tooltip="Саяны"/>
              </a:rPr>
              <a:t>Саяны</a:t>
            </a:r>
            <a:r>
              <a:rPr lang="ru-RU" dirty="0"/>
              <a:t>. Горная часть охватывает равнину с восточной и южной сторон — </a:t>
            </a:r>
            <a:r>
              <a:rPr lang="ru-RU" dirty="0" err="1">
                <a:hlinkClick r:id="rId5" tooltip="Салаирский кряж"/>
              </a:rPr>
              <a:t>Салаирский</a:t>
            </a:r>
            <a:r>
              <a:rPr lang="ru-RU" dirty="0">
                <a:hlinkClick r:id="rId5" tooltip="Салаирский кряж"/>
              </a:rPr>
              <a:t> кряж</a:t>
            </a:r>
            <a:r>
              <a:rPr lang="ru-RU" dirty="0"/>
              <a:t> и предгорья Алтая. Западная и центральная части преимущественно равнинного характера — </a:t>
            </a:r>
            <a:r>
              <a:rPr lang="ru-RU" dirty="0">
                <a:hlinkClick r:id="rId6" tooltip="Приобское плато"/>
              </a:rPr>
              <a:t>Приобское </a:t>
            </a:r>
            <a:r>
              <a:rPr lang="ru-RU" dirty="0" err="1" smtClean="0">
                <a:hlinkClick r:id="rId6" tooltip="Приобское плато"/>
              </a:rPr>
              <a:t>плато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7" tooltip="Бийско-Чумышская возвышенность"/>
              </a:rPr>
              <a:t>Бийско-Чумышская</a:t>
            </a:r>
            <a:r>
              <a:rPr lang="ru-RU" dirty="0" smtClean="0">
                <a:hlinkClick r:id="rId7" tooltip="Бийско-Чумышская возвышенность"/>
              </a:rPr>
              <a:t> возвышенность</a:t>
            </a:r>
            <a:r>
              <a:rPr lang="ru-RU" dirty="0"/>
              <a:t>, </a:t>
            </a:r>
            <a:r>
              <a:rPr lang="ru-RU" dirty="0" smtClean="0"/>
              <a:t>  </a:t>
            </a:r>
            <a:r>
              <a:rPr lang="ru-RU" dirty="0" err="1" smtClean="0">
                <a:hlinkClick r:id="rId8" tooltip="Кулундинская степь"/>
              </a:rPr>
              <a:t>Кулундинская</a:t>
            </a:r>
            <a:r>
              <a:rPr lang="ru-RU" dirty="0" smtClean="0">
                <a:hlinkClick r:id="rId8" tooltip="Кулундинская степь"/>
              </a:rPr>
              <a:t> </a:t>
            </a:r>
            <a:r>
              <a:rPr lang="ru-RU" dirty="0">
                <a:hlinkClick r:id="rId8" tooltip="Кулундинская степь"/>
              </a:rPr>
              <a:t>степь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 крае присутствуют почти все природные зоны России — </a:t>
            </a:r>
            <a:r>
              <a:rPr lang="ru-RU" dirty="0">
                <a:hlinkClick r:id="rId9" tooltip="Степь"/>
              </a:rPr>
              <a:t>степь</a:t>
            </a:r>
            <a:r>
              <a:rPr lang="ru-RU" dirty="0"/>
              <a:t> и </a:t>
            </a:r>
            <a:r>
              <a:rPr lang="ru-RU" dirty="0">
                <a:hlinkClick r:id="rId10" tooltip="Лесостепь"/>
              </a:rPr>
              <a:t>лесостепь</a:t>
            </a:r>
            <a:r>
              <a:rPr lang="ru-RU" dirty="0"/>
              <a:t>, </a:t>
            </a:r>
            <a:r>
              <a:rPr lang="ru-RU" dirty="0">
                <a:hlinkClick r:id="rId11" tooltip="Тайга"/>
              </a:rPr>
              <a:t>тайга</a:t>
            </a:r>
            <a:r>
              <a:rPr lang="ru-RU" dirty="0"/>
              <a:t> и </a:t>
            </a:r>
            <a:r>
              <a:rPr lang="ru-RU" dirty="0">
                <a:hlinkClick r:id="rId12" tooltip="Гора"/>
              </a:rPr>
              <a:t>горы</a:t>
            </a:r>
            <a:r>
              <a:rPr lang="ru-RU" dirty="0"/>
              <a:t>. Равнинная часть края характеризуется развитием степной и лесостепной природных зон, с </a:t>
            </a:r>
            <a:r>
              <a:rPr lang="ru-RU" dirty="0">
                <a:hlinkClick r:id="rId13" tooltip="Ленточные боры"/>
              </a:rPr>
              <a:t>ленточными борами</a:t>
            </a:r>
            <a:r>
              <a:rPr lang="ru-RU" dirty="0"/>
              <a:t>, развитой балочно-овражной сетью, озёрами и </a:t>
            </a:r>
            <a:r>
              <a:rPr lang="ru-RU" dirty="0" smtClean="0"/>
              <a:t>колками.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ПОЛЕЗНЫЕ ИСКОПАЕМЫЕ АЛТАЯ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Богаты недра Алтая полезными ископаемыми.</a:t>
            </a:r>
          </a:p>
          <a:p>
            <a:pPr algn="just"/>
            <a:r>
              <a:rPr lang="ru-RU" dirty="0"/>
              <a:t>Известны </a:t>
            </a:r>
            <a:r>
              <a:rPr lang="ru-RU" dirty="0" err="1"/>
              <a:t>Змеиногорское</a:t>
            </a:r>
            <a:r>
              <a:rPr lang="ru-RU" dirty="0"/>
              <a:t> и </a:t>
            </a:r>
            <a:r>
              <a:rPr lang="ru-RU" dirty="0" err="1"/>
              <a:t>Золотушинское</a:t>
            </a:r>
            <a:r>
              <a:rPr lang="ru-RU" dirty="0"/>
              <a:t> месторождения </a:t>
            </a:r>
            <a:r>
              <a:rPr lang="ru-RU" b="1" dirty="0"/>
              <a:t>полиметаллов</a:t>
            </a:r>
            <a:r>
              <a:rPr lang="ru-RU" dirty="0"/>
              <a:t>, которые имеют руды сложного состава и содержат медь, свинец, цинк, серебро, золото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Вольфрамомолибденовые</a:t>
            </a:r>
            <a:r>
              <a:rPr lang="ru-RU" dirty="0"/>
              <a:t> месторождения находятся в кристаллических породах. Иногда они расположены в известняках, перерезанных кварцевыми жилами с разнообразными компонентами, состоящими из вольфрама, цинка, меди и редких металлов.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Lead_electrolytic_and_1cm3_c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25002" cy="3571876"/>
          </a:xfrm>
        </p:spPr>
      </p:pic>
      <p:pic>
        <p:nvPicPr>
          <p:cNvPr id="5" name="Рисунок 4" descr="800px-Zinc_fragment_sublimed_and_1cm3_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401" y="3143248"/>
            <a:ext cx="5843599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50004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свинец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45720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цинк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Алтае имеется несколько месторождений </a:t>
            </a:r>
            <a:r>
              <a:rPr lang="ru-RU" b="1" dirty="0"/>
              <a:t>железных руд</a:t>
            </a:r>
            <a:r>
              <a:rPr lang="ru-RU" dirty="0"/>
              <a:t>. Главные из них находятся в районе </a:t>
            </a:r>
            <a:r>
              <a:rPr lang="ru-RU" dirty="0" err="1"/>
              <a:t>Холзунского</a:t>
            </a:r>
            <a:r>
              <a:rPr lang="ru-RU" dirty="0"/>
              <a:t> хребта — </a:t>
            </a:r>
            <a:r>
              <a:rPr lang="ru-RU" dirty="0" err="1"/>
              <a:t>Инское</a:t>
            </a:r>
            <a:r>
              <a:rPr lang="ru-RU" dirty="0"/>
              <a:t> и </a:t>
            </a:r>
            <a:r>
              <a:rPr lang="ru-RU" dirty="0" err="1"/>
              <a:t>Белорецкое</a:t>
            </a:r>
            <a:r>
              <a:rPr lang="ru-RU" dirty="0"/>
              <a:t> с запасами примерно 500 млн. </a:t>
            </a:r>
            <a:r>
              <a:rPr lang="ru-RU" dirty="0" smtClean="0"/>
              <a:t>магнетитовой </a:t>
            </a:r>
            <a:r>
              <a:rPr lang="ru-RU" dirty="0"/>
              <a:t>руды с содержанием железа от 30 до 50%. В </a:t>
            </a:r>
            <a:r>
              <a:rPr lang="ru-RU" dirty="0" err="1"/>
              <a:t>Кулундинской</a:t>
            </a:r>
            <a:r>
              <a:rPr lang="ru-RU" dirty="0"/>
              <a:t> степи железные руды находятся у озера </a:t>
            </a:r>
            <a:r>
              <a:rPr lang="ru-RU" dirty="0" err="1"/>
              <a:t>Кучук</a:t>
            </a:r>
            <a:r>
              <a:rPr lang="ru-RU" dirty="0"/>
              <a:t>, ст. Кулунда и с. Ключи. Руды Кулунды содержат до 20% железа. Месторождения железных руд найдены в хребтах </a:t>
            </a:r>
            <a:r>
              <a:rPr lang="ru-RU" dirty="0" err="1"/>
              <a:t>Сайлюгем</a:t>
            </a:r>
            <a:r>
              <a:rPr lang="ru-RU" dirty="0"/>
              <a:t>, Чуйском, в среднем течении </a:t>
            </a:r>
            <a:r>
              <a:rPr lang="ru-RU" dirty="0" err="1"/>
              <a:t>Чарыша</a:t>
            </a:r>
            <a:r>
              <a:rPr lang="ru-RU" dirty="0"/>
              <a:t> и Бии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Hematita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27219" cy="4254162"/>
          </a:xfrm>
        </p:spPr>
      </p:pic>
      <p:pic>
        <p:nvPicPr>
          <p:cNvPr id="5" name="Рисунок 4" descr="LightningVolt_Iron_Ore_Pell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486150"/>
            <a:ext cx="4876800" cy="3371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9322" y="428604"/>
            <a:ext cx="247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Железная руда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мородная ме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5429288" cy="37552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64371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По западным склонам </a:t>
            </a:r>
            <a:r>
              <a:rPr lang="ru-RU" sz="2800" dirty="0" err="1" smtClean="0"/>
              <a:t>Салаирского</a:t>
            </a:r>
            <a:r>
              <a:rPr lang="ru-RU" sz="2800" dirty="0" smtClean="0"/>
              <a:t> кряжа обнаружены месторождения </a:t>
            </a:r>
            <a:r>
              <a:rPr lang="ru-RU" sz="2800" b="1" dirty="0" smtClean="0"/>
              <a:t>бокситов</a:t>
            </a:r>
            <a:r>
              <a:rPr lang="ru-RU" sz="2800" dirty="0" smtClean="0"/>
              <a:t> (</a:t>
            </a:r>
            <a:r>
              <a:rPr lang="ru-RU" sz="2800" dirty="0" err="1" smtClean="0"/>
              <a:t>Бердское</a:t>
            </a:r>
            <a:r>
              <a:rPr lang="ru-RU" sz="2800" dirty="0" smtClean="0"/>
              <a:t>, Майское, </a:t>
            </a:r>
            <a:r>
              <a:rPr lang="ru-RU" sz="2800" dirty="0" err="1" smtClean="0"/>
              <a:t>Обуховское</a:t>
            </a:r>
            <a:r>
              <a:rPr lang="ru-RU" sz="2800" dirty="0" smtClean="0"/>
              <a:t> и другие месторождения)  и </a:t>
            </a:r>
            <a:r>
              <a:rPr lang="ru-RU" sz="2800" b="1" dirty="0" smtClean="0"/>
              <a:t>медной руды</a:t>
            </a:r>
            <a:r>
              <a:rPr lang="ru-RU" sz="2800" dirty="0" smtClean="0"/>
              <a:t>. На стыке Алтайских гор и Салаира залетают руды </a:t>
            </a:r>
            <a:r>
              <a:rPr lang="ru-RU" sz="2800" b="1" dirty="0" smtClean="0"/>
              <a:t>магния</a:t>
            </a:r>
            <a:r>
              <a:rPr lang="ru-RU" sz="2800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lvl="1" algn="just">
              <a:buNone/>
            </a:pPr>
            <a:endParaRPr lang="ru-RU" sz="19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endParaRPr lang="ru-RU" sz="19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Самородная медь. </a:t>
            </a:r>
            <a:r>
              <a:rPr lang="ru-RU" sz="1600" b="1" dirty="0" err="1" smtClean="0">
                <a:solidFill>
                  <a:schemeClr val="bg1"/>
                </a:solidFill>
              </a:rPr>
              <a:t>Потеряевское</a:t>
            </a:r>
            <a:r>
              <a:rPr lang="ru-RU" sz="1600" b="1" dirty="0" smtClean="0">
                <a:solidFill>
                  <a:schemeClr val="bg1"/>
                </a:solidFill>
              </a:rPr>
              <a:t> месторождение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озерах </a:t>
            </a:r>
            <a:r>
              <a:rPr lang="ru-RU" dirty="0" err="1"/>
              <a:t>Кучукском</a:t>
            </a:r>
            <a:r>
              <a:rPr lang="ru-RU" dirty="0"/>
              <a:t> и Большом Яровом есть </a:t>
            </a:r>
            <a:r>
              <a:rPr lang="ru-RU" b="1" dirty="0"/>
              <a:t>лечебные грязи</a:t>
            </a:r>
            <a:r>
              <a:rPr lang="ru-RU" dirty="0"/>
              <a:t>. В предгорьях Алтая найдены радиоактивные источники, особенно широко известны </a:t>
            </a:r>
            <a:r>
              <a:rPr lang="ru-RU" dirty="0" err="1"/>
              <a:t>Белокурихинские</a:t>
            </a:r>
            <a:r>
              <a:rPr lang="ru-RU" dirty="0"/>
              <a:t> </a:t>
            </a:r>
            <a:r>
              <a:rPr lang="ru-RU" b="1" dirty="0"/>
              <a:t>радоновые воды</a:t>
            </a:r>
            <a:r>
              <a:rPr lang="ru-RU" dirty="0"/>
              <a:t>, на базе которых функционирует </a:t>
            </a:r>
            <a:r>
              <a:rPr lang="ru-RU" dirty="0">
                <a:hlinkClick r:id="rId2"/>
              </a:rPr>
              <a:t>курорт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Кулундинской</a:t>
            </a:r>
            <a:r>
              <a:rPr lang="ru-RU" dirty="0"/>
              <a:t> низменности на глубине 1200—1400 </a:t>
            </a:r>
            <a:r>
              <a:rPr lang="ru-RU" i="1" dirty="0"/>
              <a:t>м </a:t>
            </a:r>
            <a:r>
              <a:rPr lang="ru-RU" dirty="0"/>
              <a:t>находятся пресные и минеральные подземные воды. Пресные воды пригодны для бытовых и технических целей, что имеет важное значение для засушливой Кулунды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Кулундинской</a:t>
            </a:r>
            <a:r>
              <a:rPr lang="ru-RU" dirty="0" smtClean="0"/>
              <a:t> низменности больше соленых озер, чем пресных, часть .их расположена на Приобском плато. В </a:t>
            </a:r>
            <a:r>
              <a:rPr lang="ru-RU" dirty="0" err="1" smtClean="0"/>
              <a:t>Кучукском</a:t>
            </a:r>
            <a:r>
              <a:rPr lang="ru-RU" dirty="0" smtClean="0"/>
              <a:t>, </a:t>
            </a:r>
            <a:r>
              <a:rPr lang="ru-RU" dirty="0" err="1" smtClean="0"/>
              <a:t>Кулундкнском</a:t>
            </a:r>
            <a:r>
              <a:rPr lang="ru-RU" dirty="0" smtClean="0"/>
              <a:t>, </a:t>
            </a:r>
            <a:r>
              <a:rPr lang="ru-RU" dirty="0" err="1" smtClean="0"/>
              <a:t>Мармышанском</a:t>
            </a:r>
            <a:r>
              <a:rPr lang="ru-RU" dirty="0" smtClean="0"/>
              <a:t> имеется </a:t>
            </a:r>
            <a:r>
              <a:rPr lang="ru-RU" b="1" dirty="0" smtClean="0"/>
              <a:t>мирабилит</a:t>
            </a:r>
            <a:r>
              <a:rPr lang="ru-RU" dirty="0" smtClean="0"/>
              <a:t> - сульфат натрия). В рапе </a:t>
            </a:r>
            <a:r>
              <a:rPr lang="ru-RU" dirty="0" err="1" smtClean="0"/>
              <a:t>Кучукского</a:t>
            </a:r>
            <a:r>
              <a:rPr lang="ru-RU" dirty="0" smtClean="0"/>
              <a:t> и Большого Ярового озер содержится </a:t>
            </a:r>
            <a:r>
              <a:rPr lang="ru-RU" b="1" dirty="0" smtClean="0"/>
              <a:t>хлористый магний</a:t>
            </a:r>
            <a:r>
              <a:rPr lang="ru-RU" dirty="0" smtClean="0"/>
              <a:t>, </a:t>
            </a:r>
            <a:r>
              <a:rPr lang="ru-RU" b="1" dirty="0" smtClean="0"/>
              <a:t>соли брома</a:t>
            </a:r>
            <a:r>
              <a:rPr lang="ru-RU" dirty="0" smtClean="0"/>
              <a:t>. Запасы поваренной соли в </a:t>
            </a:r>
            <a:r>
              <a:rPr lang="ru-RU" dirty="0" err="1" smtClean="0"/>
              <a:t>Кучукском</a:t>
            </a:r>
            <a:r>
              <a:rPr lang="ru-RU" dirty="0" smtClean="0"/>
              <a:t> озере составляют 56,8 млн. т; в </a:t>
            </a:r>
            <a:r>
              <a:rPr lang="ru-RU" dirty="0" err="1" smtClean="0"/>
              <a:t>Бурлинском</a:t>
            </a:r>
            <a:r>
              <a:rPr lang="ru-RU" dirty="0" smtClean="0"/>
              <a:t> — 30 млн. т</a:t>
            </a:r>
            <a:r>
              <a:rPr lang="ru-RU" i="1" dirty="0" smtClean="0"/>
              <a:t>. </a:t>
            </a:r>
            <a:r>
              <a:rPr lang="ru-RU" dirty="0" smtClean="0"/>
              <a:t>В Михайловском, </a:t>
            </a:r>
            <a:r>
              <a:rPr lang="ru-RU" dirty="0" err="1" smtClean="0"/>
              <a:t>Танатар</a:t>
            </a:r>
            <a:r>
              <a:rPr lang="ru-RU" dirty="0" smtClean="0"/>
              <a:t> 1, в </a:t>
            </a:r>
            <a:r>
              <a:rPr lang="ru-RU" dirty="0" err="1" smtClean="0"/>
              <a:t>Петуховских</a:t>
            </a:r>
            <a:r>
              <a:rPr lang="ru-RU" dirty="0" smtClean="0"/>
              <a:t> озерах содержится </a:t>
            </a:r>
            <a:r>
              <a:rPr lang="ru-RU" b="1" dirty="0" smtClean="0"/>
              <a:t>сода</a:t>
            </a:r>
            <a:r>
              <a:rPr lang="ru-RU" dirty="0" smtClean="0"/>
              <a:t>, </a:t>
            </a:r>
            <a:r>
              <a:rPr lang="ru-RU" b="1" dirty="0" smtClean="0"/>
              <a:t>поваренная соль,</a:t>
            </a:r>
            <a:r>
              <a:rPr lang="ru-RU" dirty="0" smtClean="0"/>
              <a:t> </a:t>
            </a:r>
            <a:r>
              <a:rPr lang="ru-RU" b="1" dirty="0" smtClean="0"/>
              <a:t>мирабилит</a:t>
            </a:r>
            <a:r>
              <a:rPr lang="ru-RU" dirty="0" smtClean="0"/>
              <a:t>. Общие запасы природной соды в крае — более 6 млн. т</a:t>
            </a:r>
            <a:r>
              <a:rPr lang="ru-RU" i="1" dirty="0" smtClean="0"/>
              <a:t>, </a:t>
            </a:r>
            <a:r>
              <a:rPr lang="ru-RU" dirty="0" smtClean="0"/>
              <a:t>что составляет примерно 96% запасов России (первое место в мире). По запасам мирабилита край занимает первое место в России. Мирабилит содержится в рассоле </a:t>
            </a:r>
            <a:r>
              <a:rPr lang="ru-RU" dirty="0" err="1" smtClean="0"/>
              <a:t>Кучукского</a:t>
            </a:r>
            <a:r>
              <a:rPr lang="ru-RU" dirty="0" smtClean="0"/>
              <a:t> озера и залегает в нем пластом мощностью до трех метров.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01122" cy="62151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Строительный материал имеется почти во всех районах края. Запасы </a:t>
            </a:r>
            <a:r>
              <a:rPr lang="ru-RU" b="1" dirty="0"/>
              <a:t>глин</a:t>
            </a:r>
            <a:r>
              <a:rPr lang="ru-RU" dirty="0"/>
              <a:t> для производства кирпича неограниченны. В среднем течении Бии находится </a:t>
            </a:r>
            <a:r>
              <a:rPr lang="ru-RU" dirty="0" err="1"/>
              <a:t>Ажинское</a:t>
            </a:r>
            <a:r>
              <a:rPr lang="ru-RU" dirty="0"/>
              <a:t> месторождение многоцветных красящих глин — красного, синего, желтого, серого и других цветов. Из них изготовляются минеральные краски. Цементные огнеупорные глины расположены на западных склонах Салаира. Крупное </a:t>
            </a:r>
            <a:r>
              <a:rPr lang="ru-RU" dirty="0" err="1"/>
              <a:t>Врублево-Агафоновское</a:t>
            </a:r>
            <a:r>
              <a:rPr lang="ru-RU" dirty="0"/>
              <a:t> месторождение в районе ст. </a:t>
            </a:r>
            <a:r>
              <a:rPr lang="ru-RU" dirty="0" err="1"/>
              <a:t>Голуха</a:t>
            </a:r>
            <a:r>
              <a:rPr lang="ru-RU" dirty="0"/>
              <a:t> имеет запасы до 35 млн. т</a:t>
            </a:r>
            <a:r>
              <a:rPr lang="ru-RU" i="1" dirty="0"/>
              <a:t> </a:t>
            </a:r>
            <a:r>
              <a:rPr lang="ru-RU" dirty="0"/>
              <a:t>известняка и 11 млн. т</a:t>
            </a:r>
            <a:r>
              <a:rPr lang="ru-RU" i="1" dirty="0"/>
              <a:t> </a:t>
            </a:r>
            <a:r>
              <a:rPr lang="ru-RU" dirty="0"/>
              <a:t>глины.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35798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Алтайском крае широко распространены различные виды песка. </a:t>
            </a:r>
            <a:r>
              <a:rPr lang="ru-RU" b="1" dirty="0"/>
              <a:t>Кварцевые пески</a:t>
            </a:r>
            <a:r>
              <a:rPr lang="ru-RU" dirty="0"/>
              <a:t> используются для производства силикатных кирпичей, из чистых кварцевых песков получают стекло. Месторождения </a:t>
            </a:r>
            <a:r>
              <a:rPr lang="ru-RU" b="1" dirty="0"/>
              <a:t>строительных песков</a:t>
            </a:r>
            <a:r>
              <a:rPr lang="ru-RU" dirty="0"/>
              <a:t> расположены вблизи Барнаула, </a:t>
            </a:r>
            <a:r>
              <a:rPr lang="ru-RU" dirty="0" err="1"/>
              <a:t>Камня-на-Оби</a:t>
            </a:r>
            <a:r>
              <a:rPr lang="ru-RU" dirty="0"/>
              <a:t>. Песчано-гравийные смеси находятся в долине Бии, Катуни, в</a:t>
            </a:r>
            <a:r>
              <a:rPr lang="ru-RU" i="1" dirty="0"/>
              <a:t> </a:t>
            </a:r>
            <a:r>
              <a:rPr lang="ru-RU" dirty="0"/>
              <a:t>верховьях Алея.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Мрамор</a:t>
            </a:r>
            <a:r>
              <a:rPr lang="ru-RU" dirty="0"/>
              <a:t> — ценный декоративный строительный материал. По долине Чуй на десятки километров тянутся хребты, основной породой которых является белый, фиолетовый и серый мрамор. В </a:t>
            </a:r>
            <a:r>
              <a:rPr lang="ru-RU" dirty="0" err="1"/>
              <a:t>Ороктойском</a:t>
            </a:r>
            <a:r>
              <a:rPr lang="ru-RU" dirty="0"/>
              <a:t> месторождении (среднее течение Катуни) мрамор нескольких цветов и оттенков: палевые и белоснежные мраморы сменяются </a:t>
            </a:r>
            <a:r>
              <a:rPr lang="ru-RU" dirty="0" err="1"/>
              <a:t>розовыми</a:t>
            </a:r>
            <a:r>
              <a:rPr lang="ru-RU" dirty="0"/>
              <a:t> и золотистыми. </a:t>
            </a:r>
            <a:r>
              <a:rPr lang="ru-RU" dirty="0" err="1"/>
              <a:t>Ороктойским</a:t>
            </a:r>
            <a:r>
              <a:rPr lang="ru-RU" dirty="0"/>
              <a:t> мрамором облицована Таганская станция Московского Метрополитена, а </a:t>
            </a:r>
            <a:r>
              <a:rPr lang="ru-RU" dirty="0" err="1"/>
              <a:t>пуштулимским</a:t>
            </a:r>
            <a:r>
              <a:rPr lang="ru-RU" dirty="0"/>
              <a:t> — колонны станции «Парк культуры и отдыха». </a:t>
            </a:r>
            <a:r>
              <a:rPr lang="ru-RU" dirty="0" err="1"/>
              <a:t>Пуштулимское</a:t>
            </a:r>
            <a:r>
              <a:rPr lang="ru-RU" dirty="0"/>
              <a:t> месторождение находится на Салаире. Известен </a:t>
            </a:r>
            <a:r>
              <a:rPr lang="ru-RU" dirty="0" err="1"/>
              <a:t>коргонский</a:t>
            </a:r>
            <a:r>
              <a:rPr lang="ru-RU" dirty="0"/>
              <a:t> мрамор по </a:t>
            </a:r>
            <a:r>
              <a:rPr lang="ru-RU" dirty="0" err="1"/>
              <a:t>Чарышу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Алтайские горы</a:t>
            </a:r>
            <a:r>
              <a:rPr lang="ru-RU" dirty="0"/>
              <a:t> состоят из хребтов, имеющих сложное расположение. В </a:t>
            </a:r>
            <a:r>
              <a:rPr lang="ru-RU" dirty="0">
                <a:hlinkClick r:id="rId2" tooltip="горах Алтая"/>
              </a:rPr>
              <a:t>горах Алтая</a:t>
            </a:r>
            <a:r>
              <a:rPr lang="ru-RU" dirty="0"/>
              <a:t> типы рельефа разнообразнее, чем на равнинах: имеется низкогорье, среднегорье, высокогорье, участки древних равнин и межгорные котловины. Низкогорье поднимается над равнинами края на 500 м и постепенно переходит в среднегорье с высотами до 2000 м. Низкогорье и среднегорье образовались на месте наклонной поверхности древней равнины и сильно расчленены разрушительной деятельностью воды, ветра, ледников. Для низкогорья и среднегорья характерно веерообразное расположение хребтов, простирающихся с северо-запада на юго-восток. Вершины среднегорных хребтов в основном плоские, иногда округлые, склоны пологие, разделены речными долинами. На водоразделах встречаются участки древней равнины в виде плоских плато.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bleUSG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80"/>
            <a:ext cx="9144000" cy="6854449"/>
          </a:xfrm>
        </p:spPr>
      </p:pic>
      <p:sp>
        <p:nvSpPr>
          <p:cNvPr id="5" name="TextBox 4"/>
          <p:cNvSpPr txBox="1"/>
          <p:nvPr/>
        </p:nvSpPr>
        <p:spPr>
          <a:xfrm>
            <a:off x="6643702" y="642918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мрамор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86544"/>
          </a:xfrm>
        </p:spPr>
        <p:txBody>
          <a:bodyPr/>
          <a:lstStyle/>
          <a:p>
            <a:pPr algn="just"/>
            <a:r>
              <a:rPr lang="ru-RU" dirty="0" smtClean="0"/>
              <a:t>Яшмы, кварциты, порфиры и другие поделочные камни, многокрасочные и высококачественные, находятся в </a:t>
            </a:r>
            <a:r>
              <a:rPr lang="ru-RU" dirty="0" err="1" smtClean="0"/>
              <a:t>Колыванском</a:t>
            </a:r>
            <a:r>
              <a:rPr lang="ru-RU" dirty="0" smtClean="0"/>
              <a:t>, </a:t>
            </a:r>
            <a:r>
              <a:rPr lang="ru-RU" dirty="0" err="1" smtClean="0"/>
              <a:t>Тигирецком</a:t>
            </a:r>
            <a:r>
              <a:rPr lang="ru-RU" dirty="0" smtClean="0"/>
              <a:t>, </a:t>
            </a:r>
            <a:r>
              <a:rPr lang="ru-RU" dirty="0" err="1" smtClean="0"/>
              <a:t>Коргонском</a:t>
            </a:r>
            <a:r>
              <a:rPr lang="ru-RU" dirty="0" smtClean="0"/>
              <a:t> и других хребтах северо-западного Алтая. Нередко встречаются опалы, халцедоны, горный хрусталь. В Горном Алтае есть грифовые сланцы, на Салаире — графит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0px-Jasper.pebble.600p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56157" y="-1229843"/>
            <a:ext cx="6817341" cy="9358345"/>
          </a:xfrm>
        </p:spPr>
      </p:pic>
      <p:sp>
        <p:nvSpPr>
          <p:cNvPr id="6" name="TextBox 5"/>
          <p:cNvSpPr txBox="1"/>
          <p:nvPr/>
        </p:nvSpPr>
        <p:spPr>
          <a:xfrm>
            <a:off x="785786" y="71435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яшма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4px-Baptismal_Font_Magde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639977" cy="689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Чаша из порфира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ах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0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Малахит, лазурит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 Алтае много поделочных, только здесь встречающихся камней, известных с демидовских времен. В пос.</a:t>
            </a:r>
            <a:r>
              <a:rPr lang="ru-RU" b="1" dirty="0" smtClean="0"/>
              <a:t> Колывань</a:t>
            </a:r>
            <a:r>
              <a:rPr lang="ru-RU" dirty="0" smtClean="0"/>
              <a:t> находится шлифовальная фабрика. Вазы и чаши, изготовленные здесь, украшают залы различных музеев нашей страны и зарубежья. А самая крупная вещь, изготовленная здесь, — чаша Колоссальная, вес которой составляет 11 тонн, находится в Эрмитаже г. Санкт-Петербурга. Чаще ее называют «Царицей ваз», а изготавливали ее 15 лет. Не случайно изображение этой вазы помещено на герб Алтайского края.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/>
              <a:t>Колыванская</a:t>
            </a:r>
            <a:r>
              <a:rPr lang="ru-RU" u="sng" dirty="0" smtClean="0"/>
              <a:t> ваза - "царица ваз". 1829-1843 гг.</a:t>
            </a:r>
            <a:endParaRPr lang="ru-RU" dirty="0"/>
          </a:p>
        </p:txBody>
      </p:sp>
      <p:pic>
        <p:nvPicPr>
          <p:cNvPr id="4" name="Содержимое 3" descr="колыванская ва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429420" cy="520701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Гнейсы</a:t>
            </a:r>
            <a:r>
              <a:rPr lang="ru-RU" dirty="0"/>
              <a:t> и </a:t>
            </a:r>
            <a:r>
              <a:rPr lang="ru-RU" b="1" dirty="0"/>
              <a:t>гипс</a:t>
            </a:r>
            <a:r>
              <a:rPr lang="ru-RU" dirty="0"/>
              <a:t> используются как строительные материалы. Основное месторождение гипса у озера </a:t>
            </a:r>
            <a:r>
              <a:rPr lang="ru-RU" dirty="0" err="1"/>
              <a:t>Джира</a:t>
            </a:r>
            <a:r>
              <a:rPr lang="ru-RU" dirty="0"/>
              <a:t> в </a:t>
            </a:r>
            <a:r>
              <a:rPr lang="ru-RU" dirty="0" err="1"/>
              <a:t>Кулундинской</a:t>
            </a:r>
            <a:r>
              <a:rPr lang="ru-RU" dirty="0"/>
              <a:t> степи.</a:t>
            </a:r>
          </a:p>
          <a:p>
            <a:pPr algn="just"/>
            <a:r>
              <a:rPr lang="ru-RU" dirty="0"/>
              <a:t>Значительны запасы </a:t>
            </a:r>
            <a:r>
              <a:rPr lang="ru-RU" b="1" dirty="0"/>
              <a:t>гранита</a:t>
            </a:r>
            <a:r>
              <a:rPr lang="ru-RU" dirty="0"/>
              <a:t>, который применяется при строительстве прочных сооружений; он хорошо полируется и поэтому используется для облицовки зданий и памятников.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6754714_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099821" cy="555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285728"/>
            <a:ext cx="363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Виды гранита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1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пределах края находится лишь северная часть горной системы Алтая. Это хребты – </a:t>
            </a:r>
            <a:r>
              <a:rPr lang="ru-RU" dirty="0" err="1" smtClean="0"/>
              <a:t>Колыванский</a:t>
            </a:r>
            <a:r>
              <a:rPr lang="ru-RU" dirty="0" smtClean="0"/>
              <a:t>, </a:t>
            </a:r>
            <a:r>
              <a:rPr lang="ru-RU" dirty="0" err="1" smtClean="0"/>
              <a:t>Тигирекский</a:t>
            </a:r>
            <a:r>
              <a:rPr lang="ru-RU" dirty="0" smtClean="0"/>
              <a:t>, часть </a:t>
            </a:r>
            <a:r>
              <a:rPr lang="ru-RU" dirty="0" err="1" smtClean="0"/>
              <a:t>Коргонского</a:t>
            </a:r>
            <a:r>
              <a:rPr lang="ru-RU" dirty="0" smtClean="0"/>
              <a:t>, </a:t>
            </a:r>
            <a:r>
              <a:rPr lang="ru-RU" dirty="0" err="1" smtClean="0"/>
              <a:t>Бащелакского</a:t>
            </a:r>
            <a:r>
              <a:rPr lang="ru-RU" dirty="0" smtClean="0"/>
              <a:t>, </a:t>
            </a:r>
            <a:r>
              <a:rPr lang="ru-RU" dirty="0" err="1" smtClean="0"/>
              <a:t>Ануйского</a:t>
            </a:r>
            <a:r>
              <a:rPr lang="ru-RU" dirty="0" smtClean="0"/>
              <a:t>, </a:t>
            </a:r>
            <a:r>
              <a:rPr lang="ru-RU" dirty="0" err="1" smtClean="0"/>
              <a:t>Чергинского</a:t>
            </a:r>
            <a:r>
              <a:rPr lang="ru-RU" dirty="0" smtClean="0"/>
              <a:t> и </a:t>
            </a:r>
            <a:r>
              <a:rPr lang="ru-RU" dirty="0" err="1" smtClean="0"/>
              <a:t>Семинского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Высшая точка — 2490 метров</a:t>
            </a:r>
            <a:r>
              <a:rPr lang="ru-RU" dirty="0" smtClean="0"/>
              <a:t> пока не имеет официального названия на карте и находится в истоках реки Кумир на </a:t>
            </a:r>
            <a:r>
              <a:rPr lang="ru-RU" dirty="0" err="1" smtClean="0"/>
              <a:t>Коргонском</a:t>
            </a:r>
            <a:r>
              <a:rPr lang="ru-RU" dirty="0" smtClean="0"/>
              <a:t> хребте.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004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400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Коргонский</a:t>
            </a:r>
            <a:r>
              <a:rPr lang="ru-RU" dirty="0" smtClean="0"/>
              <a:t> хребет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ми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486"/>
          <a:stretch>
            <a:fillRect/>
          </a:stretch>
        </p:blipFill>
        <p:spPr>
          <a:xfrm>
            <a:off x="29995" y="214290"/>
            <a:ext cx="9114005" cy="64246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Семинский</a:t>
            </a:r>
            <a:r>
              <a:rPr lang="ru-RU" dirty="0" smtClean="0"/>
              <a:t> хребет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гирек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873"/>
          <a:stretch>
            <a:fillRect/>
          </a:stretch>
        </p:blipFill>
        <p:spPr>
          <a:xfrm>
            <a:off x="-77229" y="0"/>
            <a:ext cx="935107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Тигирецкий</a:t>
            </a:r>
            <a:r>
              <a:rPr lang="ru-RU" dirty="0" smtClean="0"/>
              <a:t> хребет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4288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На склонах некоторых хребтов много пещер. Есть пещеры, в которых археологи находят следы обитания древнего человека. Например, в </a:t>
            </a:r>
            <a:r>
              <a:rPr lang="ru-RU" b="1" u="sng" dirty="0" smtClean="0">
                <a:hlinkClick r:id="rId2"/>
              </a:rPr>
              <a:t>Денисовой пещере</a:t>
            </a:r>
            <a:r>
              <a:rPr lang="ru-RU" dirty="0" smtClean="0"/>
              <a:t>(долина р. </a:t>
            </a:r>
            <a:r>
              <a:rPr lang="ru-RU" dirty="0" err="1" smtClean="0"/>
              <a:t>Ануй</a:t>
            </a:r>
            <a:r>
              <a:rPr lang="ru-RU" dirty="0" smtClean="0"/>
              <a:t> в </a:t>
            </a:r>
            <a:r>
              <a:rPr lang="ru-RU" dirty="0" err="1" smtClean="0"/>
              <a:t>Солонешенском</a:t>
            </a:r>
            <a:r>
              <a:rPr lang="ru-RU" dirty="0" smtClean="0"/>
              <a:t> районе) обнаружены останки древнего человека возрастом 42 тысячи лет. </a:t>
            </a:r>
            <a:endParaRPr lang="ru-RU" dirty="0"/>
          </a:p>
        </p:txBody>
      </p:sp>
      <p:pic>
        <p:nvPicPr>
          <p:cNvPr id="4" name="Рисунок 3" descr="денисова пещ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571744"/>
            <a:ext cx="5323865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272</Words>
  <Application>Microsoft Office PowerPoint</Application>
  <PresentationFormat>Экран (4:3)</PresentationFormat>
  <Paragraphs>58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Основные формы рельефа Алтайского края</vt:lpstr>
      <vt:lpstr>Слайд 2</vt:lpstr>
      <vt:lpstr>Слайд 3</vt:lpstr>
      <vt:lpstr>Слайд 4</vt:lpstr>
      <vt:lpstr>Слайд 5</vt:lpstr>
      <vt:lpstr>Коргонский хребет</vt:lpstr>
      <vt:lpstr>Семинский хребет</vt:lpstr>
      <vt:lpstr>Тигирецкий хребет</vt:lpstr>
      <vt:lpstr>Слайд 9</vt:lpstr>
      <vt:lpstr>Слайд 10</vt:lpstr>
      <vt:lpstr>Салаирский кряж</vt:lpstr>
      <vt:lpstr>Слайд 12</vt:lpstr>
      <vt:lpstr>Кулундинская равнина</vt:lpstr>
      <vt:lpstr>Слайд 14</vt:lpstr>
      <vt:lpstr>Слайд 15</vt:lpstr>
      <vt:lpstr>Приобское плато</vt:lpstr>
      <vt:lpstr>Слайд 17</vt:lpstr>
      <vt:lpstr>Слайд 18</vt:lpstr>
      <vt:lpstr>Слайд 19</vt:lpstr>
      <vt:lpstr>ПОЛЕЗНЫЕ ИСКОПАЕМЫЕ АЛТАЯ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Малахит, лазурит</vt:lpstr>
      <vt:lpstr>Слайд 35</vt:lpstr>
      <vt:lpstr>Колыванская ваза - "царица ваз". 1829-1843 гг.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рельефа Алтайского края</dc:title>
  <dc:creator>1</dc:creator>
  <cp:lastModifiedBy>1</cp:lastModifiedBy>
  <cp:revision>21</cp:revision>
  <dcterms:created xsi:type="dcterms:W3CDTF">2011-09-28T16:11:32Z</dcterms:created>
  <dcterms:modified xsi:type="dcterms:W3CDTF">2012-10-19T16:05:28Z</dcterms:modified>
</cp:coreProperties>
</file>