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9" r:id="rId7"/>
    <p:sldId id="263" r:id="rId8"/>
    <p:sldId id="273" r:id="rId9"/>
    <p:sldId id="260" r:id="rId10"/>
    <p:sldId id="265" r:id="rId11"/>
    <p:sldId id="266" r:id="rId12"/>
    <p:sldId id="267" r:id="rId13"/>
    <p:sldId id="271" r:id="rId14"/>
    <p:sldId id="261" r:id="rId15"/>
    <p:sldId id="262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096B74-83EF-4FB3-B6A1-807CC5B0A6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08C3AC-EBC0-4F11-8EAB-F79BF6223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svastour.ru/fisht/nf27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564904"/>
            <a:ext cx="6476256" cy="144016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Географическое положение, рельеф и полезные ископаемые Краснодарского края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Рельеф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64400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355976" y="1196752"/>
            <a:ext cx="4608512" cy="51125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Поверхность Краснодарского края делится рекой Кубань на две части: северную равнинную и южную гористую. Каждая из этих частей имеет особенности рельефа, климата, почв, растительного и животного мира.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 Почти две трети территории края занимает </a:t>
            </a:r>
            <a:r>
              <a:rPr lang="ru-RU" sz="1800" b="1" dirty="0" smtClean="0">
                <a:solidFill>
                  <a:schemeClr val="tx2"/>
                </a:solidFill>
              </a:rPr>
              <a:t>Азово-Кубанская равнина</a:t>
            </a:r>
            <a:r>
              <a:rPr lang="ru-RU" sz="1800" dirty="0" smtClean="0">
                <a:solidFill>
                  <a:schemeClr val="tx2"/>
                </a:solidFill>
              </a:rPr>
              <a:t>. Она включает в себя </a:t>
            </a:r>
            <a:r>
              <a:rPr lang="ru-RU" sz="1800" b="1" dirty="0" err="1" smtClean="0">
                <a:solidFill>
                  <a:schemeClr val="tx2"/>
                </a:solidFill>
              </a:rPr>
              <a:t>Прикубанскую</a:t>
            </a:r>
            <a:r>
              <a:rPr lang="ru-RU" sz="1800" b="1" dirty="0" smtClean="0">
                <a:solidFill>
                  <a:schemeClr val="tx2"/>
                </a:solidFill>
              </a:rPr>
              <a:t> и Приазовскую </a:t>
            </a:r>
            <a:r>
              <a:rPr lang="ru-RU" sz="1800" dirty="0" smtClean="0">
                <a:solidFill>
                  <a:schemeClr val="tx2"/>
                </a:solidFill>
              </a:rPr>
              <a:t>низменности, а также </a:t>
            </a:r>
            <a:r>
              <a:rPr lang="ru-RU" sz="1800" b="1" dirty="0" err="1" smtClean="0">
                <a:solidFill>
                  <a:schemeClr val="tx2"/>
                </a:solidFill>
              </a:rPr>
              <a:t>Закубанскую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равнину. На Таманском полуострове много грязевых вулканов.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К югу от реки Кубани </a:t>
            </a:r>
            <a:r>
              <a:rPr lang="ru-RU" sz="1800" dirty="0" err="1" smtClean="0">
                <a:solidFill>
                  <a:schemeClr val="tx2"/>
                </a:solidFill>
              </a:rPr>
              <a:t>Закубанская</a:t>
            </a:r>
            <a:r>
              <a:rPr lang="ru-RU" sz="1800" dirty="0" smtClean="0">
                <a:solidFill>
                  <a:schemeClr val="tx2"/>
                </a:solidFill>
              </a:rPr>
              <a:t> равнина постепенно сменяется холмистой поверхностью . Это предгорье </a:t>
            </a:r>
            <a:r>
              <a:rPr lang="ru-RU" sz="1800" b="1" dirty="0" smtClean="0">
                <a:solidFill>
                  <a:schemeClr val="tx2"/>
                </a:solidFill>
              </a:rPr>
              <a:t>Западного Кавказа </a:t>
            </a:r>
            <a:r>
              <a:rPr lang="ru-RU" sz="1800" dirty="0" smtClean="0">
                <a:solidFill>
                  <a:schemeClr val="tx2"/>
                </a:solidFill>
              </a:rPr>
              <a:t>,которое переходит в высокогорную часть </a:t>
            </a:r>
            <a:r>
              <a:rPr lang="ru-RU" sz="1800" b="1" dirty="0" smtClean="0">
                <a:solidFill>
                  <a:schemeClr val="tx2"/>
                </a:solidFill>
              </a:rPr>
              <a:t>Главного Кавказского хребта. </a:t>
            </a:r>
            <a:r>
              <a:rPr lang="ru-RU" sz="1800" dirty="0" smtClean="0">
                <a:solidFill>
                  <a:schemeClr val="tx2"/>
                </a:solidFill>
              </a:rPr>
              <a:t>Высшая точка — гора </a:t>
            </a:r>
            <a:r>
              <a:rPr lang="ru-RU" sz="1800" b="1" dirty="0" err="1" smtClean="0">
                <a:solidFill>
                  <a:schemeClr val="tx2"/>
                </a:solidFill>
              </a:rPr>
              <a:t>Цахвоа</a:t>
            </a:r>
            <a:r>
              <a:rPr lang="ru-RU" sz="1800" dirty="0" smtClean="0">
                <a:solidFill>
                  <a:schemeClr val="tx2"/>
                </a:solidFill>
              </a:rPr>
              <a:t> (3345 м).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Поверхность края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8938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7" descr="bb4388bb76cdac16f087c7afbee3e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2448" cy="2304256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37"/>
          <p:cNvGrpSpPr>
            <a:grpSpLocks noGrp="1"/>
          </p:cNvGrpSpPr>
          <p:nvPr/>
        </p:nvGrpSpPr>
        <p:grpSpPr bwMode="auto">
          <a:xfrm>
            <a:off x="467827" y="3933056"/>
            <a:ext cx="4032448" cy="2592288"/>
            <a:chOff x="41" y="720"/>
            <a:chExt cx="2287" cy="1715"/>
          </a:xfrm>
        </p:grpSpPr>
        <p:pic>
          <p:nvPicPr>
            <p:cNvPr id="9" name="Picture 8" descr="0_60b7_d6a161ff_X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" y="720"/>
              <a:ext cx="2287" cy="171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734" y="775"/>
              <a:ext cx="115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0000"/>
                  </a:solidFill>
                </a:rPr>
                <a:t>Горная река</a:t>
              </a:r>
            </a:p>
          </p:txBody>
        </p:sp>
      </p:grpSp>
      <p:grpSp>
        <p:nvGrpSpPr>
          <p:cNvPr id="11" name="Group 34"/>
          <p:cNvGrpSpPr>
            <a:grpSpLocks noGrp="1"/>
          </p:cNvGrpSpPr>
          <p:nvPr/>
        </p:nvGrpSpPr>
        <p:grpSpPr bwMode="auto">
          <a:xfrm>
            <a:off x="4643270" y="3933056"/>
            <a:ext cx="4033186" cy="2592778"/>
            <a:chOff x="1385" y="527"/>
            <a:chExt cx="1927" cy="1967"/>
          </a:xfrm>
        </p:grpSpPr>
        <p:pic>
          <p:nvPicPr>
            <p:cNvPr id="12" name="Picture 32" descr="Ейский лима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5" y="527"/>
              <a:ext cx="1881" cy="1967"/>
            </a:xfrm>
            <a:prstGeom prst="rect">
              <a:avLst/>
            </a:prstGeom>
            <a:noFill/>
          </p:spPr>
        </p:pic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2112" y="2208"/>
              <a:ext cx="120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 err="1">
                  <a:solidFill>
                    <a:srgbClr val="FF0000"/>
                  </a:solidFill>
                </a:rPr>
                <a:t>Ейский</a:t>
              </a:r>
              <a:r>
                <a:rPr lang="ru-RU" dirty="0">
                  <a:solidFill>
                    <a:srgbClr val="FF0000"/>
                  </a:solidFill>
                </a:rPr>
                <a:t> лиман</a:t>
              </a:r>
            </a:p>
          </p:txBody>
        </p:sp>
      </p:grpSp>
      <p:grpSp>
        <p:nvGrpSpPr>
          <p:cNvPr id="14" name="Group 36"/>
          <p:cNvGrpSpPr>
            <a:grpSpLocks noGrp="1"/>
          </p:cNvGrpSpPr>
          <p:nvPr/>
        </p:nvGrpSpPr>
        <p:grpSpPr bwMode="auto">
          <a:xfrm rot="-1349423">
            <a:off x="4653393" y="1366696"/>
            <a:ext cx="4041775" cy="2342587"/>
            <a:chOff x="2928" y="672"/>
            <a:chExt cx="2304" cy="1694"/>
          </a:xfrm>
        </p:grpSpPr>
        <p:pic>
          <p:nvPicPr>
            <p:cNvPr id="15" name="Picture 9" descr="Novoro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388642">
              <a:off x="2928" y="672"/>
              <a:ext cx="2258" cy="16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 rot="1434739">
              <a:off x="4080" y="899"/>
              <a:ext cx="115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0000"/>
                  </a:solidFill>
                </a:rPr>
                <a:t>Черное море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Формы рельефа </a:t>
            </a:r>
            <a:b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Краснодарского  края</a:t>
            </a:r>
            <a:endParaRPr lang="ru-RU" dirty="0"/>
          </a:p>
        </p:txBody>
      </p:sp>
      <p:pic>
        <p:nvPicPr>
          <p:cNvPr id="4" name="Picture 29" descr="грязевый вулкан таман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268760"/>
            <a:ext cx="3168352" cy="2647950"/>
          </a:xfrm>
          <a:noFill/>
          <a:ln/>
        </p:spPr>
      </p:pic>
      <p:pic>
        <p:nvPicPr>
          <p:cNvPr id="5" name="Picture 33" descr="скала пар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4"/>
            <a:ext cx="3240360" cy="2736304"/>
          </a:xfrm>
          <a:prstGeom prst="rect">
            <a:avLst/>
          </a:prstGeom>
          <a:noFill/>
        </p:spPr>
      </p:pic>
      <p:pic>
        <p:nvPicPr>
          <p:cNvPr id="6" name="Picture 34" descr="Гуамское ущел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2914650" cy="2664296"/>
          </a:xfrm>
          <a:prstGeom prst="rect">
            <a:avLst/>
          </a:prstGeom>
          <a:noFill/>
        </p:spPr>
      </p:pic>
      <p:pic>
        <p:nvPicPr>
          <p:cNvPr id="7" name="Picture 20" descr="Цахво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504" y="3933056"/>
            <a:ext cx="3168352" cy="2799904"/>
          </a:xfrm>
          <a:prstGeom prst="rect">
            <a:avLst/>
          </a:prstGeom>
          <a:noFill/>
          <a:ln/>
        </p:spPr>
      </p:pic>
      <p:pic>
        <p:nvPicPr>
          <p:cNvPr id="8" name="Picture 23" descr="Скала петуш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59832" y="1268760"/>
            <a:ext cx="3329955" cy="2655888"/>
          </a:xfrm>
          <a:prstGeom prst="rect">
            <a:avLst/>
          </a:prstGeom>
          <a:noFill/>
          <a:ln/>
        </p:spPr>
      </p:pic>
      <p:pic>
        <p:nvPicPr>
          <p:cNvPr id="9" name="Picture 32" descr="Альпийский лу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275857" y="3933056"/>
            <a:ext cx="3168352" cy="28083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Работа с контурными картами</a:t>
            </a:r>
            <a:endParaRPr lang="ru-RU" dirty="0"/>
          </a:p>
        </p:txBody>
      </p:sp>
      <p:pic>
        <p:nvPicPr>
          <p:cNvPr id="5" name="Рисунок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  <a:grayscl/>
          </a:blip>
          <a:stretch>
            <a:fillRect/>
          </a:stretch>
        </p:blipFill>
        <p:spPr bwMode="auto">
          <a:xfrm>
            <a:off x="4648200" y="1865950"/>
            <a:ext cx="4038600" cy="39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860032" y="1268760"/>
            <a:ext cx="410445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Задание: </a:t>
            </a:r>
            <a:r>
              <a:rPr lang="ru-RU" dirty="0" smtClean="0"/>
              <a:t>нанесите на к/</a:t>
            </a:r>
            <a:r>
              <a:rPr lang="ru-RU" dirty="0" err="1" smtClean="0"/>
              <a:t>к</a:t>
            </a:r>
            <a:r>
              <a:rPr lang="ru-RU" dirty="0" smtClean="0"/>
              <a:t> основные формы рельефа края.</a:t>
            </a:r>
          </a:p>
          <a:p>
            <a:pPr>
              <a:buNone/>
            </a:pPr>
            <a:r>
              <a:rPr lang="ru-RU" dirty="0" smtClean="0"/>
              <a:t>Азово-Кубанская равнина</a:t>
            </a:r>
          </a:p>
          <a:p>
            <a:pPr>
              <a:buNone/>
            </a:pPr>
            <a:r>
              <a:rPr lang="ru-RU" dirty="0" smtClean="0"/>
              <a:t>    Приазовская, </a:t>
            </a:r>
            <a:r>
              <a:rPr lang="ru-RU" dirty="0" err="1" smtClean="0"/>
              <a:t>Прикубанская</a:t>
            </a:r>
            <a:r>
              <a:rPr lang="ru-RU" dirty="0" smtClean="0"/>
              <a:t> </a:t>
            </a:r>
            <a:r>
              <a:rPr lang="ru-RU" dirty="0" err="1" smtClean="0"/>
              <a:t>низм</a:t>
            </a:r>
            <a:r>
              <a:rPr lang="ru-RU" dirty="0" smtClean="0"/>
              <a:t>.,</a:t>
            </a:r>
          </a:p>
          <a:p>
            <a:pPr>
              <a:buNone/>
            </a:pPr>
            <a:r>
              <a:rPr lang="ru-RU" dirty="0" err="1" smtClean="0"/>
              <a:t>Закубанская</a:t>
            </a:r>
            <a:r>
              <a:rPr lang="ru-RU" dirty="0" smtClean="0"/>
              <a:t> равнина,</a:t>
            </a:r>
          </a:p>
          <a:p>
            <a:pPr>
              <a:buNone/>
            </a:pPr>
            <a:r>
              <a:rPr lang="ru-RU" dirty="0" smtClean="0"/>
              <a:t>Большой Кавказский хребет (г. </a:t>
            </a:r>
            <a:r>
              <a:rPr lang="ru-RU" dirty="0" err="1" smtClean="0"/>
              <a:t>Цахвоа</a:t>
            </a:r>
            <a:r>
              <a:rPr lang="ru-RU" dirty="0" smtClean="0"/>
              <a:t>), </a:t>
            </a:r>
          </a:p>
          <a:p>
            <a:pPr>
              <a:buNone/>
            </a:pPr>
            <a:r>
              <a:rPr lang="ru-RU" dirty="0" smtClean="0"/>
              <a:t>г. </a:t>
            </a:r>
            <a:r>
              <a:rPr lang="ru-RU" dirty="0" err="1" smtClean="0"/>
              <a:t>Карабетова</a:t>
            </a:r>
            <a:r>
              <a:rPr lang="ru-RU" dirty="0" smtClean="0"/>
              <a:t> Таманский </a:t>
            </a:r>
            <a:r>
              <a:rPr lang="ru-RU" dirty="0" err="1" smtClean="0"/>
              <a:t>п-в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Полезные ископаемые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85652"/>
            <a:ext cx="4041775" cy="35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355976" y="1412776"/>
            <a:ext cx="4617839" cy="51125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недрах Кубани открыто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более 60 видов </a:t>
            </a:r>
            <a:r>
              <a:rPr lang="ru-RU" b="1" dirty="0" smtClean="0">
                <a:solidFill>
                  <a:srgbClr val="002060"/>
                </a:solidFill>
              </a:rPr>
              <a:t>полезных ископаемых. В основном они залегают в предгорных и горных районах.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Имеются запасы </a:t>
            </a:r>
            <a:r>
              <a:rPr lang="ru-RU" b="1" dirty="0" smtClean="0">
                <a:solidFill>
                  <a:srgbClr val="002060"/>
                </a:solidFill>
              </a:rPr>
              <a:t>нефти, природного газа, мергеля, мрамора, известняка, песчаника, гравия, кварцевого песка, железных и апатитовых руд, каменной соли.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Краснодарский край - старейший нефтедобывающий район России. Добыча нефти начата с 1864 года.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83968" cy="6858000"/>
          </a:xfrm>
          <a:noFill/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709502" y="1600200"/>
            <a:ext cx="335302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Работа с контурными картами</a:t>
            </a:r>
            <a:endParaRPr lang="ru-RU" dirty="0"/>
          </a:p>
        </p:txBody>
      </p:sp>
      <p:pic>
        <p:nvPicPr>
          <p:cNvPr id="5" name="Рисунок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251520" y="1628800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Задание: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подпишите условными обозначениями полезные ископаемые, которые имеются у нас в крае.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Итог  урока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www.svastour.ru/fisht/nf27.jpg"/>
          <p:cNvPicPr>
            <a:picLocks noGrp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 bwMode="auto">
          <a:xfrm>
            <a:off x="719138" y="1326158"/>
            <a:ext cx="4995862" cy="374689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56792"/>
            <a:ext cx="3635896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Родная Кубань! Равнины и горы, лугов </a:t>
            </a:r>
            <a:r>
              <a:rPr lang="ru-RU" sz="2000" b="1" dirty="0" err="1" smtClean="0">
                <a:solidFill>
                  <a:schemeClr val="tx2"/>
                </a:solidFill>
              </a:rPr>
              <a:t>многоцветье</a:t>
            </a:r>
            <a:r>
              <a:rPr lang="ru-RU" sz="2000" b="1" dirty="0" smtClean="0">
                <a:solidFill>
                  <a:schemeClr val="tx2"/>
                </a:solidFill>
              </a:rPr>
              <a:t>  нам радуют взгляд.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 Родная Кубань! Пшеничным простором и теплым прибоем ласкает ребят.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Ты, житель Кубани, традициям мудрым, законам природы внимай, не перечь.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    Давайте всем миром, казачьим народом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Родную природу любить и беречь!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Цели  урока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  </a:t>
            </a:r>
          </a:p>
          <a:p>
            <a:pPr lvl="0"/>
            <a:endParaRPr lang="ru-RU" sz="8000" dirty="0" smtClean="0">
              <a:solidFill>
                <a:schemeClr val="tx1"/>
              </a:solidFill>
            </a:endParaRPr>
          </a:p>
          <a:p>
            <a:pPr lvl="0"/>
            <a:r>
              <a:rPr lang="ru-RU" sz="8000" b="1" dirty="0" smtClean="0">
                <a:solidFill>
                  <a:schemeClr val="tx1"/>
                </a:solidFill>
              </a:rPr>
              <a:t>  Познакомить с географическим положением    Краснодарского края, показать красоту родной    природы.</a:t>
            </a:r>
          </a:p>
          <a:p>
            <a:pPr lvl="0">
              <a:buNone/>
            </a:pPr>
            <a:endParaRPr lang="ru-RU" sz="8000" b="1" dirty="0" smtClean="0">
              <a:solidFill>
                <a:schemeClr val="tx1"/>
              </a:solidFill>
            </a:endParaRPr>
          </a:p>
          <a:p>
            <a:r>
              <a:rPr lang="ru-RU" sz="8000" b="1" dirty="0" smtClean="0">
                <a:solidFill>
                  <a:schemeClr val="tx1"/>
                </a:solidFill>
              </a:rPr>
              <a:t>Сформировать знания об основных формах рельефа края: создать образ Азово-Кубанской равнины и гор Западного Кавказа.</a:t>
            </a:r>
          </a:p>
          <a:p>
            <a:pPr>
              <a:buNone/>
            </a:pPr>
            <a:endParaRPr lang="ru-RU" sz="8000" b="1" dirty="0" smtClean="0">
              <a:solidFill>
                <a:schemeClr val="tx1"/>
              </a:solidFill>
            </a:endParaRPr>
          </a:p>
          <a:p>
            <a:r>
              <a:rPr lang="ru-RU" sz="8000" b="1" dirty="0" smtClean="0">
                <a:solidFill>
                  <a:schemeClr val="tx1"/>
                </a:solidFill>
              </a:rPr>
              <a:t>Изучить состав полезных ископаемых края, их размещение.</a:t>
            </a:r>
          </a:p>
          <a:p>
            <a:pPr>
              <a:buNone/>
            </a:pPr>
            <a:endParaRPr lang="ru-RU" sz="8000" b="1" dirty="0" smtClean="0">
              <a:solidFill>
                <a:schemeClr val="tx1"/>
              </a:solidFill>
            </a:endParaRPr>
          </a:p>
          <a:p>
            <a:r>
              <a:rPr lang="ru-RU" sz="8000" b="1" dirty="0" smtClean="0">
                <a:solidFill>
                  <a:schemeClr val="tx1"/>
                </a:solidFill>
              </a:rPr>
              <a:t>Развивать умение обозначать географические объекты на контурной карте.</a:t>
            </a:r>
          </a:p>
          <a:p>
            <a:pPr>
              <a:buNone/>
            </a:pPr>
            <a:endParaRPr lang="ru-RU" sz="8000" b="1" dirty="0" smtClean="0">
              <a:solidFill>
                <a:schemeClr val="tx1"/>
              </a:solidFill>
            </a:endParaRPr>
          </a:p>
          <a:p>
            <a:pPr lvl="0"/>
            <a:r>
              <a:rPr lang="ru-RU" sz="8000" b="1" dirty="0" smtClean="0">
                <a:solidFill>
                  <a:schemeClr val="tx1"/>
                </a:solidFill>
              </a:rPr>
              <a:t> Прививать любовь к малой родине, необходимость бережного отношения к природе.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</a:rPr>
              <a:t>Положение Краснодарского края </a:t>
            </a:r>
            <a:br>
              <a:rPr b="1" dirty="0" lang="ru-RU" smtClean="0" sz="3200">
                <a:solidFill>
                  <a:srgbClr val="FF0000"/>
                </a:solidFill>
              </a:rPr>
            </a:br>
            <a:r>
              <a:rPr b="1" dirty="0" lang="ru-RU" smtClean="0" sz="3200">
                <a:solidFill>
                  <a:srgbClr val="FF0000"/>
                </a:solidFill>
              </a:rPr>
              <a:t>на карте России</a:t>
            </a:r>
            <a:endParaRPr b="1" dirty="0" lang="ru-RU" sz="320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r="1"/>
          <a:stretch>
            <a:fillRect/>
          </a:stretch>
        </p:blipFill>
        <p:spPr bwMode="auto">
          <a:xfrm>
            <a:off x="323528" y="1700808"/>
            <a:ext cx="507895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508104" y="3802910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104775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700808"/>
            <a:ext cx="3635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 sz="2000"/>
          </a:p>
          <a:p>
            <a:r>
              <a:rPr b="1" dirty="0" lang="ru-RU" smtClean="0" sz="2000">
                <a:solidFill>
                  <a:schemeClr val="tx2"/>
                </a:solidFill>
              </a:rPr>
              <a:t>Краснодарский край расположен на юге Восточно-Европейской равнины, в азиатской части света. Однако некоторые авторы проводят границу между Европой и Азией по осевому водоразделу Большого Кавказа. Согласно этой точке зрения, территория края находится в Европе.</a:t>
            </a:r>
            <a:endParaRPr b="1" dirty="0" lang="ru-RU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Географическое положение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krasnodar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0" y="1484784"/>
            <a:ext cx="4234412" cy="475252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283968" y="1412776"/>
            <a:ext cx="4860032" cy="5256584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Географическое положение края уникально тем, что его территория имеет выход сразу к двум теплым морям: Черному и Азовскому. Черноморское побережье — единственная зона субтропиков на территории РФ. Субтропический климат и уникальные высокогорные курорты создают благоприятные возможности для развития туризма, в том числе — международного. Плодородные земли, запасы полезных ископаемых, границы с иностранными государствами благоприятствуют развитию хозяйственных и внешнеэкономических связей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Границы   края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81625" y="2434431"/>
            <a:ext cx="2571750" cy="28575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283968" y="1600200"/>
            <a:ext cx="468052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2"/>
                </a:solidFill>
              </a:rPr>
              <a:t>В 1991 г. Краснодарский край приобрел статус пограничного: </a:t>
            </a:r>
            <a:r>
              <a:rPr lang="ru-RU" b="1" dirty="0" smtClean="0">
                <a:solidFill>
                  <a:srgbClr val="C00000"/>
                </a:solidFill>
              </a:rPr>
              <a:t>на юге </a:t>
            </a:r>
            <a:r>
              <a:rPr lang="ru-RU" b="1" dirty="0" smtClean="0">
                <a:solidFill>
                  <a:schemeClr val="tx2"/>
                </a:solidFill>
              </a:rPr>
              <a:t>по суше он граничит с Грузией по </a:t>
            </a:r>
            <a:r>
              <a:rPr lang="ru-RU" b="1" dirty="0" err="1" smtClean="0">
                <a:solidFill>
                  <a:schemeClr val="tx2"/>
                </a:solidFill>
              </a:rPr>
              <a:t>р.Псоу</a:t>
            </a:r>
            <a:r>
              <a:rPr lang="ru-RU" b="1" dirty="0" smtClean="0">
                <a:solidFill>
                  <a:schemeClr val="tx2"/>
                </a:solidFill>
              </a:rPr>
              <a:t> и хребтам Западного Кавказа, </a:t>
            </a:r>
            <a:r>
              <a:rPr lang="ru-RU" b="1" dirty="0" smtClean="0">
                <a:solidFill>
                  <a:srgbClr val="C00000"/>
                </a:solidFill>
              </a:rPr>
              <a:t>на юге и юго-западе</a:t>
            </a:r>
            <a:r>
              <a:rPr lang="ru-RU" b="1" dirty="0" smtClean="0">
                <a:solidFill>
                  <a:schemeClr val="tx2"/>
                </a:solidFill>
              </a:rPr>
              <a:t> нейтральные воды Черного моря отделяют территорию края от Турции, Болгарии и Румынии. </a:t>
            </a:r>
            <a:r>
              <a:rPr lang="ru-RU" b="1" dirty="0" smtClean="0">
                <a:solidFill>
                  <a:srgbClr val="C00000"/>
                </a:solidFill>
              </a:rPr>
              <a:t>На западе </a:t>
            </a:r>
            <a:r>
              <a:rPr lang="ru-RU" b="1" dirty="0" smtClean="0">
                <a:solidFill>
                  <a:schemeClr val="tx2"/>
                </a:solidFill>
              </a:rPr>
              <a:t>через Керченский пролив край граничит с Украиной</a:t>
            </a:r>
            <a:r>
              <a:rPr lang="ru-RU" b="1" dirty="0" smtClean="0">
                <a:solidFill>
                  <a:srgbClr val="C00000"/>
                </a:solidFill>
              </a:rPr>
              <a:t>, на севере и северо-востоке </a:t>
            </a:r>
            <a:r>
              <a:rPr lang="ru-RU" b="1" dirty="0" smtClean="0">
                <a:solidFill>
                  <a:schemeClr val="tx2"/>
                </a:solidFill>
              </a:rPr>
              <a:t>— с Ростовской областью по левобережью Дона, </a:t>
            </a:r>
            <a:r>
              <a:rPr lang="ru-RU" b="1" dirty="0" smtClean="0">
                <a:solidFill>
                  <a:srgbClr val="C00000"/>
                </a:solidFill>
              </a:rPr>
              <a:t>на востоке </a:t>
            </a:r>
            <a:r>
              <a:rPr lang="ru-RU" b="1" dirty="0" smtClean="0">
                <a:solidFill>
                  <a:schemeClr val="tx2"/>
                </a:solidFill>
              </a:rPr>
              <a:t>— со Ставропольским краем и Карачаево-Черкесской Республикой по Ставропольской возвышенности и предгорьям Западного Кавказа.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Работа с контурными картами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  <a:grayscl/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48200" y="1484784"/>
            <a:ext cx="4388296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tx2"/>
                </a:solidFill>
              </a:rPr>
              <a:t>Задание: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а) </a:t>
            </a:r>
            <a:r>
              <a:rPr lang="ru-RU" dirty="0" smtClean="0"/>
              <a:t>выделите государственную границу России красным цветом, границу края – простым карандашом;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б) </a:t>
            </a:r>
            <a:r>
              <a:rPr lang="ru-RU" dirty="0" smtClean="0"/>
              <a:t>подпишите названия соседних государств, районов, субъектов РФ.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в) </a:t>
            </a:r>
            <a:r>
              <a:rPr lang="ru-RU" dirty="0" smtClean="0"/>
              <a:t>подпишите административный центр края.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Крайние   точки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023260" cy="439248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48200" y="1412776"/>
            <a:ext cx="4316288" cy="471338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Северная</a:t>
            </a:r>
            <a:r>
              <a:rPr lang="ru-RU" sz="2400" dirty="0" smtClean="0">
                <a:solidFill>
                  <a:schemeClr val="tx2"/>
                </a:solidFill>
              </a:rPr>
              <a:t> – х. </a:t>
            </a:r>
            <a:r>
              <a:rPr lang="ru-RU" sz="2400" dirty="0" err="1" smtClean="0">
                <a:solidFill>
                  <a:schemeClr val="tx2"/>
                </a:solidFill>
              </a:rPr>
              <a:t>Молчановка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err="1" smtClean="0">
                <a:solidFill>
                  <a:schemeClr val="tx2"/>
                </a:solidFill>
              </a:rPr>
              <a:t>Щербиновского</a:t>
            </a:r>
            <a:r>
              <a:rPr lang="ru-RU" sz="2400" dirty="0" smtClean="0">
                <a:solidFill>
                  <a:schemeClr val="tx2"/>
                </a:solidFill>
              </a:rPr>
              <a:t> р-на  </a:t>
            </a:r>
            <a:r>
              <a:rPr lang="ru-RU" sz="1800" dirty="0" smtClean="0">
                <a:solidFill>
                  <a:schemeClr val="tx2"/>
                </a:solidFill>
              </a:rPr>
              <a:t>(</a:t>
            </a:r>
            <a:r>
              <a:rPr lang="ru-RU" sz="1800" dirty="0" smtClean="0"/>
              <a:t>46° 50' </a:t>
            </a:r>
            <a:r>
              <a:rPr lang="ru-RU" sz="1800" dirty="0" err="1" smtClean="0"/>
              <a:t>с.ш</a:t>
            </a:r>
            <a:r>
              <a:rPr lang="ru-RU" sz="1800" dirty="0" smtClean="0"/>
              <a:t>)</a:t>
            </a:r>
            <a:endParaRPr lang="ru-RU" sz="18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Южная</a:t>
            </a:r>
            <a:r>
              <a:rPr lang="ru-RU" sz="2400" dirty="0" smtClean="0">
                <a:solidFill>
                  <a:schemeClr val="tx2"/>
                </a:solidFill>
              </a:rPr>
              <a:t> – село Веселое Адлерского р-на</a:t>
            </a:r>
            <a:r>
              <a:rPr lang="ru-RU" sz="1800" dirty="0" smtClean="0">
                <a:solidFill>
                  <a:schemeClr val="tx2"/>
                </a:solidFill>
              </a:rPr>
              <a:t> (</a:t>
            </a:r>
            <a:r>
              <a:rPr lang="ru-RU" sz="1800" dirty="0" smtClean="0"/>
              <a:t>43° 30' </a:t>
            </a:r>
            <a:r>
              <a:rPr lang="ru-RU" sz="1800" dirty="0" err="1" smtClean="0"/>
              <a:t>с.ш</a:t>
            </a:r>
            <a:r>
              <a:rPr lang="ru-RU" sz="1800" dirty="0" smtClean="0"/>
              <a:t>)</a:t>
            </a:r>
            <a:endParaRPr lang="ru-RU" sz="18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Западная</a:t>
            </a:r>
            <a:r>
              <a:rPr lang="ru-RU" sz="2400" dirty="0" smtClean="0">
                <a:solidFill>
                  <a:schemeClr val="tx2"/>
                </a:solidFill>
              </a:rPr>
              <a:t> – м. </a:t>
            </a:r>
            <a:r>
              <a:rPr lang="ru-RU" sz="2400" dirty="0" err="1" smtClean="0">
                <a:solidFill>
                  <a:schemeClr val="tx2"/>
                </a:solidFill>
              </a:rPr>
              <a:t>Тузла</a:t>
            </a:r>
            <a:r>
              <a:rPr lang="ru-RU" sz="2400" dirty="0" smtClean="0">
                <a:solidFill>
                  <a:schemeClr val="tx2"/>
                </a:solidFill>
              </a:rPr>
              <a:t> Таманского </a:t>
            </a:r>
            <a:r>
              <a:rPr lang="ru-RU" sz="2400" dirty="0" err="1" smtClean="0">
                <a:solidFill>
                  <a:schemeClr val="tx2"/>
                </a:solidFill>
              </a:rPr>
              <a:t>п-ва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/>
              <a:t>(36° 36' в.д.)</a:t>
            </a:r>
            <a:endParaRPr lang="ru-RU" sz="18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Восточная</a:t>
            </a:r>
            <a:r>
              <a:rPr lang="ru-RU" sz="2400" dirty="0" smtClean="0">
                <a:solidFill>
                  <a:schemeClr val="tx2"/>
                </a:solidFill>
              </a:rPr>
              <a:t> – х. </a:t>
            </a:r>
            <a:r>
              <a:rPr lang="ru-RU" sz="2400" dirty="0" err="1" smtClean="0">
                <a:solidFill>
                  <a:schemeClr val="tx2"/>
                </a:solidFill>
              </a:rPr>
              <a:t>Зеленчук-Мостовой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Отрадненского</a:t>
            </a:r>
            <a:r>
              <a:rPr lang="ru-RU" sz="2400" dirty="0" smtClean="0">
                <a:solidFill>
                  <a:schemeClr val="tx2"/>
                </a:solidFill>
              </a:rPr>
              <a:t> р-на </a:t>
            </a:r>
            <a:r>
              <a:rPr lang="ru-RU" sz="1800" dirty="0" smtClean="0"/>
              <a:t>(41° 44' в.д.)</a:t>
            </a:r>
            <a:endParaRPr lang="ru-RU" sz="18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Работа с контурными картами</a:t>
            </a:r>
            <a:endParaRPr lang="ru-RU" dirty="0"/>
          </a:p>
        </p:txBody>
      </p:sp>
      <p:pic>
        <p:nvPicPr>
          <p:cNvPr id="5" name="Рисунок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  <a:grayscl/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572000" y="1600200"/>
            <a:ext cx="43204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Задание: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нанесите крайние точки края и подпишите их координаты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 е л </a:t>
            </a:r>
            <a:r>
              <a:rPr lang="ru-RU" b="1" dirty="0" err="1" smtClean="0">
                <a:solidFill>
                  <a:schemeClr val="tx2"/>
                </a:solidFill>
              </a:rPr>
              <a:t>ь</a:t>
            </a:r>
            <a:r>
              <a:rPr lang="ru-RU" b="1" dirty="0" smtClean="0">
                <a:solidFill>
                  <a:schemeClr val="tx2"/>
                </a:solidFill>
              </a:rPr>
              <a:t> е </a:t>
            </a:r>
            <a:r>
              <a:rPr lang="ru-RU" b="1" dirty="0" err="1" smtClean="0">
                <a:solidFill>
                  <a:schemeClr val="tx2"/>
                </a:solidFill>
              </a:rPr>
              <a:t>ф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91680" y="2260029"/>
            <a:ext cx="5976664" cy="45979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«Здесь миллионы лет назад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Огромное море плескалось,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Но время шло, а нынче оно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В поэзии скал лишь осталось».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249</TotalTime>
  <Words>695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Географическое положение, рельеф и полезные ископаемые Краснодарского края.</vt:lpstr>
      <vt:lpstr>Цели  урока </vt:lpstr>
      <vt:lpstr>Положение Краснодарского края  на карте России</vt:lpstr>
      <vt:lpstr>Географическое положение</vt:lpstr>
      <vt:lpstr>Границы   края</vt:lpstr>
      <vt:lpstr>Работа с контурными картами</vt:lpstr>
      <vt:lpstr>Крайние   точки </vt:lpstr>
      <vt:lpstr>Работа с контурными картами</vt:lpstr>
      <vt:lpstr>Р е л ь е ф</vt:lpstr>
      <vt:lpstr>Рельеф</vt:lpstr>
      <vt:lpstr>Поверхность края</vt:lpstr>
      <vt:lpstr>Формы рельефа  Краснодарского  края</vt:lpstr>
      <vt:lpstr>Работа с контурными картами</vt:lpstr>
      <vt:lpstr>Полезные ископаемые</vt:lpstr>
      <vt:lpstr>Презентация PowerPoint</vt:lpstr>
      <vt:lpstr>Работа с контурными картами</vt:lpstr>
      <vt:lpstr>Итог  урока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положение, рельеф и полезные ископаемые Краснодарского края.</dc:title>
  <dc:creator>Wester</dc:creator>
  <cp:lastModifiedBy>Оксана</cp:lastModifiedBy>
  <cp:revision>29</cp:revision>
  <dcterms:created xsi:type="dcterms:W3CDTF">2012-04-30T13:12:16Z</dcterms:created>
  <dcterms:modified xsi:type="dcterms:W3CDTF">2014-08-19T08:25:26Z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1128379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