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37664493_byaki3-0.jpg"/>
          <p:cNvPicPr>
            <a:picLocks noChangeAspect="1"/>
          </p:cNvPicPr>
          <p:nvPr userDrawn="1"/>
        </p:nvPicPr>
        <p:blipFill>
          <a:blip r:embed="rId2" cstate="print">
            <a:lum bright="8000"/>
          </a:blip>
          <a:stretch>
            <a:fillRect/>
          </a:stretch>
        </p:blipFill>
        <p:spPr>
          <a:xfrm>
            <a:off x="6962377" y="116632"/>
            <a:ext cx="2181623" cy="1636217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cap="none" spc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cap="none" spc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5C9D8-03F4-452B-BC3A-5EA83882DD9A}" type="datetimeFigureOut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9369C-E2AF-499F-AC0F-2AD1D92E78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626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39D68-525C-40C5-9A6D-0B03F6334AA4}" type="datetimeFigureOut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2F8F7-7BC2-404E-B3E0-CDC344C6D3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740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751D3-299A-40FA-B484-5529B9FDAA8E}" type="datetimeFigureOut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CF4F0-E057-41DE-9861-EFC9829515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103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Заголовок 1"/>
          <p:cNvSpPr txBox="1">
            <a:spLocks/>
          </p:cNvSpPr>
          <p:nvPr userDrawn="1"/>
        </p:nvSpPr>
        <p:spPr>
          <a:xfrm>
            <a:off x="0" y="188640"/>
            <a:ext cx="8686800" cy="1354162"/>
          </a:xfrm>
          <a:prstGeom prst="rect">
            <a:avLst/>
          </a:prstGeom>
          <a:scene3d>
            <a:camera prst="orthographicFront"/>
            <a:lightRig rig="chilly" dir="t"/>
          </a:scene3d>
          <a:sp3d extrusionH="127000" prstMaterial="matte">
            <a:bevelT w="114300" prst="artDeco"/>
            <a:extrusionClr>
              <a:schemeClr val="accent5">
                <a:lumMod val="60000"/>
                <a:lumOff val="40000"/>
              </a:schemeClr>
            </a:extrusionClr>
          </a:sp3d>
        </p:spPr>
        <p:txBody>
          <a:bodyPr anchor="ctr">
            <a:normAutofit/>
          </a:bodyPr>
          <a:lstStyle>
            <a:lvl1pPr>
              <a:defRPr b="1" cap="none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Список</a:t>
            </a:r>
          </a:p>
        </p:txBody>
      </p:sp>
      <p:pic>
        <p:nvPicPr>
          <p:cNvPr id="5" name="Рисунок 4" descr="1237664493_byaki3-0.jpg"/>
          <p:cNvPicPr>
            <a:picLocks noChangeAspect="1"/>
          </p:cNvPicPr>
          <p:nvPr userDrawn="1"/>
        </p:nvPicPr>
        <p:blipFill>
          <a:blip r:embed="rId2" cstate="print">
            <a:lum bright="8000"/>
          </a:blip>
          <a:stretch>
            <a:fillRect/>
          </a:stretch>
        </p:blipFill>
        <p:spPr>
          <a:xfrm>
            <a:off x="6804248" y="188640"/>
            <a:ext cx="1979712" cy="1484784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softEdge rad="112500"/>
          </a:effectLst>
        </p:spPr>
      </p:pic>
      <p:pic>
        <p:nvPicPr>
          <p:cNvPr id="6" name="Рисунок 7" descr="default.jpe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2125"/>
            <a:ext cx="96202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>
            <a:lvl1pPr>
              <a:buFontTx/>
              <a:buBlip>
                <a:blip r:embed="rId3"/>
              </a:buBlip>
              <a:defRPr b="1" baseline="0">
                <a:solidFill>
                  <a:schemeClr val="bg2"/>
                </a:solidFill>
              </a:defRPr>
            </a:lvl1pPr>
            <a:lvl2pPr>
              <a:buFontTx/>
              <a:buBlip>
                <a:blip r:embed="rId3"/>
              </a:buBlip>
              <a:defRPr b="1">
                <a:solidFill>
                  <a:schemeClr val="bg2"/>
                </a:solidFill>
              </a:defRPr>
            </a:lvl2pPr>
            <a:lvl3pPr>
              <a:buFontTx/>
              <a:buBlip>
                <a:blip r:embed="rId3"/>
              </a:buBlip>
              <a:defRPr b="1">
                <a:solidFill>
                  <a:schemeClr val="bg2"/>
                </a:solidFill>
              </a:defRPr>
            </a:lvl3pPr>
            <a:lvl4pPr>
              <a:buFontTx/>
              <a:buBlip>
                <a:blip r:embed="rId3"/>
              </a:buBlip>
              <a:defRPr b="1">
                <a:solidFill>
                  <a:schemeClr val="bg2"/>
                </a:solidFill>
              </a:defRPr>
            </a:lvl4pPr>
            <a:lvl5pPr>
              <a:buFontTx/>
              <a:buBlip>
                <a:blip r:embed="rId3"/>
              </a:buBlip>
              <a:defRPr b="1"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0956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91BC4-22A1-4AA6-8241-4CBA897DE1DD}" type="datetimeFigureOut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92A25-9DC7-4C74-9DE1-4F67B3187B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931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FE258-0CBA-4498-9AB3-B8B3997FC533}" type="datetimeFigureOut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4AE37-5C52-4F53-B734-44F967B7B5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39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3428D-FF39-4EDE-B1CF-8CA4943DDDD8}" type="datetimeFigureOut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37FBA-15D2-4916-9C4B-D69BCA32F9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580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237664493_byaki3-0.jpg"/>
          <p:cNvPicPr>
            <a:picLocks noChangeAspect="1"/>
          </p:cNvPicPr>
          <p:nvPr userDrawn="1"/>
        </p:nvPicPr>
        <p:blipFill>
          <a:blip r:embed="rId2" cstate="print">
            <a:lum bright="8000"/>
          </a:blip>
          <a:stretch>
            <a:fillRect/>
          </a:stretch>
        </p:blipFill>
        <p:spPr>
          <a:xfrm>
            <a:off x="6876256" y="188640"/>
            <a:ext cx="1979712" cy="1484784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softEdge rad="112500"/>
          </a:effectLst>
        </p:spPr>
      </p:pic>
      <p:pic>
        <p:nvPicPr>
          <p:cNvPr id="6" name="Рисунок 7" descr="default.jpe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2125"/>
            <a:ext cx="96202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686800" cy="1354162"/>
          </a:xfrm>
          <a:scene3d>
            <a:camera prst="orthographicFront"/>
            <a:lightRig rig="chilly" dir="t"/>
          </a:scene3d>
          <a:sp3d extrusionH="127000" prstMaterial="matte">
            <a:bevelT w="114300" prst="artDeco"/>
            <a:extrusionClr>
              <a:schemeClr val="accent5">
                <a:lumMod val="60000"/>
                <a:lumOff val="40000"/>
              </a:schemeClr>
            </a:extrusionClr>
          </a:sp3d>
        </p:spPr>
        <p:txBody>
          <a:bodyPr/>
          <a:lstStyle>
            <a:lvl1pPr algn="l">
              <a:defRPr b="1" cap="none" spc="50" baseline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>
            <a:lvl1pPr>
              <a:buFontTx/>
              <a:buBlip>
                <a:blip r:embed="rId3"/>
              </a:buBlip>
              <a:defRPr b="1" baseline="0">
                <a:solidFill>
                  <a:schemeClr val="bg2"/>
                </a:solidFill>
              </a:defRPr>
            </a:lvl1pPr>
            <a:lvl2pPr>
              <a:buFontTx/>
              <a:buBlip>
                <a:blip r:embed="rId3"/>
              </a:buBlip>
              <a:defRPr b="1">
                <a:solidFill>
                  <a:schemeClr val="bg2"/>
                </a:solidFill>
              </a:defRPr>
            </a:lvl2pPr>
            <a:lvl3pPr>
              <a:buFontTx/>
              <a:buBlip>
                <a:blip r:embed="rId3"/>
              </a:buBlip>
              <a:defRPr b="1">
                <a:solidFill>
                  <a:schemeClr val="bg2"/>
                </a:solidFill>
              </a:defRPr>
            </a:lvl3pPr>
            <a:lvl4pPr>
              <a:buFontTx/>
              <a:buBlip>
                <a:blip r:embed="rId3"/>
              </a:buBlip>
              <a:defRPr b="1">
                <a:solidFill>
                  <a:schemeClr val="bg2"/>
                </a:solidFill>
              </a:defRPr>
            </a:lvl4pPr>
            <a:lvl5pPr>
              <a:buFontTx/>
              <a:buBlip>
                <a:blip r:embed="rId3"/>
              </a:buBlip>
              <a:defRPr b="1">
                <a:solidFill>
                  <a:schemeClr val="bg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2500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37664493_byaki3-0.jpg"/>
          <p:cNvPicPr>
            <a:picLocks noChangeAspect="1"/>
          </p:cNvPicPr>
          <p:nvPr userDrawn="1"/>
        </p:nvPicPr>
        <p:blipFill>
          <a:blip r:embed="rId2" cstate="print">
            <a:lum bright="8000"/>
          </a:blip>
          <a:stretch>
            <a:fillRect/>
          </a:stretch>
        </p:blipFill>
        <p:spPr>
          <a:xfrm>
            <a:off x="6876256" y="188640"/>
            <a:ext cx="1979712" cy="1484784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softEdge rad="112500"/>
          </a:effectLst>
        </p:spPr>
      </p:pic>
      <p:pic>
        <p:nvPicPr>
          <p:cNvPr id="3" name="Рисунок 7" descr="default.jpe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2125"/>
            <a:ext cx="96202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6936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0D4A0-A0C5-44A0-A878-FD50983A8916}" type="datetimeFigureOut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AA36B-787E-48B3-A0EC-D0A704B1C8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902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1D831-B485-4222-939E-0ED7721B8A97}" type="datetimeFigureOut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D57A0-D698-4054-9618-86F84D74F2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406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5000"/>
            <a:lum bright="17000"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7B19FF-73C1-457F-8F7C-CF5C62B4007E}" type="datetimeFigureOut">
              <a:rPr lang="ru-RU"/>
              <a:pPr>
                <a:defRPr/>
              </a:pPr>
              <a:t>14.05.2012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33E0B4-2781-415B-B49E-704AC469D5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694" r:id="rId3"/>
    <p:sldLayoutId id="2147483695" r:id="rId4"/>
    <p:sldLayoutId id="2147483696" r:id="rId5"/>
    <p:sldLayoutId id="2147483703" r:id="rId6"/>
    <p:sldLayoutId id="2147483704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7" Type="http://schemas.openxmlformats.org/officeDocument/2006/relationships/image" Target="../media/image17.jpe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g"/><Relationship Id="rId4" Type="http://schemas.openxmlformats.org/officeDocument/2006/relationships/image" Target="../media/image2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jpg"/><Relationship Id="rId4" Type="http://schemas.openxmlformats.org/officeDocument/2006/relationships/image" Target="../media/image2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9512" y="1268760"/>
            <a:ext cx="8686800" cy="1354162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sz="6600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Водный транспорт</a:t>
            </a:r>
            <a:endParaRPr lang="ru-RU" sz="6600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80112" y="6237312"/>
            <a:ext cx="298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Автор: Артамонова Алёна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005064"/>
            <a:ext cx="3332088" cy="1895125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87" y="2348880"/>
            <a:ext cx="2971800" cy="2034540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376290"/>
            <a:ext cx="2952328" cy="2243769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192" y="2348880"/>
            <a:ext cx="3131840" cy="2348880"/>
          </a:xfrm>
          <a:prstGeom prst="ellipse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92696"/>
            <a:ext cx="5616624" cy="181588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Морской транспорт очень важная составная часть мировой транспортной системы. 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95728"/>
            <a:ext cx="9144000" cy="4462272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116977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42" y="16417"/>
            <a:ext cx="6768752" cy="3108543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ru-RU" smtClean="0" sz="3200">
                <a:latin charset="0" pitchFamily="2" typeface="English Rose"/>
              </a:rPr>
              <a:t>Благодаря  развитию  морского транспорта Мировой  океан уже  не столько  разделяет,  сколько соединяет  страны  и  континенты. Он обслуживает около 4</a:t>
            </a:r>
            <a:r>
              <a:rPr b="1" dirty="0" lang="en-US" smtClean="0" sz="3200">
                <a:latin charset="0" pitchFamily="2" typeface="English Rose"/>
              </a:rPr>
              <a:t>/</a:t>
            </a:r>
            <a:r>
              <a:rPr b="1" dirty="0" lang="ru-RU" smtClean="0" sz="3200">
                <a:latin charset="0" pitchFamily="2" typeface="English Rose"/>
              </a:rPr>
              <a:t>5 всей международной  торговли</a:t>
            </a:r>
            <a:r>
              <a:rPr b="1" dirty="0" lang="ru-RU" smtClean="0" sz="36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2" typeface="English Rose"/>
              </a:rPr>
              <a:t>.</a:t>
            </a:r>
            <a:endParaRPr b="1" dirty="0" lang="ru-RU" sz="3600"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charset="0" pitchFamily="2" typeface="English Rose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-108520" y="2996952"/>
            <a:ext cx="1728192" cy="330499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187624" y="2962751"/>
            <a:ext cx="1698606" cy="3268281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2411760" y="3029015"/>
            <a:ext cx="2019316" cy="3240868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"/>
          <a:stretch/>
        </p:blipFill>
        <p:spPr>
          <a:xfrm>
            <a:off x="4067944" y="2979095"/>
            <a:ext cx="1828801" cy="3235592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"/>
          <a:stretch/>
        </p:blipFill>
        <p:spPr>
          <a:xfrm>
            <a:off x="5417893" y="2962751"/>
            <a:ext cx="2433711" cy="3235592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cstate="print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020272" y="2991507"/>
            <a:ext cx="2304256" cy="323408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9" name="TextBox 8"/>
          <p:cNvSpPr txBox="1"/>
          <p:nvPr/>
        </p:nvSpPr>
        <p:spPr>
          <a:xfrm>
            <a:off x="1619672" y="6198343"/>
            <a:ext cx="6059031" cy="46166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b="1" cap="all" dirty="0" lang="ru-RU" smtClean="0" sz="2400">
                <a:ln cmpd="sng" w="9000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algn="bl" blurRad="12700" dir="5400000" dist="1000" endPos="45000" rotWithShape="0" stA="28000" sy="-100000"/>
                </a:effectLst>
              </a:rPr>
              <a:t>Эволюция морского транспорта</a:t>
            </a:r>
            <a:endParaRPr b="1" cap="all" dirty="0" lang="ru-RU" sz="2400">
              <a:ln cmpd="sng" w="9000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algn="bl" blurRad="12700" dir="5400000" dist="1000" endPos="45000" rotWithShape="0" stA="28000" sy="-10000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6001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760"/>
            <a:ext cx="8388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DS Eraser Cyr" pitchFamily="82" charset="0"/>
              </a:rPr>
              <a:t>Общая протяжённость морских трасс измеряется миллионами километров. Морские суда транспортируют  главным образом  массовые грузы:</a:t>
            </a:r>
            <a:endParaRPr lang="ru-RU" sz="2400" dirty="0">
              <a:latin typeface="DS Eraser Cyr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715742"/>
            <a:ext cx="4040722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Наливные ( нефть, нефтепродукты)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7864" y="6193162"/>
            <a:ext cx="561968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Навалочные и насыпные (уголь, руда, зерно и др.)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6612" y="1864802"/>
            <a:ext cx="4834877" cy="3688832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035" y="2722435"/>
            <a:ext cx="6167965" cy="3812924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4000626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1" y="404664"/>
            <a:ext cx="62646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m_Ben Krush" pitchFamily="82" charset="-52"/>
              </a:rPr>
              <a:t>Морские перевозки обслуживает морской торговый флот, водоизмещение которого превышает 600 млн т.</a:t>
            </a:r>
            <a:endParaRPr lang="ru-RU" sz="2800" dirty="0">
              <a:latin typeface="m_Ben Krush" pitchFamily="82" charset="-52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787" y="2204864"/>
            <a:ext cx="6168685" cy="4626514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984135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2" y="10769"/>
            <a:ext cx="410445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gured" pitchFamily="34" charset="-52"/>
              </a:rPr>
              <a:t>Общее число крупных и средних морских портов на всех морях и океанах превышает 2,2 тыс. Но так называемых мировых портов, т. е. портов-гигантов, перегружающих ежегодно более 50 млн т грузов, всего около 50. 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gured" pitchFamily="34" charset="-52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0"/>
            <a:ext cx="5306392" cy="3168674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993982"/>
            <a:ext cx="5512331" cy="3850019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717" y="3297560"/>
            <a:ext cx="4394071" cy="3560440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4167044355"/>
      </p:ext>
    </p:extLst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blipFill dpi="0" rotWithShape="1">
          <a:blip r:embed="rId2">
            <a:alphaModFix amt="75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600"/>
            <a:ext cx="6228184" cy="1200329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ru-RU" smtClean="0" sz="2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itchFamily="2" typeface="Bodoni Initials"/>
              </a:rPr>
              <a:t>Внутренний водный транспорт – старейший вид транспорта.</a:t>
            </a:r>
            <a:endParaRPr dirty="0" lang="ru-RU" sz="2400"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charset="0" pitchFamily="2" typeface="Bodoni Initials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894" y="908720"/>
            <a:ext cx="5368217" cy="4221828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1" y="0"/>
            <a:ext cx="3851919" cy="4779882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1763688" y="4757347"/>
            <a:ext cx="5826224" cy="2087005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8165711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142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Водный транспорт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Морская</dc:title>
  <dc:creator>Irenus</dc:creator>
  <cp:lastModifiedBy>Алена</cp:lastModifiedBy>
  <cp:revision>21</cp:revision>
  <dcterms:created xsi:type="dcterms:W3CDTF">2011-07-05T13:23:30Z</dcterms:created>
  <dcterms:modified xsi:type="dcterms:W3CDTF">2012-05-14T19:01:14Z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959556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