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05" r:id="rId3"/>
    <p:sldId id="304" r:id="rId4"/>
    <p:sldId id="284" r:id="rId5"/>
    <p:sldId id="306" r:id="rId6"/>
    <p:sldId id="299" r:id="rId7"/>
    <p:sldId id="260" r:id="rId8"/>
    <p:sldId id="300" r:id="rId9"/>
    <p:sldId id="289" r:id="rId10"/>
    <p:sldId id="273" r:id="rId11"/>
    <p:sldId id="301" r:id="rId12"/>
    <p:sldId id="257" r:id="rId13"/>
    <p:sldId id="259" r:id="rId14"/>
    <p:sldId id="272" r:id="rId15"/>
    <p:sldId id="292" r:id="rId16"/>
    <p:sldId id="293" r:id="rId17"/>
    <p:sldId id="294" r:id="rId18"/>
    <p:sldId id="295" r:id="rId19"/>
    <p:sldId id="296" r:id="rId20"/>
    <p:sldId id="291" r:id="rId21"/>
    <p:sldId id="277" r:id="rId22"/>
    <p:sldId id="261" r:id="rId23"/>
    <p:sldId id="262" r:id="rId24"/>
    <p:sldId id="264" r:id="rId25"/>
    <p:sldId id="265" r:id="rId26"/>
    <p:sldId id="266" r:id="rId27"/>
    <p:sldId id="297" r:id="rId28"/>
    <p:sldId id="268" r:id="rId29"/>
    <p:sldId id="269" r:id="rId30"/>
    <p:sldId id="270" r:id="rId31"/>
    <p:sldId id="278" r:id="rId32"/>
    <p:sldId id="274" r:id="rId33"/>
    <p:sldId id="275" r:id="rId34"/>
    <p:sldId id="276" r:id="rId35"/>
    <p:sldId id="288" r:id="rId36"/>
    <p:sldId id="303" r:id="rId37"/>
    <p:sldId id="307" r:id="rId38"/>
    <p:sldId id="309" r:id="rId39"/>
    <p:sldId id="30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84" d="100"/>
          <a:sy n="84" d="100"/>
        </p:scale>
        <p:origin x="-139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2BD55-CFA9-4146-80EA-7F4AF2202CF5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66042-0431-4C84-B9E9-068F7341C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FC28F-EBAE-41BD-B525-CB970E403392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4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5AEBE-A0B6-497B-A102-4BDB8EE216CE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0E2DF-135D-4200-B640-26A529E3FC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5AEBE-A0B6-497B-A102-4BDB8EE216CE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0E2DF-135D-4200-B640-26A529E3F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5AEBE-A0B6-497B-A102-4BDB8EE216CE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0E2DF-135D-4200-B640-26A529E3F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5AEBE-A0B6-497B-A102-4BDB8EE216CE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0E2DF-135D-4200-B640-26A529E3F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5AEBE-A0B6-497B-A102-4BDB8EE216CE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0E2DF-135D-4200-B640-26A529E3FC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5AEBE-A0B6-497B-A102-4BDB8EE216CE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0E2DF-135D-4200-B640-26A529E3F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5AEBE-A0B6-497B-A102-4BDB8EE216CE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0E2DF-135D-4200-B640-26A529E3F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5AEBE-A0B6-497B-A102-4BDB8EE216CE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0E2DF-135D-4200-B640-26A529E3F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5AEBE-A0B6-497B-A102-4BDB8EE216CE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0E2DF-135D-4200-B640-26A529E3FC5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5AEBE-A0B6-497B-A102-4BDB8EE216CE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0E2DF-135D-4200-B640-26A529E3FC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5AEBE-A0B6-497B-A102-4BDB8EE216CE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0E2DF-135D-4200-B640-26A529E3FC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05AEBE-A0B6-497B-A102-4BDB8EE216CE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AB0E2DF-135D-4200-B640-26A529E3FC5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systema.ru/08nature/world/index-australia.htm" TargetMode="External"/><Relationship Id="rId2" Type="http://schemas.openxmlformats.org/officeDocument/2006/relationships/hyperlink" Target="http://geobotany.narod.ru/australia_02.ht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vm.ru/photo/vecherka/2013/01/file687xh3rokid1azpdwcke_800_480.jpg" TargetMode="External"/><Relationship Id="rId13" Type="http://schemas.openxmlformats.org/officeDocument/2006/relationships/hyperlink" Target="http://geobotany.narod.ru/australia/691.jpg" TargetMode="External"/><Relationship Id="rId3" Type="http://schemas.openxmlformats.org/officeDocument/2006/relationships/hyperlink" Target="http://www.talkingdrugs.org/sites/talkingdrugs.org/files/images/australian%20outback_2.jpg" TargetMode="External"/><Relationship Id="rId7" Type="http://schemas.openxmlformats.org/officeDocument/2006/relationships/hyperlink" Target="http://im2-tub-ru.yandex.net/i?id=137242159-51-72&amp;n=21" TargetMode="External"/><Relationship Id="rId12" Type="http://schemas.openxmlformats.org/officeDocument/2006/relationships/hyperlink" Target="http://www.abeltasman.ru/sites/default/files/avstralija/nature/10.jpg" TargetMode="External"/><Relationship Id="rId2" Type="http://schemas.openxmlformats.org/officeDocument/2006/relationships/hyperlink" Target="http://img0.liveinternet.ru/images/attach/c/3/76/350/76350648_11083.jpg" TargetMode="External"/><Relationship Id="rId16" Type="http://schemas.openxmlformats.org/officeDocument/2006/relationships/hyperlink" Target="http://i274.photobucket.com/albums/jj260/John_Eleanor/November%202008/Part%2019/9Nov20086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nature.ru/geophoto/46au-d/11.jpg" TargetMode="External"/><Relationship Id="rId11" Type="http://schemas.openxmlformats.org/officeDocument/2006/relationships/hyperlink" Target="http://www.abeltasman.ru/sites/default/files/avstralija/nature/9.jpg" TargetMode="External"/><Relationship Id="rId5" Type="http://schemas.openxmlformats.org/officeDocument/2006/relationships/hyperlink" Target="http://www.a-z-animals.com/media/animals/images/original/grassland3.jpg" TargetMode="External"/><Relationship Id="rId15" Type="http://schemas.openxmlformats.org/officeDocument/2006/relationships/hyperlink" Target="http://www.abeltasman.ru/sites/default/files/avstralija/nature/11.jpg" TargetMode="External"/><Relationship Id="rId10" Type="http://schemas.openxmlformats.org/officeDocument/2006/relationships/hyperlink" Target="http://altfast.ru/uploads/posts/2010-05/1274095687_1274009612_59032330_1273847652_img_8197.jpg" TargetMode="External"/><Relationship Id="rId4" Type="http://schemas.openxmlformats.org/officeDocument/2006/relationships/hyperlink" Target="http://www.abeltasman.ru/sites/default/files/avstralija/nature/5.jpg" TargetMode="External"/><Relationship Id="rId9" Type="http://schemas.openxmlformats.org/officeDocument/2006/relationships/hyperlink" Target="http://omop.su/images/69/Eucalyptus_flowers2.jpg" TargetMode="External"/><Relationship Id="rId14" Type="http://schemas.openxmlformats.org/officeDocument/2006/relationships/hyperlink" Target="http://geobotany.narod.ru/australia/46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animalworld.com.ua/images/2013/March/Animals/Trichosurus/Trichosurus-vulpecula-6.jpg" TargetMode="External"/><Relationship Id="rId13" Type="http://schemas.openxmlformats.org/officeDocument/2006/relationships/hyperlink" Target="http://newfact.ru/uploads/posts/2012-03/1332388373_4-thorny-devil-australia-1294235777.jpg" TargetMode="External"/><Relationship Id="rId3" Type="http://schemas.openxmlformats.org/officeDocument/2006/relationships/hyperlink" Target="http://australianism.ru/u/tkj/558465916_006987ce81_b_800_600.jpg" TargetMode="External"/><Relationship Id="rId7" Type="http://schemas.openxmlformats.org/officeDocument/2006/relationships/hyperlink" Target="http://ianimal.ru/wp-content/uploads/2011/02/vombat12-620x476.jpg" TargetMode="External"/><Relationship Id="rId12" Type="http://schemas.openxmlformats.org/officeDocument/2006/relationships/hyperlink" Target="http://i035.radikal.ru/0909/82/806c4588a076.jpg" TargetMode="External"/><Relationship Id="rId2" Type="http://schemas.openxmlformats.org/officeDocument/2006/relationships/hyperlink" Target="http://down-house.ru/uploads/images/00/95/78/2013/01/28/4de262ac360e5bce2a2109453d20b7_thumb.jpg" TargetMode="External"/><Relationship Id="rId16" Type="http://schemas.openxmlformats.org/officeDocument/2006/relationships/hyperlink" Target="http://omop.su/images/80/Perentie_Lizard_Perth_Zoo_SMC_Spet_200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69.radikal.ru/1111/4a/24bc5fa8d798.jpg" TargetMode="External"/><Relationship Id="rId11" Type="http://schemas.openxmlformats.org/officeDocument/2006/relationships/hyperlink" Target="http://lib.nspu.ru/umk/49f438ac084e8685/5-pochvi/img/j7.jpg" TargetMode="External"/><Relationship Id="rId5" Type="http://schemas.openxmlformats.org/officeDocument/2006/relationships/hyperlink" Target="http://lifeglobe.net/media/entry/884/platypus_3_3.jpg" TargetMode="External"/><Relationship Id="rId15" Type="http://schemas.openxmlformats.org/officeDocument/2006/relationships/hyperlink" Target="http://zverki.org/wp-content/uploads/2010/10/Tasmanian-Devils-1.jpg" TargetMode="External"/><Relationship Id="rId10" Type="http://schemas.openxmlformats.org/officeDocument/2006/relationships/hyperlink" Target="http://www.mawhopon.net/upload/image/basic_photo/24428.imgcache.jpg" TargetMode="External"/><Relationship Id="rId4" Type="http://schemas.openxmlformats.org/officeDocument/2006/relationships/hyperlink" Target="http://s004.radikal.ru/i208/1002/9b/09d674e99e0b.jpg" TargetMode="External"/><Relationship Id="rId9" Type="http://schemas.openxmlformats.org/officeDocument/2006/relationships/hyperlink" Target="http://infa.ws/animal/images/1897.jpg" TargetMode="External"/><Relationship Id="rId14" Type="http://schemas.openxmlformats.org/officeDocument/2006/relationships/hyperlink" Target="http://upload.wikimedia.org/wikipedia/commons/3/35/Saltwater_crocodile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832" y="-459432"/>
            <a:ext cx="7406640" cy="1472184"/>
          </a:xfrm>
        </p:spPr>
        <p:txBody>
          <a:bodyPr/>
          <a:lstStyle/>
          <a:p>
            <a:r>
              <a:rPr lang="ru-RU" dirty="0" smtClean="0"/>
              <a:t>Природные зоны Австралии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941168"/>
            <a:ext cx="7406640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</a:t>
            </a:r>
            <a:r>
              <a:rPr lang="ru-RU" b="1" dirty="0" smtClean="0"/>
              <a:t>учителя географии </a:t>
            </a:r>
          </a:p>
          <a:p>
            <a:r>
              <a:rPr lang="ru-RU" dirty="0" smtClean="0"/>
              <a:t>ГБОУ СОШ </a:t>
            </a:r>
            <a:r>
              <a:rPr lang="ru-RU" b="1" dirty="0" smtClean="0"/>
              <a:t>№ 998 </a:t>
            </a:r>
            <a:r>
              <a:rPr lang="ru-RU" dirty="0" smtClean="0"/>
              <a:t>г. Москвы </a:t>
            </a:r>
          </a:p>
          <a:p>
            <a:r>
              <a:rPr lang="ru-RU" b="1" dirty="0" smtClean="0"/>
              <a:t>Зверевой Ирины Александровны</a:t>
            </a:r>
            <a:endParaRPr lang="ru-RU" b="1" dirty="0"/>
          </a:p>
        </p:txBody>
      </p:sp>
      <p:pic>
        <p:nvPicPr>
          <p:cNvPr id="15364" name="Picture 4" descr="http://www.talkingdrugs.org/sites/talkingdrugs.org/files/images/australian%20outbac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810000" cy="2857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img0.liveinternet.ru/images/attach/c/3/76/350/76350648_110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496190"/>
            <a:ext cx="3790995" cy="28460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lifeglobe.net/media/entry/1084/AyersRoc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007" y="7857"/>
            <a:ext cx="10290039" cy="685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48680"/>
            <a:ext cx="151216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Пустыня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7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Заполнить таблицу: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202159"/>
              </p:ext>
            </p:extLst>
          </p:nvPr>
        </p:nvGraphicFramePr>
        <p:xfrm>
          <a:off x="971601" y="1412776"/>
          <a:ext cx="8034855" cy="237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285"/>
                <a:gridCol w="2678285"/>
                <a:gridCol w="2678285"/>
              </a:tblGrid>
              <a:tr h="475253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Животные</a:t>
                      </a:r>
                      <a:endParaRPr lang="ru-RU" dirty="0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ru-RU" dirty="0" smtClean="0"/>
                        <a:t>Влажные леса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ru-RU" dirty="0" smtClean="0"/>
                        <a:t>Саванны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ru-RU" dirty="0" smtClean="0"/>
                        <a:t>Пустыни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 Австралийские СМИ назвали сожжение эвкалиптов &quot;трагическим актом культурного вандализма&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140847"/>
            <a:ext cx="10513168" cy="699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15808" y="0"/>
            <a:ext cx="17281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Эвкалипт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87616" y="4581128"/>
            <a:ext cx="345638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Высота: до 100м</a:t>
            </a:r>
          </a:p>
          <a:p>
            <a:r>
              <a:rPr lang="ru-RU" dirty="0" smtClean="0"/>
              <a:t>Жизненные формы: деревья, кустарники.</a:t>
            </a:r>
          </a:p>
          <a:p>
            <a:r>
              <a:rPr lang="ru-RU" dirty="0" smtClean="0"/>
              <a:t>Более 500 видов.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0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ile:Eucalyptus flower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36" y="0"/>
            <a:ext cx="9665792" cy="680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116632"/>
            <a:ext cx="246351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Цветущий эвкалипт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32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Бутылочное </a:t>
            </a:r>
            <a:r>
              <a:rPr lang="ru-RU" dirty="0" smtClean="0"/>
              <a:t>дерево (</a:t>
            </a:r>
            <a:r>
              <a:rPr lang="ru-RU" dirty="0" err="1" smtClean="0"/>
              <a:t>Брахихитон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2290" name="Picture 2" descr="http://altfast.ru/uploads/posts/2010-05/1274095687_1274009612_59032330_1273847652_img_81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448"/>
            <a:ext cx="3064384" cy="1143000"/>
          </a:xfrm>
        </p:spPr>
        <p:txBody>
          <a:bodyPr/>
          <a:lstStyle/>
          <a:p>
            <a:r>
              <a:rPr lang="ru-RU" dirty="0" err="1" smtClean="0"/>
              <a:t>Казуарина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5604" name="Picture 4" descr="Железное дерево в Австрал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21" y="-566"/>
            <a:ext cx="4719427" cy="70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Акация</a:t>
            </a:r>
            <a:endParaRPr lang="ru-RU" dirty="0"/>
          </a:p>
        </p:txBody>
      </p:sp>
      <p:pic>
        <p:nvPicPr>
          <p:cNvPr id="29698" name="Picture 2" descr="акации Австрал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21768"/>
            <a:ext cx="6667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6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Зонтичная акация</a:t>
            </a:r>
            <a:endParaRPr lang="ru-RU" dirty="0"/>
          </a:p>
        </p:txBody>
      </p:sp>
      <p:pic>
        <p:nvPicPr>
          <p:cNvPr id="26626" name="Picture 2" descr="http://geobotany.narod.ru/australia/6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90" y="1101132"/>
            <a:ext cx="7016734" cy="52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Акация </a:t>
            </a:r>
            <a:r>
              <a:rPr lang="ru-RU" dirty="0" err="1"/>
              <a:t>четырехугольнолистная</a:t>
            </a:r>
            <a:r>
              <a:rPr lang="ru-RU" dirty="0"/>
              <a:t> </a:t>
            </a:r>
          </a:p>
        </p:txBody>
      </p:sp>
      <p:pic>
        <p:nvPicPr>
          <p:cNvPr id="24578" name="Picture 2" descr="http://geobotany.narod.ru/australia/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700808"/>
            <a:ext cx="5339804" cy="463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Кенгуровая лапа</a:t>
            </a:r>
            <a:endParaRPr lang="ru-RU" dirty="0"/>
          </a:p>
        </p:txBody>
      </p:sp>
      <p:pic>
        <p:nvPicPr>
          <p:cNvPr id="30722" name="Picture 2" descr="Кенгуровая ла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675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catalunyaplants.com/wp-content/uploads/2012/05/Anigozanthos-detalle-flores-800x5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78" y="116632"/>
            <a:ext cx="1709831" cy="122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домашнего задания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В каких климатических поясах находится Австралия?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Какая часть Австралии получает наибольшее количество осадков? Почему?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err="1" smtClean="0"/>
              <a:t>Климатограммы</a:t>
            </a:r>
            <a:r>
              <a:rPr lang="ru-RU" dirty="0" smtClean="0"/>
              <a:t> каких климатических поясов Австралии изображены на рис. 65 с. 152?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Наиболее крупной речной системой Австралии является …, самое большое озеро Австралии…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7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Триодия</a:t>
            </a:r>
            <a:r>
              <a:rPr lang="ru-RU" dirty="0"/>
              <a:t> Базедова, или кольцевой </a:t>
            </a:r>
            <a:r>
              <a:rPr lang="ru-RU" dirty="0" err="1"/>
              <a:t>спинифекс</a:t>
            </a:r>
            <a:r>
              <a:rPr lang="ru-RU" dirty="0"/>
              <a:t> </a:t>
            </a:r>
          </a:p>
        </p:txBody>
      </p:sp>
      <p:pic>
        <p:nvPicPr>
          <p:cNvPr id="9218" name="Picture 2" descr="http://i274.photobucket.com/albums/jj260/John_Eleanor/November%202008/Part%2019/9Nov200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3"/>
            <a:ext cx="7992888" cy="531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down-house.ru/uploads/images/00/95/78/2013/01/28/4de262ac360e5bce2a2109453d20b7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64818" cy="73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50325"/>
            <a:ext cx="411722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Гигантский кенгуру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767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australianism.ru/u/tkj/558465916_006987ce81_b_800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6" y="-1"/>
            <a:ext cx="9147836" cy="686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3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zryaschaya.qipru.users.photofile.ru/photo/zryaschaya.qipru/96687377/xlarge/130825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" y="0"/>
            <a:ext cx="9036469" cy="67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17281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Коала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2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Утконос </a:t>
            </a:r>
            <a:endParaRPr lang="ru-RU" dirty="0"/>
          </a:p>
        </p:txBody>
      </p:sp>
      <p:pic>
        <p:nvPicPr>
          <p:cNvPr id="7170" name="Picture 2" descr="http://2.bp.blogspot.com/-wbUnqjuKHi4/UaJCcPIKoSI/AAAAAAAAA4M/TzvrXS_A7uo/s1600/%D1%83%D1%82%D0%BA%D0%BE%D0%BD%D0%BE%D1%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39" y="1268759"/>
            <a:ext cx="7992888" cy="534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Ехидна </a:t>
            </a:r>
            <a:endParaRPr lang="ru-RU" dirty="0"/>
          </a:p>
        </p:txBody>
      </p:sp>
      <p:pic>
        <p:nvPicPr>
          <p:cNvPr id="6146" name="Picture 2" descr="http://i069.radikal.ru/1111/4a/24bc5fa8d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704856" cy="513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Вомбат </a:t>
            </a:r>
            <a:endParaRPr lang="ru-RU" dirty="0"/>
          </a:p>
        </p:txBody>
      </p:sp>
      <p:pic>
        <p:nvPicPr>
          <p:cNvPr id="5122" name="Picture 2" descr="Вомбаты (лат. Vombatidae) (англ. Wombat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74" y="1196752"/>
            <a:ext cx="7056784" cy="54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Лисий </a:t>
            </a:r>
            <a:r>
              <a:rPr lang="ru-RU" dirty="0" err="1" smtClean="0"/>
              <a:t>кузу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0" name="Picture 4" descr="http://animalworld.com.ua/images/2013/March/Animals/Trichosurus/Trichosurus-vulpecul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99042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Поссум</a:t>
            </a:r>
            <a:r>
              <a:rPr lang="ru-RU" dirty="0" smtClean="0"/>
              <a:t> чешуехвостый</a:t>
            </a:r>
            <a:endParaRPr lang="ru-RU" dirty="0"/>
          </a:p>
        </p:txBody>
      </p:sp>
      <p:pic>
        <p:nvPicPr>
          <p:cNvPr id="12290" name="Picture 2" descr="http://lib.nspu.ru/umk/49f438ac084e8685/5-pochvi/img/j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628800"/>
            <a:ext cx="669841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Страус эму</a:t>
            </a:r>
            <a:endParaRPr lang="ru-RU" dirty="0"/>
          </a:p>
        </p:txBody>
      </p:sp>
      <p:pic>
        <p:nvPicPr>
          <p:cNvPr id="3074" name="Picture 2" descr="http://www.mawhopon.net/upload/image/basic_photo/24428.imgca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16" y="1268760"/>
            <a:ext cx="8186784" cy="508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356616" lvl="1" indent="0"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5. </a:t>
            </a:r>
            <a:r>
              <a:rPr lang="ru-RU" b="1" dirty="0" smtClean="0"/>
              <a:t>Многие реки и озера Австралии обозначены на картах пунктиром, потому что:</a:t>
            </a:r>
          </a:p>
          <a:p>
            <a:pPr marL="402336" lvl="1" indent="0">
              <a:buNone/>
            </a:pPr>
            <a:r>
              <a:rPr lang="ru-RU" dirty="0" smtClean="0"/>
              <a:t>1. не установлены их точное местоположение и размеры;</a:t>
            </a:r>
          </a:p>
          <a:p>
            <a:pPr marL="402336" lvl="1" indent="0">
              <a:buNone/>
            </a:pPr>
            <a:r>
              <a:rPr lang="ru-RU" dirty="0" smtClean="0"/>
              <a:t>2. они состоят из отдельных частей;</a:t>
            </a:r>
          </a:p>
          <a:p>
            <a:pPr marL="402336" lvl="1" indent="0">
              <a:buNone/>
            </a:pPr>
            <a:r>
              <a:rPr lang="ru-RU" dirty="0" smtClean="0"/>
              <a:t>3. они пересыхают в засушливый период;</a:t>
            </a:r>
          </a:p>
          <a:p>
            <a:pPr marL="402336" lvl="1" indent="0">
              <a:buNone/>
            </a:pPr>
            <a:r>
              <a:rPr lang="ru-RU" dirty="0" smtClean="0"/>
              <a:t>4. они не полностью исследованы.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8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Розовый какаду</a:t>
            </a:r>
            <a:endParaRPr lang="ru-RU" dirty="0"/>
          </a:p>
        </p:txBody>
      </p:sp>
      <p:pic>
        <p:nvPicPr>
          <p:cNvPr id="14338" name="Picture 2" descr="http://lib.nspu.ru/umk/49f438ac084e8685/5-pochvi/img/j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99442"/>
            <a:ext cx="4104456" cy="581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Волнистые попугаи</a:t>
            </a:r>
            <a:endParaRPr lang="ru-RU" dirty="0"/>
          </a:p>
        </p:txBody>
      </p:sp>
      <p:pic>
        <p:nvPicPr>
          <p:cNvPr id="22530" name="Picture 2" descr="http://i035.radikal.ru/0909/82/806c4588a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27" y="1196752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Ящерица молох</a:t>
            </a:r>
            <a:endParaRPr lang="ru-RU" dirty="0"/>
          </a:p>
        </p:txBody>
      </p:sp>
      <p:pic>
        <p:nvPicPr>
          <p:cNvPr id="2050" name="Picture 2" descr="http://newfact.ru/uploads/posts/2012-03/1332388373_4-thorny-devil-australia-1294235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8848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0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Гребнистый крокодил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488832" cy="561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9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Тасманийский дьявол</a:t>
            </a:r>
            <a:endParaRPr lang="ru-RU" dirty="0"/>
          </a:p>
        </p:txBody>
      </p:sp>
      <p:pic>
        <p:nvPicPr>
          <p:cNvPr id="20482" name="Picture 2" descr="http://s05.radikal.ru/i178/1201/09/cc4b485a0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0860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2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130084"/>
            <a:ext cx="7498080" cy="1143000"/>
          </a:xfrm>
        </p:spPr>
        <p:txBody>
          <a:bodyPr/>
          <a:lstStyle/>
          <a:p>
            <a:r>
              <a:rPr lang="ru-RU" dirty="0" smtClean="0"/>
              <a:t>Гигантский варан</a:t>
            </a:r>
            <a:endParaRPr lang="ru-RU" dirty="0"/>
          </a:p>
        </p:txBody>
      </p:sp>
      <p:pic>
        <p:nvPicPr>
          <p:cNvPr id="31746" name="Picture 2" descr="http://www.whereandhow.ru/upload/countries/avstraliia/770px-Perentie_Lizard_Perth_Zoo_SMC_Spet_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12916"/>
            <a:ext cx="7488832" cy="582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9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3786188"/>
            <a:ext cx="603250" cy="2332037"/>
          </a:xfrm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43313"/>
            <a:ext cx="2981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785938"/>
            <a:ext cx="60325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785938"/>
            <a:ext cx="2981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9125" y="4857750"/>
            <a:ext cx="331122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Лесенка успеха</a:t>
            </a: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571750"/>
            <a:ext cx="781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714375"/>
            <a:ext cx="781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857750"/>
            <a:ext cx="781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6681" y="452478"/>
            <a:ext cx="6338888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Рефлексия (самоанализ) деятельности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6467" y="4321101"/>
            <a:ext cx="3454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03904" y="2092881"/>
            <a:ext cx="3454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19912" y="260648"/>
            <a:ext cx="345492" cy="3693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1417588"/>
            <a:ext cx="2664296" cy="1877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ЦЕЛЬ:</a:t>
            </a:r>
          </a:p>
          <a:p>
            <a:pPr algn="ctr"/>
            <a:r>
              <a:rPr lang="ru-RU" sz="2800" dirty="0" smtClean="0"/>
              <a:t>Узнать особенности ПЗ Австралии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91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используемых источников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Коринская</a:t>
            </a:r>
            <a:r>
              <a:rPr lang="ru-RU" dirty="0"/>
              <a:t> В.А., </a:t>
            </a:r>
            <a:r>
              <a:rPr lang="ru-RU" dirty="0" err="1"/>
              <a:t>Душина</a:t>
            </a:r>
            <a:r>
              <a:rPr lang="ru-RU" dirty="0"/>
              <a:t> И.В., </a:t>
            </a:r>
            <a:r>
              <a:rPr lang="ru-RU" dirty="0" err="1"/>
              <a:t>Щенев</a:t>
            </a:r>
            <a:r>
              <a:rPr lang="ru-RU" dirty="0"/>
              <a:t> В.А. География материков и океанов. Учебник для 7 класса. - М.: Дрофа, </a:t>
            </a:r>
            <a:r>
              <a:rPr lang="ru-RU" dirty="0" smtClean="0"/>
              <a:t>2011</a:t>
            </a:r>
          </a:p>
          <a:p>
            <a:r>
              <a:rPr lang="ru-RU" dirty="0"/>
              <a:t>РАСТИТЕЛЬНОСТЬ АВСТРАЛИИ // Аридная растительность мира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geobotany.narod.ru/australia_02.htm</a:t>
            </a:r>
            <a:endParaRPr lang="ru-RU" dirty="0" smtClean="0"/>
          </a:p>
          <a:p>
            <a:r>
              <a:rPr lang="ru-RU" dirty="0" smtClean="0"/>
              <a:t>Фотографии </a:t>
            </a:r>
            <a:r>
              <a:rPr lang="ru-RU" dirty="0"/>
              <a:t>природных ландшафтов и природно-территориальных комплексов</a:t>
            </a:r>
            <a:br>
              <a:rPr lang="ru-RU" dirty="0"/>
            </a:br>
            <a:r>
              <a:rPr lang="ru-RU" dirty="0"/>
              <a:t>АВСТРАЛИИ и НОВОЙ </a:t>
            </a:r>
            <a:r>
              <a:rPr lang="ru-RU" dirty="0" smtClean="0"/>
              <a:t>ЗЕЛАНДИИ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www.ecosystema.ru/08nature/world/index-australia.htm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1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77280"/>
            <a:ext cx="7848872" cy="64807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2"/>
              </a:rPr>
              <a:t>http://img0.liveinternet.ru/images/attach/c/3/76/350/76350648_11083.jpg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www.talkingdrugs.org/sites/talkingdrugs.org/files/images/australian%20outback_2.jpg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www.abeltasman.ru/sites/default/files/avstralija/nature/5.jpg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www.a-z-animals.com/media/animals/images/original/grassland3.jpg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www.geonature.ru/geophoto/46au-d/11.jpg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im2-tub-ru.yandex.net/i?id=137242159-51-72&amp;n=21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vm.ru/photo/vecherka/2013/01/file687xh3rokid1azpdwcke_800_480.jpg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omop.su/images/69/Eucalyptus_flowers2.jpg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</a:t>
            </a:r>
            <a:r>
              <a:rPr lang="en-US" dirty="0" smtClean="0">
                <a:hlinkClick r:id="rId10"/>
              </a:rPr>
              <a:t>altfast.ru/uploads/posts/2010-05/1274095687_1274009612_59032330_1273847652_img_8197.jpg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</a:t>
            </a:r>
            <a:r>
              <a:rPr lang="en-US" dirty="0">
                <a:hlinkClick r:id="rId11"/>
              </a:rPr>
              <a:t>://</a:t>
            </a:r>
            <a:r>
              <a:rPr lang="en-US" dirty="0" smtClean="0">
                <a:hlinkClick r:id="rId11"/>
              </a:rPr>
              <a:t>www.abeltasman.ru/sites/default/files/avstralija/nature/9.jpg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</a:t>
            </a:r>
            <a:r>
              <a:rPr lang="en-US" dirty="0">
                <a:hlinkClick r:id="rId12"/>
              </a:rPr>
              <a:t>://</a:t>
            </a:r>
            <a:r>
              <a:rPr lang="en-US" dirty="0" smtClean="0">
                <a:hlinkClick r:id="rId12"/>
              </a:rPr>
              <a:t>www.abeltasman.ru/sites/default/files/avstralija/nature/10.jpg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</a:t>
            </a:r>
            <a:r>
              <a:rPr lang="en-US" dirty="0">
                <a:hlinkClick r:id="rId13"/>
              </a:rPr>
              <a:t>://</a:t>
            </a:r>
            <a:r>
              <a:rPr lang="en-US" dirty="0" smtClean="0">
                <a:hlinkClick r:id="rId13"/>
              </a:rPr>
              <a:t>geobotany.narod.ru/australia/691.jpg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</a:t>
            </a:r>
            <a:r>
              <a:rPr lang="en-US" dirty="0">
                <a:hlinkClick r:id="rId14"/>
              </a:rPr>
              <a:t>://</a:t>
            </a:r>
            <a:r>
              <a:rPr lang="en-US" dirty="0" smtClean="0">
                <a:hlinkClick r:id="rId14"/>
              </a:rPr>
              <a:t>geobotany.narod.ru/australia/46.jpg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</a:t>
            </a:r>
            <a:r>
              <a:rPr lang="en-US" dirty="0">
                <a:hlinkClick r:id="rId15"/>
              </a:rPr>
              <a:t>://</a:t>
            </a:r>
            <a:r>
              <a:rPr lang="en-US" dirty="0" smtClean="0">
                <a:hlinkClick r:id="rId15"/>
              </a:rPr>
              <a:t>www.abeltasman.ru/sites/default/files/avstralija/nature/11.jpg</a:t>
            </a:r>
            <a:endParaRPr lang="ru-RU" dirty="0" smtClean="0"/>
          </a:p>
          <a:p>
            <a:r>
              <a:rPr lang="en-US" dirty="0" smtClean="0">
                <a:hlinkClick r:id="rId16"/>
              </a:rPr>
              <a:t>http</a:t>
            </a:r>
            <a:r>
              <a:rPr lang="en-US" dirty="0">
                <a:hlinkClick r:id="rId16"/>
              </a:rPr>
              <a:t>://</a:t>
            </a:r>
            <a:r>
              <a:rPr lang="en-US" dirty="0" smtClean="0">
                <a:hlinkClick r:id="rId16"/>
              </a:rPr>
              <a:t>i274.photobucket.com/albums/jj260/John_Eleanor/November%202008/Part%2019/9Nov200866.jpg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2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6632"/>
            <a:ext cx="8064896" cy="6624736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down-house.ru/uploads/images/00/95/78/2013/01/28/4de262ac360e5bce2a2109453d20b7_thumb.jpg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australianism.ru/u/tkj/558465916_006987ce81_b_800_600.jpg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s004.radikal.ru/i208/1002/9b/09d674e99e0b.jpg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lifeglobe.net/media/entry/884/platypus_3_3.jpg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i069.radikal.ru/1111/4a/24bc5fa8d798.jpg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ianimal.ru/wp-content/uploads/2011/02/vombat12-620x476.jpg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animalworld.com.ua/images/2013/March/Animals/Trichosurus/Trichosurus-vulpecula-6.jpg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infa.ws/animal/images/1897.jpg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</a:t>
            </a:r>
            <a:r>
              <a:rPr lang="en-US" dirty="0" smtClean="0">
                <a:hlinkClick r:id="rId10"/>
              </a:rPr>
              <a:t>www.mawhopon.net/upload/image/basic_photo/24428.imgcache.jpg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</a:t>
            </a:r>
            <a:r>
              <a:rPr lang="en-US" dirty="0">
                <a:hlinkClick r:id="rId11"/>
              </a:rPr>
              <a:t>://</a:t>
            </a:r>
            <a:r>
              <a:rPr lang="en-US" dirty="0" smtClean="0">
                <a:hlinkClick r:id="rId11"/>
              </a:rPr>
              <a:t>lib.nspu.ru/umk/49f438ac084e8685/5-pochvi/img/j7.jpg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</a:t>
            </a:r>
            <a:r>
              <a:rPr lang="en-US" dirty="0">
                <a:hlinkClick r:id="rId11"/>
              </a:rPr>
              <a:t>://</a:t>
            </a:r>
            <a:r>
              <a:rPr lang="en-US" dirty="0" smtClean="0">
                <a:hlinkClick r:id="rId11"/>
              </a:rPr>
              <a:t>lib.nspu.ru/umk/49f438ac084e8685/5-pochvi/img/j7.jpg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</a:t>
            </a:r>
            <a:r>
              <a:rPr lang="en-US" dirty="0">
                <a:hlinkClick r:id="rId12"/>
              </a:rPr>
              <a:t>://</a:t>
            </a:r>
            <a:r>
              <a:rPr lang="en-US" dirty="0" smtClean="0">
                <a:hlinkClick r:id="rId12"/>
              </a:rPr>
              <a:t>i035.radikal.ru/0909/82/806c4588a076.jpg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</a:t>
            </a:r>
            <a:r>
              <a:rPr lang="en-US" dirty="0">
                <a:hlinkClick r:id="rId13"/>
              </a:rPr>
              <a:t>://</a:t>
            </a:r>
            <a:r>
              <a:rPr lang="en-US" dirty="0" smtClean="0">
                <a:hlinkClick r:id="rId13"/>
              </a:rPr>
              <a:t>newfact.ru/uploads/posts/2012-03/1332388373_4-thorny-devil-australia-1294235777.jpg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</a:t>
            </a:r>
            <a:r>
              <a:rPr lang="en-US" dirty="0">
                <a:hlinkClick r:id="rId14"/>
              </a:rPr>
              <a:t>://</a:t>
            </a:r>
            <a:r>
              <a:rPr lang="en-US" dirty="0" smtClean="0">
                <a:hlinkClick r:id="rId14"/>
              </a:rPr>
              <a:t>upload.wikimedia.org/wikipedia/commons/3/35/Saltwater_crocodile.jpg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</a:t>
            </a:r>
            <a:r>
              <a:rPr lang="en-US" dirty="0">
                <a:hlinkClick r:id="rId15"/>
              </a:rPr>
              <a:t>://</a:t>
            </a:r>
            <a:r>
              <a:rPr lang="en-US" dirty="0" smtClean="0">
                <a:hlinkClick r:id="rId15"/>
              </a:rPr>
              <a:t>zverki.org/wp-content/uploads/2010/10/Tasmanian-Devils-1.jpg</a:t>
            </a:r>
            <a:endParaRPr lang="ru-RU" dirty="0" smtClean="0"/>
          </a:p>
          <a:p>
            <a:r>
              <a:rPr lang="en-US" dirty="0" smtClean="0">
                <a:hlinkClick r:id="rId16"/>
              </a:rPr>
              <a:t>http</a:t>
            </a:r>
            <a:r>
              <a:rPr lang="en-US" dirty="0">
                <a:hlinkClick r:id="rId16"/>
              </a:rPr>
              <a:t>://</a:t>
            </a:r>
            <a:r>
              <a:rPr lang="en-US" dirty="0" smtClean="0">
                <a:hlinkClick r:id="rId16"/>
              </a:rPr>
              <a:t>omop.su/images/80/Perentie_Lizard_Perth_Zoo_SMC_Spet_2005.jpg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</a:t>
            </a:r>
            <a:r>
              <a:rPr lang="ru-RU" dirty="0"/>
              <a:t>Австралию </a:t>
            </a:r>
            <a:r>
              <a:rPr lang="ru-RU" dirty="0" smtClean="0"/>
              <a:t>называют материком-заповедником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3744416" cy="4619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Из </a:t>
            </a:r>
            <a:r>
              <a:rPr lang="ru-RU" dirty="0"/>
              <a:t>12 тысяч видов около 9 тысяч – это </a:t>
            </a:r>
            <a:r>
              <a:rPr lang="ru-RU" b="1" dirty="0"/>
              <a:t>эндемики</a:t>
            </a:r>
            <a:r>
              <a:rPr lang="ru-RU" dirty="0"/>
              <a:t>! </a:t>
            </a:r>
            <a:endParaRPr lang="ru-RU" dirty="0" smtClean="0"/>
          </a:p>
          <a:p>
            <a:r>
              <a:rPr lang="ru-RU" dirty="0" smtClean="0"/>
              <a:t>Среди </a:t>
            </a:r>
            <a:r>
              <a:rPr lang="ru-RU" dirty="0"/>
              <a:t>цветущих растений эндемиков 85%, среди млекопитающих – 84%, а прибрежные рыбы уникальны почти все – 90%!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247554" cy="322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5013176"/>
            <a:ext cx="252028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Герб Австралии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5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Узнать особенности ПЗ </a:t>
            </a:r>
            <a:r>
              <a:rPr lang="ru-RU" dirty="0" smtClean="0"/>
              <a:t>Австралии:</a:t>
            </a:r>
            <a:endParaRPr lang="ru-RU" dirty="0"/>
          </a:p>
          <a:p>
            <a:endParaRPr lang="ru-RU" dirty="0" smtClean="0"/>
          </a:p>
          <a:p>
            <a:pPr lvl="1"/>
            <a:r>
              <a:rPr lang="ru-RU" dirty="0" smtClean="0"/>
              <a:t>определить </a:t>
            </a:r>
            <a:r>
              <a:rPr lang="ru-RU" dirty="0"/>
              <a:t>какие природные зоны представлены в </a:t>
            </a:r>
            <a:r>
              <a:rPr lang="ru-RU" dirty="0" smtClean="0"/>
              <a:t>Австралии;</a:t>
            </a:r>
            <a:endParaRPr lang="ru-RU" dirty="0"/>
          </a:p>
          <a:p>
            <a:pPr lvl="1"/>
            <a:r>
              <a:rPr lang="ru-RU" dirty="0" smtClean="0"/>
              <a:t>ознакомиться </a:t>
            </a:r>
            <a:r>
              <a:rPr lang="ru-RU" dirty="0"/>
              <a:t>с наиболее яркими представителями органического мира Австралии.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1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4" descr="http://stepnoy-sledopyt.narod.ru/ddr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513"/>
            <a:ext cx="10365603" cy="707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950574" cy="1143000"/>
          </a:xfrm>
        </p:spPr>
        <p:txBody>
          <a:bodyPr/>
          <a:lstStyle/>
          <a:p>
            <a:r>
              <a:rPr lang="ru-RU" dirty="0" smtClean="0"/>
              <a:t>Природная зона?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159732" y="2132856"/>
            <a:ext cx="1944216" cy="1224136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84328" y="2121533"/>
            <a:ext cx="1944216" cy="124678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87624" y="3610655"/>
            <a:ext cx="1944216" cy="1224136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56436" y="3610655"/>
            <a:ext cx="1944216" cy="1224136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47864" y="4819104"/>
            <a:ext cx="1944216" cy="122413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71017" y="25602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ВОДА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44368" y="256025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ВОЗДУХ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44468" y="389955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ГОРНЫЕ ПОРОДЫ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23145" y="5229200"/>
            <a:ext cx="128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ПОЧВЫ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389955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ЖИВЫЕ ОРГАНИЗМЫ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0" idx="0"/>
          </p:cNvCxnSpPr>
          <p:nvPr/>
        </p:nvCxnSpPr>
        <p:spPr>
          <a:xfrm>
            <a:off x="4319972" y="4819104"/>
            <a:ext cx="43624" cy="122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4"/>
            <a:endCxn id="10" idx="0"/>
          </p:cNvCxnSpPr>
          <p:nvPr/>
        </p:nvCxnSpPr>
        <p:spPr>
          <a:xfrm>
            <a:off x="3131840" y="3356992"/>
            <a:ext cx="1188132" cy="1462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4"/>
            <a:endCxn id="10" idx="0"/>
          </p:cNvCxnSpPr>
          <p:nvPr/>
        </p:nvCxnSpPr>
        <p:spPr>
          <a:xfrm flipH="1">
            <a:off x="4319972" y="3368315"/>
            <a:ext cx="1236464" cy="14507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1"/>
            <a:endCxn id="8" idx="5"/>
          </p:cNvCxnSpPr>
          <p:nvPr/>
        </p:nvCxnSpPr>
        <p:spPr>
          <a:xfrm flipH="1" flipV="1">
            <a:off x="2847116" y="4655520"/>
            <a:ext cx="785472" cy="3428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7"/>
            <a:endCxn id="9" idx="3"/>
          </p:cNvCxnSpPr>
          <p:nvPr/>
        </p:nvCxnSpPr>
        <p:spPr>
          <a:xfrm flipV="1">
            <a:off x="5007356" y="4655520"/>
            <a:ext cx="833804" cy="3428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3"/>
            <a:endCxn id="8" idx="0"/>
          </p:cNvCxnSpPr>
          <p:nvPr/>
        </p:nvCxnSpPr>
        <p:spPr>
          <a:xfrm flipH="1">
            <a:off x="2159732" y="3177721"/>
            <a:ext cx="284724" cy="4329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>
            <a:stCxn id="7" idx="5"/>
            <a:endCxn id="9" idx="0"/>
          </p:cNvCxnSpPr>
          <p:nvPr/>
        </p:nvCxnSpPr>
        <p:spPr>
          <a:xfrm>
            <a:off x="6243820" y="3185728"/>
            <a:ext cx="284724" cy="4249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Прямая со стрелкой 2050"/>
          <p:cNvCxnSpPr>
            <a:stCxn id="4" idx="6"/>
            <a:endCxn id="7" idx="2"/>
          </p:cNvCxnSpPr>
          <p:nvPr/>
        </p:nvCxnSpPr>
        <p:spPr>
          <a:xfrm>
            <a:off x="4103948" y="2744924"/>
            <a:ext cx="4803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 стрелкой 2054"/>
          <p:cNvCxnSpPr>
            <a:stCxn id="4" idx="5"/>
            <a:endCxn id="9" idx="1"/>
          </p:cNvCxnSpPr>
          <p:nvPr/>
        </p:nvCxnSpPr>
        <p:spPr>
          <a:xfrm>
            <a:off x="3819224" y="3177721"/>
            <a:ext cx="2021936" cy="6122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 стрелкой 2056"/>
          <p:cNvCxnSpPr>
            <a:stCxn id="9" idx="2"/>
            <a:endCxn id="8" idx="6"/>
          </p:cNvCxnSpPr>
          <p:nvPr/>
        </p:nvCxnSpPr>
        <p:spPr>
          <a:xfrm flipH="1">
            <a:off x="3131840" y="4222723"/>
            <a:ext cx="24245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 стрелкой 2058"/>
          <p:cNvCxnSpPr>
            <a:stCxn id="7" idx="3"/>
            <a:endCxn id="8" idx="7"/>
          </p:cNvCxnSpPr>
          <p:nvPr/>
        </p:nvCxnSpPr>
        <p:spPr>
          <a:xfrm flipH="1">
            <a:off x="2847116" y="3185728"/>
            <a:ext cx="2021936" cy="6041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3381" y="5811333"/>
            <a:ext cx="796964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Природная зона – закономерное сочетание компонентов природы на определенной равнинной территории.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473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ordteen.ru/uploads/posts/2012-10/thumbs/1349618024_D092D0BBD0B0D0B6D0BDD18BD0B5D182D180D0BED0BFD0B8D187D0B5D181D0BAD0B8D0B5D0BBD0B5D181D0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208823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Влажные леса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94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cf067b.medialib.glogster.com/media/61/61130d83eb19f72ea03b69a01f64ca5c04a5d8d9be09d28b26d9e796055e0e22/spinifex-savanna-central-australia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136815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Саванна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83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geonature.ru/geophoto/46au-d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1" y="404664"/>
            <a:ext cx="403244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Австралийский буш (скрэб)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7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325</TotalTime>
  <Words>433</Words>
  <Application>Microsoft Office PowerPoint</Application>
  <PresentationFormat>Экран (4:3)</PresentationFormat>
  <Paragraphs>111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Солнцестояние</vt:lpstr>
      <vt:lpstr>Природные зоны Австралии</vt:lpstr>
      <vt:lpstr>Проверка домашнего задания </vt:lpstr>
      <vt:lpstr>Проверка домашнего задания</vt:lpstr>
      <vt:lpstr>Почему Австралию называют материком-заповедником ?</vt:lpstr>
      <vt:lpstr>Цели и задачи урока</vt:lpstr>
      <vt:lpstr>Природная зона?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Заполнить таблицу:</vt:lpstr>
      <vt:lpstr>Презентация PowerPoint</vt:lpstr>
      <vt:lpstr>Презентация PowerPoint</vt:lpstr>
      <vt:lpstr>Бутылочное дерево (Брахихитон)</vt:lpstr>
      <vt:lpstr>Казуарина </vt:lpstr>
      <vt:lpstr>Акация</vt:lpstr>
      <vt:lpstr>Зонтичная акация</vt:lpstr>
      <vt:lpstr>Акация четырехугольнолистная </vt:lpstr>
      <vt:lpstr>Кенгуровая лапа</vt:lpstr>
      <vt:lpstr>Триодия Базедова, или кольцевой спинифекс </vt:lpstr>
      <vt:lpstr>Презентация PowerPoint</vt:lpstr>
      <vt:lpstr>Презентация PowerPoint</vt:lpstr>
      <vt:lpstr>Презентация PowerPoint</vt:lpstr>
      <vt:lpstr>Утконос </vt:lpstr>
      <vt:lpstr>Ехидна </vt:lpstr>
      <vt:lpstr>Вомбат </vt:lpstr>
      <vt:lpstr>Лисий кузу </vt:lpstr>
      <vt:lpstr>Поссум чешуехвостый</vt:lpstr>
      <vt:lpstr>Страус эму</vt:lpstr>
      <vt:lpstr>Розовый какаду</vt:lpstr>
      <vt:lpstr>Волнистые попугаи</vt:lpstr>
      <vt:lpstr>Ящерица молох</vt:lpstr>
      <vt:lpstr>Гребнистый крокодил</vt:lpstr>
      <vt:lpstr>Тасманийский дьявол</vt:lpstr>
      <vt:lpstr>Гигантский варан</vt:lpstr>
      <vt:lpstr>Рефлексия (самоанализ) деятельности</vt:lpstr>
      <vt:lpstr>Список используемых источников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Австралии</dc:title>
  <dc:creator>Сергей</dc:creator>
  <cp:lastModifiedBy>Сергей Зверев</cp:lastModifiedBy>
  <cp:revision>72</cp:revision>
  <dcterms:created xsi:type="dcterms:W3CDTF">2014-01-15T13:24:15Z</dcterms:created>
  <dcterms:modified xsi:type="dcterms:W3CDTF">2014-06-10T03:03:57Z</dcterms:modified>
</cp:coreProperties>
</file>