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C0169-4CC6-4F6B-9E35-7DE885FB9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7%D0%B5%D0%BB%D0%BE%D0%B2%D0%B5%D0%BA" TargetMode="External"/><Relationship Id="rId2" Type="http://schemas.openxmlformats.org/officeDocument/2006/relationships/hyperlink" Target="http://ru.wikipedia.org/wiki/%D0%9F%D0%BB%D0%B0%D0%B7%D0%BC%D0%B0_%D0%BA%D1%80%D0%BE%D0%B2%D0%B8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u.wikipedia.org/w/index.php?title=%D0%90%D0%B3%D0%B3%D0%BB%D1%8E%D1%82%D0%B8%D0%BD%D0%BE%D0%B3%D0%B5%D0%BD&amp;action=edit&amp;redlink=1" TargetMode="External"/><Relationship Id="rId4" Type="http://schemas.openxmlformats.org/officeDocument/2006/relationships/hyperlink" Target="http://ru.wikipedia.org/w/index.php?title=%D0%90%D0%B3%D0%B3%D0%BB%D1%8E%D1%82%D0%B8%D0%BD%D0%B8%D0%BD&amp;action=edit&amp;redlink=1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5%D0%BB%D0%BE%D0%BA" TargetMode="External"/><Relationship Id="rId2" Type="http://schemas.openxmlformats.org/officeDocument/2006/relationships/hyperlink" Target="http://ru.wikipedia.org/wiki/%D0%90%D0%BD%D1%82%D0%B8%D0%B3%D0%B5%D0%BD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upload.wikimedia.org/wikipedia/commons/5/51/Blood_Compatibility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000" b="1" i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Внутренняя среда организма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838200" y="1295400"/>
            <a:ext cx="78486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клетки крови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b="1" lang="ru-RU" smtClean="0">
                <a:solidFill>
                  <a:schemeClr val="accent2"/>
                </a:solidFill>
              </a:rPr>
              <a:t>ФОРМЕННЫЕ ЭЛЕМЕНТЫ</a:t>
            </a:r>
          </a:p>
        </p:txBody>
      </p:sp>
      <p:pic>
        <p:nvPicPr>
          <p:cNvPr descr="сканирование0004" id="16387" name="Picture 3"/>
          <p:cNvPicPr>
            <a:picLocks noChangeArrowheads="1" noChangeAspect="1"/>
          </p:cNvPicPr>
          <p:nvPr>
            <p:ph idx="1"/>
          </p:nvPr>
        </p:nvPicPr>
        <p:blipFill>
          <a:blip r:embed="rId2"/>
          <a:srcRect b="60906" l="60479"/>
          <a:stretch>
            <a:fillRect/>
          </a:stretch>
        </p:blipFill>
        <p:spPr>
          <a:xfrm>
            <a:off x="323850" y="1268413"/>
            <a:ext cx="8351838" cy="5307012"/>
          </a:xfr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Grp="1"/>
          </p:cNvSpPr>
          <p:nvPr>
            <p:ph type="title"/>
          </p:nvPr>
        </p:nvSpPr>
        <p:spPr>
          <a:xfrm>
            <a:off x="2987675" y="188913"/>
            <a:ext cx="6491288" cy="1066800"/>
          </a:xfrm>
        </p:spPr>
        <p:txBody>
          <a:bodyPr/>
          <a:lstStyle/>
          <a:p>
            <a:pPr eaLnBrk="1" hangingPunct="1"/>
            <a:r>
              <a:rPr b="1" lang="ru-RU" smtClean="0">
                <a:solidFill>
                  <a:srgbClr val="FF3300"/>
                </a:solidFill>
              </a:rPr>
              <a:t>ЭРИТРОЦИТЫ</a:t>
            </a:r>
          </a:p>
        </p:txBody>
      </p:sp>
      <p:pic>
        <p:nvPicPr>
          <p:cNvPr descr="сканирование0001" id="17411" name="Picture 3"/>
          <p:cNvPicPr>
            <a:picLocks noChangeArrowheads="1" noChangeAspect="1"/>
          </p:cNvPicPr>
          <p:nvPr>
            <p:ph idx="1"/>
          </p:nvPr>
        </p:nvPicPr>
        <p:blipFill>
          <a:blip r:embed="rId2"/>
          <a:srcRect b="168" r="220"/>
          <a:stretch>
            <a:fillRect/>
          </a:stretch>
        </p:blipFill>
        <p:spPr>
          <a:xfrm>
            <a:off x="0" y="188913"/>
            <a:ext cx="4002088" cy="5400675"/>
          </a:xfr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87675" y="1700213"/>
            <a:ext cx="5848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b="1" lang="ru-RU" sz="2000">
                <a:solidFill>
                  <a:schemeClr val="tx2"/>
                </a:solidFill>
              </a:rPr>
              <a:t>Общая площадь всех эритроцитов человека</a:t>
            </a:r>
          </a:p>
          <a:p>
            <a:pPr algn="l"/>
            <a:r>
              <a:rPr b="1" lang="ru-RU" sz="2000">
                <a:solidFill>
                  <a:schemeClr val="tx2"/>
                </a:solidFill>
              </a:rPr>
              <a:t> около </a:t>
            </a:r>
            <a:r>
              <a:rPr b="1" lang="ru-RU" sz="2000">
                <a:solidFill>
                  <a:srgbClr val="FF3300"/>
                </a:solidFill>
              </a:rPr>
              <a:t>3700 кв. м</a:t>
            </a:r>
            <a:r>
              <a:rPr b="1" lang="ru-RU" sz="2000">
                <a:solidFill>
                  <a:schemeClr val="tx2"/>
                </a:solidFill>
              </a:rPr>
              <a:t>., т. е. </a:t>
            </a:r>
            <a:r>
              <a:rPr b="1" lang="ru-RU" sz="2000">
                <a:solidFill>
                  <a:srgbClr val="FF3300"/>
                </a:solidFill>
              </a:rPr>
              <a:t>более 1/3 га.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657350" y="2636838"/>
            <a:ext cx="7486650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/>
            </a:r>
            <a:br>
              <a:rPr lang="ru-RU">
                <a:solidFill>
                  <a:schemeClr val="tx2"/>
                </a:solidFill>
              </a:rPr>
            </a:br>
            <a:r>
              <a:rPr b="1" lang="ru-RU" sz="2000">
                <a:solidFill>
                  <a:schemeClr val="tx2"/>
                </a:solidFill>
              </a:rPr>
              <a:t>В 100 мл крови (1 куб. мм.) </a:t>
            </a:r>
          </a:p>
          <a:p>
            <a:r>
              <a:rPr b="1" lang="ru-RU" sz="2000">
                <a:solidFill>
                  <a:schemeClr val="tx2"/>
                </a:solidFill>
              </a:rPr>
              <a:t>новорожденного содержится </a:t>
            </a:r>
            <a:r>
              <a:rPr b="1" lang="ru-RU" sz="2000">
                <a:solidFill>
                  <a:srgbClr val="FF3300"/>
                </a:solidFill>
              </a:rPr>
              <a:t>4,0-6,0 млн.</a:t>
            </a:r>
            <a:r>
              <a:rPr b="1" lang="ru-RU" sz="2000">
                <a:solidFill>
                  <a:schemeClr val="tx2"/>
                </a:solidFill>
              </a:rPr>
              <a:t> эритроцитов, </a:t>
            </a:r>
          </a:p>
          <a:p>
            <a:r>
              <a:rPr b="1" lang="ru-RU" sz="2000">
                <a:solidFill>
                  <a:schemeClr val="tx2"/>
                </a:solidFill>
              </a:rPr>
              <a:t>взрослых - </a:t>
            </a:r>
            <a:r>
              <a:rPr b="1" lang="ru-RU" sz="2000">
                <a:solidFill>
                  <a:srgbClr val="FF3300"/>
                </a:solidFill>
              </a:rPr>
              <a:t>4,0-5,5 млн.</a:t>
            </a:r>
            <a:r>
              <a:rPr b="1" lang="ru-RU" sz="2000">
                <a:solidFill>
                  <a:schemeClr val="tx2"/>
                </a:solidFill>
              </a:rPr>
              <a:t> эритроцитов.</a:t>
            </a:r>
            <a:r>
              <a:rPr lang="ru-RU" sz="2000">
                <a:solidFill>
                  <a:schemeClr val="tx2"/>
                </a:solidFill>
              </a:rPr>
              <a:t> </a:t>
            </a:r>
            <a:br>
              <a:rPr lang="ru-RU" sz="2000">
                <a:solidFill>
                  <a:schemeClr val="tx2"/>
                </a:solidFill>
              </a:rPr>
            </a:br>
            <a:endParaRPr lang="ru-RU" sz="2000">
              <a:solidFill>
                <a:schemeClr val="tx2"/>
              </a:solidFill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5661025"/>
            <a:ext cx="9277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lang="ru-RU" sz="2000">
                <a:solidFill>
                  <a:schemeClr val="tx2"/>
                </a:solidFill>
              </a:rPr>
              <a:t>В сутки в </a:t>
            </a:r>
            <a:r>
              <a:rPr b="1" lang="ru-RU" sz="2000">
                <a:solidFill>
                  <a:srgbClr val="FF0000"/>
                </a:solidFill>
              </a:rPr>
              <a:t>красном костном мозге</a:t>
            </a:r>
            <a:r>
              <a:rPr b="1" lang="ru-RU" sz="2000">
                <a:solidFill>
                  <a:schemeClr val="tx2"/>
                </a:solidFill>
              </a:rPr>
              <a:t> образуется до </a:t>
            </a:r>
            <a:r>
              <a:rPr b="1" lang="ru-RU" sz="2000">
                <a:solidFill>
                  <a:srgbClr val="FF3300"/>
                </a:solidFill>
              </a:rPr>
              <a:t>320 млрд.</a:t>
            </a:r>
            <a:r>
              <a:rPr b="1" lang="ru-RU" sz="2000">
                <a:solidFill>
                  <a:schemeClr val="tx2"/>
                </a:solidFill>
              </a:rPr>
              <a:t>эритроцитов.</a:t>
            </a:r>
          </a:p>
          <a:p>
            <a:r>
              <a:rPr b="1" lang="ru-RU" sz="2000">
                <a:solidFill>
                  <a:schemeClr val="tx2"/>
                </a:solidFill>
              </a:rPr>
              <a:t>Разрушаются в </a:t>
            </a:r>
            <a:r>
              <a:rPr b="1" lang="ru-RU" sz="2000">
                <a:solidFill>
                  <a:srgbClr val="FF0000"/>
                </a:solidFill>
              </a:rPr>
              <a:t>печени </a:t>
            </a:r>
            <a:r>
              <a:rPr b="1" lang="ru-RU" sz="2000">
                <a:solidFill>
                  <a:schemeClr val="tx2"/>
                </a:solidFill>
              </a:rPr>
              <a:t>и </a:t>
            </a:r>
            <a:r>
              <a:rPr b="1" lang="ru-RU" sz="2000">
                <a:solidFill>
                  <a:srgbClr val="FF0000"/>
                </a:solidFill>
              </a:rPr>
              <a:t>селезёнке</a:t>
            </a:r>
            <a:r>
              <a:rPr b="1" lang="ru-RU" sz="2000">
                <a:solidFill>
                  <a:schemeClr val="tx2"/>
                </a:solidFill>
              </a:rPr>
              <a:t>.</a:t>
            </a:r>
            <a:r>
              <a:rPr lang="ru-RU" sz="2000">
                <a:solidFill>
                  <a:schemeClr val="tx2"/>
                </a:solidFill>
              </a:rPr>
              <a:t> </a:t>
            </a:r>
            <a:br>
              <a:rPr lang="ru-RU" sz="2000">
                <a:solidFill>
                  <a:schemeClr val="tx2"/>
                </a:solidFill>
              </a:rPr>
            </a:br>
            <a:endParaRPr lang="ru-RU" sz="2000">
              <a:solidFill>
                <a:schemeClr val="tx2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356100" y="4149725"/>
            <a:ext cx="4572000" cy="701675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000"/>
              <a:t>Продолжительность жизни – </a:t>
            </a:r>
            <a:r>
              <a:rPr b="1" lang="ru-RU" sz="2000">
                <a:solidFill>
                  <a:srgbClr val="FF0000"/>
                </a:solidFill>
              </a:rPr>
              <a:t>100 – 120 суток</a:t>
            </a:r>
            <a:r>
              <a:rPr b="1" lang="ru-RU" sz="2000"/>
              <a:t> (4 мес.)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211638" y="5157788"/>
            <a:ext cx="4572000" cy="396875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000"/>
              <a:t>Движутся пассивно с током крови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63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63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9"/>
                                        <p:tgtEl>
                                          <p:spTgt spid="163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63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63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14"/>
                                        <p:tgtEl>
                                          <p:spTgt spid="163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1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8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389"/>
      <p:bldP grpId="0" spid="16390"/>
      <p:bldP grpId="0" spid="16391"/>
      <p:bldP grpId="0" spid="16392"/>
    </p:bld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 noGrp="1"/>
          </p:cNvSpPr>
          <p:nvPr>
            <p:ph idx="1" sz="half" type="body"/>
          </p:nvPr>
        </p:nvSpPr>
        <p:spPr>
          <a:xfrm>
            <a:off x="539750" y="3716338"/>
            <a:ext cx="7993063" cy="35290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charset="2" pitchFamily="2" typeface="Wingdings"/>
              <a:buNone/>
            </a:pPr>
            <a:r>
              <a:rPr b="1" lang="ru-RU" smtClean="0" sz="2000"/>
              <a:t>0,9%-ный раствор NaCI - физиологический раствор. </a:t>
            </a:r>
          </a:p>
          <a:p>
            <a:pPr algn="ctr" eaLnBrk="1" hangingPunct="1">
              <a:lnSpc>
                <a:spcPct val="80000"/>
              </a:lnSpc>
              <a:buFont charset="2" pitchFamily="2" typeface="Wingdings"/>
              <a:buNone/>
            </a:pPr>
            <a:r>
              <a:rPr b="1" lang="ru-RU" smtClean="0" sz="2000"/>
              <a:t>Клетки в нем не изменяют своего объема. </a:t>
            </a:r>
          </a:p>
          <a:p>
            <a:pPr algn="ctr" eaLnBrk="1" hangingPunct="1">
              <a:lnSpc>
                <a:spcPct val="80000"/>
              </a:lnSpc>
              <a:buFont charset="2" pitchFamily="2" typeface="Wingdings"/>
              <a:buNone/>
            </a:pPr>
            <a:endParaRPr b="1" lang="ru-RU" smtClean="0" sz="2000"/>
          </a:p>
          <a:p>
            <a:pPr algn="ctr" eaLnBrk="1" hangingPunct="1">
              <a:lnSpc>
                <a:spcPct val="80000"/>
              </a:lnSpc>
              <a:buFont charset="2" pitchFamily="2" typeface="Wingdings"/>
              <a:buNone/>
            </a:pPr>
            <a:r>
              <a:rPr b="1" lang="ru-RU" smtClean="0" sz="2000"/>
              <a:t>При больших концентрациях соли в растворе клетки уменьшаются. </a:t>
            </a:r>
          </a:p>
          <a:p>
            <a:pPr algn="ctr" eaLnBrk="1" hangingPunct="1">
              <a:lnSpc>
                <a:spcPct val="80000"/>
              </a:lnSpc>
              <a:buFont charset="2" pitchFamily="2" typeface="Wingdings"/>
              <a:buNone/>
            </a:pPr>
            <a:endParaRPr b="1" lang="ru-RU" smtClean="0" sz="2000"/>
          </a:p>
          <a:p>
            <a:pPr algn="ctr" eaLnBrk="1" hangingPunct="1">
              <a:lnSpc>
                <a:spcPct val="80000"/>
              </a:lnSpc>
              <a:buFont charset="2" pitchFamily="2" typeface="Wingdings"/>
              <a:buNone/>
            </a:pPr>
            <a:r>
              <a:rPr b="1" lang="ru-RU" smtClean="0" sz="2000"/>
              <a:t>При меньших увеличиваются. </a:t>
            </a:r>
          </a:p>
          <a:p>
            <a:pPr algn="ctr" eaLnBrk="1" hangingPunct="1">
              <a:lnSpc>
                <a:spcPct val="80000"/>
              </a:lnSpc>
              <a:buFont charset="2" pitchFamily="2" typeface="Wingdings"/>
              <a:buNone/>
            </a:pPr>
            <a:endParaRPr b="1" lang="ru-RU" smtClean="0" sz="2000"/>
          </a:p>
          <a:p>
            <a:pPr algn="ctr" eaLnBrk="1" hangingPunct="1">
              <a:lnSpc>
                <a:spcPct val="80000"/>
              </a:lnSpc>
              <a:buFont charset="2" pitchFamily="2" typeface="Wingdings"/>
              <a:buNone/>
            </a:pPr>
            <a:r>
              <a:rPr b="1" lang="ru-RU" smtClean="0" sz="2000"/>
              <a:t>При концентрации 0,3% происходит разрушение эритроцитов  (гемолиз). </a:t>
            </a:r>
          </a:p>
          <a:p>
            <a:pPr eaLnBrk="1" hangingPunct="1">
              <a:lnSpc>
                <a:spcPct val="80000"/>
              </a:lnSpc>
            </a:pPr>
            <a:endParaRPr lang="ru-RU" smtClean="0" sz="2000"/>
          </a:p>
        </p:txBody>
      </p:sp>
      <p:pic>
        <p:nvPicPr>
          <p:cNvPr descr="сканирование0001" id="18435" name="Picture 3"/>
          <p:cNvPicPr>
            <a:picLocks noChangeArrowheads="1" noChangeAspect="1"/>
          </p:cNvPicPr>
          <p:nvPr>
            <p:ph idx="2" sz="quarter"/>
          </p:nvPr>
        </p:nvPicPr>
        <p:blipFill>
          <a:blip r:embed="rId2"/>
          <a:srcRect r="8"/>
          <a:stretch>
            <a:fillRect/>
          </a:stretch>
        </p:blipFill>
        <p:spPr>
          <a:xfrm>
            <a:off x="1116013" y="115888"/>
            <a:ext cx="6481762" cy="3452812"/>
          </a:xfr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997200"/>
            <a:ext cx="8713787" cy="1143000"/>
          </a:xfrm>
        </p:spPr>
        <p:txBody>
          <a:bodyPr>
            <a:normAutofit fontScale="9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rgbClr val="3399FF"/>
                </a:solidFill>
              </a:rPr>
              <a:t/>
            </a:r>
            <a:br>
              <a:rPr lang="ru-RU" sz="2400" b="1" smtClean="0">
                <a:solidFill>
                  <a:srgbClr val="3399FF"/>
                </a:solidFill>
              </a:rPr>
            </a:br>
            <a:r>
              <a:rPr lang="ru-RU" sz="2400" b="1" smtClean="0">
                <a:solidFill>
                  <a:srgbClr val="3333CC"/>
                </a:solidFill>
              </a:rPr>
              <a:t/>
            </a:r>
            <a:br>
              <a:rPr lang="ru-RU" sz="2400" b="1" smtClean="0">
                <a:solidFill>
                  <a:srgbClr val="3333CC"/>
                </a:solidFill>
              </a:rPr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>
                <a:solidFill>
                  <a:srgbClr val="3333CC"/>
                </a:solidFill>
              </a:rPr>
              <a:t>В один день костный мозг производит 320 миллиардов эритроцитов. </a:t>
            </a:r>
            <a:br>
              <a:rPr lang="ru-RU" sz="2400" b="1" smtClean="0">
                <a:solidFill>
                  <a:srgbClr val="3333CC"/>
                </a:solidFill>
              </a:rPr>
            </a:br>
            <a:r>
              <a:rPr lang="ru-RU" sz="2400" b="1" smtClean="0"/>
              <a:t> 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2400" b="1" smtClean="0">
                <a:solidFill>
                  <a:srgbClr val="3399FF"/>
                </a:solidFill>
              </a:rPr>
              <a:t/>
            </a:r>
            <a:br>
              <a:rPr lang="ru-RU" sz="2400" b="1" smtClean="0">
                <a:solidFill>
                  <a:srgbClr val="3399FF"/>
                </a:solidFill>
              </a:rPr>
            </a:br>
            <a:endParaRPr lang="ru-RU" sz="2400" b="1" smtClean="0">
              <a:solidFill>
                <a:srgbClr val="3399FF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15888"/>
            <a:ext cx="86756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3399FF"/>
                </a:solidFill>
              </a:rPr>
              <a:t>Если все эритроциты одного человека можно </a:t>
            </a:r>
          </a:p>
          <a:p>
            <a:r>
              <a:rPr lang="ru-RU" sz="2400" b="1">
                <a:solidFill>
                  <a:srgbClr val="3399FF"/>
                </a:solidFill>
              </a:rPr>
              <a:t>было бы уложить в ряд, то получилась бы лента, </a:t>
            </a:r>
          </a:p>
          <a:p>
            <a:r>
              <a:rPr lang="ru-RU" sz="2400" b="1">
                <a:solidFill>
                  <a:srgbClr val="3399FF"/>
                </a:solidFill>
              </a:rPr>
              <a:t>три раза опоясывающая земной шар по экватору.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7950" y="5445125"/>
            <a:ext cx="88566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3399FF"/>
                </a:solidFill>
              </a:rPr>
              <a:t>Эритроциты человека в 3 раза меньше эритроцитов </a:t>
            </a:r>
          </a:p>
          <a:p>
            <a:r>
              <a:rPr lang="ru-RU" sz="2400" b="1">
                <a:solidFill>
                  <a:srgbClr val="3399FF"/>
                </a:solidFill>
              </a:rPr>
              <a:t>лягушки, но зато число их в 1 куб мм крови </a:t>
            </a:r>
          </a:p>
          <a:p>
            <a:r>
              <a:rPr lang="ru-RU" sz="2400" b="1">
                <a:solidFill>
                  <a:srgbClr val="3399FF"/>
                </a:solidFill>
              </a:rPr>
              <a:t>в 13 раз больше. </a:t>
            </a:r>
            <a:br>
              <a:rPr lang="ru-RU" sz="2400" b="1">
                <a:solidFill>
                  <a:srgbClr val="3399FF"/>
                </a:solidFill>
              </a:rPr>
            </a:br>
            <a:endParaRPr lang="ru-RU" sz="2400" b="1">
              <a:solidFill>
                <a:srgbClr val="3399FF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3850" y="1412875"/>
            <a:ext cx="86312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/>
            </a:r>
            <a:br>
              <a:rPr lang="ru-RU" sz="2400" b="1">
                <a:solidFill>
                  <a:schemeClr val="tx2"/>
                </a:solidFill>
              </a:rPr>
            </a:br>
            <a:r>
              <a:rPr lang="ru-RU" sz="2400" b="1">
                <a:solidFill>
                  <a:schemeClr val="tx2"/>
                </a:solidFill>
              </a:rPr>
              <a:t> </a:t>
            </a:r>
            <a:r>
              <a:rPr lang="ru-RU" sz="2400" b="1">
                <a:solidFill>
                  <a:srgbClr val="3333CC"/>
                </a:solidFill>
              </a:rPr>
              <a:t>Если считать эритроциты со скоростью 100 тыс. штук </a:t>
            </a:r>
          </a:p>
          <a:p>
            <a:r>
              <a:rPr lang="ru-RU" sz="2400" b="1">
                <a:solidFill>
                  <a:srgbClr val="3333CC"/>
                </a:solidFill>
              </a:rPr>
              <a:t>в минуту, то для того, чтобы пересчитать их все, </a:t>
            </a:r>
          </a:p>
          <a:p>
            <a:r>
              <a:rPr lang="ru-RU" sz="2400" b="1">
                <a:solidFill>
                  <a:srgbClr val="3333CC"/>
                </a:solidFill>
              </a:rPr>
              <a:t>понадобилось бы 450 тыс. лет.</a:t>
            </a:r>
            <a:r>
              <a:rPr lang="ru-RU" sz="2400"/>
              <a:t>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971550" y="4437063"/>
            <a:ext cx="736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3366FF"/>
                </a:solidFill>
              </a:rPr>
              <a:t>В одном эритроците 265 молекул гемоглобина</a:t>
            </a:r>
            <a:r>
              <a:rPr lang="ru-RU" b="1">
                <a:solidFill>
                  <a:srgbClr val="3366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/>
      <p:bldP spid="15365" grpId="0"/>
    </p:bld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 noGrp="1"/>
          </p:cNvSpPr>
          <p:nvPr>
            <p:ph type="title"/>
          </p:nvPr>
        </p:nvSpPr>
        <p:spPr>
          <a:xfrm>
            <a:off x="457200" y="274638"/>
            <a:ext cx="2819400" cy="922337"/>
          </a:xfrm>
        </p:spPr>
        <p:txBody>
          <a:bodyPr/>
          <a:lstStyle/>
          <a:p>
            <a:pPr eaLnBrk="1" hangingPunct="1"/>
            <a:r>
              <a:rPr b="1" lang="ru-RU" smtClean="0" sz="4000"/>
              <a:t>ФУНКЦИЯ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3708400" y="476250"/>
            <a:ext cx="1008063" cy="431800"/>
          </a:xfrm>
          <a:prstGeom prst="rightArrow">
            <a:avLst>
              <a:gd fmla="val 50000" name="adj1"/>
              <a:gd fmla="val 58364" name="adj2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787900" y="260350"/>
            <a:ext cx="4176713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b="1" lang="ru-RU" sz="4400">
                <a:solidFill>
                  <a:schemeClr val="accent2"/>
                </a:solidFill>
              </a:rPr>
              <a:t>Транспортная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116013" y="1557338"/>
            <a:ext cx="72009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b="1" lang="ru-RU" sz="4400">
                <a:solidFill>
                  <a:srgbClr val="3366FF"/>
                </a:solidFill>
              </a:rPr>
              <a:t>Особенности строения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 rot="2026653">
            <a:off x="4727575" y="1033463"/>
            <a:ext cx="504825" cy="792162"/>
          </a:xfrm>
          <a:prstGeom prst="downArrow">
            <a:avLst>
              <a:gd fmla="val 50000" name="adj1"/>
              <a:gd fmla="val 39230" name="adj2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179388" y="2276475"/>
            <a:ext cx="4176712" cy="576263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двояковогнутая форма</a:t>
            </a:r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179388" y="3860800"/>
            <a:ext cx="3324225" cy="360363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мелкие размером</a:t>
            </a: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107950" y="5516563"/>
            <a:ext cx="3024188" cy="792162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безъядерные </a:t>
            </a:r>
          </a:p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(зрелые)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179388" y="4652963"/>
            <a:ext cx="1944687" cy="360362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круглые</a:t>
            </a:r>
          </a:p>
        </p:txBody>
      </p:sp>
      <p:sp>
        <p:nvSpPr>
          <p:cNvPr id="12299" name="WordArt 11"/>
          <p:cNvSpPr>
            <a:spLocks noChangeArrowheads="1" noChangeShapeType="1" noTextEdit="1"/>
          </p:cNvSpPr>
          <p:nvPr/>
        </p:nvSpPr>
        <p:spPr bwMode="auto">
          <a:xfrm>
            <a:off x="179388" y="2924175"/>
            <a:ext cx="4105275" cy="431800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оболочка эластичная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4859338" y="2565400"/>
            <a:ext cx="4033837" cy="647700"/>
          </a:xfrm>
          <a:prstGeom prst="rect">
            <a:avLst/>
          </a:prstGeom>
        </p:spPr>
        <p:txBody>
          <a:bodyPr fromWordArt="1" wrap="none">
            <a:prstTxWarp prst="textFadeRight">
              <a:avLst>
                <a:gd fmla="val 33333" name="adj"/>
              </a:avLst>
            </a:prstTxWarp>
          </a:bodyPr>
          <a:lstStyle/>
          <a:p>
            <a:r>
              <a:rPr kern="10" lang="ru-RU" normalizeH="1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гемоглобин</a:t>
            </a:r>
          </a:p>
        </p:txBody>
      </p:sp>
      <p:sp>
        <p:nvSpPr>
          <p:cNvPr id="12301" name="WordArt 13"/>
          <p:cNvSpPr>
            <a:spLocks noChangeArrowheads="1" noChangeShapeType="1" noTextEdit="1"/>
          </p:cNvSpPr>
          <p:nvPr/>
        </p:nvSpPr>
        <p:spPr bwMode="auto">
          <a:xfrm>
            <a:off x="3708400" y="3716338"/>
            <a:ext cx="5256213" cy="649287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7C80"/>
                </a:solidFill>
                <a:latin typeface="Arial"/>
                <a:cs typeface="Arial"/>
              </a:rPr>
              <a:t>железосодержащий белок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6156325" y="3213100"/>
            <a:ext cx="288925" cy="574675"/>
          </a:xfrm>
          <a:prstGeom prst="downArrow">
            <a:avLst>
              <a:gd fmla="val 50000" name="adj1"/>
              <a:gd fmla="val 49725" name="adj2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pic>
        <p:nvPicPr>
          <p:cNvPr descr="сканирование0001" id="12303" name="Picture 15"/>
          <p:cNvPicPr>
            <a:picLocks noChangeArrowheads="1" noChangeAspect="1"/>
          </p:cNvPicPr>
          <p:nvPr>
            <p:ph idx="1"/>
          </p:nvPr>
        </p:nvPicPr>
        <p:blipFill>
          <a:blip r:embed="rId2">
            <a:lum bright="6000"/>
          </a:blip>
          <a:srcRect b="71"/>
          <a:stretch>
            <a:fillRect/>
          </a:stretch>
        </p:blipFill>
        <p:spPr>
          <a:xfrm>
            <a:off x="3276600" y="4365625"/>
            <a:ext cx="5616575" cy="2343150"/>
          </a:xfrm>
          <a:noFill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7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12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17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22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27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32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37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42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47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52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57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>
                                        <p:cTn dur="500" id="62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292"/>
      <p:bldP grpId="0" spid="12293"/>
      <p:bldP animBg="1" grpId="0" spid="12294"/>
      <p:bldP animBg="1" grpId="0" spid="12295"/>
      <p:bldP animBg="1" grpId="0" spid="12296"/>
      <p:bldP animBg="1" grpId="0" spid="12297"/>
      <p:bldP animBg="1" grpId="0" spid="12298"/>
      <p:bldP animBg="1" grpId="0" spid="12299"/>
      <p:bldP animBg="1" grpId="0" spid="12300"/>
      <p:bldP animBg="1" grpId="0" spid="12301"/>
      <p:bldP animBg="1" grpId="0" spid="12302"/>
    </p:bld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 noGrp="1"/>
          </p:cNvSpPr>
          <p:nvPr>
            <p:ph type="title"/>
          </p:nvPr>
        </p:nvSpPr>
        <p:spPr>
          <a:xfrm>
            <a:off x="1619250" y="115888"/>
            <a:ext cx="4330700" cy="1066800"/>
          </a:xfrm>
        </p:spPr>
        <p:txBody>
          <a:bodyPr/>
          <a:lstStyle/>
          <a:p>
            <a:pPr eaLnBrk="1" hangingPunct="1"/>
            <a:r>
              <a:rPr b="1" lang="ru-RU" smtClean="0" sz="4000">
                <a:solidFill>
                  <a:srgbClr val="00CCFF"/>
                </a:solidFill>
              </a:rPr>
              <a:t>ТРОМБОЦИТЫ</a:t>
            </a:r>
          </a:p>
        </p:txBody>
      </p:sp>
      <p:pic>
        <p:nvPicPr>
          <p:cNvPr descr="сканирование0001" id="21507" name="Picture 3"/>
          <p:cNvPicPr>
            <a:picLocks noChangeArrowheads="1" noChangeAspect="1"/>
          </p:cNvPicPr>
          <p:nvPr>
            <p:ph idx="1"/>
          </p:nvPr>
        </p:nvPicPr>
        <p:blipFill>
          <a:blip r:embed="rId2">
            <a:lum bright="-6000" contrast="12000"/>
          </a:blip>
          <a:srcRect l="10239" r="57771" t="70094"/>
          <a:stretch>
            <a:fillRect/>
          </a:stretch>
        </p:blipFill>
        <p:spPr>
          <a:xfrm>
            <a:off x="250825" y="1125538"/>
            <a:ext cx="4103688" cy="2767012"/>
          </a:xfr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356100" y="981075"/>
            <a:ext cx="4572000" cy="822325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400"/>
              <a:t>безъядерные</a:t>
            </a:r>
            <a:br>
              <a:rPr b="1" lang="ru-RU" sz="2400"/>
            </a:br>
            <a:endParaRPr b="1" lang="ru-RU" sz="24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067175" y="2133600"/>
            <a:ext cx="4895850" cy="1187450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400"/>
              <a:t> в 100 мл.  (1 куб. мм) крови содержится до </a:t>
            </a:r>
            <a:r>
              <a:rPr b="1" lang="ru-RU" sz="2400">
                <a:solidFill>
                  <a:srgbClr val="FF0000"/>
                </a:solidFill>
              </a:rPr>
              <a:t>400 тыс.</a:t>
            </a:r>
            <a:r>
              <a:rPr b="1" lang="ru-RU" sz="2400"/>
              <a:t/>
            </a:r>
            <a:br>
              <a:rPr b="1" lang="ru-RU" sz="2400"/>
            </a:br>
            <a:endParaRPr b="1" lang="ru-RU" sz="24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427538" y="3284538"/>
            <a:ext cx="4572000" cy="1187450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400"/>
              <a:t>Продолжительность жизни – от </a:t>
            </a:r>
            <a:r>
              <a:rPr b="1" lang="ru-RU" sz="2400">
                <a:solidFill>
                  <a:srgbClr val="FF0000"/>
                </a:solidFill>
              </a:rPr>
              <a:t>нескольких часов</a:t>
            </a:r>
            <a:r>
              <a:rPr b="1" lang="ru-RU" sz="2400"/>
              <a:t> до </a:t>
            </a:r>
            <a:r>
              <a:rPr b="1" lang="ru-RU" sz="2400">
                <a:solidFill>
                  <a:srgbClr val="FF0000"/>
                </a:solidFill>
              </a:rPr>
              <a:t>5 – 7 дней.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8313" y="4797425"/>
            <a:ext cx="8137525" cy="822325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400"/>
              <a:t>Функция – участвуют в </a:t>
            </a:r>
            <a:r>
              <a:rPr b="1" lang="ru-RU" sz="2400">
                <a:solidFill>
                  <a:srgbClr val="FF0000"/>
                </a:solidFill>
              </a:rPr>
              <a:t>свёртываемости</a:t>
            </a:r>
            <a:r>
              <a:rPr b="1" lang="ru-RU" sz="2400"/>
              <a:t> крови.</a:t>
            </a:r>
            <a:r>
              <a:rPr b="1" lang="ru-RU" sz="2400">
                <a:solidFill>
                  <a:srgbClr val="3399FF"/>
                </a:solidFill>
              </a:rPr>
              <a:t/>
            </a:r>
            <a:br>
              <a:rPr b="1" lang="ru-RU" sz="2400">
                <a:solidFill>
                  <a:srgbClr val="3399FF"/>
                </a:solidFill>
              </a:rPr>
            </a:br>
            <a:endParaRPr b="1" lang="ru-RU" sz="2400">
              <a:solidFill>
                <a:srgbClr val="3399FF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55650" y="5589588"/>
            <a:ext cx="7488238" cy="822325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400"/>
              <a:t>Место образования – </a:t>
            </a:r>
            <a:r>
              <a:rPr b="1" lang="ru-RU" sz="2400">
                <a:solidFill>
                  <a:srgbClr val="FF0000"/>
                </a:solidFill>
              </a:rPr>
              <a:t>красный костный мозг</a:t>
            </a:r>
            <a:r>
              <a:rPr b="1" lang="ru-RU" sz="2400"/>
              <a:t>.</a:t>
            </a:r>
          </a:p>
          <a:p>
            <a:r>
              <a:rPr b="1" lang="ru-RU" sz="2400"/>
              <a:t>Место разрушения – </a:t>
            </a:r>
            <a:r>
              <a:rPr b="1" lang="ru-RU" sz="2400">
                <a:solidFill>
                  <a:srgbClr val="FF0000"/>
                </a:solidFill>
              </a:rPr>
              <a:t>селезёнка.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5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13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21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29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197"/>
      <p:bldP grpId="0" spid="8198"/>
      <p:bldP grpId="0" spid="8199"/>
      <p:bldP grpId="0" spid="8200"/>
    </p:bld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 noGrp="1"/>
          </p:cNvSpPr>
          <p:nvPr>
            <p:ph type="title"/>
          </p:nvPr>
        </p:nvSpPr>
        <p:spPr>
          <a:xfrm>
            <a:off x="179388" y="188913"/>
            <a:ext cx="885666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b="1" lang="ru-RU" smtClean="0" sz="2400">
                <a:solidFill>
                  <a:srgbClr val="FF0066"/>
                </a:solidFill>
              </a:rPr>
              <a:t>Свёртывание крови</a:t>
            </a:r>
            <a:r>
              <a:rPr b="1" lang="ru-RU" smtClean="0" sz="2000">
                <a:solidFill>
                  <a:srgbClr val="FF0066"/>
                </a:solidFill>
              </a:rPr>
              <a:t> –</a:t>
            </a:r>
            <a:r>
              <a:rPr lang="ru-RU" smtClean="0" sz="2000">
                <a:solidFill>
                  <a:schemeClr val="tx1"/>
                </a:solidFill>
              </a:rPr>
              <a:t> это защитное приспособление организмов, предохраняющее его от потери крови за счёт образования тромба.</a:t>
            </a:r>
            <a:br>
              <a:rPr lang="ru-RU" smtClean="0" sz="2000">
                <a:solidFill>
                  <a:schemeClr val="tx1"/>
                </a:solidFill>
              </a:rPr>
            </a:br>
            <a:r>
              <a:rPr b="1" lang="ru-RU" smtClean="0" sz="2400">
                <a:solidFill>
                  <a:srgbClr val="FF0066"/>
                </a:solidFill>
              </a:rPr>
              <a:t>Тромб</a:t>
            </a:r>
            <a:r>
              <a:rPr lang="ru-RU" smtClean="0" sz="2400">
                <a:solidFill>
                  <a:srgbClr val="FF0066"/>
                </a:solidFill>
              </a:rPr>
              <a:t> –</a:t>
            </a:r>
            <a:r>
              <a:rPr lang="ru-RU" smtClean="0" sz="2000">
                <a:solidFill>
                  <a:schemeClr val="tx1"/>
                </a:solidFill>
              </a:rPr>
              <a:t> сгусток свернувшейся крови, закрывающей место повреждения стенки сосуда.</a:t>
            </a:r>
            <a:endParaRPr b="1" lang="ru-RU" smtClean="0" sz="2000">
              <a:solidFill>
                <a:srgbClr val="FF0066"/>
              </a:solidFill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900113" y="1412875"/>
            <a:ext cx="3311525" cy="50323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r>
              <a:rPr lang="ru-RU"/>
              <a:t>Повреждение стенки сосуда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900113" y="2205038"/>
            <a:ext cx="3311525" cy="6477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r>
              <a:rPr lang="ru-RU"/>
              <a:t>Скопление тромбоцитов </a:t>
            </a:r>
          </a:p>
          <a:p>
            <a:r>
              <a:rPr lang="ru-RU"/>
              <a:t>у места повреждения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900113" y="3068638"/>
            <a:ext cx="3311525" cy="6477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r>
              <a:rPr lang="ru-RU"/>
              <a:t>Образование рыхлой</a:t>
            </a:r>
          </a:p>
          <a:p>
            <a:r>
              <a:rPr lang="ru-RU"/>
              <a:t>«пробки» из тромбоцитов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076825" y="4221163"/>
            <a:ext cx="3924300" cy="863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r>
              <a:rPr lang="ru-RU"/>
              <a:t>Превращение </a:t>
            </a:r>
            <a:r>
              <a:rPr b="1" lang="ru-RU">
                <a:solidFill>
                  <a:srgbClr val="FF0066"/>
                </a:solidFill>
              </a:rPr>
              <a:t>фибриногена </a:t>
            </a:r>
          </a:p>
          <a:p>
            <a:r>
              <a:rPr lang="ru-RU"/>
              <a:t>(растворимый белок плазмы)</a:t>
            </a:r>
          </a:p>
          <a:p>
            <a:r>
              <a:rPr lang="ru-RU"/>
              <a:t>в </a:t>
            </a:r>
            <a:r>
              <a:rPr b="1" lang="ru-RU">
                <a:solidFill>
                  <a:srgbClr val="FF0066"/>
                </a:solidFill>
              </a:rPr>
              <a:t>фибрин</a:t>
            </a:r>
            <a:r>
              <a:rPr lang="ru-RU"/>
              <a:t> под действием </a:t>
            </a:r>
            <a:r>
              <a:rPr b="1" lang="ru-RU">
                <a:solidFill>
                  <a:srgbClr val="FF0066"/>
                </a:solidFill>
              </a:rPr>
              <a:t>Са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292725" y="5229225"/>
            <a:ext cx="3598863" cy="79216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r>
              <a:rPr lang="ru-RU"/>
              <a:t>Уплотнение «пробки» за счёт </a:t>
            </a:r>
          </a:p>
          <a:p>
            <a:r>
              <a:rPr lang="ru-RU"/>
              <a:t>фибриновых нитей </a:t>
            </a:r>
          </a:p>
          <a:p>
            <a:r>
              <a:rPr lang="ru-RU"/>
              <a:t>(нерастворимый белок)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508625" y="6092825"/>
            <a:ext cx="3311525" cy="6477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r>
              <a:rPr lang="ru-RU"/>
              <a:t>Образование </a:t>
            </a:r>
            <a:r>
              <a:rPr b="1" lang="ru-RU">
                <a:solidFill>
                  <a:srgbClr val="FF0066"/>
                </a:solidFill>
              </a:rPr>
              <a:t>тромба</a:t>
            </a:r>
          </a:p>
        </p:txBody>
      </p:sp>
      <p:pic>
        <p:nvPicPr>
          <p:cNvPr descr="сканирование0005" id="22537" name="Picture 9"/>
          <p:cNvPicPr>
            <a:picLocks noChangeArrowheads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2613" y="1412875"/>
            <a:ext cx="4751387" cy="2736850"/>
          </a:xfrm>
          <a:noFill/>
        </p:spPr>
      </p:pic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971550" y="4149725"/>
            <a:ext cx="3311525" cy="6477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r>
              <a:rPr lang="ru-RU"/>
              <a:t>Выделение </a:t>
            </a:r>
            <a:r>
              <a:rPr b="1" lang="ru-RU">
                <a:solidFill>
                  <a:srgbClr val="FF0066"/>
                </a:solidFill>
              </a:rPr>
              <a:t>тромбопластина </a:t>
            </a:r>
          </a:p>
          <a:p>
            <a:r>
              <a:rPr lang="ru-RU"/>
              <a:t>из повреждённых тромбоцитов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11188" y="5157788"/>
            <a:ext cx="4103687" cy="15128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r>
              <a:rPr b="1" lang="ru-RU">
                <a:solidFill>
                  <a:srgbClr val="FF0066"/>
                </a:solidFill>
              </a:rPr>
              <a:t>Протромбин</a:t>
            </a:r>
          </a:p>
          <a:p>
            <a:r>
              <a:rPr lang="ru-RU"/>
              <a:t>(неактивированный фермент) </a:t>
            </a:r>
          </a:p>
          <a:p>
            <a:r>
              <a:rPr lang="ru-RU"/>
              <a:t>превращается в </a:t>
            </a:r>
            <a:r>
              <a:rPr b="1" lang="ru-RU">
                <a:solidFill>
                  <a:srgbClr val="FF0066"/>
                </a:solidFill>
              </a:rPr>
              <a:t>тромбин </a:t>
            </a:r>
          </a:p>
          <a:p>
            <a:r>
              <a:rPr lang="ru-RU"/>
              <a:t>(фермент, запускающий реакцию</a:t>
            </a:r>
          </a:p>
          <a:p>
            <a:r>
              <a:rPr lang="ru-RU"/>
              <a:t>превращения фибриногена в фибрин)</a:t>
            </a: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179388" y="1628775"/>
            <a:ext cx="647700" cy="720725"/>
          </a:xfrm>
          <a:prstGeom prst="curvedRightArrow">
            <a:avLst>
              <a:gd fmla="val 22255" name="adj1"/>
              <a:gd fmla="val 44510" name="adj2"/>
              <a:gd fmla="val 33333" name="adj3"/>
            </a:avLst>
          </a:prstGeom>
          <a:solidFill>
            <a:srgbClr val="CC00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179388" y="2781300"/>
            <a:ext cx="647700" cy="719138"/>
          </a:xfrm>
          <a:prstGeom prst="curvedRightArrow">
            <a:avLst>
              <a:gd fmla="val 22206" name="adj1"/>
              <a:gd fmla="val 44412" name="adj2"/>
              <a:gd fmla="val 33333" name="adj3"/>
            </a:avLst>
          </a:prstGeom>
          <a:solidFill>
            <a:srgbClr val="CC00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179388" y="3716338"/>
            <a:ext cx="647700" cy="792162"/>
          </a:xfrm>
          <a:prstGeom prst="curvedRightArrow">
            <a:avLst>
              <a:gd fmla="val 24461" name="adj1"/>
              <a:gd fmla="val 48922" name="adj2"/>
              <a:gd fmla="val 33333" name="adj3"/>
            </a:avLst>
          </a:prstGeom>
          <a:solidFill>
            <a:srgbClr val="CC00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250825" y="4797425"/>
            <a:ext cx="649288" cy="719138"/>
          </a:xfrm>
          <a:prstGeom prst="curvedRightArrow">
            <a:avLst>
              <a:gd fmla="val 22152" name="adj1"/>
              <a:gd fmla="val 44303" name="adj2"/>
              <a:gd fmla="val 33333" name="adj3"/>
            </a:avLst>
          </a:prstGeom>
          <a:solidFill>
            <a:srgbClr val="CC00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 rot="-1424970">
            <a:off x="4233863" y="4597400"/>
            <a:ext cx="1062037" cy="363538"/>
          </a:xfrm>
          <a:prstGeom prst="curvedDownArrow">
            <a:avLst>
              <a:gd fmla="val 58428" name="adj1"/>
              <a:gd fmla="val 116856" name="adj2"/>
              <a:gd fmla="val 33333" name="adj3"/>
            </a:avLst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auto">
          <a:xfrm>
            <a:off x="4787900" y="5013325"/>
            <a:ext cx="576263" cy="792163"/>
          </a:xfrm>
          <a:prstGeom prst="curvedRightArrow">
            <a:avLst>
              <a:gd fmla="val 27493" name="adj1"/>
              <a:gd fmla="val 54986" name="adj2"/>
              <a:gd fmla="val 33333" name="adj3"/>
            </a:avLst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 rot="-586706">
            <a:off x="4859338" y="6021388"/>
            <a:ext cx="649287" cy="836612"/>
          </a:xfrm>
          <a:prstGeom prst="curvedRightArrow">
            <a:avLst>
              <a:gd fmla="val 25770" name="adj1"/>
              <a:gd fmla="val 51540" name="adj2"/>
              <a:gd fmla="val 33333" name="adj3"/>
            </a:avLst>
          </a:prstGeom>
          <a:solidFill>
            <a:srgbClr val="CC00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9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16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3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>
                      <p:stCondLst>
                        <p:cond delay="indefinite"/>
                      </p:stCondLst>
                      <p:childTnLst>
                        <p:par>
                          <p:cTn fill="hold" id="2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6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3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37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44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51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">
                      <p:stCondLst>
                        <p:cond delay="indefinite"/>
                      </p:stCondLst>
                      <p:childTnLst>
                        <p:par>
                          <p:cTn fill="hold" id="5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4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58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44035"/>
      <p:bldP animBg="1" grpId="0" spid="44036"/>
      <p:bldP animBg="1" grpId="0" spid="44037"/>
      <p:bldP animBg="1" grpId="0" spid="44038"/>
      <p:bldP animBg="1" grpId="0" spid="44039"/>
      <p:bldP animBg="1" grpId="0" spid="44040"/>
      <p:bldP animBg="1" grpId="0" spid="44042"/>
      <p:bldP animBg="1" grpId="0" spid="4404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z="4400" b="1" smtClean="0">
                <a:solidFill>
                  <a:srgbClr val="FF3300"/>
                </a:solidFill>
              </a:rPr>
              <a:t>Гемофилия </a:t>
            </a:r>
            <a:r>
              <a:rPr lang="ru-RU" smtClean="0"/>
              <a:t>– это заболевание несвёртываемости крови.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Кровь человека вне организма свёртывается за 12 – 15 мин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348038" y="188913"/>
            <a:ext cx="2735262" cy="719137"/>
          </a:xfrm>
          <a:prstGeom prst="rect">
            <a:avLst/>
          </a:prstGeom>
          <a:solidFill>
            <a:srgbClr val="FFFF66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/>
              <a:t>Лейкоциты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55650" y="836613"/>
            <a:ext cx="2089150" cy="431800"/>
          </a:xfrm>
          <a:prstGeom prst="rect">
            <a:avLst/>
          </a:prstGeom>
          <a:solidFill>
            <a:srgbClr val="00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зернистые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732588" y="836613"/>
            <a:ext cx="2087562" cy="504825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незернистые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250825" y="1700213"/>
            <a:ext cx="1512888" cy="504825"/>
          </a:xfrm>
          <a:prstGeom prst="roundRect">
            <a:avLst>
              <a:gd name="adj" fmla="val 16667"/>
            </a:avLst>
          </a:prstGeom>
          <a:solidFill>
            <a:srgbClr val="00FF99"/>
          </a:solidFill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нейтрофилы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835150" y="2060575"/>
            <a:ext cx="1439863" cy="504825"/>
          </a:xfrm>
          <a:prstGeom prst="roundRect">
            <a:avLst>
              <a:gd name="adj" fmla="val 16667"/>
            </a:avLst>
          </a:prstGeom>
          <a:solidFill>
            <a:srgbClr val="00FF99"/>
          </a:solidFill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эозинофилы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419475" y="2492375"/>
            <a:ext cx="1584325" cy="504825"/>
          </a:xfrm>
          <a:prstGeom prst="roundRect">
            <a:avLst>
              <a:gd name="adj" fmla="val 16667"/>
            </a:avLst>
          </a:prstGeom>
          <a:solidFill>
            <a:srgbClr val="00FF99"/>
          </a:solidFill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базофилы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6156325" y="2276475"/>
            <a:ext cx="1441450" cy="503238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моноциты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7559675" y="1700213"/>
            <a:ext cx="1584325" cy="503237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лимфоциты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1476375" y="1341438"/>
            <a:ext cx="1428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124075" y="1341438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771775" y="1412875"/>
            <a:ext cx="1152525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7019925" y="148431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7235825" y="1484313"/>
            <a:ext cx="21590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2195513" y="333375"/>
            <a:ext cx="1008062" cy="287338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227763" y="333375"/>
            <a:ext cx="865187" cy="358775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77800" y="3381375"/>
            <a:ext cx="8828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Лейкоциты  способны выходить из кровяного русла</a:t>
            </a:r>
          </a:p>
          <a:p>
            <a:r>
              <a:rPr lang="ru-RU" sz="2400" b="1"/>
              <a:t> и накапливаться в местах поражения тканей организма.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5013325"/>
            <a:ext cx="936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Специальные лейкоциты образуют особые белки антитела,</a:t>
            </a:r>
          </a:p>
          <a:p>
            <a:r>
              <a:rPr lang="ru-RU" sz="2400" b="1"/>
              <a:t> участвующие в обезвреживании чужеродных веществ.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i="1" u="sng" smtClean="0">
                <a:solidFill>
                  <a:srgbClr val="0000FF"/>
                </a:solidFill>
              </a:rPr>
              <a:t>	Внутренняя среда-</a:t>
            </a:r>
            <a:r>
              <a:rPr lang="ru-RU" smtClean="0"/>
              <a:t> </a:t>
            </a:r>
            <a:r>
              <a:rPr lang="ru-RU" b="1" smtClean="0"/>
              <a:t>единая система жидкостей- является естественным продолжением водной основы клеток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 noGrp="1"/>
          </p:cNvSpPr>
          <p:nvPr>
            <p:ph idx="4294967295" type="title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b="1" lang="ru-RU" smtClean="0">
                <a:solidFill>
                  <a:schemeClr val="bg1"/>
                </a:solidFill>
              </a:rPr>
              <a:t>ЛЕЙКОЦИТЫ</a:t>
            </a:r>
          </a:p>
        </p:txBody>
      </p:sp>
      <p:pic>
        <p:nvPicPr>
          <p:cNvPr descr="сканирование0001" id="25603" name="Picture 3"/>
          <p:cNvPicPr>
            <a:picLocks noChangeArrowheads="1" noChangeAspect="1"/>
          </p:cNvPicPr>
          <p:nvPr>
            <p:ph idx="4294967295"/>
          </p:nvPr>
        </p:nvPicPr>
        <p:blipFill>
          <a:blip r:embed="rId2">
            <a:lum bright="6000"/>
          </a:blip>
          <a:srcRect b="49083"/>
          <a:stretch>
            <a:fillRect/>
          </a:stretch>
        </p:blipFill>
        <p:spPr>
          <a:xfrm>
            <a:off x="0" y="1052513"/>
            <a:ext cx="5113338" cy="1871662"/>
          </a:xfr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11188" y="2997200"/>
            <a:ext cx="8208962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400">
                <a:solidFill>
                  <a:schemeClr val="tx2"/>
                </a:solidFill>
              </a:rPr>
              <a:t>В 100 мл (1 куб. мм.) крови </a:t>
            </a:r>
          </a:p>
          <a:p>
            <a:r>
              <a:rPr b="1" lang="ru-RU" sz="2400">
                <a:solidFill>
                  <a:schemeClr val="tx2"/>
                </a:solidFill>
              </a:rPr>
              <a:t>новорожденного содержится </a:t>
            </a:r>
            <a:r>
              <a:rPr b="1" lang="ru-RU" sz="2400">
                <a:solidFill>
                  <a:srgbClr val="FF0000"/>
                </a:solidFill>
              </a:rPr>
              <a:t>16-22 тыс.</a:t>
            </a:r>
            <a:r>
              <a:rPr b="1" lang="ru-RU" sz="2400">
                <a:solidFill>
                  <a:schemeClr val="tx2"/>
                </a:solidFill>
              </a:rPr>
              <a:t> лейкоцитов, </a:t>
            </a:r>
          </a:p>
          <a:p>
            <a:r>
              <a:rPr b="1" lang="ru-RU" sz="2400">
                <a:solidFill>
                  <a:schemeClr val="tx2"/>
                </a:solidFill>
              </a:rPr>
              <a:t>взрослых - </a:t>
            </a:r>
            <a:r>
              <a:rPr b="1" lang="ru-RU" sz="2400">
                <a:solidFill>
                  <a:srgbClr val="FF0000"/>
                </a:solidFill>
              </a:rPr>
              <a:t>5-9 тыс.</a:t>
            </a:r>
            <a:r>
              <a:rPr b="1" lang="ru-RU" sz="2400">
                <a:solidFill>
                  <a:schemeClr val="tx2"/>
                </a:solidFill>
              </a:rPr>
              <a:t> лейкоцитов.</a:t>
            </a:r>
            <a:r>
              <a:rPr lang="ru-RU">
                <a:solidFill>
                  <a:schemeClr val="tx2"/>
                </a:solidFill>
              </a:rPr>
              <a:t> </a:t>
            </a:r>
            <a:br>
              <a:rPr lang="ru-RU">
                <a:solidFill>
                  <a:schemeClr val="tx2"/>
                </a:solidFill>
              </a:rPr>
            </a:br>
            <a:endParaRPr lang="ru-RU">
              <a:solidFill>
                <a:schemeClr val="tx2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4213" y="5445125"/>
            <a:ext cx="7866062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b="1" lang="ru-RU" sz="2400"/>
              <a:t>Лейкоциты, рождаясь в </a:t>
            </a:r>
            <a:r>
              <a:rPr b="1" lang="ru-RU" sz="2400">
                <a:solidFill>
                  <a:srgbClr val="FF0000"/>
                </a:solidFill>
              </a:rPr>
              <a:t>костном мозге, селезенке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b="1" lang="ru-RU" sz="2400">
                <a:solidFill>
                  <a:srgbClr val="FF0000"/>
                </a:solidFill>
              </a:rPr>
              <a:t>и лимфатических узлах.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b="1" lang="ru-RU" sz="2400"/>
              <a:t>Разрушаются всюду.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258888" y="4365625"/>
            <a:ext cx="6626225" cy="822325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400"/>
              <a:t>Продолжительность жизни – </a:t>
            </a:r>
            <a:r>
              <a:rPr b="1" lang="ru-RU" sz="2400">
                <a:solidFill>
                  <a:srgbClr val="FF0000"/>
                </a:solidFill>
              </a:rPr>
              <a:t>2 – 4 дня</a:t>
            </a:r>
            <a:r>
              <a:rPr b="1" lang="ru-RU" sz="2400"/>
              <a:t> или  </a:t>
            </a:r>
            <a:r>
              <a:rPr b="1" lang="ru-RU" sz="2400">
                <a:solidFill>
                  <a:srgbClr val="FF0000"/>
                </a:solidFill>
              </a:rPr>
              <a:t>несколько десятков лет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580063" y="1484313"/>
            <a:ext cx="3276600" cy="822325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400">
                <a:solidFill>
                  <a:srgbClr val="3399FF"/>
                </a:solidFill>
              </a:rPr>
              <a:t> </a:t>
            </a:r>
            <a:r>
              <a:rPr b="1" lang="ru-RU" sz="2400"/>
              <a:t>Имеют ядро</a:t>
            </a:r>
            <a:r>
              <a:rPr b="1" lang="ru-RU" sz="2400">
                <a:solidFill>
                  <a:srgbClr val="3399FF"/>
                </a:solidFill>
              </a:rPr>
              <a:t> </a:t>
            </a:r>
            <a:br>
              <a:rPr b="1" lang="ru-RU" sz="2400">
                <a:solidFill>
                  <a:srgbClr val="3399FF"/>
                </a:solidFill>
              </a:rPr>
            </a:br>
            <a:endParaRPr b="1" lang="ru-RU" sz="2400">
              <a:solidFill>
                <a:srgbClr val="3399FF"/>
              </a:solidFill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787900" y="981075"/>
            <a:ext cx="4572000" cy="822325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400"/>
              <a:t>Функция</a:t>
            </a:r>
            <a:r>
              <a:rPr b="1" lang="ru-RU" sz="2400">
                <a:solidFill>
                  <a:srgbClr val="FF0000"/>
                </a:solidFill>
              </a:rPr>
              <a:t> - защитная</a:t>
            </a:r>
            <a:br>
              <a:rPr b="1" lang="ru-RU" sz="2400">
                <a:solidFill>
                  <a:srgbClr val="FF0000"/>
                </a:solidFill>
              </a:rPr>
            </a:br>
            <a:endParaRPr b="1" lang="ru-RU" sz="2400">
              <a:solidFill>
                <a:srgbClr val="FF0000"/>
              </a:solidFill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435600" y="1916113"/>
            <a:ext cx="3852863" cy="1187450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b="1" lang="ru-RU" sz="2400"/>
              <a:t>Способны двигаться, </a:t>
            </a:r>
          </a:p>
          <a:p>
            <a:r>
              <a:rPr b="1" lang="ru-RU" sz="2400"/>
              <a:t>даже за пределы </a:t>
            </a:r>
          </a:p>
          <a:p>
            <a:r>
              <a:rPr b="1" lang="ru-RU" sz="2400"/>
              <a:t>кровяного русла.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7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2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15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grpId="0" id="23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244"/>
      <p:bldP grpId="0" spid="10245"/>
      <p:bldP grpId="0" spid="10246"/>
      <p:bldP grpId="0" spid="10249"/>
    </p:bldLst>
  </p:timing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Grp="1"/>
          </p:cNvSpPr>
          <p:nvPr>
            <p:ph idx="4294967295" type="ctrTitle"/>
          </p:nvPr>
        </p:nvSpPr>
        <p:spPr>
          <a:xfrm>
            <a:off x="250825" y="333375"/>
            <a:ext cx="8713788" cy="1150938"/>
          </a:xfrm>
          <a:ln>
            <a:solidFill>
              <a:srgbClr val="008000"/>
            </a:solidFill>
          </a:ln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ru-RU" smtClean="0" sz="3600">
                <a:solidFill>
                  <a:srgbClr val="00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Илья Ильич Мечников </a:t>
            </a:r>
            <a:br>
              <a:rPr lang="ru-RU" smtClean="0" sz="3600">
                <a:solidFill>
                  <a:srgbClr val="00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</a:br>
            <a:r>
              <a:rPr lang="ru-RU" smtClean="0" sz="3600">
                <a:solidFill>
                  <a:srgbClr val="00FF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(1845 – 1916)</a:t>
            </a:r>
          </a:p>
        </p:txBody>
      </p:sp>
      <p:sp>
        <p:nvSpPr>
          <p:cNvPr id="75779" name="Rectangle 3"/>
          <p:cNvSpPr>
            <a:spLocks noChangeArrowheads="1" noGrp="1"/>
          </p:cNvSpPr>
          <p:nvPr>
            <p:ph idx="4294967295" type="subTitle"/>
          </p:nvPr>
        </p:nvSpPr>
        <p:spPr>
          <a:xfrm>
            <a:off x="323850" y="1773238"/>
            <a:ext cx="8642350" cy="4464050"/>
          </a:xfrm>
        </p:spPr>
        <p:txBody>
          <a:bodyPr/>
          <a:lstStyle/>
          <a:p>
            <a:pPr eaLnBrk="1" hangingPunct="1" indent="0" marL="0">
              <a:buFontTx/>
              <a:buNone/>
              <a:defRPr/>
            </a:pPr>
            <a:r>
              <a:rPr i="1" lang="ru-RU" smtClean="0" sz="4400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	</a:t>
            </a:r>
          </a:p>
        </p:txBody>
      </p:sp>
      <p:pic>
        <p:nvPicPr>
          <p:cNvPr id="75781" name="Picture 5"/>
          <p:cNvPicPr>
            <a:picLocks noChangeArrowheads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23850" y="1773238"/>
            <a:ext cx="39862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4643438" y="2420938"/>
            <a:ext cx="4321175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b="1" lang="ru-RU" sz="3200"/>
              <a:t>Открыл фагоцитоз.</a:t>
            </a:r>
          </a:p>
          <a:p>
            <a:pPr algn="l">
              <a:spcBef>
                <a:spcPct val="50000"/>
              </a:spcBef>
            </a:pPr>
            <a:r>
              <a:rPr b="1" lang="ru-RU" sz="3600">
                <a:solidFill>
                  <a:srgbClr val="00FF00"/>
                </a:solidFill>
              </a:rPr>
              <a:t>Лейкоциты – фагоциты,</a:t>
            </a:r>
          </a:p>
          <a:p>
            <a:pPr algn="l">
              <a:spcBef>
                <a:spcPct val="50000"/>
              </a:spcBef>
            </a:pPr>
            <a:r>
              <a:rPr b="1" lang="ru-RU" sz="3600">
                <a:solidFill>
                  <a:srgbClr val="00FF00"/>
                </a:solidFill>
              </a:rPr>
              <a:t>что означает «клетки – пожиратели»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2000" id="7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2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3000" id="17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75778"/>
      <p:bldP grpId="0" spid="7578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b="1" lang="ru-RU" smtClean="0" sz="2000" u="sng"/>
              <a:t>Лабораторная работа № 5</a:t>
            </a:r>
            <a:r>
              <a:rPr lang="ru-RU" smtClean="0" sz="2000"/>
              <a:t> </a:t>
            </a:r>
            <a:br>
              <a:rPr lang="ru-RU" smtClean="0" sz="2000"/>
            </a:br>
            <a:r>
              <a:rPr b="1" lang="ru-RU" smtClean="0" sz="2000" u="sng"/>
              <a:t>Тема.</a:t>
            </a:r>
            <a:r>
              <a:rPr lang="ru-RU" smtClean="0" sz="2000"/>
              <a:t> Изучение строения эритроцита человека и лягушки.</a:t>
            </a:r>
            <a:br>
              <a:rPr lang="ru-RU" smtClean="0" sz="2000"/>
            </a:br>
            <a:r>
              <a:rPr b="1" lang="ru-RU" smtClean="0" sz="2000" u="sng"/>
              <a:t>Цель: </a:t>
            </a:r>
            <a:r>
              <a:rPr lang="ru-RU" smtClean="0" sz="2000"/>
              <a:t>найти отличительные особенности эритроцита человека и лягушки, связать строение с выполняемыми функциями.</a:t>
            </a:r>
          </a:p>
        </p:txBody>
      </p:sp>
      <p:pic>
        <p:nvPicPr>
          <p:cNvPr descr="сканирование0001" id="28675" name="Picture 3"/>
          <p:cNvPicPr>
            <a:picLocks noChangeArrowheads="1" noChangeAspect="1"/>
          </p:cNvPicPr>
          <p:nvPr>
            <p:ph idx="1"/>
          </p:nvPr>
        </p:nvPicPr>
        <p:blipFill>
          <a:blip r:embed="rId2"/>
          <a:srcRect b="32490" l="5479" r="40582" t="35576"/>
          <a:stretch>
            <a:fillRect/>
          </a:stretch>
        </p:blipFill>
        <p:spPr>
          <a:xfrm>
            <a:off x="468313" y="2708275"/>
            <a:ext cx="1800225" cy="1223963"/>
          </a:xfrm>
          <a:noFill/>
        </p:spPr>
      </p:pic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979613" y="1844675"/>
            <a:ext cx="504825" cy="3240088"/>
          </a:xfrm>
          <a:prstGeom prst="flowChartTerminator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692275" y="4941888"/>
            <a:ext cx="4175125" cy="1008062"/>
          </a:xfrm>
          <a:prstGeom prst="ellipse">
            <a:avLst/>
          </a:prstGeom>
          <a:noFill/>
          <a:ln algn="ctr" w="9525">
            <a:noFill/>
            <a:round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187450" y="4797425"/>
            <a:ext cx="2952750" cy="863600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755650" y="333375"/>
            <a:ext cx="720725" cy="431800"/>
          </a:xfrm>
          <a:prstGeom prst="ellipse">
            <a:avLst/>
          </a:prstGeom>
          <a:noFill/>
          <a:ln algn="ctr" w="9525">
            <a:noFill/>
            <a:round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2771775" y="1844675"/>
            <a:ext cx="923925" cy="4022725"/>
          </a:xfrm>
          <a:prstGeom prst="moon">
            <a:avLst>
              <a:gd fmla="val 87500" name="adj"/>
            </a:avLst>
          </a:prstGeom>
          <a:solidFill>
            <a:srgbClr val="FF99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4745038" y="2205038"/>
            <a:ext cx="290512" cy="457200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ru-RU" sz="2400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3059113" y="3429000"/>
            <a:ext cx="360362" cy="360363"/>
          </a:xfrm>
          <a:prstGeom prst="ellipse">
            <a:avLst/>
          </a:prstGeom>
          <a:noFill/>
          <a:ln algn="ctr" w="9525">
            <a:noFill/>
            <a:round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3059113" y="4005263"/>
            <a:ext cx="914400" cy="914400"/>
          </a:xfrm>
          <a:prstGeom prst="ellipse">
            <a:avLst/>
          </a:prstGeom>
          <a:noFill/>
          <a:ln algn="ctr" w="9525">
            <a:noFill/>
            <a:round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916238" y="3500438"/>
            <a:ext cx="571500" cy="5715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959225" y="1916113"/>
            <a:ext cx="2955925" cy="457200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lang="ru-RU" sz="2400"/>
              <a:t>Крупные размеры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5580063" y="2781300"/>
            <a:ext cx="2808287" cy="457200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lang="ru-RU" sz="2400"/>
              <a:t>Овальная форма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6156325" y="3789363"/>
            <a:ext cx="968375" cy="457200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lang="ru-RU" sz="2400"/>
              <a:t>Ядро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516688" y="4868863"/>
            <a:ext cx="2005012" cy="457200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lang="ru-RU" sz="2400"/>
              <a:t>Гемоглобин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419475" y="5876925"/>
            <a:ext cx="3165475" cy="457200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lang="ru-RU" sz="2400">
                <a:solidFill>
                  <a:srgbClr val="CC6600"/>
                </a:solidFill>
              </a:rPr>
              <a:t>Эритроцит лягушки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-47625" y="4149725"/>
            <a:ext cx="2660650" cy="1187450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lang="ru-RU" sz="2400">
                <a:solidFill>
                  <a:srgbClr val="CC6600"/>
                </a:solidFill>
              </a:rPr>
              <a:t>Эритроцит </a:t>
            </a:r>
          </a:p>
          <a:p>
            <a:r>
              <a:rPr b="1" lang="ru-RU" sz="2400">
                <a:solidFill>
                  <a:srgbClr val="CC6600"/>
                </a:solidFill>
              </a:rPr>
              <a:t>человека</a:t>
            </a:r>
            <a:r>
              <a:rPr b="1" lang="ru-RU" sz="2400"/>
              <a:t> </a:t>
            </a:r>
          </a:p>
          <a:p>
            <a:r>
              <a:rPr b="1" lang="ru-RU" sz="2400"/>
              <a:t>в 3 раза меньше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7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2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17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22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325"/>
      <p:bldP grpId="0" spid="13326"/>
      <p:bldP grpId="0" spid="13327"/>
      <p:bldP grpId="0" spid="13328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457200" y="577850"/>
            <a:ext cx="8305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140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endParaRPr lang="ru-RU" sz="1100"/>
          </a:p>
          <a:p>
            <a:pPr algn="l"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Рассмотреть и зарисовать эритроциты крови человека и лягушки (вид сбоку и спереди).</a:t>
            </a:r>
            <a:endParaRPr lang="ru-RU" sz="2000"/>
          </a:p>
          <a:p>
            <a:pPr algn="l" eaLnBrk="0" hangingPunct="0"/>
            <a:r>
              <a:rPr lang="ru-RU" sz="2000">
                <a:latin typeface="Century Schoolbook" pitchFamily="18" charset="0"/>
                <a:cs typeface="Times New Roman" pitchFamily="18" charset="0"/>
              </a:rPr>
              <a:t>2.Сравнить эритроциты человека и лягушки: цвет, размеры, наличие ядра, форма, количество (приблизительно) в поле зрения микроскопа.</a:t>
            </a:r>
            <a:endParaRPr lang="ru-RU" sz="2000"/>
          </a:p>
          <a:p>
            <a:pPr algn="l" eaLnBrk="0" hangingPunct="0"/>
            <a:r>
              <a:rPr lang="ru-RU" sz="2000">
                <a:latin typeface="Century Schoolbook" pitchFamily="18" charset="0"/>
                <a:cs typeface="Times New Roman" pitchFamily="18" charset="0"/>
              </a:rPr>
              <a:t>3.Результаты оформите в таблице.</a:t>
            </a:r>
            <a:endParaRPr lang="ru-RU" sz="2000"/>
          </a:p>
        </p:txBody>
      </p:sp>
      <p:graphicFrame>
        <p:nvGraphicFramePr>
          <p:cNvPr id="70706" name="Group 50"/>
          <p:cNvGraphicFramePr>
            <a:graphicFrameLocks noGrp="1"/>
          </p:cNvGraphicFramePr>
          <p:nvPr/>
        </p:nvGraphicFramePr>
        <p:xfrm>
          <a:off x="381000" y="2971800"/>
          <a:ext cx="8305800" cy="1219200"/>
        </p:xfrm>
        <a:graphic>
          <a:graphicData uri="http://schemas.openxmlformats.org/drawingml/2006/table">
            <a:tbl>
              <a:tblPr/>
              <a:tblGrid>
                <a:gridCol w="2770188"/>
                <a:gridCol w="2765425"/>
                <a:gridCol w="2770187"/>
              </a:tblGrid>
              <a:tr h="517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        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Times New Roman" pitchFamily="18" charset="0"/>
                          <a:cs typeface="Century Schoolbook" pitchFamily="18" charset="0"/>
                        </a:rPr>
                        <a:t>Признаки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Times New Roman" pitchFamily="18" charset="0"/>
                          <a:cs typeface="Century Schoolbook" pitchFamily="18" charset="0"/>
                        </a:rPr>
                        <a:t>  Эритроциты лягушки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Times New Roman" pitchFamily="18" charset="0"/>
                          <a:cs typeface="Century Schoolbook" pitchFamily="18" charset="0"/>
                        </a:rPr>
                        <a:t> Эритроциты человека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Century Schoolbook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3" name="Rectangle 44"/>
          <p:cNvSpPr>
            <a:spLocks noChangeArrowheads="1"/>
          </p:cNvSpPr>
          <p:nvPr/>
        </p:nvSpPr>
        <p:spPr bwMode="auto">
          <a:xfrm>
            <a:off x="457200" y="3352800"/>
            <a:ext cx="868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>
              <a:tabLst>
                <a:tab pos="1419225" algn="l"/>
              </a:tabLst>
            </a:pPr>
            <a:endParaRPr lang="ru-RU" sz="2000" b="1"/>
          </a:p>
          <a:p>
            <a:pPr marL="342900" indent="-342900" algn="l">
              <a:tabLst>
                <a:tab pos="1419225" algn="l"/>
              </a:tabLst>
            </a:pPr>
            <a:endParaRPr lang="ru-RU" sz="2000" b="1"/>
          </a:p>
          <a:p>
            <a:pPr marL="342900" indent="-342900" algn="l">
              <a:tabLst>
                <a:tab pos="1419225" algn="l"/>
              </a:tabLst>
            </a:pPr>
            <a:r>
              <a:rPr lang="ru-RU" sz="2000" b="1">
                <a:cs typeface="Times New Roman" pitchFamily="18" charset="0"/>
              </a:rPr>
              <a:t>Вывод.</a:t>
            </a:r>
            <a:endParaRPr lang="ru-RU" sz="2000"/>
          </a:p>
          <a:p>
            <a:pPr marL="342900" indent="-342900" algn="l" eaLnBrk="0" hangingPunct="0">
              <a:tabLst>
                <a:tab pos="1419225" algn="l"/>
              </a:tabLst>
            </a:pPr>
            <a:r>
              <a:rPr lang="ru-RU" sz="2000"/>
              <a:t>	</a:t>
            </a:r>
            <a:r>
              <a:rPr lang="ru-RU" sz="2000">
                <a:cs typeface="Times New Roman" pitchFamily="18" charset="0"/>
              </a:rPr>
              <a:t> Каковы черты сходства и различия  в строении эритроцитов человека и лягушки?                                                                                                                                  * Объясните связь строения эритроцитов человека и лягушки с выполняемой ими функцией.                                                                                                                        * Чья кровь- человека или лягушки - переносит  больше кислорода. Почему?                   </a:t>
            </a:r>
            <a:endParaRPr lang="ru-RU" sz="2000"/>
          </a:p>
          <a:p>
            <a:pPr marL="342900" indent="-342900" algn="l" eaLnBrk="0" hangingPunct="0">
              <a:tabLst>
                <a:tab pos="1419225" algn="l"/>
              </a:tabLst>
            </a:pPr>
            <a:r>
              <a:rPr lang="ru-RU" sz="2000"/>
              <a:t>	</a:t>
            </a:r>
            <a:r>
              <a:rPr lang="ru-RU" sz="2000">
                <a:cs typeface="Times New Roman" pitchFamily="18" charset="0"/>
              </a:rPr>
              <a:t>*В каком направлении  шла эволюция эритроцитов позвоночных животных?                                 </a:t>
            </a:r>
            <a:endParaRPr lang="ru-RU" sz="2000"/>
          </a:p>
          <a:p>
            <a:pPr marL="342900" indent="-342900" algn="l" eaLnBrk="0" hangingPunct="0">
              <a:tabLst>
                <a:tab pos="1419225" algn="l"/>
              </a:tabLst>
            </a:pPr>
            <a:r>
              <a:rPr lang="ru-RU" sz="2000">
                <a:cs typeface="Times New Roman" pitchFamily="18" charset="0"/>
              </a:rPr>
              <a:t>                        </a:t>
            </a:r>
            <a:r>
              <a:rPr lang="ru-RU" sz="2000" b="1">
                <a:cs typeface="Times New Roman" pitchFamily="18" charset="0"/>
              </a:rPr>
              <a:t>                          </a:t>
            </a:r>
            <a:endParaRPr lang="ru-RU" sz="2000"/>
          </a:p>
        </p:txBody>
      </p:sp>
      <p:sp>
        <p:nvSpPr>
          <p:cNvPr id="29714" name="Rectangle 4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chemeClr val="tx1"/>
                </a:solidFill>
              </a:rPr>
              <a:t>Ход работы</a:t>
            </a:r>
            <a:r>
              <a:rPr lang="ru-RU" sz="4000" smtClean="0">
                <a:solidFill>
                  <a:schemeClr val="tx1"/>
                </a:solidFill>
              </a:rPr>
              <a:t/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ru-RU" b="1" i="1" u="sng" smtClean="0">
                <a:solidFill>
                  <a:srgbClr val="FF3300"/>
                </a:solidFill>
              </a:rPr>
              <a:t>Группа крови</a:t>
            </a:r>
            <a:r>
              <a:rPr lang="ru-RU" smtClean="0"/>
              <a:t> - это иммуно-генетические признаки крови, позволяющие объединять кровь людей в определенные группы по сходству антигенов </a:t>
            </a:r>
          </a:p>
        </p:txBody>
      </p:sp>
      <p:sp>
        <p:nvSpPr>
          <p:cNvPr id="30723" name="WordArt 4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8229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группы крови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0" y="88900"/>
            <a:ext cx="9144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ru-RU" sz="3600"/>
              <a:t>Группы крови были открыты </a:t>
            </a:r>
          </a:p>
          <a:p>
            <a:pPr algn="l"/>
            <a:r>
              <a:rPr lang="ru-RU" sz="3600" b="1" i="1" u="sng">
                <a:solidFill>
                  <a:srgbClr val="FF3300"/>
                </a:solidFill>
              </a:rPr>
              <a:t>в 1900 году К.Ландштейнером</a:t>
            </a:r>
            <a:r>
              <a:rPr lang="ru-RU" sz="3600"/>
              <a:t>, который смешивая эритроциты одних лиц с сывороткой крови других лиц, обнаружил, что при одних сочетаниях кровь свертывается, образуя хлопья (реакция агглютинации), а при других нет. На основании этих исследований Ландштейнер разделил кровь всех людей на три группы. В 1907 году была обнаружена еще одна группа крови.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В 1901 году Карл Ландштейнер установил наличие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В </a:t>
            </a:r>
            <a:r>
              <a:rPr lang="ru-RU" sz="2400" smtClean="0">
                <a:hlinkClick r:id="rId2" tooltip="Плазма крови"/>
              </a:rPr>
              <a:t>плазме крови</a:t>
            </a:r>
            <a:r>
              <a:rPr lang="ru-RU" sz="2400" smtClean="0"/>
              <a:t> </a:t>
            </a:r>
            <a:r>
              <a:rPr lang="ru-RU" sz="2400" smtClean="0">
                <a:hlinkClick r:id="rId3" tooltip="Человек"/>
              </a:rPr>
              <a:t>человека</a:t>
            </a:r>
            <a:r>
              <a:rPr lang="ru-RU" sz="2400" smtClean="0"/>
              <a:t> могут содержаться </a:t>
            </a:r>
            <a:r>
              <a:rPr lang="ru-RU" sz="2400" smtClean="0">
                <a:hlinkClick r:id="rId4" tooltip="Агглютинин (страница отсутствует)"/>
              </a:rPr>
              <a:t>агглютинины</a:t>
            </a:r>
            <a:r>
              <a:rPr lang="ru-RU" sz="2400" smtClean="0"/>
              <a:t> α и β, в эритроцитах — </a:t>
            </a:r>
            <a:r>
              <a:rPr lang="ru-RU" sz="2400" smtClean="0">
                <a:hlinkClick r:id="rId5" tooltip="Агглютиноген (страница отсутствует)"/>
              </a:rPr>
              <a:t>агглютиногены</a:t>
            </a:r>
            <a:r>
              <a:rPr lang="ru-RU" sz="2400" smtClean="0"/>
              <a:t> A и B, причём из белков A и α содержится один и только один, то же самое — для белков B и β.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Таким образом, существует четыре допустимых комбинации; то, какая из них характерна для данного человека, определяет его группу крови: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α и β: первая (O)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A и β: вторая (A)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α и B: третья (B)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A и B: четвёртая (AB)</a:t>
            </a:r>
          </a:p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0" y="90488"/>
            <a:ext cx="9144000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ru-RU" sz="3600" b="1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Резус-фактор </a:t>
            </a:r>
            <a:r>
              <a:rPr lang="ru-RU" sz="3600"/>
              <a:t>— это </a:t>
            </a:r>
            <a:r>
              <a:rPr lang="ru-RU" sz="3600">
                <a:hlinkClick r:id="rId2" tooltip="Антиген"/>
              </a:rPr>
              <a:t>антиген</a:t>
            </a:r>
            <a:r>
              <a:rPr lang="ru-RU" sz="3600"/>
              <a:t> (</a:t>
            </a:r>
            <a:r>
              <a:rPr lang="ru-RU" sz="3600">
                <a:hlinkClick r:id="rId3" tooltip="Белок"/>
              </a:rPr>
              <a:t>белок</a:t>
            </a:r>
            <a:r>
              <a:rPr lang="ru-RU" sz="3600"/>
              <a:t>), который находится на поверхности красных кровяных телец (эритроцитов).</a:t>
            </a:r>
          </a:p>
          <a:p>
            <a:pPr algn="l">
              <a:defRPr/>
            </a:pPr>
            <a:endParaRPr lang="ru-RU" sz="3600"/>
          </a:p>
          <a:p>
            <a:pPr algn="l">
              <a:defRPr/>
            </a:pPr>
            <a:r>
              <a:rPr lang="ru-RU" sz="3600"/>
              <a:t> Он обнаружен в 1919 г в крови обезьян, а позже — и у людей. Около 85 % европейцев (99 % индейцев и азиатов) имеют резус-фактор и соответственно являются резус-положительными. Остальные же 15 % (7 % у африканцев), у которых его нет, — резус-отрицательный.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Схема переливания крови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4820" name="Picture 5" descr="Файл:Blood Compatibility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00"/>
            <a:ext cx="784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333375"/>
            <a:ext cx="8424863" cy="1800225"/>
          </a:xfrm>
          <a:ln>
            <a:solidFill>
              <a:srgbClr val="008000"/>
            </a:solidFill>
          </a:ln>
        </p:spPr>
        <p:txBody>
          <a:bodyPr anchor="t"/>
          <a:lstStyle/>
          <a:p>
            <a:pPr eaLnBrk="1" hangingPunct="1">
              <a:defRPr/>
            </a:pPr>
            <a:r>
              <a:rPr lang="ru-RU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5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Внутренняя </a:t>
            </a:r>
            <a:r>
              <a:rPr lang="ru-RU" sz="5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среда   </a:t>
            </a:r>
            <a:br>
              <a:rPr lang="ru-RU" sz="5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организма.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636838"/>
            <a:ext cx="8458200" cy="381635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Кровь</a:t>
            </a:r>
          </a:p>
          <a:p>
            <a:pPr marL="0" indent="0" eaLnBrk="1" hangingPunct="1">
              <a:defRPr/>
            </a:pPr>
            <a:r>
              <a:rPr lang="ru-RU" sz="44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Тканевая жидкость</a:t>
            </a:r>
          </a:p>
          <a:p>
            <a:pPr marL="0" indent="0" eaLnBrk="1" hangingPunct="1">
              <a:defRPr/>
            </a:pPr>
            <a:r>
              <a:rPr lang="ru-RU" sz="4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Лимфа</a:t>
            </a:r>
          </a:p>
          <a:p>
            <a:pPr marL="0" indent="0" eaLnBrk="1" hangingPunct="1">
              <a:defRPr/>
            </a:pPr>
            <a:r>
              <a:rPr lang="ru-RU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Цереброспинальная жидкость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0" y="277495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>
                <a:solidFill>
                  <a:srgbClr val="0000FF"/>
                </a:solidFill>
              </a:rPr>
              <a:t>ПРОВЕРОЧНАЯ РАБОТА ПО ТЕМЕ «КРОВЬ.»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ru-RU" sz="4000" b="1" u="sng" smtClean="0"/>
              <a:t/>
            </a:r>
            <a:br>
              <a:rPr lang="ru-RU" sz="4000" b="1" u="sng" smtClean="0"/>
            </a:br>
            <a:r>
              <a:rPr lang="ru-RU" sz="4000" b="1" u="sng" smtClean="0"/>
              <a:t/>
            </a:r>
            <a:br>
              <a:rPr lang="ru-RU" sz="4000" b="1" u="sng" smtClean="0"/>
            </a:br>
            <a:r>
              <a:rPr lang="ru-RU" sz="4000" b="1" u="sng" smtClean="0"/>
              <a:t>Дайте определения:</a:t>
            </a:r>
            <a:r>
              <a:rPr lang="ru-RU" sz="4000" smtClean="0"/>
              <a:t> </a:t>
            </a:r>
            <a:br>
              <a:rPr lang="ru-RU" sz="4000" smtClean="0"/>
            </a:br>
            <a:r>
              <a:rPr lang="ru-RU" sz="4000" smtClean="0"/>
              <a:t>гомеостаз, агглютинация, гепарин	</a:t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u="sng" smtClean="0"/>
              <a:t>Дайте определения</a:t>
            </a:r>
            <a:r>
              <a:rPr lang="ru-RU" sz="4000" smtClean="0"/>
              <a:t>: </a:t>
            </a:r>
          </a:p>
          <a:p>
            <a:pPr eaLnBrk="1" hangingPunct="1">
              <a:buFontTx/>
              <a:buNone/>
            </a:pPr>
            <a:r>
              <a:rPr lang="ru-RU" sz="4000" smtClean="0"/>
              <a:t>Резус-фактор, фибриноген, гемоглобин</a:t>
            </a:r>
          </a:p>
          <a:p>
            <a:pPr eaLnBrk="1" hangingPunct="1"/>
            <a:endParaRPr lang="ru-RU" sz="4000" smtClean="0"/>
          </a:p>
          <a:p>
            <a:pPr eaLnBrk="1" hangingPunct="1">
              <a:buFontTx/>
              <a:buNone/>
            </a:pP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Вариант 1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	Клетки крови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1. Лимфоциты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2. Эритроциты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3. Тромбоциты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4. Лейкоциты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/>
              <a:t>	Выполняемая функция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А. Транспорт кислорода и углекислого газа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Б. Свёртываемость крови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В. Клеточный иммунитет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Г. Выработка антител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Вариант 2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/>
              <a:t>	Компоненты крови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smtClean="0"/>
              <a:t>	 </a:t>
            </a:r>
            <a:r>
              <a:rPr lang="ru-RU" sz="2800" smtClean="0"/>
              <a:t>1. Соли кальция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	2. Плазма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	3. Антитела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	4. Эритроциты</a:t>
            </a: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/>
              <a:t>	Выполняемая функция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А. Транспорт кислорода и углекислого газа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Б. Свёртываемость крови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В. Обеспечивают иммунитет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Г. Транспорт веществ: питательных, продуктов жизнедеятельности, гормонов, витаминов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333375"/>
            <a:ext cx="8424863" cy="1150938"/>
          </a:xfrm>
          <a:ln>
            <a:solidFill>
              <a:srgbClr val="008000"/>
            </a:solidFill>
          </a:ln>
        </p:spPr>
        <p:txBody>
          <a:bodyPr anchor="t"/>
          <a:lstStyle/>
          <a:p>
            <a:pPr eaLnBrk="1" hangingPunct="1">
              <a:defRPr/>
            </a:pPr>
            <a:r>
              <a:rPr lang="ru-RU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5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Гомеостаз.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11188" y="5157788"/>
            <a:ext cx="79930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Термин </a:t>
            </a:r>
            <a:r>
              <a:rPr lang="ru-RU" sz="36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«гомеостаз»</a:t>
            </a:r>
          </a:p>
          <a:p>
            <a:pPr algn="l">
              <a:defRPr/>
            </a:pPr>
            <a:r>
              <a:rPr lang="ru-RU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Предложил У. Кеннон в 1929 г</a:t>
            </a:r>
            <a:r>
              <a:rPr lang="ru-RU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95288" y="1773238"/>
            <a:ext cx="82804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u="sng">
                <a:solidFill>
                  <a:srgbClr val="00FF00"/>
                </a:solidFill>
              </a:rPr>
              <a:t>ГОМЕОСТАЗ </a:t>
            </a:r>
            <a:r>
              <a:rPr lang="ru-RU" sz="3600" b="1">
                <a:solidFill>
                  <a:srgbClr val="00FF00"/>
                </a:solidFill>
              </a:rPr>
              <a:t>– ОТНОСИТЕЛЬНО     </a:t>
            </a:r>
          </a:p>
          <a:p>
            <a:pPr algn="l">
              <a:spcBef>
                <a:spcPct val="50000"/>
              </a:spcBef>
            </a:pPr>
            <a:r>
              <a:rPr lang="ru-RU" sz="3600" b="1">
                <a:solidFill>
                  <a:srgbClr val="00FF00"/>
                </a:solidFill>
              </a:rPr>
              <a:t>       ПОСТОЯННОЕ СОСТОЯНИЕ</a:t>
            </a:r>
          </a:p>
          <a:p>
            <a:pPr algn="l">
              <a:spcBef>
                <a:spcPct val="50000"/>
              </a:spcBef>
            </a:pPr>
            <a:r>
              <a:rPr lang="ru-RU" sz="3600" b="1">
                <a:solidFill>
                  <a:srgbClr val="00FF00"/>
                </a:solidFill>
              </a:rPr>
              <a:t>       ФИЗИЧЕСКИХ И ХИМИЧЕСКИХ </a:t>
            </a:r>
          </a:p>
          <a:p>
            <a:pPr algn="l">
              <a:spcBef>
                <a:spcPct val="50000"/>
              </a:spcBef>
            </a:pPr>
            <a:r>
              <a:rPr lang="ru-RU" sz="3600" b="1">
                <a:solidFill>
                  <a:srgbClr val="00FF00"/>
                </a:solidFill>
              </a:rPr>
              <a:t>       ХАРАКТЕРИСТИК ОРГАНИЗМА.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3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3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5" grpId="0"/>
    </p:bld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 noGrp="1"/>
          </p:cNvSpPr>
          <p:nvPr>
            <p:ph type="title"/>
          </p:nvPr>
        </p:nvSpPr>
        <p:spPr>
          <a:xfrm>
            <a:off x="4211638" y="3573463"/>
            <a:ext cx="4402137" cy="1143000"/>
          </a:xfrm>
        </p:spPr>
        <p:txBody>
          <a:bodyPr/>
          <a:lstStyle/>
          <a:p>
            <a:pPr eaLnBrk="1" hangingPunct="1"/>
            <a:r>
              <a:rPr lang="ru-RU" smtClean="0" sz="2000"/>
              <a:t>До 1 л. крови находится в </a:t>
            </a:r>
            <a:r>
              <a:rPr b="1" lang="ru-RU" smtClean="0" sz="2000">
                <a:solidFill>
                  <a:srgbClr val="FF0000"/>
                </a:solidFill>
              </a:rPr>
              <a:t>кровяном депо</a:t>
            </a:r>
            <a:r>
              <a:rPr lang="ru-RU" smtClean="0" sz="2000"/>
              <a:t> – селезёнке, коже, печени, лёгких.</a:t>
            </a:r>
          </a:p>
        </p:txBody>
      </p:sp>
      <p:pic>
        <p:nvPicPr>
          <p:cNvPr descr="сканирование0002" id="10243" name="Picture 3"/>
          <p:cNvPicPr>
            <a:picLocks noChangeArrowheads="1" noChangeAspect="1"/>
          </p:cNvPicPr>
          <p:nvPr>
            <p:ph idx="1"/>
          </p:nvPr>
        </p:nvPicPr>
        <p:blipFill>
          <a:blip r:embed="rId2"/>
          <a:srcRect r="2"/>
          <a:stretch>
            <a:fillRect/>
          </a:stretch>
        </p:blipFill>
        <p:spPr>
          <a:xfrm>
            <a:off x="107950" y="0"/>
            <a:ext cx="4103688" cy="6858000"/>
          </a:xfrm>
          <a:noFill/>
        </p:spPr>
      </p:pic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708400" y="260350"/>
            <a:ext cx="5184775" cy="720725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b="1"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Органы кроветворения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4067175" y="1052513"/>
            <a:ext cx="2781300" cy="523875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образование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5076825" y="1700213"/>
            <a:ext cx="2514600" cy="331787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накопление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6372225" y="2133600"/>
            <a:ext cx="2600325" cy="404813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разрушение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4356100" y="2636838"/>
            <a:ext cx="3168650" cy="576262"/>
          </a:xfrm>
          <a:prstGeom prst="rect">
            <a:avLst/>
          </a:prstGeom>
        </p:spPr>
        <p:txBody>
          <a:bodyPr fromWordArt="1" wrap="none">
            <a:prstTxWarp prst="textInflateTop">
              <a:avLst>
                <a:gd fmla="val 31917" name="adj"/>
              </a:avLst>
            </a:prstTxWarp>
          </a:bodyPr>
          <a:lstStyle/>
          <a:p>
            <a:r>
              <a:rPr b="1"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клеток крови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427538" y="5084763"/>
            <a:ext cx="44021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>
                <a:solidFill>
                  <a:schemeClr val="tx2"/>
                </a:solidFill>
              </a:rPr>
              <a:t>При недостатке кислорода – при усиленной работе мышц, потере крови – запасы крови из </a:t>
            </a:r>
            <a:r>
              <a:rPr b="1" lang="ru-RU" sz="2000">
                <a:solidFill>
                  <a:srgbClr val="FF0000"/>
                </a:solidFill>
              </a:rPr>
              <a:t>депо</a:t>
            </a:r>
            <a:r>
              <a:rPr lang="ru-RU" sz="2000">
                <a:solidFill>
                  <a:schemeClr val="tx2"/>
                </a:solidFill>
              </a:rPr>
              <a:t> поступают в общий кровоток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7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2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7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2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27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2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46"/>
      <p:bldP animBg="1" grpId="0" spid="6149"/>
      <p:bldP animBg="1" grpId="0" spid="6150"/>
      <p:bldP animBg="1" grpId="0" spid="6151"/>
      <p:bldP animBg="1" grpId="0" spid="6152"/>
      <p:bldP grpId="0" spid="6153"/>
    </p:bld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сканирование0004" id="11266" name="Picture 2"/>
          <p:cNvPicPr>
            <a:picLocks noChangeArrowheads="1" noChangeAspect="1"/>
          </p:cNvPicPr>
          <p:nvPr>
            <p:ph idx="1"/>
          </p:nvPr>
        </p:nvPicPr>
        <p:blipFill>
          <a:blip r:embed="rId2">
            <a:lum bright="6000" contrast="12000"/>
          </a:blip>
          <a:srcRect r="54908" t="55659"/>
          <a:stretch>
            <a:fillRect/>
          </a:stretch>
        </p:blipFill>
        <p:spPr>
          <a:xfrm>
            <a:off x="0" y="188913"/>
            <a:ext cx="6985000" cy="4657725"/>
          </a:xfrm>
          <a:noFill/>
        </p:spPr>
      </p:pic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5651500" y="333375"/>
            <a:ext cx="3097213" cy="792163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kern="10" lang="ru-RU" normalizeH="1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/>
              </a:rPr>
              <a:t>Кровь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547813" y="5445125"/>
            <a:ext cx="3600450" cy="576263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форменные элементы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843213" y="4724400"/>
            <a:ext cx="360362" cy="792163"/>
          </a:xfrm>
          <a:prstGeom prst="downArrow">
            <a:avLst>
              <a:gd fmla="val 50000" name="adj1"/>
              <a:gd fmla="val 54956" name="adj2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 wrap="none"/>
          <a:lstStyle/>
          <a:p>
            <a:pPr algn="l"/>
            <a:endParaRPr lang="ru-RU"/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5508625" y="4797425"/>
            <a:ext cx="2951163" cy="647700"/>
          </a:xfrm>
          <a:prstGeom prst="rect">
            <a:avLst/>
          </a:prstGeom>
        </p:spPr>
        <p:txBody>
          <a:bodyPr fromWordArt="1" wrap="none">
            <a:prstTxWarp prst="textCanDown">
              <a:avLst>
                <a:gd fmla="val 33333" name="adj"/>
              </a:avLst>
            </a:prstTxWarp>
          </a:bodyPr>
          <a:lstStyle/>
          <a:p>
            <a:r>
              <a:rPr b="1"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лейкоциты</a:t>
            </a: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5508625" y="5445125"/>
            <a:ext cx="2951163" cy="611188"/>
          </a:xfrm>
          <a:prstGeom prst="rect">
            <a:avLst/>
          </a:prstGeom>
        </p:spPr>
        <p:txBody>
          <a:bodyPr fromWordArt="1" wrap="none">
            <a:prstTxWarp prst="textCanDown">
              <a:avLst>
                <a:gd fmla="val 33333" name="adj"/>
              </a:avLst>
            </a:prstTxWarp>
          </a:bodyPr>
          <a:lstStyle/>
          <a:p>
            <a:r>
              <a:rPr b="1"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эритроциты</a:t>
            </a:r>
          </a:p>
        </p:txBody>
      </p:sp>
      <p:sp>
        <p:nvSpPr>
          <p:cNvPr id="20488" name="WordArt 8"/>
          <p:cNvSpPr>
            <a:spLocks noChangeArrowheads="1" noChangeShapeType="1" noTextEdit="1"/>
          </p:cNvSpPr>
          <p:nvPr/>
        </p:nvSpPr>
        <p:spPr bwMode="auto">
          <a:xfrm>
            <a:off x="5435600" y="5876925"/>
            <a:ext cx="3097213" cy="720725"/>
          </a:xfrm>
          <a:prstGeom prst="rect">
            <a:avLst/>
          </a:prstGeom>
        </p:spPr>
        <p:txBody>
          <a:bodyPr fromWordArt="1" wrap="none">
            <a:prstTxWarp prst="textCanDown">
              <a:avLst>
                <a:gd fmla="val 33333" name="adj"/>
              </a:avLst>
            </a:prstTxWarp>
          </a:bodyPr>
          <a:lstStyle/>
          <a:p>
            <a:r>
              <a:rPr b="1"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Times New Roman"/>
                <a:cs typeface="Times New Roman"/>
              </a:rPr>
              <a:t>тромбоциты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6084888" y="1196975"/>
            <a:ext cx="2808287" cy="1008063"/>
          </a:xfrm>
          <a:prstGeom prst="rect">
            <a:avLst/>
          </a:prstGeom>
        </p:spPr>
        <p:txBody>
          <a:bodyPr fromWordArt="1" wrap="none">
            <a:prstTxWarp prst="textPlain">
              <a:avLst>
                <a:gd fmla="val 50000" name="adj"/>
              </a:avLst>
            </a:prstTxWarp>
          </a:bodyPr>
          <a:lstStyle/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5 - 5,5 л </a:t>
            </a:r>
          </a:p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(7 - 8 % от массы);</a:t>
            </a:r>
          </a:p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у новорождённых </a:t>
            </a:r>
          </a:p>
          <a:p>
            <a:r>
              <a:rPr kern="10" lang="ru-RU" sz="36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15 % от массы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21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25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3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37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45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4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3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57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61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20484"/>
      <p:bldP animBg="1" grpId="0" spid="20485"/>
      <p:bldP animBg="1" grpId="0" spid="20486"/>
      <p:bldP animBg="1" grpId="0" spid="20487"/>
      <p:bldP animBg="1" grpId="0" spid="20488"/>
    </p:bld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19_09_01" id="69634" name="Picture 2"/>
          <p:cNvPicPr>
            <a:picLocks noChangeArrowheads="1" noChangeAspect="1"/>
          </p:cNvPicPr>
          <p:nvPr/>
        </p:nvPicPr>
        <p:blipFill>
          <a:blip r:embed="rId2">
            <a:lum bright="-12000" contrast="22000"/>
          </a:blip>
          <a:srcRect r="139"/>
          <a:stretch>
            <a:fillRect/>
          </a:stretch>
        </p:blipFill>
        <p:spPr bwMode="auto">
          <a:xfrm>
            <a:off x="5486400" y="2971800"/>
            <a:ext cx="2081213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descr="U19_09_00" id="69635" name="Picture 3"/>
          <p:cNvPicPr>
            <a:picLocks noChangeArrowheads="1" noChangeAspect="1"/>
          </p:cNvPicPr>
          <p:nvPr/>
        </p:nvPicPr>
        <p:blipFill>
          <a:blip r:embed="rId3">
            <a:lum bright="-12000" contrast="22000"/>
          </a:blip>
          <a:srcRect/>
          <a:stretch>
            <a:fillRect/>
          </a:stretch>
        </p:blipFill>
        <p:spPr bwMode="auto">
          <a:xfrm>
            <a:off x="2133600" y="838200"/>
            <a:ext cx="346868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7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12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420938"/>
            <a:ext cx="8569325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за счет поглощения белков, жиров и углеводов, а также минеральных солей пищи и воды.</a:t>
            </a:r>
            <a:r>
              <a:rPr lang="ru-RU" sz="18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/>
              <a:t>кровеносные сосуды (артерии, вены, капилляры).</a:t>
            </a:r>
            <a:r>
              <a:rPr lang="ru-RU" sz="1800" smtClean="0"/>
              <a:t> 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539750" y="4149725"/>
            <a:ext cx="7993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"/>
                <a:cs typeface="Arial"/>
              </a:rPr>
              <a:t>Источник и место образования плазмы 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692275" y="5589588"/>
            <a:ext cx="56769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"/>
                <a:cs typeface="Arial"/>
              </a:rPr>
              <a:t>Местонахождение плазмы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9750" y="333375"/>
            <a:ext cx="8208963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3300"/>
                </a:solidFill>
              </a:rPr>
              <a:t>Плазма</a:t>
            </a:r>
            <a:r>
              <a:rPr lang="ru-RU" sz="2400" b="1">
                <a:solidFill>
                  <a:srgbClr val="FF6699"/>
                </a:solidFill>
              </a:rPr>
              <a:t> </a:t>
            </a:r>
            <a:r>
              <a:rPr lang="ru-RU" sz="2400" b="1"/>
              <a:t>(55% объема крови)</a:t>
            </a:r>
          </a:p>
          <a:p>
            <a:r>
              <a:rPr lang="ru-RU" sz="2400" b="1" u="sng"/>
              <a:t>Состав:</a:t>
            </a:r>
            <a:r>
              <a:rPr lang="ru-RU" sz="2400" b="1"/>
              <a:t> 90-92% вода, 7%белки, </a:t>
            </a:r>
          </a:p>
          <a:p>
            <a:r>
              <a:rPr lang="ru-RU" sz="2400" b="1"/>
              <a:t>0,8% - жиры, 0,12% - глюкоза, </a:t>
            </a:r>
          </a:p>
          <a:p>
            <a:r>
              <a:rPr lang="ru-RU" sz="2400" b="1"/>
              <a:t>мочевина -- 0,05%, </a:t>
            </a:r>
          </a:p>
          <a:p>
            <a:r>
              <a:rPr lang="ru-RU" sz="2400" b="1"/>
              <a:t>минеральные соли - 0,9% (мочевой кислоты), NaCI. </a:t>
            </a:r>
          </a:p>
          <a:p>
            <a:r>
              <a:rPr lang="ru-RU" sz="2400" b="1" u="sng"/>
              <a:t>Ацидоз</a:t>
            </a:r>
            <a:r>
              <a:rPr lang="ru-RU" sz="2400" b="1"/>
              <a:t> и </a:t>
            </a:r>
            <a:r>
              <a:rPr lang="ru-RU" sz="2400" b="1" u="sng"/>
              <a:t>алкалоз</a:t>
            </a:r>
            <a:r>
              <a:rPr lang="ru-RU" sz="2400" b="1"/>
              <a:t> - изменение кислотности плазмы - сопровождают крупные воспалительные процессы. Наблюдаются при диабете, отравлениях, голодании, заболеваниях желудочно-кишечного тракта.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85225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smtClean="0"/>
              <a:t>взаимосвязь всех органов организма в целом с внешней средой;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smtClean="0"/>
              <a:t>механическая (придаёт органам упругость за счёт прилива);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smtClean="0"/>
              <a:t>питательная (доставка питательных веществ);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smtClean="0"/>
              <a:t>выделительная (выведение продуктов диссимиляции, СО2 из организма);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smtClean="0"/>
              <a:t>защитная (иммунитет, свертывание);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smtClean="0"/>
              <a:t>терморегулирующая;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b="1" smtClean="0"/>
              <a:t>регуляторная (гуморальная).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1258888" y="260350"/>
            <a:ext cx="69135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"/>
                <a:cs typeface="Arial"/>
              </a:rPr>
              <a:t>Функции плазмы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PresentationFormat>Экран (4:3)</PresentationFormat>
  <Paragraphs>227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Внутренняя среда организма</vt:lpstr>
      <vt:lpstr>Слайд 2</vt:lpstr>
      <vt:lpstr> Внутренняя среда        организма.</vt:lpstr>
      <vt:lpstr> Гомеостаз.</vt:lpstr>
      <vt:lpstr>До 1 л. крови находится в кровяном депо – селезёнке, коже, печени, лёгких.</vt:lpstr>
      <vt:lpstr>Слайд 6</vt:lpstr>
      <vt:lpstr>Слайд 7</vt:lpstr>
      <vt:lpstr>Слайд 8</vt:lpstr>
      <vt:lpstr>Слайд 9</vt:lpstr>
      <vt:lpstr>Слайд 10</vt:lpstr>
      <vt:lpstr>ФОРМЕННЫЕ ЭЛЕМЕНТЫ</vt:lpstr>
      <vt:lpstr>ЭРИТРОЦИТЫ</vt:lpstr>
      <vt:lpstr>Слайд 13</vt:lpstr>
      <vt:lpstr>   В один день костный мозг производит 320 миллиардов эритроцитов.     </vt:lpstr>
      <vt:lpstr>ФУНКЦИЯ</vt:lpstr>
      <vt:lpstr>ТРОМБОЦИТЫ</vt:lpstr>
      <vt:lpstr>Свёртывание крови – это защитное приспособление организмов, предохраняющее его от потери крови за счёт образования тромба. Тромб – сгусток свернувшейся крови, закрывающей место повреждения стенки сосуда.</vt:lpstr>
      <vt:lpstr>Слайд 18</vt:lpstr>
      <vt:lpstr>Слайд 19</vt:lpstr>
      <vt:lpstr>ЛЕЙКОЦИТЫ</vt:lpstr>
      <vt:lpstr>Илья Ильич Мечников  (1845 – 1916)</vt:lpstr>
      <vt:lpstr>Слайд 22</vt:lpstr>
      <vt:lpstr>Лабораторная работа № 5  Тема. Изучение строения эритроцита человека и лягушки. Цель: найти отличительные особенности эритроцита человека и лягушки, связать строение с выполняемыми функциями.</vt:lpstr>
      <vt:lpstr>Ход работы </vt:lpstr>
      <vt:lpstr>Слайд 25</vt:lpstr>
      <vt:lpstr>Слайд 26</vt:lpstr>
      <vt:lpstr>В 1901 году Карл Ландштейнер установил наличие</vt:lpstr>
      <vt:lpstr>Слайд 28</vt:lpstr>
      <vt:lpstr>Схема переливания крови</vt:lpstr>
      <vt:lpstr>Слайд 30</vt:lpstr>
      <vt:lpstr>  Дайте определения:  гомеостаз, агглютинация, гепарин    </vt:lpstr>
      <vt:lpstr>Вариант 1</vt:lpstr>
      <vt:lpstr>Вариант 2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среда организма</dc:title>
  <cp:lastModifiedBy>Admin</cp:lastModifiedBy>
  <cp:revision>1</cp:revision>
  <dcterms:modified xsi:type="dcterms:W3CDTF">2011-09-03T02:30:35Z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747467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