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application/vnd.openxmlformats-package.relationships+xml" Extension="rels"/>
  <Default ContentType="application/xml" Extension="xml"/>
  <Default ContentType="image/jpeg" Extension="jpg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theme+xml" PartName="/ppt/theme/theme2.xml"/>
  <Override ContentType="application/vnd.openxmlformats-officedocument.presentationml.notesSlide+xml" PartName="/ppt/notesSlides/notesSlide1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66"/>
    <a:srgbClr val="003399"/>
    <a:srgbClr val="000099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4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713C44-5D89-44A8-A6F0-6873E95A8A7B}" type="datetimeFigureOut">
              <a:rPr lang="ru-RU" smtClean="0"/>
              <a:t>13.01.2013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D9B0A1-A295-43E3-9983-4BB6D7A5D3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78576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D9B0A1-A295-43E3-9983-4BB6D7A5D366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5509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3886" y="332656"/>
            <a:ext cx="8783174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900" b="1" dirty="0" smtClean="0">
                <a:solidFill>
                  <a:schemeClr val="bg1"/>
                </a:solidFill>
                <a:latin typeface="BatangChe" pitchFamily="49" charset="-127"/>
                <a:ea typeface="BatangChe" pitchFamily="49" charset="-127"/>
              </a:rPr>
              <a:t>Гипотезы о происхождении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37176" y="5301208"/>
            <a:ext cx="441659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dirty="0" smtClean="0">
                <a:solidFill>
                  <a:schemeClr val="bg1"/>
                </a:solidFill>
                <a:latin typeface="BatangChe" pitchFamily="49" charset="-127"/>
                <a:ea typeface="BatangChe" pitchFamily="49" charset="-127"/>
              </a:rPr>
              <a:t>Жизни</a:t>
            </a:r>
            <a:endParaRPr lang="ru-RU" sz="6600" dirty="0">
              <a:solidFill>
                <a:schemeClr val="bg1"/>
              </a:solidFill>
              <a:latin typeface="BatangChe" pitchFamily="49" charset="-127"/>
              <a:ea typeface="BatangChe" pitchFamily="49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35113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398780"/>
            <a:ext cx="88392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BatangChe" pitchFamily="49" charset="-127"/>
                <a:ea typeface="BatangChe" pitchFamily="49" charset="-127"/>
              </a:rPr>
              <a:t>Стационарное состояние</a:t>
            </a:r>
            <a:endParaRPr lang="ru-RU" sz="3200" b="1" dirty="0">
              <a:solidFill>
                <a:schemeClr val="bg1"/>
              </a:solidFill>
              <a:latin typeface="BatangChe" pitchFamily="49" charset="-127"/>
              <a:ea typeface="BatangChe" pitchFamily="49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93923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16632"/>
            <a:ext cx="2920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Стационарное состояние:</a:t>
            </a:r>
            <a:endParaRPr lang="ru-RU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704257"/>
            <a:ext cx="79944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Суть гипотезы: жизнь существовала вечно, возникнув на ранних этапах </a:t>
            </a:r>
          </a:p>
          <a:p>
            <a:r>
              <a:rPr lang="ru-RU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             развития Солнечной системы </a:t>
            </a:r>
            <a:endParaRPr lang="ru-RU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5683" y="1902227"/>
            <a:ext cx="1772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Доказательства: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80112" y="1924945"/>
            <a:ext cx="1452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Возражения: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5494" y="2564904"/>
            <a:ext cx="4461478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just">
              <a:buFont typeface="Wingdings" pitchFamily="2" charset="2"/>
              <a:buChar char="ü"/>
            </a:pPr>
            <a:r>
              <a:rPr lang="ru-RU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 космосе обнаружено около </a:t>
            </a:r>
          </a:p>
          <a:p>
            <a:pPr algn="just"/>
            <a:r>
              <a:rPr lang="ru-RU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двадцати органических соединений</a:t>
            </a:r>
          </a:p>
          <a:p>
            <a:pPr algn="just"/>
            <a:endParaRPr lang="ru-RU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 метеоритах найдены карбоновые </a:t>
            </a:r>
          </a:p>
          <a:p>
            <a:pPr algn="just"/>
            <a:r>
              <a:rPr lang="ru-RU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кислоты, углеводород, спирты, </a:t>
            </a:r>
          </a:p>
          <a:p>
            <a:pPr algn="just"/>
            <a:r>
              <a:rPr lang="ru-RU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аминокислоты и др.</a:t>
            </a:r>
          </a:p>
          <a:p>
            <a:pPr algn="just"/>
            <a:endParaRPr lang="ru-RU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Физики допускают существования </a:t>
            </a:r>
          </a:p>
          <a:p>
            <a:pPr algn="just"/>
            <a:r>
              <a:rPr lang="ru-RU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полевой формы жизни</a:t>
            </a:r>
            <a:endParaRPr lang="ru-RU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0" y="2515205"/>
            <a:ext cx="462017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Если Солнечная система устроена </a:t>
            </a:r>
          </a:p>
          <a:p>
            <a:r>
              <a:rPr lang="ru-RU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по единому плану, то почему переход </a:t>
            </a:r>
          </a:p>
          <a:p>
            <a:r>
              <a:rPr lang="ru-RU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химической эволюции в </a:t>
            </a:r>
          </a:p>
          <a:p>
            <a:r>
              <a:rPr lang="ru-RU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биологическую произошел только на </a:t>
            </a:r>
          </a:p>
          <a:p>
            <a:r>
              <a:rPr lang="ru-RU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Земле?</a:t>
            </a:r>
            <a:endParaRPr lang="ru-RU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744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3688" y="5661248"/>
            <a:ext cx="571502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  <a:latin typeface="BatangChe" pitchFamily="49" charset="-127"/>
                <a:ea typeface="BatangChe" pitchFamily="49" charset="-127"/>
              </a:rPr>
              <a:t>Панспермия</a:t>
            </a:r>
            <a:endParaRPr lang="ru-RU" sz="4400" b="1" dirty="0">
              <a:solidFill>
                <a:schemeClr val="bg1"/>
              </a:solidFill>
              <a:latin typeface="BatangChe" pitchFamily="49" charset="-127"/>
              <a:ea typeface="BatangChe" pitchFamily="49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2284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219998"/>
            <a:ext cx="1558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Панспермия:</a:t>
            </a:r>
            <a:endParaRPr lang="ru-RU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727427"/>
            <a:ext cx="5925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Суть гипотезы: Жизнь на Землю занесена из Космоса</a:t>
            </a:r>
            <a:endParaRPr lang="ru-RU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1412776"/>
            <a:ext cx="1943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Доказательства: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1682" y="1916832"/>
            <a:ext cx="618951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Вирусы космического происхождения содержат ДНК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 метеоритах находят органические молекулы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Микроорганизмы имеют широкий спектр выживания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(от абсолютного 0 до +95С)</a:t>
            </a:r>
            <a:endParaRPr lang="ru-RU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05523" y="3645024"/>
            <a:ext cx="15552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Возражения:</a:t>
            </a:r>
            <a:endParaRPr lang="ru-RU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4221088"/>
            <a:ext cx="82461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Почему это проявилось только на земле?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Нет контакта с внеземными формами жизни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Распространению жизни препятствуют низкие температуры и жестокое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ультрафиолетовое излучение </a:t>
            </a:r>
            <a:endParaRPr lang="ru-RU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30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0212" y="116632"/>
            <a:ext cx="834876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BatangChe" pitchFamily="49" charset="-127"/>
                <a:ea typeface="BatangChe" pitchFamily="49" charset="-127"/>
              </a:rPr>
              <a:t>Биохимическая </a:t>
            </a:r>
          </a:p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BatangChe" pitchFamily="49" charset="-127"/>
                <a:ea typeface="BatangChe" pitchFamily="49" charset="-127"/>
              </a:rPr>
              <a:t>революция</a:t>
            </a:r>
            <a:endParaRPr lang="ru-RU" sz="4800" b="1" dirty="0">
              <a:solidFill>
                <a:schemeClr val="bg1"/>
              </a:solidFill>
              <a:latin typeface="BatangChe" pitchFamily="49" charset="-127"/>
              <a:ea typeface="BatangChe" pitchFamily="49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931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332656"/>
            <a:ext cx="3127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Биохимическая революция</a:t>
            </a:r>
            <a:r>
              <a:rPr lang="ru-RU" dirty="0" smtClean="0">
                <a:solidFill>
                  <a:schemeClr val="bg1"/>
                </a:solidFill>
              </a:rPr>
              <a:t>: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1023121"/>
            <a:ext cx="697498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Суть гипотезы: Земная жизнь возникла в результате перехода </a:t>
            </a:r>
          </a:p>
          <a:p>
            <a:r>
              <a:rPr lang="ru-RU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              химической эволюции в биологическую </a:t>
            </a:r>
          </a:p>
          <a:p>
            <a:endParaRPr lang="ru-RU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Этапы возникновения жизни:</a:t>
            </a:r>
            <a:endParaRPr lang="ru-RU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708920"/>
            <a:ext cx="5610997" cy="37406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79695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6434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8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94641" y="613813"/>
            <a:ext cx="20970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Гипотезы:</a:t>
            </a:r>
            <a:endParaRPr lang="ru-RU" sz="2800" b="1" i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1763485"/>
            <a:ext cx="8550739" cy="34932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2000" b="1" i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Креационизм (Божественная теория)</a:t>
            </a:r>
          </a:p>
          <a:p>
            <a:pPr marL="285750" indent="-285750">
              <a:buFont typeface="Arial" pitchFamily="34" charset="0"/>
              <a:buChar char="•"/>
            </a:pPr>
            <a:endParaRPr lang="ru-RU" sz="2000" b="1" i="1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2000" b="1" i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Самопроизвольное зарождение жизни из неживой материи</a:t>
            </a:r>
          </a:p>
          <a:p>
            <a:pPr marL="285750" indent="-285750">
              <a:buFont typeface="Arial" pitchFamily="34" charset="0"/>
              <a:buChar char="•"/>
            </a:pPr>
            <a:endParaRPr lang="ru-RU" sz="2000" b="1" i="1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2000" b="1" i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Стационарное состояние (жизнь вездесущна)</a:t>
            </a:r>
          </a:p>
          <a:p>
            <a:pPr marL="285750" indent="-285750">
              <a:buFont typeface="Arial" pitchFamily="34" charset="0"/>
              <a:buChar char="•"/>
            </a:pPr>
            <a:endParaRPr lang="ru-RU" sz="2000" b="1" i="1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2000" b="1" i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Панспермия (космогенез)</a:t>
            </a:r>
          </a:p>
          <a:p>
            <a:pPr marL="285750" indent="-285750">
              <a:buFont typeface="Arial" pitchFamily="34" charset="0"/>
              <a:buChar char="•"/>
            </a:pPr>
            <a:endParaRPr lang="ru-RU" sz="2000" b="1" i="1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2000" b="1" i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Биохимическая эволюция (коацерватная теория)</a:t>
            </a:r>
          </a:p>
          <a:p>
            <a:pPr marL="285750" indent="-285750">
              <a:buFont typeface="Arial" pitchFamily="34" charset="0"/>
              <a:buChar char="•"/>
            </a:pPr>
            <a:endParaRPr lang="ru-RU" sz="2300" dirty="0" smtClean="0"/>
          </a:p>
          <a:p>
            <a:pPr marL="285750" indent="-285750">
              <a:buFont typeface="Arial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010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5877272"/>
            <a:ext cx="780213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chemeClr val="tx2">
                    <a:lumMod val="50000"/>
                  </a:schemeClr>
                </a:solidFill>
                <a:latin typeface="BatangChe" pitchFamily="49" charset="-127"/>
                <a:ea typeface="BatangChe" pitchFamily="49" charset="-127"/>
              </a:rPr>
              <a:t>Креационизм</a:t>
            </a:r>
            <a:endParaRPr lang="ru-RU" sz="5400" b="1" dirty="0">
              <a:solidFill>
                <a:schemeClr val="tx2">
                  <a:lumMod val="50000"/>
                </a:schemeClr>
              </a:solidFill>
              <a:latin typeface="BatangChe" pitchFamily="49" charset="-127"/>
              <a:ea typeface="BatangChe" pitchFamily="49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13961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88640"/>
            <a:ext cx="21739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Креационизм:</a:t>
            </a:r>
            <a:endParaRPr lang="ru-RU" sz="24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504" y="940544"/>
            <a:ext cx="877996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Суть гипотезы: Земля и жизнь на ней созданы Богом</a:t>
            </a:r>
          </a:p>
          <a:p>
            <a:endParaRPr lang="ru-RU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Характерен для иудаизма, христианства и ислама, исповедующих единобожие  </a:t>
            </a:r>
            <a:endParaRPr lang="ru-RU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08" y="2492896"/>
            <a:ext cx="7812360" cy="36925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74663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4177" y="404664"/>
            <a:ext cx="4172937" cy="4093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sz="20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Доказательства:</a:t>
            </a:r>
          </a:p>
          <a:p>
            <a:pPr algn="just"/>
            <a:endParaRPr lang="ru-RU" sz="20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Вечная идея бога</a:t>
            </a:r>
          </a:p>
          <a:p>
            <a:pPr marL="285750" indent="-285750" algn="just">
              <a:buFont typeface="Wingdings" pitchFamily="2" charset="2"/>
              <a:buChar char="ü"/>
            </a:pPr>
            <a:endParaRPr lang="ru-RU" sz="2000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Упорядоченность Вселенной, </a:t>
            </a:r>
          </a:p>
          <a:p>
            <a:pPr algn="just"/>
            <a:r>
              <a:rPr lang="ru-RU" sz="20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существование космических </a:t>
            </a:r>
          </a:p>
          <a:p>
            <a:pPr algn="just"/>
            <a:r>
              <a:rPr lang="ru-RU" sz="20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законов</a:t>
            </a:r>
          </a:p>
          <a:p>
            <a:pPr algn="just"/>
            <a:endParaRPr lang="ru-RU" sz="2000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Существование необъяснимых </a:t>
            </a:r>
          </a:p>
          <a:p>
            <a:pPr algn="just"/>
            <a:r>
              <a:rPr lang="ru-RU" sz="20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явлений</a:t>
            </a:r>
          </a:p>
          <a:p>
            <a:pPr algn="just"/>
            <a:endParaRPr lang="ru-RU" sz="2000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Подтверждение наукой </a:t>
            </a:r>
          </a:p>
          <a:p>
            <a:pPr algn="just"/>
            <a:r>
              <a:rPr lang="ru-RU" sz="20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некоторых положений Библии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44008" y="404664"/>
            <a:ext cx="4705134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sz="20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Возражения: </a:t>
            </a:r>
          </a:p>
          <a:p>
            <a:pPr algn="just"/>
            <a:endParaRPr lang="ru-RU" sz="20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Невозможность существования </a:t>
            </a:r>
          </a:p>
          <a:p>
            <a:pPr algn="just"/>
            <a:r>
              <a:rPr lang="ru-RU" sz="20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жизни только на Земле</a:t>
            </a:r>
          </a:p>
          <a:p>
            <a:pPr algn="just"/>
            <a:endParaRPr lang="ru-RU" sz="20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Учение об эволюции опровергают </a:t>
            </a:r>
          </a:p>
          <a:p>
            <a:pPr algn="just"/>
            <a:r>
              <a:rPr lang="ru-RU" sz="20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Божественную теорию сотворения </a:t>
            </a:r>
          </a:p>
          <a:p>
            <a:pPr algn="just"/>
            <a:r>
              <a:rPr lang="ru-RU" sz="20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мира</a:t>
            </a:r>
            <a:endParaRPr lang="ru-RU" sz="20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4096" y="5333842"/>
            <a:ext cx="81868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Направление эволюции (по теории креационизма) – от простого к 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сложному, от менее приспособленному к более приспособленному</a:t>
            </a:r>
            <a:endParaRPr lang="ru-RU" sz="20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09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09212" y="2708920"/>
            <a:ext cx="880241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800" b="1" dirty="0">
                <a:solidFill>
                  <a:schemeClr val="bg1"/>
                </a:solidFill>
                <a:latin typeface="BatangChe" pitchFamily="49" charset="-127"/>
                <a:ea typeface="BatangChe" pitchFamily="49" charset="-127"/>
              </a:rPr>
              <a:t>Самозарождение</a:t>
            </a:r>
            <a:endParaRPr lang="ru-RU" sz="4800" b="1" dirty="0">
              <a:solidFill>
                <a:schemeClr val="bg1"/>
              </a:solidFill>
              <a:latin typeface="BatangChe" pitchFamily="49" charset="-127"/>
              <a:ea typeface="BatangChe" pitchFamily="49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30847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73831"/>
            <a:ext cx="27093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Самозарождение: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9512" y="980728"/>
            <a:ext cx="80345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Суть гипотезы: Жизнь зародилась самопроизвольно из неживой материи</a:t>
            </a:r>
          </a:p>
          <a:p>
            <a:endParaRPr lang="ru-RU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Например: рыбы – из ила, черви – из почвы, мыши – из тряпок и </a:t>
            </a:r>
            <a:r>
              <a:rPr lang="ru-RU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т.д</a:t>
            </a:r>
            <a:endParaRPr lang="ru-RU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988840"/>
            <a:ext cx="3384376" cy="43489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3408084" y="6354085"/>
            <a:ext cx="1391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Аристотель</a:t>
            </a:r>
            <a:endParaRPr lang="ru-RU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9559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375047"/>
            <a:ext cx="3700052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Опыты, опровергающие теорию:</a:t>
            </a:r>
          </a:p>
          <a:p>
            <a:endParaRPr lang="ru-RU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Ф. Реди – опыт с сосудами</a:t>
            </a:r>
          </a:p>
          <a:p>
            <a:endParaRPr lang="ru-RU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ru-RU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ru-RU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ru-RU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ru-RU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ru-RU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ru-RU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ru-RU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ru-RU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ru-RU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988840"/>
            <a:ext cx="2160240" cy="361491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510" y="1814100"/>
            <a:ext cx="1752734" cy="433236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731" y="3500103"/>
            <a:ext cx="464215" cy="113652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4797152"/>
            <a:ext cx="1876425" cy="10668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2968" y="2172821"/>
            <a:ext cx="1390832" cy="1157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15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3652" y="260648"/>
            <a:ext cx="62103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Л. Пастер и Дж. Тиндаль – опыт с </a:t>
            </a:r>
            <a:r>
              <a:rPr lang="en-US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</a:t>
            </a:r>
            <a:r>
              <a:rPr lang="ru-RU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– образной трубкой</a:t>
            </a:r>
            <a:endParaRPr lang="ru-RU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652" y="1916830"/>
            <a:ext cx="3451544" cy="293995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8660" y="1652016"/>
            <a:ext cx="3524498" cy="3204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250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338</Words>
  <Application>Microsoft Office PowerPoint</Application>
  <PresentationFormat>Экран (4:3)</PresentationFormat>
  <Paragraphs>99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14</cp:revision>
  <dcterms:created xsi:type="dcterms:W3CDTF">2013-01-13T08:09:57Z</dcterms:created>
  <dcterms:modified xsi:type="dcterms:W3CDTF">2013-01-13T11:02:23Z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1113098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D5.0.3</vt:lpwstr>
  </property>
</Properties>
</file>