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application/vnd.ms-office.legacyDiagramText" Extension="bin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Default ContentType="application/vnd.openxmlformats-officedocument.vmlDrawing" Extension="vml"/>
  <Override ContentType="application/vnd.ms-office.legacyDocTextInfo" PartName="/ppt/legacyDocTextInfo.bin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wmf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4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0664E-AC59-4339-8EFD-9FB58D7FA0DA}" type="datetimeFigureOut">
              <a:rPr lang="ru-RU"/>
              <a:pPr>
                <a:defRPr/>
              </a:pPr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F6C49-76F5-4940-9805-9B153CFD7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A7158-AC66-44D2-A609-3095597DC4D6}" type="datetimeFigureOut">
              <a:rPr lang="ru-RU"/>
              <a:pPr>
                <a:defRPr/>
              </a:pPr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D314-E419-413D-8B8C-7C2CA6258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5F739-48F8-4778-8399-038F749A1920}" type="datetimeFigureOut">
              <a:rPr lang="ru-RU"/>
              <a:pPr>
                <a:defRPr/>
              </a:pPr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38ED5-38E2-414C-AB69-9E03C333B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B44BE-E8CB-4C24-A7E0-070233428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FCBDF-18F0-480F-BC4A-1EF6235F0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05425-4CE9-42A5-BEB3-A39BB53618C0}" type="datetimeFigureOut">
              <a:rPr lang="ru-RU"/>
              <a:pPr>
                <a:defRPr/>
              </a:pPr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EB97-A5D0-43E2-94AA-FFA90FBF5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1CD-9047-49E5-B9EB-5F601C4BA9FB}" type="datetimeFigureOut">
              <a:rPr lang="ru-RU"/>
              <a:pPr>
                <a:defRPr/>
              </a:pPr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54902-F611-42CC-8524-068072B19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2ECA0-4610-4C3C-B61F-F05E49D7F682}" type="datetimeFigureOut">
              <a:rPr lang="ru-RU"/>
              <a:pPr>
                <a:defRPr/>
              </a:pPr>
              <a:t>27.04.2011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D8488-6272-4DAB-98AA-E01C56E7A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AD2B2-E12F-41A4-BE4E-E5BB9394B5BC}" type="datetimeFigureOut">
              <a:rPr lang="ru-RU"/>
              <a:pPr>
                <a:defRPr/>
              </a:pPr>
              <a:t>27.04.2011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F153E-3983-4F72-9852-D2E9A7BEA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3651B-07F9-40A3-80C6-CEA6A91B45AC}" type="datetimeFigureOut">
              <a:rPr lang="ru-RU"/>
              <a:pPr>
                <a:defRPr/>
              </a:pPr>
              <a:t>27.04.2011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6E598-EFCE-4D0E-AEBD-A3A68974A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AA9B-80D0-4794-BA93-D32F5FDB1031}" type="datetimeFigureOut">
              <a:rPr lang="ru-RU"/>
              <a:pPr>
                <a:defRPr/>
              </a:pPr>
              <a:t>27.04.2011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4084B-563F-488D-99A1-E594C53CB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6D796-BBFE-47DD-AD4B-D16D2A306EC1}" type="datetimeFigureOut">
              <a:rPr lang="ru-RU"/>
              <a:pPr>
                <a:defRPr/>
              </a:pPr>
              <a:t>27.04.2011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B916F-9B03-46C6-B77A-154097D63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56667-5992-4C9C-A530-12B8B1DDD031}" type="datetimeFigureOut">
              <a:rPr lang="ru-RU"/>
              <a:pPr>
                <a:defRPr/>
              </a:pPr>
              <a:t>27.04.2011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392D-59D1-4E01-BF80-E145E483B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3B1D28-DCE6-4802-87FC-F10E3A89ECFF}" type="datetimeFigureOut">
              <a:rPr lang="ru-RU"/>
              <a:pPr>
                <a:defRPr/>
              </a:pPr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06D1F6-3D15-4B9A-8681-400A8483A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  <p:sldLayoutId id="214748366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 ?><Relationships xmlns="http://schemas.openxmlformats.org/package/2006/relationships"><Relationship Id="rId8" Target="../media/image3.jpeg" Type="http://schemas.openxmlformats.org/officeDocument/2006/relationships/image"/><Relationship Id="rId3" Target="../media/image7.jpeg" Type="http://schemas.openxmlformats.org/officeDocument/2006/relationships/image"/><Relationship Id="rId7" Target="../media/image11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6.xml" Type="http://schemas.openxmlformats.org/officeDocument/2006/relationships/slideLayout"/><Relationship Id="rId6" Target="../media/image10.jpeg" Type="http://schemas.openxmlformats.org/officeDocument/2006/relationships/image"/><Relationship Id="rId5" Target="../media/image9.jpeg" Type="http://schemas.openxmlformats.org/officeDocument/2006/relationships/image"/><Relationship Id="rId4" Target="../media/image8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00306"/>
            <a:ext cx="4007762" cy="4000528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6600" b="1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БИОСИНТЕЗ БЕЛКА</a:t>
            </a:r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175" y="4508500"/>
            <a:ext cx="4505325" cy="1584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200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7"/>
          <p:cNvPicPr>
            <a:picLocks noChangeArrowheads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5750" y="260350"/>
            <a:ext cx="8572500" cy="6408738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928687"/>
          </a:xfrm>
        </p:spPr>
        <p:txBody>
          <a:bodyPr/>
          <a:lstStyle/>
          <a:p>
            <a:r>
              <a:rPr b="1" lang="ru-RU" smtClean="0" sz="3200">
                <a:solidFill>
                  <a:srgbClr val="FF0000"/>
                </a:solidFill>
                <a:latin charset="0" typeface="Arial"/>
                <a:cs charset="0" typeface="Arial"/>
              </a:rPr>
              <a:t>Функции белков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50" y="3198813"/>
            <a:ext cx="17145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b="1" dirty="0" lang="ru-RU" sz="3200">
                <a:solidFill>
                  <a:srgbClr val="7030A0"/>
                </a:solidFill>
                <a:ea typeface="+mj-ea"/>
                <a:cs charset="0" typeface="Arial"/>
              </a:rPr>
              <a:t>Белки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28938" y="1643063"/>
            <a:ext cx="24733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b="1" dirty="0" lang="ru-RU" sz="3200">
                <a:ea typeface="+mj-ea"/>
                <a:cs charset="0" typeface="Arial"/>
              </a:rPr>
              <a:t>ферменты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28938" y="2286000"/>
            <a:ext cx="245745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b="1" dirty="0" lang="ru-RU" sz="3200">
                <a:ea typeface="+mj-ea"/>
                <a:cs charset="0" typeface="Arial"/>
              </a:rPr>
              <a:t>транспорт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00375" y="3000375"/>
            <a:ext cx="233838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b="1" dirty="0" lang="ru-RU" sz="3200">
                <a:ea typeface="+mj-ea"/>
                <a:cs charset="0" typeface="Arial"/>
              </a:rPr>
              <a:t>движение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3643313"/>
            <a:ext cx="250031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b="1" dirty="0" lang="ru-RU" sz="3200">
                <a:ea typeface="+mj-ea"/>
                <a:cs charset="0" typeface="Arial"/>
              </a:rPr>
              <a:t>гормоны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71813" y="4214813"/>
            <a:ext cx="2643187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b="1" dirty="0" lang="ru-RU" sz="3200">
                <a:ea typeface="+mj-ea"/>
                <a:cs charset="0" typeface="Arial"/>
              </a:rPr>
              <a:t>антитела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00375" y="4786313"/>
            <a:ext cx="32861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b="1" dirty="0" lang="ru-RU" sz="3200">
                <a:ea typeface="+mj-ea"/>
                <a:cs charset="0" typeface="Arial"/>
              </a:rPr>
              <a:t>строительство</a:t>
            </a:r>
          </a:p>
        </p:txBody>
      </p:sp>
      <p:cxnSp>
        <p:nvCxnSpPr>
          <p:cNvPr id="12" name="Прямая со стрелкой 11"/>
          <p:cNvCxnSpPr/>
          <p:nvPr/>
        </p:nvCxnSpPr>
        <p:spPr bwMode="auto">
          <a:xfrm flipV="1">
            <a:off x="1643063" y="2000250"/>
            <a:ext cx="1214437" cy="1143000"/>
          </a:xfrm>
          <a:prstGeom prst="straightConnector1">
            <a:avLst/>
          </a:prstGeom>
          <a:ln>
            <a:solidFill>
              <a:srgbClr val="FF0000"/>
            </a:solidFill>
            <a:headEnd len="med" type="none" w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1"/>
          </p:cNvCxnSpPr>
          <p:nvPr/>
        </p:nvCxnSpPr>
        <p:spPr bwMode="auto">
          <a:xfrm flipV="1">
            <a:off x="1714500" y="2578100"/>
            <a:ext cx="1214438" cy="779463"/>
          </a:xfrm>
          <a:prstGeom prst="straightConnector1">
            <a:avLst/>
          </a:prstGeom>
          <a:ln>
            <a:solidFill>
              <a:srgbClr val="FF0000"/>
            </a:solidFill>
            <a:headEnd len="med" type="none" w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 bwMode="auto">
          <a:xfrm flipV="1">
            <a:off x="1714500" y="3357563"/>
            <a:ext cx="1143000" cy="142875"/>
          </a:xfrm>
          <a:prstGeom prst="straightConnector1">
            <a:avLst/>
          </a:prstGeom>
          <a:ln>
            <a:solidFill>
              <a:srgbClr val="FF0000"/>
            </a:solidFill>
            <a:headEnd len="med" type="none" w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 bwMode="auto">
          <a:xfrm>
            <a:off x="1643063" y="3786188"/>
            <a:ext cx="1214437" cy="142875"/>
          </a:xfrm>
          <a:prstGeom prst="straightConnector1">
            <a:avLst/>
          </a:prstGeom>
          <a:ln>
            <a:solidFill>
              <a:srgbClr val="FF0000"/>
            </a:solidFill>
            <a:headEnd len="med" type="none" w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 bwMode="auto">
          <a:xfrm>
            <a:off x="1643063" y="3929063"/>
            <a:ext cx="1285875" cy="571500"/>
          </a:xfrm>
          <a:prstGeom prst="straightConnector1">
            <a:avLst/>
          </a:prstGeom>
          <a:ln>
            <a:solidFill>
              <a:srgbClr val="FF0000"/>
            </a:solidFill>
            <a:headEnd len="med" type="none" w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 bwMode="auto">
          <a:xfrm>
            <a:off x="1571625" y="4071938"/>
            <a:ext cx="1357313" cy="1071562"/>
          </a:xfrm>
          <a:prstGeom prst="straightConnector1">
            <a:avLst/>
          </a:prstGeom>
          <a:ln>
            <a:solidFill>
              <a:srgbClr val="FF0000"/>
            </a:solidFill>
            <a:headEnd len="med" type="none" w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7890" name="Рисунок 9"/>
          <p:cNvPicPr>
            <a:picLocks noChangeArrowheads="1" noChangeAspect="1"/>
          </p:cNvPicPr>
          <p:nvPr/>
        </p:nvPicPr>
        <p:blipFill>
          <a:blip r:embed="rId2"/>
          <a:srcRect b="25851" l="77478" t="18664"/>
          <a:stretch>
            <a:fillRect/>
          </a:stretch>
        </p:blipFill>
        <p:spPr bwMode="auto">
          <a:xfrm>
            <a:off x="6215063" y="2071688"/>
            <a:ext cx="2357437" cy="2913062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72400" cy="5184775"/>
          </a:xfrm>
        </p:spPr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4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«Жизнь – есть способ существования белковых тел, и этот способ существования состоит по своей сути в постоянном самообновлении химических составляющих частей этих тел»</a:t>
            </a:r>
            <a:br>
              <a:rPr lang="ru-RU" sz="3200" b="1" dirty="0">
                <a:solidFill>
                  <a:srgbClr val="00004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</a:t>
            </a:r>
            <a:r>
              <a:rPr lang="ru-RU" sz="3200" i="1" dirty="0">
                <a:solidFill>
                  <a:srgbClr val="000066"/>
                </a:solidFill>
              </a:rPr>
              <a:t>Ф. Энгельс</a:t>
            </a:r>
            <a:endParaRPr lang="ru-RU" sz="32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2" name="Рисунок 7"/>
          <p:cNvPicPr>
            <a:picLocks noChangeArrowheads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5750" y="642938"/>
            <a:ext cx="8572500" cy="4214812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5429250"/>
            <a:ext cx="1714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ru-RU">
                <a:solidFill>
                  <a:srgbClr val="7030A0"/>
                </a:solidFill>
                <a:cs charset="0" typeface="Arial"/>
              </a:rPr>
              <a:t>Свойства</a:t>
            </a:r>
          </a:p>
          <a:p>
            <a:pPr algn="ctr"/>
            <a:r>
              <a:rPr b="1" lang="ru-RU">
                <a:solidFill>
                  <a:srgbClr val="7030A0"/>
                </a:solidFill>
                <a:cs charset="0" typeface="Arial"/>
              </a:rPr>
              <a:t>кода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57375" y="5000625"/>
            <a:ext cx="67865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1400">
                <a:solidFill>
                  <a:srgbClr val="7030A0"/>
                </a:solidFill>
                <a:cs charset="0" typeface="Arial"/>
              </a:rPr>
              <a:t>вырожденность</a:t>
            </a:r>
            <a:r>
              <a:rPr b="1" lang="ru-RU" sz="1400">
                <a:cs charset="0" typeface="Arial"/>
              </a:rPr>
              <a:t> (многим аминокислотам соответствует несколько кодонов</a:t>
            </a:r>
            <a:r>
              <a:rPr b="1" lang="ru-RU" sz="1600">
                <a:cs charset="0" typeface="Arial"/>
              </a:rPr>
              <a:t>)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857375" y="5572125"/>
            <a:ext cx="6715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1400">
                <a:solidFill>
                  <a:srgbClr val="7030A0"/>
                </a:solidFill>
                <a:cs charset="0" typeface="Arial"/>
              </a:rPr>
              <a:t>специфичность</a:t>
            </a:r>
            <a:r>
              <a:rPr b="1" lang="ru-RU" sz="1400">
                <a:cs charset="0" typeface="Arial"/>
              </a:rPr>
              <a:t> (один триплет кодирует одну аминокислоту)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714500" y="5929313"/>
            <a:ext cx="6929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charset="0" pitchFamily="34" typeface="Calibri"/>
              </a:rPr>
              <a:t>  </a:t>
            </a:r>
            <a:r>
              <a:rPr b="1" lang="ru-RU" sz="1400">
                <a:solidFill>
                  <a:srgbClr val="7030A0"/>
                </a:solidFill>
                <a:cs charset="0" typeface="Arial"/>
              </a:rPr>
              <a:t>универсальность </a:t>
            </a:r>
            <a:r>
              <a:rPr b="1" lang="ru-RU" sz="1400">
                <a:cs charset="0" typeface="Arial"/>
              </a:rPr>
              <a:t>(код един для всех живых организмов)</a:t>
            </a:r>
          </a:p>
        </p:txBody>
      </p:sp>
      <p:cxnSp>
        <p:nvCxnSpPr>
          <p:cNvPr id="9" name="Прямая со стрелкой 8"/>
          <p:cNvCxnSpPr/>
          <p:nvPr/>
        </p:nvCxnSpPr>
        <p:spPr bwMode="auto">
          <a:xfrm flipH="1" flipV="1" rot="5400000">
            <a:off x="1571625" y="5143500"/>
            <a:ext cx="357188" cy="357188"/>
          </a:xfrm>
          <a:prstGeom prst="straightConnector1">
            <a:avLst/>
          </a:prstGeom>
          <a:ln>
            <a:solidFill>
              <a:srgbClr val="FF1B1B"/>
            </a:solidFill>
            <a:headEnd len="med" type="none" w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1"/>
          </p:cNvCxnSpPr>
          <p:nvPr/>
        </p:nvCxnSpPr>
        <p:spPr bwMode="auto">
          <a:xfrm>
            <a:off x="1643063" y="5715000"/>
            <a:ext cx="214312" cy="11113"/>
          </a:xfrm>
          <a:prstGeom prst="straightConnector1">
            <a:avLst/>
          </a:prstGeom>
          <a:ln>
            <a:solidFill>
              <a:srgbClr val="FF1B1B"/>
            </a:solidFill>
            <a:headEnd len="med" type="none" w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 bwMode="auto">
          <a:xfrm>
            <a:off x="1428750" y="6000750"/>
            <a:ext cx="428625" cy="142875"/>
          </a:xfrm>
          <a:prstGeom prst="straightConnector1">
            <a:avLst/>
          </a:prstGeom>
          <a:ln>
            <a:solidFill>
              <a:srgbClr val="FF1B1B"/>
            </a:solidFill>
            <a:headEnd len="med" type="none" w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14313" y="0"/>
            <a:ext cx="85725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indent="-457200" marL="457200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ru-RU" sz="3200">
                <a:solidFill>
                  <a:srgbClr val="FF1B1B"/>
                </a:solidFill>
                <a:ea typeface="+mj-ea"/>
                <a:cs charset="0" typeface="Arial"/>
              </a:rPr>
              <a:t> Генетический код и его свойства</a:t>
            </a:r>
          </a:p>
        </p:txBody>
      </p:sp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3"/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4"/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3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3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6"/>
      <p:bldP grpId="0" spid="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b="1" u="sng">
                <a:solidFill>
                  <a:schemeClr val="accent2"/>
                </a:solidFill>
              </a:rPr>
              <a:t>Основные этапы биосинтеза белка:</a:t>
            </a:r>
            <a:r>
              <a:rPr lang="ru-RU" sz="2400">
                <a:solidFill>
                  <a:schemeClr val="accent2"/>
                </a:solidFill>
              </a:rPr>
              <a:t>(смотри рис. 34 учебника)</a:t>
            </a:r>
            <a:endParaRPr lang="en-US" sz="1600" b="1" i="1">
              <a:solidFill>
                <a:schemeClr val="accent2"/>
              </a:solidFill>
            </a:endParaRPr>
          </a:p>
        </p:txBody>
      </p:sp>
      <p:sp>
        <p:nvSpPr>
          <p:cNvPr id="10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</p:txBody>
      </p:sp>
      <p:graphicFrame>
        <p:nvGraphicFramePr>
          <p:cNvPr id="1026" name="Organization Chart 2"/>
          <p:cNvGraphicFramePr>
            <a:graphicFrameLocks/>
          </p:cNvGraphicFramePr>
          <p:nvPr>
            <p:ph type="dgm" idx="1"/>
          </p:nvPr>
        </p:nvGraphicFramePr>
        <p:xfrm>
          <a:off x="431800" y="1585913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algn="l"/>
            <a:r>
              <a:rPr lang="ru-RU" sz="2800" b="1" u="sng" smtClean="0">
                <a:solidFill>
                  <a:schemeClr val="accent2"/>
                </a:solidFill>
              </a:rPr>
              <a:t>Вещества и структуры клетки, участвующие в биосинтезе белка</a:t>
            </a:r>
            <a:r>
              <a:rPr lang="ru-RU" sz="2800" b="1" smtClean="0">
                <a:solidFill>
                  <a:schemeClr val="accent2"/>
                </a:solidFill>
              </a:rPr>
              <a:t>:</a:t>
            </a:r>
            <a:endParaRPr lang="ru-RU" sz="2800" b="1" i="1" smtClean="0">
              <a:solidFill>
                <a:schemeClr val="accent2"/>
              </a:solidFill>
            </a:endParaRPr>
          </a:p>
        </p:txBody>
      </p:sp>
      <p:graphicFrame>
        <p:nvGraphicFramePr>
          <p:cNvPr id="12390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794250"/>
        </p:xfrm>
        <a:graphic>
          <a:graphicData uri="http://schemas.openxmlformats.org/drawingml/2006/table">
            <a:tbl>
              <a:tblPr/>
              <a:tblGrid>
                <a:gridCol w="2386013"/>
                <a:gridCol w="5843587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ДНК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Содержит информацию о структуре белка. Служит матрицей для синтеза белка.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и-РНК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Переносчик информации от ДНК к месту сборки белковой молекулы. Содержит генетический код.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т-РНК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Кодирующие аминокислоты и переносящие их к месту биосинтеза на рибосоме. Содержит антикодон.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Рибосомы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Органоид, где происходит собственно биосинтез белка.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Ферменты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Катализирующие биосинтез белка.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Аминокислоты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Строительный материал для построения белковой молекулы.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АТФ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Вещество, обеспечивающее энергией все процессы.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179388" y="3357563"/>
            <a:ext cx="91440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Calibri" pitchFamily="34" charset="0"/>
              </a:rPr>
              <a:t>ДНК матрица	     и РНК матрица	       белок</a:t>
            </a:r>
          </a:p>
        </p:txBody>
      </p:sp>
      <p:sp>
        <p:nvSpPr>
          <p:cNvPr id="22530" name="Line 5"/>
          <p:cNvSpPr>
            <a:spLocks noChangeShapeType="1"/>
          </p:cNvSpPr>
          <p:nvPr/>
        </p:nvSpPr>
        <p:spPr bwMode="auto">
          <a:xfrm>
            <a:off x="2555875" y="36449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2531" name="Line 6"/>
          <p:cNvSpPr>
            <a:spLocks noChangeShapeType="1"/>
          </p:cNvSpPr>
          <p:nvPr/>
        </p:nvSpPr>
        <p:spPr bwMode="auto">
          <a:xfrm>
            <a:off x="6156325" y="36449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905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1B1B"/>
                </a:solidFill>
                <a:latin typeface="Arial" charset="0"/>
                <a:cs typeface="Arial" charset="0"/>
              </a:rPr>
              <a:t> Транскрипция – первый этап биосинтеза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26626" name="Рисунок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143000"/>
            <a:ext cx="4229100" cy="285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714375" y="4786313"/>
            <a:ext cx="7643813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a typeface="+mj-ea"/>
                <a:cs typeface="Arial" charset="0"/>
              </a:rPr>
              <a:t>– Т – А – Ц – Г – А – Г – Ц – Т –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28688" y="5857875"/>
            <a:ext cx="74295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cs typeface="Arial" charset="0"/>
              </a:rPr>
              <a:t>–</a:t>
            </a:r>
            <a:r>
              <a:rPr lang="ru-RU" sz="3600" b="1" dirty="0">
                <a:ea typeface="+mj-ea"/>
                <a:cs typeface="Arial" charset="0"/>
              </a:rPr>
              <a:t> А – У – Г – Ц – У – Ц – Г – А </a:t>
            </a:r>
            <a:r>
              <a:rPr lang="ru-RU" sz="3600" b="1" dirty="0">
                <a:cs typeface="Arial" charset="0"/>
              </a:rPr>
              <a:t>– </a:t>
            </a:r>
            <a:endParaRPr lang="ru-RU" sz="3600" b="1" dirty="0">
              <a:ea typeface="+mj-ea"/>
              <a:cs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85813" y="4286250"/>
            <a:ext cx="2857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cs typeface="Arial" charset="0"/>
              </a:rPr>
              <a:t>цепь ДНК (матрица)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47813" y="5429250"/>
            <a:ext cx="738187" cy="500063"/>
          </a:xfrm>
          <a:prstGeom prst="rect">
            <a:avLst/>
          </a:prstGeom>
        </p:spPr>
        <p:txBody>
          <a:bodyPr vert="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cs typeface="Arial" charset="0"/>
              </a:rPr>
              <a:t>. .</a:t>
            </a:r>
            <a:endParaRPr lang="ru-RU" sz="3600" dirty="0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62188" y="5429250"/>
            <a:ext cx="738187" cy="842963"/>
          </a:xfrm>
          <a:prstGeom prst="rect">
            <a:avLst/>
          </a:prstGeom>
        </p:spPr>
        <p:txBody>
          <a:bodyPr vert="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a typeface="+mj-ea"/>
                <a:cs typeface="Arial" charset="0"/>
              </a:rPr>
              <a:t>. 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62500" y="5357813"/>
            <a:ext cx="738188" cy="571500"/>
          </a:xfrm>
          <a:prstGeom prst="rect">
            <a:avLst/>
          </a:prstGeom>
        </p:spPr>
        <p:txBody>
          <a:bodyPr vert="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cs typeface="Arial" charset="0"/>
              </a:rPr>
              <a:t>. .</a:t>
            </a:r>
            <a:endParaRPr lang="ru-RU" sz="3600" dirty="0"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 flipV="1">
            <a:off x="6905625" y="5286375"/>
            <a:ext cx="738188" cy="571500"/>
          </a:xfrm>
          <a:prstGeom prst="rect">
            <a:avLst/>
          </a:prstGeom>
        </p:spPr>
        <p:txBody>
          <a:bodyPr vert="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cs typeface="Arial" charset="0"/>
              </a:rPr>
              <a:t>. .</a:t>
            </a:r>
            <a:endParaRPr lang="ru-RU" sz="3600" dirty="0"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19438" y="5286375"/>
            <a:ext cx="738187" cy="857250"/>
          </a:xfrm>
          <a:prstGeom prst="rect">
            <a:avLst/>
          </a:prstGeom>
        </p:spPr>
        <p:txBody>
          <a:bodyPr vert="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cs typeface="Arial" charset="0"/>
              </a:rPr>
              <a:t>. . .</a:t>
            </a:r>
            <a:endParaRPr lang="ru-RU" sz="3600" dirty="0"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05250" y="5286375"/>
            <a:ext cx="738188" cy="785813"/>
          </a:xfrm>
          <a:prstGeom prst="rect">
            <a:avLst/>
          </a:prstGeom>
        </p:spPr>
        <p:txBody>
          <a:bodyPr vert="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cs typeface="Arial" charset="0"/>
              </a:rPr>
              <a:t>. . .</a:t>
            </a:r>
            <a:endParaRPr lang="ru-RU" sz="3600" dirty="0">
              <a:latin typeface="+mn-lt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642938" y="6396038"/>
            <a:ext cx="2071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cs typeface="Arial" charset="0"/>
              </a:rPr>
              <a:t>цепь иРНК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476875" y="5286375"/>
            <a:ext cx="738188" cy="938213"/>
          </a:xfrm>
          <a:prstGeom prst="rect">
            <a:avLst/>
          </a:prstGeom>
        </p:spPr>
        <p:txBody>
          <a:bodyPr vert="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cs typeface="Arial" charset="0"/>
              </a:rPr>
              <a:t>. . .</a:t>
            </a:r>
            <a:endParaRPr lang="ru-RU" sz="3600" dirty="0"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34125" y="5357813"/>
            <a:ext cx="738188" cy="1019175"/>
          </a:xfrm>
          <a:prstGeom prst="rect">
            <a:avLst/>
          </a:prstGeom>
        </p:spPr>
        <p:txBody>
          <a:bodyPr vert="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cs typeface="Arial" charset="0"/>
              </a:rPr>
              <a:t>. . .</a:t>
            </a:r>
            <a:endParaRPr lang="ru-RU" sz="3600" dirty="0">
              <a:latin typeface="+mn-lt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929188" y="1714500"/>
            <a:ext cx="371475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600" b="1">
                <a:solidFill>
                  <a:srgbClr val="FF0000"/>
                </a:solidFill>
                <a:cs typeface="Arial" charset="0"/>
              </a:rPr>
              <a:t>Транскрипция</a:t>
            </a:r>
            <a:r>
              <a:rPr lang="ru-RU" sz="1600" b="1">
                <a:solidFill>
                  <a:srgbClr val="7030A0"/>
                </a:solidFill>
                <a:cs typeface="Arial" charset="0"/>
              </a:rPr>
              <a:t> – это реакция матричного синтеза, заключающаяся в считывании информационной  РНК генетической информации с ДНК    (т.е. это процесс образования иРНК на участке одной цепи ДНК по принципу комплементарности).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28625" y="982663"/>
            <a:ext cx="407193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14313" y="1214438"/>
            <a:ext cx="464343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FF0000"/>
                </a:solidFill>
                <a:cs typeface="Arial" charset="0"/>
              </a:rPr>
              <a:t>1. </a:t>
            </a:r>
            <a:r>
              <a:rPr lang="ru-RU" sz="1600" b="1">
                <a:solidFill>
                  <a:srgbClr val="7030A0"/>
                </a:solidFill>
                <a:cs typeface="Arial" charset="0"/>
              </a:rPr>
              <a:t>ДНК – носитель генетической информации, расположена в ядре. </a:t>
            </a:r>
            <a:r>
              <a:rPr lang="ru-RU" sz="1600" b="1">
                <a:solidFill>
                  <a:srgbClr val="FF0000"/>
                </a:solidFill>
                <a:cs typeface="Arial" charset="0"/>
              </a:rPr>
              <a:t>2.</a:t>
            </a:r>
            <a:r>
              <a:rPr lang="ru-RU" sz="1600" b="1">
                <a:solidFill>
                  <a:srgbClr val="7030A0"/>
                </a:solidFill>
                <a:cs typeface="Arial" charset="0"/>
              </a:rPr>
              <a:t>Синтез белка происходит в цитоплазме на рибосомах. </a:t>
            </a:r>
            <a:r>
              <a:rPr lang="ru-RU" sz="1600" b="1">
                <a:solidFill>
                  <a:srgbClr val="FF0000"/>
                </a:solidFill>
                <a:cs typeface="Arial" charset="0"/>
              </a:rPr>
              <a:t>3.</a:t>
            </a:r>
            <a:r>
              <a:rPr lang="ru-RU" sz="1600" b="1">
                <a:solidFill>
                  <a:srgbClr val="7030A0"/>
                </a:solidFill>
                <a:cs typeface="Arial" charset="0"/>
              </a:rPr>
              <a:t>Из ядра в цитоплазму информация о структуре белка поступает в виде иРНК. </a:t>
            </a:r>
            <a:r>
              <a:rPr lang="ru-RU" sz="1600" b="1">
                <a:solidFill>
                  <a:srgbClr val="FF0000"/>
                </a:solidFill>
                <a:cs typeface="Arial" charset="0"/>
              </a:rPr>
              <a:t>4. </a:t>
            </a:r>
            <a:r>
              <a:rPr lang="ru-RU" sz="1600" b="1">
                <a:solidFill>
                  <a:srgbClr val="7030A0"/>
                </a:solidFill>
                <a:cs typeface="Arial" charset="0"/>
              </a:rPr>
              <a:t>Для синтеза иРНК участок двухцепочечной ДНК раскручивается под действием ферментов, на одной из цепочек </a:t>
            </a:r>
            <a:r>
              <a:rPr lang="ru-RU" sz="1600" b="1">
                <a:solidFill>
                  <a:srgbClr val="FF0000"/>
                </a:solidFill>
                <a:cs typeface="Arial" charset="0"/>
              </a:rPr>
              <a:t>(матрице)</a:t>
            </a:r>
            <a:r>
              <a:rPr lang="ru-RU" sz="1600" b="1">
                <a:solidFill>
                  <a:srgbClr val="7030A0"/>
                </a:solidFill>
                <a:cs typeface="Arial" charset="0"/>
              </a:rPr>
              <a:t> по принципу комплементарности синтезируется молекула иРНК.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6" grpId="0"/>
    </p:bld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9286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b="1" dirty="0" lang="ru-RU" smtClean="0" sz="3200">
                <a:solidFill>
                  <a:srgbClr val="FF1B1B"/>
                </a:solidFill>
                <a:latin charset="0" typeface="Arial"/>
                <a:cs charset="0" typeface="Arial"/>
              </a:rPr>
              <a:t> Трансляция – завершающий этап биосинтеза</a:t>
            </a:r>
          </a:p>
        </p:txBody>
      </p:sp>
      <p:pic>
        <p:nvPicPr>
          <p:cNvPr id="27650" name="Рисунок 10"/>
          <p:cNvPicPr>
            <a:picLocks noChangeArrowheads="1" noChangeAspect="1"/>
          </p:cNvPicPr>
          <p:nvPr/>
        </p:nvPicPr>
        <p:blipFill>
          <a:blip r:embed="rId2"/>
          <a:srcRect b="50636" l="40236" r="12706"/>
          <a:stretch>
            <a:fillRect/>
          </a:stretch>
        </p:blipFill>
        <p:spPr bwMode="auto">
          <a:xfrm>
            <a:off x="785813" y="1214438"/>
            <a:ext cx="2786062" cy="2928937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286250" y="1500188"/>
            <a:ext cx="3500438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000">
                <a:solidFill>
                  <a:srgbClr val="FF0000"/>
                </a:solidFill>
                <a:cs charset="0" typeface="Arial"/>
              </a:rPr>
              <a:t>Схема тРНК: </a:t>
            </a:r>
            <a:r>
              <a:rPr b="1" lang="ru-RU" sz="2000">
                <a:cs charset="0" typeface="Arial"/>
              </a:rPr>
              <a:t>А, Б, В, Г – участки комплементарного соединения, Д – участок соединения с аминокислотой, Е - антикодон</a:t>
            </a:r>
            <a:endParaRPr lang="ru-RU" sz="2000">
              <a:latin charset="0" pitchFamily="34" typeface="Calibri"/>
            </a:endParaRPr>
          </a:p>
        </p:txBody>
      </p:sp>
      <p:pic>
        <p:nvPicPr>
          <p:cNvPr descr="Scan0003" id="9" name="Picture 4"/>
          <p:cNvPicPr>
            <a:picLocks noChangeArrowheads="1" noChangeAspect="1"/>
          </p:cNvPicPr>
          <p:nvPr/>
        </p:nvPicPr>
        <p:blipFill>
          <a:blip r:embed="rId3">
            <a:lum bright="-20000" contrast="26000"/>
          </a:blip>
          <a:srcRect/>
          <a:stretch>
            <a:fillRect/>
          </a:stretch>
        </p:blipFill>
        <p:spPr bwMode="auto">
          <a:xfrm>
            <a:off x="571500" y="1285875"/>
            <a:ext cx="8215313" cy="5091113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10"/>
          <p:cNvPicPr>
            <a:picLocks noChangeArrowheads="1" noChangeAspect="1"/>
          </p:cNvPicPr>
          <p:nvPr/>
        </p:nvPicPr>
        <p:blipFill>
          <a:blip r:embed="rId2"/>
          <a:srcRect t="52118"/>
          <a:stretch>
            <a:fillRect/>
          </a:stretch>
        </p:blipFill>
        <p:spPr bwMode="auto">
          <a:xfrm>
            <a:off x="285750" y="2000250"/>
            <a:ext cx="8643938" cy="4595813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57188" y="1214438"/>
            <a:ext cx="8358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ru-RU">
                <a:solidFill>
                  <a:srgbClr val="FF0000"/>
                </a:solidFill>
                <a:cs charset="0" typeface="Arial"/>
              </a:rPr>
              <a:t>Схема синтеза полипептидной цепи на рибосоме</a:t>
            </a:r>
            <a:endParaRPr lang="ru-RU">
              <a:latin charset="0" pitchFamily="34" typeface="Calibri"/>
            </a:endParaRPr>
          </a:p>
        </p:txBody>
      </p:sp>
      <p:pic>
        <p:nvPicPr>
          <p:cNvPr descr="Scan0004" id="12" name="Picture 4"/>
          <p:cNvPicPr>
            <a:picLocks noChangeArrowheads="1" noChangeAspect="1"/>
          </p:cNvPicPr>
          <p:nvPr/>
        </p:nvPicPr>
        <p:blipFill>
          <a:blip r:embed="rId4">
            <a:lum bright="-10000" contrast="20000"/>
          </a:blip>
          <a:srcRect r="51852"/>
          <a:stretch>
            <a:fillRect/>
          </a:stretch>
        </p:blipFill>
        <p:spPr bwMode="auto">
          <a:xfrm>
            <a:off x="285750" y="1143000"/>
            <a:ext cx="1981200" cy="3119438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Scan0004" id="13" name="Picture 4"/>
          <p:cNvPicPr>
            <a:picLocks noChangeArrowheads="1" noChangeAspect="1"/>
          </p:cNvPicPr>
          <p:nvPr/>
        </p:nvPicPr>
        <p:blipFill>
          <a:blip r:embed="rId4">
            <a:lum bright="-10000" contrast="20000"/>
          </a:blip>
          <a:srcRect l="51852"/>
          <a:stretch>
            <a:fillRect/>
          </a:stretch>
        </p:blipFill>
        <p:spPr bwMode="auto">
          <a:xfrm>
            <a:off x="2428875" y="1428750"/>
            <a:ext cx="1981200" cy="3119438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Копия Scan0004" id="14" name="Picture 5"/>
          <p:cNvPicPr>
            <a:picLocks noChangeArrowheads="1" noChangeAspect="1"/>
          </p:cNvPicPr>
          <p:nvPr/>
        </p:nvPicPr>
        <p:blipFill>
          <a:blip r:embed="rId5">
            <a:lum bright="-14000" contrast="24000"/>
          </a:blip>
          <a:srcRect r="50417"/>
          <a:stretch>
            <a:fillRect/>
          </a:stretch>
        </p:blipFill>
        <p:spPr bwMode="auto">
          <a:xfrm>
            <a:off x="4572000" y="1785938"/>
            <a:ext cx="1981200" cy="3086100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Копия Scan0004" id="15" name="Picture 5"/>
          <p:cNvPicPr>
            <a:picLocks noChangeArrowheads="1" noChangeAspect="1"/>
          </p:cNvPicPr>
          <p:nvPr/>
        </p:nvPicPr>
        <p:blipFill>
          <a:blip r:embed="rId5">
            <a:lum bright="-14000" contrast="24000"/>
          </a:blip>
          <a:srcRect l="51490"/>
          <a:stretch>
            <a:fillRect/>
          </a:stretch>
        </p:blipFill>
        <p:spPr bwMode="auto">
          <a:xfrm>
            <a:off x="6715125" y="2214563"/>
            <a:ext cx="1938338" cy="3086100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ПОЛИСОМА" id="16" name="Picture 4"/>
          <p:cNvPicPr>
            <a:picLocks noChangeArrowheads="1" noChangeAspect="1"/>
          </p:cNvPicPr>
          <p:nvPr/>
        </p:nvPicPr>
        <p:blipFill>
          <a:blip r:embed="rId6">
            <a:lum bright="-10000" contrast="26000"/>
          </a:blip>
          <a:srcRect/>
          <a:stretch>
            <a:fillRect/>
          </a:stretch>
        </p:blipFill>
        <p:spPr>
          <a:xfrm>
            <a:off x="214313" y="857250"/>
            <a:ext cx="2430462" cy="3128963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Scan0005" id="17" name="Picture 4"/>
          <p:cNvPicPr>
            <a:picLocks noChangeArrowheads="1" noChangeAspect="1"/>
          </p:cNvPicPr>
          <p:nvPr/>
        </p:nvPicPr>
        <p:blipFill>
          <a:blip r:embed="rId7">
            <a:lum bright="-14000" contrast="44000"/>
          </a:blip>
          <a:srcRect/>
          <a:stretch>
            <a:fillRect/>
          </a:stretch>
        </p:blipFill>
        <p:spPr bwMode="auto">
          <a:xfrm>
            <a:off x="3357563" y="1857375"/>
            <a:ext cx="5548312" cy="4700588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14313" y="4286250"/>
            <a:ext cx="3071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b="1" lang="ru-RU" sz="1600">
                <a:ea charset="0" pitchFamily="18" typeface="Times New Roman"/>
                <a:cs charset="0" typeface="Arial"/>
              </a:rPr>
              <a:t>На одну иРНК может “сесть” несколько рибосом, тогда одновременно будет синтезироваться несколько молекул </a:t>
            </a:r>
          </a:p>
          <a:p>
            <a:pPr eaLnBrk="0" hangingPunct="0"/>
            <a:r>
              <a:rPr b="1" lang="ru-RU" sz="1600">
                <a:ea charset="0" pitchFamily="18" typeface="Times New Roman"/>
                <a:cs charset="0" typeface="Arial"/>
              </a:rPr>
              <a:t>белка одной и той же первичной структуры. Такой комплекс называется – </a:t>
            </a:r>
            <a:r>
              <a:rPr b="1" i="1" lang="ru-RU" sz="1600">
                <a:solidFill>
                  <a:srgbClr val="FF0000"/>
                </a:solidFill>
                <a:ea charset="0" pitchFamily="18" typeface="Times New Roman"/>
                <a:cs charset="0" typeface="Arial"/>
              </a:rPr>
              <a:t>полисома.</a:t>
            </a:r>
            <a:endParaRPr b="1" lang="ru-RU" sz="1600">
              <a:ea charset="0" pitchFamily="18" typeface="Times New Roman"/>
              <a:cs charset="0" typeface="Arial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714375" y="1500188"/>
            <a:ext cx="7929563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charset="2" pitchFamily="2" typeface="Wingdings"/>
              <a:buNone/>
            </a:pPr>
            <a:r>
              <a:rPr b="1" lang="ru-RU" sz="1600">
                <a:solidFill>
                  <a:srgbClr val="FF0000"/>
                </a:solidFill>
                <a:cs charset="0" typeface="Arial"/>
              </a:rPr>
              <a:t>Трансляция -  </a:t>
            </a:r>
            <a:r>
              <a:rPr b="1" lang="ru-RU" sz="1600">
                <a:solidFill>
                  <a:srgbClr val="7030A0"/>
                </a:solidFill>
                <a:cs charset="0" typeface="Arial"/>
              </a:rPr>
              <a:t>это реакция матричного синтеза, которая заключается в переводе генетического кода с иРНК на белок (т.е. это процесс образования белка на иРНК).</a:t>
            </a:r>
          </a:p>
        </p:txBody>
      </p:sp>
      <p:pic>
        <p:nvPicPr>
          <p:cNvPr id="25" name="Рисунок 9"/>
          <p:cNvPicPr>
            <a:picLocks noChangeArrowheads="1" noChangeAspect="1"/>
          </p:cNvPicPr>
          <p:nvPr/>
        </p:nvPicPr>
        <p:blipFill>
          <a:blip r:embed="rId8"/>
          <a:srcRect b="127"/>
          <a:stretch>
            <a:fillRect/>
          </a:stretch>
        </p:blipFill>
        <p:spPr bwMode="auto">
          <a:xfrm>
            <a:off x="1285875" y="3214688"/>
            <a:ext cx="6715125" cy="2857500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5" nodeType="clickEffect" presetClass="exit" presetID="37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1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1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100" id="1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900" id="19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1" nodeType="withEffect" presetClass="exit" presetID="37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22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23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100" id="24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900" id="25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xit" presetID="37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3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100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900" id="39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xit" presetID="37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5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5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100" id="5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900" id="57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59" nodeType="withEffect" presetClass="exit" presetID="37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6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6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100" id="6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900" id="63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id="67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6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7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">
                      <p:stCondLst>
                        <p:cond delay="indefinite"/>
                      </p:stCondLst>
                      <p:childTnLst>
                        <p:par>
                          <p:cTn fill="hold" id="72">
                            <p:stCondLst>
                              <p:cond delay="0"/>
                            </p:stCondLst>
                            <p:childTnLst>
                              <p:par>
                                <p:cTn fill="hold" id="7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7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">
                      <p:stCondLst>
                        <p:cond delay="indefinite"/>
                      </p:stCondLst>
                      <p:childTnLst>
                        <p:par>
                          <p:cTn fill="hold" id="78">
                            <p:stCondLst>
                              <p:cond delay="0"/>
                            </p:stCondLst>
                            <p:childTnLst>
                              <p:par>
                                <p:cTn fill="hold" id="7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8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3">
                      <p:stCondLst>
                        <p:cond delay="indefinite"/>
                      </p:stCondLst>
                      <p:childTnLst>
                        <p:par>
                          <p:cTn fill="hold" id="84">
                            <p:stCondLst>
                              <p:cond delay="0"/>
                            </p:stCondLst>
                            <p:childTnLst>
                              <p:par>
                                <p:cTn fill="hold" id="85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9">
                      <p:stCondLst>
                        <p:cond delay="indefinite"/>
                      </p:stCondLst>
                      <p:childTnLst>
                        <p:par>
                          <p:cTn fill="hold" id="90">
                            <p:stCondLst>
                              <p:cond delay="0"/>
                            </p:stCondLst>
                            <p:childTnLst>
                              <p:par>
                                <p:cTn fill="hold" id="91" nodeType="clickEffect" presetClass="exit" presetID="37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9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9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100" id="9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900" id="95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7" nodeType="withEffect" presetClass="exit" presetID="37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9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9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100" id="1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900" id="101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03" nodeType="withEffect" presetClass="exit" presetID="37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104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10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100" id="10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900" id="107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09" nodeType="withEffect" presetClass="exit" presetID="37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1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11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100" id="11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900" id="113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5">
                      <p:stCondLst>
                        <p:cond delay="indefinite"/>
                      </p:stCondLst>
                      <p:childTnLst>
                        <p:par>
                          <p:cTn fill="hold" id="116">
                            <p:stCondLst>
                              <p:cond delay="0"/>
                            </p:stCondLst>
                            <p:childTnLst>
                              <p:par>
                                <p:cTn fill="hold" id="117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2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1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2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2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2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9">
                      <p:stCondLst>
                        <p:cond delay="indefinite"/>
                      </p:stCondLst>
                      <p:childTnLst>
                        <p:par>
                          <p:cTn fill="hold" id="130">
                            <p:stCondLst>
                              <p:cond delay="0"/>
                            </p:stCondLst>
                            <p:childTnLst>
                              <p:par>
                                <p:cTn fill="hold" id="131" nodeType="clickEffect" presetClass="exit" presetID="37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132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13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100" id="13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900" id="135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37" nodeType="withEffect" presetClass="exit" presetID="37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13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13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100" id="14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900" id="141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42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43" nodeType="withEffect" presetClass="exit" presetID="37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14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14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100" id="14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900" id="147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48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9">
                      <p:stCondLst>
                        <p:cond delay="indefinite"/>
                      </p:stCondLst>
                      <p:childTnLst>
                        <p:par>
                          <p:cTn fill="hold" id="15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5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5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5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5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"/>
      <p:bldP grpId="1" spid="19"/>
      <p:bldP grpId="0" spid="11"/>
      <p:bldP grpId="1" spid="11"/>
      <p:bldP grpId="0" spid="20"/>
      <p:bldP grpId="1" spid="20"/>
      <p:bldP grpId="0" spid="24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336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Calibri</vt:lpstr>
      <vt:lpstr>Arial</vt:lpstr>
      <vt:lpstr>Arial Black</vt:lpstr>
      <vt:lpstr>Wingdings</vt:lpstr>
      <vt:lpstr>Times New Roman</vt:lpstr>
      <vt:lpstr>Тема Office</vt:lpstr>
      <vt:lpstr>Тема Office</vt:lpstr>
      <vt:lpstr>Тема Office</vt:lpstr>
      <vt:lpstr>БИОСИНТЕЗ БЕЛКА</vt:lpstr>
      <vt:lpstr>Функции белков</vt:lpstr>
      <vt:lpstr>«Жизнь – есть способ существования белковых тел, и этот способ существования состоит по своей сути в постоянном самообновлении химических составляющих частей этих тел»                            Ф. Энгельс</vt:lpstr>
      <vt:lpstr>Слайд 4</vt:lpstr>
      <vt:lpstr>Основные этапы биосинтеза белка:(смотри рис. 34 учебника)</vt:lpstr>
      <vt:lpstr>Вещества и структуры клетки, участвующие в биосинтезе белка:</vt:lpstr>
      <vt:lpstr>Слайд 7</vt:lpstr>
      <vt:lpstr> Транскрипция – первый этап биосинтеза </vt:lpstr>
      <vt:lpstr> Трансляция – завершающий этап биосинтеза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БИОСИНТЕЗ БЕЛКА</dc:title>
  <dc:creator>luda</dc:creator>
  <cp:lastModifiedBy>каб.Биологии</cp:lastModifiedBy>
  <cp:revision>2</cp:revision>
  <dcterms:created xsi:type="dcterms:W3CDTF">2010-12-12T18:38:07Z</dcterms:created>
  <dcterms:modified xsi:type="dcterms:W3CDTF">2011-04-27T06:09:24Z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462871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