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Default ContentType="application/vnd.openxmlformats-officedocument.oleObject" Extension="bin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3" r:id="rId6"/>
    <p:sldId id="259" r:id="rId7"/>
    <p:sldId id="264" r:id="rId8"/>
    <p:sldId id="265" r:id="rId9"/>
    <p:sldId id="257" r:id="rId10"/>
    <p:sldId id="266" r:id="rId11"/>
    <p:sldId id="267" r:id="rId12"/>
    <p:sldId id="271" r:id="rId13"/>
    <p:sldId id="268" r:id="rId14"/>
    <p:sldId id="273" r:id="rId15"/>
    <p:sldId id="269" r:id="rId16"/>
    <p:sldId id="275" r:id="rId17"/>
    <p:sldId id="270" r:id="rId18"/>
    <p:sldId id="276" r:id="rId19"/>
    <p:sldId id="277" r:id="rId20"/>
    <p:sldId id="279" r:id="rId21"/>
    <p:sldId id="280" r:id="rId22"/>
    <p:sldId id="281" r:id="rId23"/>
    <p:sldId id="284" r:id="rId24"/>
    <p:sldId id="262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9D1"/>
    <a:srgbClr val="411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49" autoAdjust="0"/>
  </p:normalViewPr>
  <p:slideViewPr>
    <p:cSldViewPr>
      <p:cViewPr varScale="1">
        <p:scale>
          <a:sx n="76" d="100"/>
          <a:sy n="7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0">
                <a:solidFill>
                  <a:srgbClr val="7030A0"/>
                </a:solidFill>
                <a:latin typeface="Bookman Old Style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C2A2-DC67-4461-8391-6B4D5E9FAE3B}" type="datetimeFigureOut">
              <a:rPr lang="ru-RU" smtClean="0"/>
              <a:pPr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448C-3007-40B1-92A4-2AF6CDCA0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A4%D0%B0%D0%B9%D0%BB:Milk_glas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ru.wikipedia.org/w/index.php?title=%D0%A4%D0%B0%D0%B9%D0%BB:Fried_egg,_sunny_side_up.jpg&amp;filetimestamp=2005011601235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3816424" cy="2736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Белки. Свойства и функции.</a:t>
            </a:r>
            <a:endParaRPr lang="ru-RU" dirty="0"/>
          </a:p>
        </p:txBody>
      </p:sp>
      <p:pic>
        <p:nvPicPr>
          <p:cNvPr id="1027" name="Picture 3" descr="C:\Users\Admin\Desktop\презентации биология\картинки\функции белко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8463" y="310712"/>
            <a:ext cx="5106026" cy="63586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86104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Автор: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учитель биологии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МОУ «Лицей №37»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г. Саратова Киселева О.Н.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162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1. Структурная функция.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Структурные белки в комплексе с липидами являются структурной основой клеточных и внутриклеточных мембран.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6" descr="01_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3056780"/>
            <a:ext cx="70008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1728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1. Структурная функция.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Белки участвуют в образовании внеклеточных структур: входят в состав шерсти, волос, сухожилий, стенок сосудов.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429000"/>
            <a:ext cx="4695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27089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кератин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636911"/>
            <a:ext cx="3384376" cy="405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1728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1. Структурная функция.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Белки участвуют в образовании внеклеточных структур: входят в состав шерсти, волос, сухожилий, стенок сосудов.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56490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эластин, коллаген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256268"/>
            <a:ext cx="4320480" cy="34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140968"/>
            <a:ext cx="374595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5076056" cy="594928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2.  Транспортная функция.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Некоторые белки способны присоединять различные вещества и переносить их к различным тканям и органам тела, из одного места клетки в другое.</a:t>
            </a:r>
            <a:endParaRPr lang="en-US" dirty="0" smtClean="0"/>
          </a:p>
          <a:p>
            <a:pPr>
              <a:spcBef>
                <a:spcPct val="50000"/>
              </a:spcBef>
              <a:buNone/>
            </a:pPr>
            <a:r>
              <a:rPr lang="en-US" dirty="0" smtClean="0"/>
              <a:t>	</a:t>
            </a:r>
            <a:r>
              <a:rPr lang="ru-RU" dirty="0" smtClean="0"/>
              <a:t>Например, белок крови </a:t>
            </a:r>
            <a:r>
              <a:rPr lang="ru-RU" i="1" dirty="0" smtClean="0"/>
              <a:t>гемоглобин</a:t>
            </a:r>
            <a:r>
              <a:rPr lang="en-US" i="1" dirty="0" smtClean="0"/>
              <a:t> </a:t>
            </a:r>
            <a:r>
              <a:rPr lang="ru-RU" i="1" dirty="0" smtClean="0"/>
              <a:t>транспортирует</a:t>
            </a:r>
          </a:p>
          <a:p>
            <a:pPr>
              <a:spcBef>
                <a:spcPct val="50000"/>
              </a:spcBef>
              <a:buNone/>
            </a:pPr>
            <a:r>
              <a:rPr lang="ru-RU" i="1" dirty="0" smtClean="0"/>
              <a:t>	О</a:t>
            </a:r>
            <a:r>
              <a:rPr lang="ru-RU" i="1" baseline="-25000" dirty="0" smtClean="0"/>
              <a:t>2</a:t>
            </a:r>
            <a:r>
              <a:rPr lang="ru-RU" i="1" dirty="0" smtClean="0"/>
              <a:t> и СО</a:t>
            </a:r>
            <a:r>
              <a:rPr lang="ru-RU" i="1" baseline="-25000" dirty="0" smtClean="0"/>
              <a:t>2</a:t>
            </a:r>
            <a:endParaRPr lang="en-US" dirty="0" smtClean="0"/>
          </a:p>
          <a:p>
            <a:pPr>
              <a:spcBef>
                <a:spcPct val="50000"/>
              </a:spcBef>
              <a:buNone/>
              <a:defRPr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62529" y="806468"/>
            <a:ext cx="3501959" cy="291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4884865" y="3429000"/>
            <a:ext cx="3431551" cy="3146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4932040" cy="54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2.  Транспортная функция.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В состав клеточных мембран входят особые </a:t>
            </a:r>
            <a:r>
              <a:rPr lang="ru-RU" i="1" dirty="0" smtClean="0"/>
              <a:t>белки, обеспечивают активный и строго избирательный перенос некоторых веществ и ионов</a:t>
            </a:r>
            <a:r>
              <a:rPr lang="ru-RU" dirty="0" smtClean="0"/>
              <a:t> из клетки во внешнюю среду и обратно.</a:t>
            </a:r>
            <a:endParaRPr lang="ru-RU" dirty="0"/>
          </a:p>
        </p:txBody>
      </p:sp>
      <p:pic>
        <p:nvPicPr>
          <p:cNvPr id="6" name="Picture 5" descr="C:\Users\Admin\Desktop\презентации биология\картинки\канальный бел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535572"/>
            <a:ext cx="3024336" cy="320579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960115"/>
            <a:ext cx="3038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592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3. Регуляторная функция.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Некоторые белки являются гормонами. </a:t>
            </a:r>
            <a:r>
              <a:rPr lang="ru-RU" i="1" dirty="0" smtClean="0"/>
              <a:t>Гормоны - </a:t>
            </a:r>
            <a:r>
              <a:rPr lang="ru-RU" dirty="0" smtClean="0"/>
              <a:t>биологически активные вещества, выделяющиеся в кровь различными железами, которые принимают участие в регуляции процессов обмена веществ.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9" descr="http://www.emcom.ca/images/hormone.gif"/>
          <p:cNvPicPr>
            <a:picLocks noChangeAspect="1" noChangeArrowheads="1"/>
          </p:cNvPicPr>
          <p:nvPr/>
        </p:nvPicPr>
        <p:blipFill>
          <a:blip r:embed="rId2" cstate="email"/>
          <a:srcRect t="11307"/>
          <a:stretch>
            <a:fillRect/>
          </a:stretch>
        </p:blipFill>
        <p:spPr bwMode="auto">
          <a:xfrm>
            <a:off x="107504" y="3431853"/>
            <a:ext cx="4815504" cy="31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4716016" y="3501008"/>
            <a:ext cx="442798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Гормон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инсулин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регулирует уровень сахара в крови путем повышения проницаемости клеточных мембран для глюкозы, способствует синтезу гликогена.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16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4. Рецепторная функция.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/>
              <a:t>Белки-рецепторы</a:t>
            </a:r>
            <a:r>
              <a:rPr lang="ru-RU" dirty="0" smtClean="0"/>
              <a:t> – встроенные в мембрану молекулы белков, способных изменять свою структуру в ответ на присоединение определенного химического вещества.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2397" y="2924944"/>
            <a:ext cx="6609963" cy="372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304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5. Защитная функция.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В ответ на проникновение в организм чужеродных белков или микроорганизмов (</a:t>
            </a:r>
            <a:r>
              <a:rPr lang="ru-RU" i="1" dirty="0" smtClean="0"/>
              <a:t>антигенов</a:t>
            </a:r>
            <a:r>
              <a:rPr lang="ru-RU" dirty="0" smtClean="0"/>
              <a:t>) образуются особые белки — </a:t>
            </a:r>
            <a:r>
              <a:rPr lang="ru-RU" i="1" dirty="0" smtClean="0"/>
              <a:t>антитела</a:t>
            </a:r>
            <a:r>
              <a:rPr lang="ru-RU" dirty="0" smtClean="0"/>
              <a:t>, способные связывать и обезвреживать их. </a:t>
            </a:r>
            <a:endParaRPr lang="ru-RU" dirty="0"/>
          </a:p>
        </p:txBody>
      </p:sp>
      <p:pic>
        <p:nvPicPr>
          <p:cNvPr id="7" name="Picture 5" descr="http://visualscience.ru/illustrations/visualization/IgG/immunoglobulin-IgG-molecu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278606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6734" y="3068960"/>
            <a:ext cx="54863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dirty="0" lang="ru-RU" smtClean="0"/>
              <a:t>Функции белков</a:t>
            </a:r>
            <a:endParaRPr dirty="0"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584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dirty="0" lang="ru-RU" smtClean="0">
                <a:solidFill>
                  <a:srgbClr val="C00000"/>
                </a:solidFill>
              </a:rPr>
              <a:t>	</a:t>
            </a:r>
            <a:r>
              <a:rPr dirty="0" i="1" lang="ru-RU" smtClean="0">
                <a:solidFill>
                  <a:srgbClr val="0000FF"/>
                </a:solidFill>
              </a:rPr>
              <a:t> </a:t>
            </a:r>
            <a:r>
              <a:rPr b="1" dirty="0" lang="ru-RU" smtClean="0">
                <a:solidFill>
                  <a:srgbClr val="C00000"/>
                </a:solidFill>
              </a:rPr>
              <a:t>5. Защитная функция.</a:t>
            </a:r>
          </a:p>
          <a:p>
            <a:pPr>
              <a:buNone/>
            </a:pPr>
            <a:r>
              <a:rPr b="1" dirty="0" lang="ru-RU" smtClean="0">
                <a:solidFill>
                  <a:srgbClr val="C00000"/>
                </a:solidFill>
              </a:rPr>
              <a:t>	</a:t>
            </a:r>
            <a:r>
              <a:rPr dirty="0" i="1" lang="ru-RU" smtClean="0"/>
              <a:t>Фибрин</a:t>
            </a:r>
            <a:r>
              <a:rPr dirty="0" lang="ru-RU" smtClean="0"/>
              <a:t>, образующийся из фибриногена, способствует остановке кровотечений.</a:t>
            </a:r>
            <a:endParaRPr dirty="0" lang="ru-RU"/>
          </a:p>
        </p:txBody>
      </p:sp>
      <p:pic>
        <p:nvPicPr>
          <p:cNvPr descr="Красные кровяные клетки" id="4" name="Picture 6"/>
          <p:cNvPicPr>
            <a:picLocks noChangeArrowheads="1" noChangeAspect="1"/>
          </p:cNvPicPr>
          <p:nvPr/>
        </p:nvPicPr>
        <p:blipFill>
          <a:blip cstate="email" r:embed="rId2"/>
          <a:srcRect b="33"/>
          <a:stretch>
            <a:fillRect/>
          </a:stretch>
        </p:blipFill>
        <p:spPr bwMode="auto">
          <a:xfrm>
            <a:off x="470240" y="2780928"/>
            <a:ext cx="3495874" cy="14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www.pathakwavecurecenter.com/content/2008092724_image.bmp" id="6" name="Picture 8"/>
          <p:cNvPicPr>
            <a:picLocks noChangeArrowheads="1" noChangeAspect="1"/>
          </p:cNvPicPr>
          <p:nvPr/>
        </p:nvPicPr>
        <p:blipFill>
          <a:blip cstate="email" r:embed="rId3"/>
          <a:stretch>
            <a:fillRect/>
          </a:stretch>
        </p:blipFill>
        <p:spPr bwMode="auto">
          <a:xfrm>
            <a:off x="467544" y="4610352"/>
            <a:ext cx="3479519" cy="190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email" r:embed="rId4"/>
          <a:srcRect/>
          <a:stretch>
            <a:fillRect/>
          </a:stretch>
        </p:blipFill>
        <p:spPr bwMode="auto">
          <a:xfrm>
            <a:off x="4165445" y="2780928"/>
            <a:ext cx="47990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4704"/>
            <a:ext cx="889248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6</a:t>
            </a:r>
            <a:r>
              <a:rPr lang="ru-RU" b="1" dirty="0" smtClean="0">
                <a:solidFill>
                  <a:srgbClr val="C00000"/>
                </a:solidFill>
              </a:rPr>
              <a:t>.  Двигательная функция.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Особые сократительные белки </a:t>
            </a:r>
            <a:r>
              <a:rPr lang="ru-RU" i="1" dirty="0" smtClean="0"/>
              <a:t>(актин и миозин) </a:t>
            </a:r>
            <a:r>
              <a:rPr lang="ru-RU" dirty="0" smtClean="0"/>
              <a:t>участвуют во всех видах движения клетки и организма: образовании псевдоподий, мерцании ресничек и биении жгутиков у </a:t>
            </a:r>
          </a:p>
          <a:p>
            <a:pPr>
              <a:buNone/>
            </a:pPr>
            <a:r>
              <a:rPr lang="ru-RU" dirty="0" smtClean="0"/>
              <a:t>	простейших, </a:t>
            </a:r>
          </a:p>
          <a:p>
            <a:pPr>
              <a:buNone/>
            </a:pPr>
            <a:r>
              <a:rPr lang="ru-RU" dirty="0" smtClean="0"/>
              <a:t>	сокращении мышц</a:t>
            </a:r>
          </a:p>
          <a:p>
            <a:pPr>
              <a:buNone/>
            </a:pPr>
            <a:r>
              <a:rPr lang="ru-RU" dirty="0" smtClean="0"/>
              <a:t>	у многоклеточных</a:t>
            </a:r>
          </a:p>
          <a:p>
            <a:pPr>
              <a:buNone/>
            </a:pPr>
            <a:r>
              <a:rPr lang="ru-RU" dirty="0" smtClean="0"/>
              <a:t>	животных, </a:t>
            </a:r>
          </a:p>
          <a:p>
            <a:pPr>
              <a:buNone/>
            </a:pPr>
            <a:r>
              <a:rPr lang="ru-RU" dirty="0" smtClean="0"/>
              <a:t>	движении листьев </a:t>
            </a:r>
          </a:p>
          <a:p>
            <a:pPr>
              <a:buNone/>
            </a:pPr>
            <a:r>
              <a:rPr lang="ru-RU" dirty="0" smtClean="0"/>
              <a:t>	у растений и др.</a:t>
            </a:r>
            <a:endParaRPr lang="ru-RU" dirty="0"/>
          </a:p>
        </p:txBody>
      </p:sp>
      <p:pic>
        <p:nvPicPr>
          <p:cNvPr id="8194" name="Picture 2" descr="C:\Users\Admin\Desktop\презентации биология\картинки\мышц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815207"/>
            <a:ext cx="4896544" cy="38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9089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1. Белки являются </a:t>
            </a:r>
            <a:r>
              <a:rPr lang="ru-RU" i="1" dirty="0" err="1" smtClean="0"/>
              <a:t>амфотерными</a:t>
            </a:r>
            <a:r>
              <a:rPr lang="ru-RU" dirty="0" smtClean="0"/>
              <a:t> </a:t>
            </a:r>
            <a:r>
              <a:rPr lang="ru-RU" i="1" dirty="0" smtClean="0"/>
              <a:t>соединениями</a:t>
            </a:r>
            <a:r>
              <a:rPr lang="ru-RU" dirty="0" smtClean="0"/>
              <a:t>, сочетают в себе основные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и кислотные свойства, определяемые радикалами аминокислот.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Различают кислые, основные и нейтральные белки. 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4752975"/>
            <a:ext cx="3019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24400"/>
            <a:ext cx="446405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dirty="0" lang="ru-RU" smtClean="0"/>
              <a:t>Функции белков</a:t>
            </a:r>
            <a:endParaRPr dirty="0"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872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dirty="0" lang="ru-RU" smtClean="0">
                <a:solidFill>
                  <a:srgbClr val="C00000"/>
                </a:solidFill>
              </a:rPr>
              <a:t>	7</a:t>
            </a:r>
            <a:r>
              <a:rPr b="1" dirty="0" lang="ru-RU" smtClean="0">
                <a:solidFill>
                  <a:srgbClr val="C00000"/>
                </a:solidFill>
              </a:rPr>
              <a:t>. Запасающая функция.</a:t>
            </a:r>
          </a:p>
          <a:p>
            <a:pPr>
              <a:buNone/>
            </a:pPr>
            <a:r>
              <a:rPr dirty="0" lang="ru-RU" smtClean="0">
                <a:solidFill>
                  <a:srgbClr val="C00000"/>
                </a:solidFill>
              </a:rPr>
              <a:t>	</a:t>
            </a:r>
            <a:r>
              <a:rPr dirty="0" lang="ru-RU" smtClean="0"/>
              <a:t>Эту функцию выполняют резервные белки, которые запасаются в качестве источника энергии. </a:t>
            </a:r>
          </a:p>
          <a:p>
            <a:pPr>
              <a:buNone/>
            </a:pPr>
            <a:r>
              <a:rPr dirty="0" lang="ru-RU" smtClean="0"/>
              <a:t>		</a:t>
            </a:r>
            <a:r>
              <a:rPr dirty="0" i="1" lang="ru-RU" smtClean="0"/>
              <a:t>казеин молока 			альбумин яиц</a:t>
            </a:r>
            <a:endParaRPr dirty="0" lang="ru-RU" smtClean="0"/>
          </a:p>
        </p:txBody>
      </p:sp>
      <p:pic>
        <p:nvPicPr>
          <p:cNvPr descr="http://upload.wikimedia.org/wikipedia/commons/thumb/0/0e/Milk_glass.jpg/210px-Milk_glass.jpg" id="6" name="Picture 2">
            <a:hlinkClick r:id="rId2"/>
          </p:cNvPr>
          <p:cNvPicPr>
            <a:picLocks noChangeArrowheads="1" noChangeAspect="1"/>
          </p:cNvPicPr>
          <p:nvPr/>
        </p:nvPicPr>
        <p:blipFill>
          <a:blip cstate="email" r:embed="rId3"/>
          <a:srcRect b="49"/>
          <a:stretch>
            <a:fillRect/>
          </a:stretch>
        </p:blipFill>
        <p:spPr bwMode="auto">
          <a:xfrm>
            <a:off x="435764" y="2348880"/>
            <a:ext cx="32721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upload.wikimedia.org/wikipedia/commons/thumb/0/02/Fried_egg%2C_sunny_side_up.jpg/220px-Fried_egg%2C_sunny_side_up.jpg" id="7" name="Picture 6">
            <a:hlinkClick r:id="rId4"/>
          </p:cNvPr>
          <p:cNvPicPr>
            <a:picLocks noChangeArrowheads="1" noChangeAspect="1"/>
          </p:cNvPicPr>
          <p:nvPr/>
        </p:nvPicPr>
        <p:blipFill>
          <a:blip cstate="email" r:embed="rId5"/>
          <a:srcRect/>
          <a:stretch>
            <a:fillRect/>
          </a:stretch>
        </p:blipFill>
        <p:spPr bwMode="auto">
          <a:xfrm>
            <a:off x="5220072" y="2348880"/>
            <a:ext cx="3355591" cy="289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0" y="5373216"/>
            <a:ext cx="9324528" cy="1484784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algn="l" defTabSz="914400" eaLnBrk="1" fontAlgn="auto" hangingPunct="1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0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itchFamily="18" typeface="Bookman Old Style"/>
                <a:ea typeface="+mn-ea"/>
                <a:cs typeface="+mn-cs"/>
              </a:rPr>
              <a:t>	</a:t>
            </a:r>
            <a:r>
              <a:rPr b="0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charset="0" pitchFamily="18" typeface="Bookman Old Style"/>
                <a:ea typeface="+mn-ea"/>
                <a:cs typeface="+mn-cs"/>
              </a:rPr>
              <a:t>Например, при распаде гемоглобина железо не выводится из организма, а сохраняется в организме, образуя комплекс с белком </a:t>
            </a:r>
            <a:r>
              <a:rPr b="0" baseline="0" cap="none" dirty="0" err="1" i="1" kern="1200" kumimoji="0" lang="ru-RU" noProof="0" normalizeH="0" smtClean="0" spc="0" strike="noStrike" sz="2400" u="none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charset="0" pitchFamily="18" typeface="Bookman Old Style"/>
                <a:ea typeface="+mn-ea"/>
                <a:cs typeface="+mn-cs"/>
              </a:rPr>
              <a:t>ферритином</a:t>
            </a:r>
            <a:r>
              <a:rPr b="0" baseline="0" cap="none" dirty="0" i="0" kern="1200" kumimoji="0" lang="ru-RU" noProof="0" normalizeH="0" smtClean="0" spc="0" strike="noStrike" sz="2400" u="none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charset="0" pitchFamily="18" typeface="Bookman Old Style"/>
                <a:ea typeface="+mn-ea"/>
                <a:cs typeface="+mn-cs"/>
              </a:rPr>
              <a:t>.</a:t>
            </a:r>
          </a:p>
          <a:p>
            <a:pPr algn="l" defTabSz="914400" eaLnBrk="1" fontAlgn="auto" hangingPunct="1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endParaRPr b="0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charset="0" pitchFamily="18" typeface="Bookman Old Styl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08720"/>
            <a:ext cx="4896544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8</a:t>
            </a:r>
            <a:r>
              <a:rPr lang="ru-RU" b="1" dirty="0" smtClean="0">
                <a:solidFill>
                  <a:srgbClr val="C00000"/>
                </a:solidFill>
              </a:rPr>
              <a:t>. Энергетическая функция.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При распаде 1 г белка до конечных продуктов выделяется 17,6 кДж энергии. </a:t>
            </a:r>
          </a:p>
          <a:p>
            <a:pPr>
              <a:buNone/>
              <a:defRPr/>
            </a:pPr>
            <a:r>
              <a:rPr lang="ru-RU" dirty="0" smtClean="0"/>
              <a:t>	Сначала белки распадаются до аминокислот, а затем до конечных продуктов: </a:t>
            </a:r>
          </a:p>
          <a:p>
            <a:pPr>
              <a:defRPr/>
            </a:pPr>
            <a:r>
              <a:rPr lang="ru-RU" dirty="0" smtClean="0"/>
              <a:t>воды,</a:t>
            </a:r>
          </a:p>
          <a:p>
            <a:pPr>
              <a:defRPr/>
            </a:pPr>
            <a:r>
              <a:rPr lang="ru-RU" dirty="0" smtClean="0"/>
              <a:t>углекислого газа,</a:t>
            </a:r>
          </a:p>
          <a:p>
            <a:pPr>
              <a:defRPr/>
            </a:pPr>
            <a:r>
              <a:rPr lang="ru-RU" dirty="0" smtClean="0"/>
              <a:t>аммиака.</a:t>
            </a:r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5580112" y="891729"/>
          <a:ext cx="3144789" cy="5705623"/>
        </p:xfrm>
        <a:graphic>
          <a:graphicData uri="http://schemas.openxmlformats.org/presentationml/2006/ole">
            <p:oleObj spid="_x0000_s10242" name="PhotoImpact" r:id="rId3" imgW="2907937" imgH="59174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dirty="0" lang="ru-RU" smtClean="0"/>
              <a:t>Функции белков</a:t>
            </a:r>
            <a:endParaRPr dirty="0"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5364088" cy="5949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dirty="0" lang="ru-RU" smtClean="0">
                <a:solidFill>
                  <a:srgbClr val="C00000"/>
                </a:solidFill>
              </a:rPr>
              <a:t>	9</a:t>
            </a:r>
            <a:r>
              <a:rPr b="1" dirty="0" lang="ru-RU" smtClean="0">
                <a:solidFill>
                  <a:srgbClr val="C00000"/>
                </a:solidFill>
              </a:rPr>
              <a:t>. Каталитическая функция.</a:t>
            </a:r>
          </a:p>
          <a:p>
            <a:pPr indent="-265176" marL="265176">
              <a:buNone/>
              <a:defRPr/>
            </a:pPr>
            <a:r>
              <a:rPr dirty="0" lang="ru-RU" smtClean="0">
                <a:solidFill>
                  <a:srgbClr val="C00000"/>
                </a:solidFill>
              </a:rPr>
              <a:t>	</a:t>
            </a:r>
            <a:r>
              <a:rPr dirty="0" lang="ru-RU" smtClean="0"/>
              <a:t>Многие глобулярные белки – ферменты.</a:t>
            </a:r>
          </a:p>
          <a:p>
            <a:pPr indent="-265176" marL="265176">
              <a:buNone/>
              <a:defRPr/>
            </a:pPr>
            <a:r>
              <a:rPr b="1" dirty="0" lang="ru-RU" smtClean="0">
                <a:solidFill>
                  <a:srgbClr val="C00000"/>
                </a:solidFill>
              </a:rPr>
              <a:t>	</a:t>
            </a:r>
            <a:r>
              <a:rPr dirty="0" i="1" lang="ru-RU" smtClean="0"/>
              <a:t>Ферменты</a:t>
            </a:r>
            <a:r>
              <a:rPr dirty="0" lang="ru-RU" smtClean="0"/>
              <a:t> - это группа белков, обладающая способностью ускорять реакции, происходящие в организме.</a:t>
            </a:r>
          </a:p>
          <a:p>
            <a:pPr indent="-265176" marL="265176">
              <a:buFont typeface="Wingdings 2"/>
              <a:buChar char=""/>
              <a:defRPr/>
            </a:pPr>
            <a:endParaRPr dirty="0" lang="ru-RU" smtClean="0"/>
          </a:p>
          <a:p>
            <a:pPr indent="-265176" marL="265176">
              <a:buNone/>
              <a:defRPr/>
            </a:pPr>
            <a:r>
              <a:rPr dirty="0" lang="ru-RU" smtClean="0"/>
              <a:t>	Молекулы, которые присоединяются к ферменту и изменяются в результате реакции, называются </a:t>
            </a:r>
            <a:r>
              <a:rPr dirty="0" i="1" lang="ru-RU" smtClean="0"/>
              <a:t>субстратами.</a:t>
            </a:r>
          </a:p>
        </p:txBody>
      </p:sp>
      <p:pic>
        <p:nvPicPr>
          <p:cNvPr descr="http://www.distedu.ru/img/1071880057/1071880058.gif" id="7" name="Picture 6"/>
          <p:cNvPicPr>
            <a:picLocks noChangeArrowheads="1" noChangeAspect="1"/>
          </p:cNvPicPr>
          <p:nvPr/>
        </p:nvPicPr>
        <p:blipFill>
          <a:blip cstate="email" r:embed="rId2"/>
          <a:srcRect r="2"/>
          <a:stretch>
            <a:fillRect/>
          </a:stretch>
        </p:blipFill>
        <p:spPr bwMode="auto">
          <a:xfrm>
            <a:off x="5643563" y="1285875"/>
            <a:ext cx="3071812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7281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9</a:t>
            </a:r>
            <a:r>
              <a:rPr lang="ru-RU" b="1" dirty="0" smtClean="0">
                <a:solidFill>
                  <a:srgbClr val="C00000"/>
                </a:solidFill>
              </a:rPr>
              <a:t>. Каталитическая функция.</a:t>
            </a:r>
          </a:p>
          <a:p>
            <a:pPr marL="265176" indent="-265176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>Масса фермента гораздо больше массы субстрата. Часть фермента, которая присоединяет субстрат и содержит каталитические аминокислоты, называется </a:t>
            </a:r>
            <a:r>
              <a:rPr lang="ru-RU" i="1" dirty="0" smtClean="0"/>
              <a:t>активным центром фермента.</a:t>
            </a:r>
          </a:p>
        </p:txBody>
      </p:sp>
      <p:pic>
        <p:nvPicPr>
          <p:cNvPr id="6" name="Picture 4" descr="http://waksman.rutgers.edu/Ebright/ebright_mccj2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2643188"/>
            <a:ext cx="307181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rosalindfranklin.edu/DNN/Portals/24/Images/Biochem/faculty/Glucksman/activeSit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2643188"/>
            <a:ext cx="328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52737"/>
            <a:ext cx="8964488" cy="20882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		2Н</a:t>
            </a:r>
            <a:r>
              <a:rPr lang="ru-RU" baseline="-25000" dirty="0" smtClean="0"/>
              <a:t>2</a:t>
            </a:r>
            <a:r>
              <a:rPr lang="ru-RU" dirty="0" smtClean="0"/>
              <a:t>0</a:t>
            </a:r>
            <a:r>
              <a:rPr lang="ru-RU" baseline="-25000" dirty="0" smtClean="0"/>
              <a:t>2</a:t>
            </a:r>
            <a:r>
              <a:rPr lang="ru-RU" dirty="0" smtClean="0"/>
              <a:t> → 2Н</a:t>
            </a:r>
            <a:r>
              <a:rPr lang="ru-RU" baseline="-25000" dirty="0" smtClean="0"/>
              <a:t>2</a:t>
            </a:r>
            <a:r>
              <a:rPr lang="ru-RU" dirty="0" smtClean="0"/>
              <a:t>0 + 0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В присутствии солей железа (катализатора) эта реакция идет несколько быстрее.</a:t>
            </a:r>
          </a:p>
          <a:p>
            <a:pPr>
              <a:buNone/>
            </a:pPr>
            <a:r>
              <a:rPr lang="ru-RU" dirty="0" smtClean="0"/>
              <a:t>	Фермент </a:t>
            </a:r>
            <a:r>
              <a:rPr lang="ru-RU" i="1" dirty="0" smtClean="0"/>
              <a:t>каталаза</a:t>
            </a:r>
            <a:r>
              <a:rPr lang="ru-RU" dirty="0" smtClean="0"/>
              <a:t> за 1 сек. расщепляет до 100 тыс. молекул Н</a:t>
            </a:r>
            <a:r>
              <a:rPr lang="ru-RU" baseline="-25000" dirty="0" smtClean="0"/>
              <a:t>2</a:t>
            </a:r>
            <a:r>
              <a:rPr lang="ru-RU" dirty="0" smtClean="0"/>
              <a:t>0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573016"/>
            <a:ext cx="7326968" cy="25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52737"/>
            <a:ext cx="8964488" cy="20882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Большинство ферментов наиболее активно работает только при определенных параметрах. Важны: </a:t>
            </a:r>
            <a:r>
              <a:rPr lang="ru-RU" i="1" dirty="0" smtClean="0"/>
              <a:t>концентрации субстрата и фермента, температура, кислотность среды.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541713"/>
            <a:ext cx="8893175" cy="276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107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Лабораторная работа №1</a:t>
            </a:r>
            <a:br>
              <a:rPr lang="ru-RU" sz="3200" dirty="0" smtClean="0"/>
            </a:br>
            <a:r>
              <a:rPr lang="ru-RU" sz="3200" dirty="0" smtClean="0"/>
              <a:t>«Действие ферментов живых клеток на пероксид водорода».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955180"/>
          <a:ext cx="8255000" cy="28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3"/>
                <a:gridCol w="1357322"/>
                <a:gridCol w="1643074"/>
                <a:gridCol w="2214578"/>
                <a:gridCol w="2039923"/>
              </a:tblGrid>
              <a:tr h="5294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делаю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наблюдаю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22566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357188" y="5812680"/>
            <a:ext cx="8358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Общий вывод: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28625" y="1812180"/>
            <a:ext cx="83581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Цель: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solidFill>
                  <a:srgbClr val="C00000"/>
                </a:solidFill>
                <a:latin typeface="Bookman Old Style" pitchFamily="18" charset="0"/>
              </a:rPr>
              <a:t>Оборудование: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513" y="928265"/>
            <a:ext cx="2824162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6738" y="908050"/>
            <a:ext cx="28336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61075" y="908050"/>
            <a:ext cx="2832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Аминокислоты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340768"/>
            <a:ext cx="489654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2.</a:t>
            </a:r>
            <a:r>
              <a:rPr lang="ru-RU" sz="2800" b="1" dirty="0" smtClean="0">
                <a:solidFill>
                  <a:srgbClr val="0000FF"/>
                </a:solidFill>
              </a:rPr>
              <a:t>Буферность</a:t>
            </a:r>
            <a:r>
              <a:rPr lang="ru-RU" sz="2800" dirty="0" smtClean="0"/>
              <a:t> - способность белков отдавать и присоединять Н</a:t>
            </a:r>
            <a:r>
              <a:rPr lang="ru-RU" sz="2800" baseline="30000" dirty="0" smtClean="0"/>
              <a:t>+</a:t>
            </a:r>
            <a:r>
              <a:rPr lang="ru-RU" sz="2800" dirty="0" smtClean="0"/>
              <a:t>, один из самых мощных буферов — гемоглобин в эритроцитах, поддерживающий </a:t>
            </a:r>
            <a:r>
              <a:rPr lang="ru-RU" sz="2800" dirty="0" err="1" smtClean="0"/>
              <a:t>рН</a:t>
            </a:r>
            <a:r>
              <a:rPr lang="ru-RU" sz="2800" dirty="0" smtClean="0"/>
              <a:t> крови на постоянном уровне.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5976" y="332656"/>
            <a:ext cx="4272528" cy="64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736"/>
            <a:ext cx="8604448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3. </a:t>
            </a:r>
            <a:r>
              <a:rPr lang="ru-RU" b="1" dirty="0" smtClean="0">
                <a:solidFill>
                  <a:srgbClr val="4117F5"/>
                </a:solidFill>
              </a:rPr>
              <a:t>Растворимость 	в воде.</a:t>
            </a:r>
            <a:r>
              <a:rPr lang="ru-RU" dirty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Глобулярные белки</a:t>
            </a:r>
          </a:p>
          <a:p>
            <a:pPr>
              <a:buNone/>
            </a:pPr>
            <a:r>
              <a:rPr lang="ru-RU" i="1" dirty="0" smtClean="0"/>
              <a:t>	растворимы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708920"/>
            <a:ext cx="3573165" cy="399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139952" y="1556792"/>
            <a:ext cx="47525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Фибриллярные  белки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нерастворимы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68960"/>
            <a:ext cx="3911858" cy="269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23528" y="1052736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4.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09D1"/>
                </a:solidFill>
                <a:effectLst/>
                <a:uLnTx/>
                <a:uFillTx/>
                <a:latin typeface="Bookman Old Style" pitchFamily="18" charset="0"/>
              </a:rPr>
              <a:t>Активность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Есть белки необычайно химически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активные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(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ферменты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), есть химически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неактивные.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5.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Устойчивость.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Есть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устойчивые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 воздействию различных условий внешней среды и крайне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неустойчивые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Внешние факторы (изменение температуры, солевого состава среды,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рН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радиация) могут вызывать нарушение структурной организации молекулы белка.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6.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Денатурация -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процесс утраты трехмерной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конформации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присущей данной молекуле белка.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Причиной денатурации является разрыв связей, стабилизирующих определенную структуру белка.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Изменение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пространственной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конфигурации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приводит  к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изменению свойств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белка и, как следствие,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делает невозможным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выполнение белком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свойственных ему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биологических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функций.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80927"/>
            <a:ext cx="4392488" cy="385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Свойства белков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0" y="764704"/>
            <a:ext cx="9396536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Денатурация может быть: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обратимой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7. Процесс восстановления структуры белка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после денатурации называется </a:t>
            </a:r>
            <a:r>
              <a:rPr lang="ru-RU" sz="3200" b="1" dirty="0" err="1" smtClean="0">
                <a:solidFill>
                  <a:srgbClr val="2F09D1"/>
                </a:solidFill>
                <a:latin typeface="Bookman Old Style" pitchFamily="18" charset="0"/>
              </a:rPr>
              <a:t>ренатурацией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Если восстановление пространственной конфигурации  белка невозможно, то денатурация называется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необратимой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2F09D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3168224"/>
            <a:ext cx="6119986" cy="270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0" y="587727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8. Разрушение первичной структуры </a:t>
            </a:r>
          </a:p>
          <a:p>
            <a:pPr marL="342900" indent="-34290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	белковой молекулы называется </a:t>
            </a:r>
            <a:r>
              <a:rPr lang="ru-RU" sz="3200" b="1" dirty="0" smtClean="0">
                <a:solidFill>
                  <a:srgbClr val="2F09D1"/>
                </a:solidFill>
                <a:latin typeface="Bookman Old Style" pitchFamily="18" charset="0"/>
              </a:rPr>
              <a:t>деградацией.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2F09D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белков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835696" y="1556792"/>
            <a:ext cx="582417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92</Words>
  <Application>Microsoft Office PowerPoint</Application>
  <PresentationFormat>Экран (4:3)</PresentationFormat>
  <Paragraphs>122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PhotoImpact</vt:lpstr>
      <vt:lpstr>Белки. Свойства и функции.</vt:lpstr>
      <vt:lpstr>Свойства белков</vt:lpstr>
      <vt:lpstr>Аминокислоты </vt:lpstr>
      <vt:lpstr>Свойства белков</vt:lpstr>
      <vt:lpstr>Свойства белков</vt:lpstr>
      <vt:lpstr>Свойства белков</vt:lpstr>
      <vt:lpstr>Свойства белков</vt:lpstr>
      <vt:lpstr>Свойства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Функции белков</vt:lpstr>
      <vt:lpstr>Лабораторная работа №1 «Действие ферментов живых клеток на пероксид водорода».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Белки. Свойства и функции.</dc:title>
  <dc:creator>Admin</dc:creator>
  <cp:lastModifiedBy>олеся</cp:lastModifiedBy>
  <cp:revision>23</cp:revision>
  <dcterms:created xsi:type="dcterms:W3CDTF">2010-10-18T12:13:16Z</dcterms:created>
  <dcterms:modified xsi:type="dcterms:W3CDTF">2011-08-04T11:14:07Z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1256014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