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6D5127C-6406-4770-9C7F-DEEB1646EF1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5D5C467-94FA-449E-927B-84FD04A50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127C-6406-4770-9C7F-DEEB1646EF1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C467-94FA-449E-927B-84FD04A50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127C-6406-4770-9C7F-DEEB1646EF1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C467-94FA-449E-927B-84FD04A50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6D5127C-6406-4770-9C7F-DEEB1646EF1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C467-94FA-449E-927B-84FD04A50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6D5127C-6406-4770-9C7F-DEEB1646EF1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5D5C467-94FA-449E-927B-84FD04A50890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6D5127C-6406-4770-9C7F-DEEB1646EF1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5D5C467-94FA-449E-927B-84FD04A50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6D5127C-6406-4770-9C7F-DEEB1646EF1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5D5C467-94FA-449E-927B-84FD04A50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127C-6406-4770-9C7F-DEEB1646EF1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C467-94FA-449E-927B-84FD04A50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6D5127C-6406-4770-9C7F-DEEB1646EF1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5D5C467-94FA-449E-927B-84FD04A50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6D5127C-6406-4770-9C7F-DEEB1646EF1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5D5C467-94FA-449E-927B-84FD04A50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6D5127C-6406-4770-9C7F-DEEB1646EF1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5D5C467-94FA-449E-927B-84FD04A50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6D5127C-6406-4770-9C7F-DEEB1646EF1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5D5C467-94FA-449E-927B-84FD04A5089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slide3.xml" Type="http://schemas.openxmlformats.org/officeDocument/2006/relationships/slid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Relationship Id="rId4" Target="slide7.xml" Type="http://schemas.openxmlformats.org/officeDocument/2006/relationships/slide"/></Relationships>
</file>

<file path=ppt/slides/_rels/slide5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9001156" cy="3460783"/>
          </a:xfrm>
        </p:spPr>
        <p:txBody>
          <a:bodyPr>
            <a:prstTxWarp prst="textDoubleWave1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7000" b="1" dirty="0" smtClean="0">
                <a:ln w="1143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gradFill flip="none" rotWithShape="1">
                  <a:gsLst>
                    <a:gs pos="0">
                      <a:srgbClr val="00FF00">
                        <a:shade val="30000"/>
                        <a:satMod val="115000"/>
                      </a:srgbClr>
                    </a:gs>
                    <a:gs pos="50000">
                      <a:srgbClr val="00FF00">
                        <a:shade val="67500"/>
                        <a:satMod val="115000"/>
                      </a:srgbClr>
                    </a:gs>
                    <a:gs pos="100000">
                      <a:srgbClr val="00FF00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Бактерии и болезни растений</a:t>
            </a:r>
            <a:endParaRPr lang="ru-RU" sz="7000" b="1" dirty="0">
              <a:ln w="11430">
                <a:solidFill>
                  <a:schemeClr val="bg1">
                    <a:lumMod val="95000"/>
                    <a:lumOff val="5000"/>
                  </a:schemeClr>
                </a:solidFill>
              </a:ln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0" y="2143116"/>
            <a:ext cx="3714750" cy="3643338"/>
          </a:xfrm>
          <a:prstGeom prst="snip2Diag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4" name="TextBox 3"/>
          <p:cNvSpPr txBox="1"/>
          <p:nvPr/>
        </p:nvSpPr>
        <p:spPr>
          <a:xfrm>
            <a:off x="4714876" y="4572008"/>
            <a:ext cx="3786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Выполнила Шабалина Алина</a:t>
            </a:r>
            <a:endParaRPr lang="ru-RU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-357222" y="1000108"/>
            <a:ext cx="9501222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      </a:t>
            </a:r>
            <a:r>
              <a:rPr lang="ru-RU" u="sng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Главное</a:t>
            </a:r>
            <a:r>
              <a:rPr lang="ru-RU" dirty="0" smtClean="0"/>
              <a:t>        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     Бактерии причиняют большой вред многим с. х. культурам, особенно хлопчатнику, табаку, томатам, картофелю, капусте, огурцам и некоторым др. Поражения могут быть общими, вызывающими гибель всего растения или отдельных его частей. </a:t>
            </a:r>
          </a:p>
          <a:p>
            <a:pPr>
              <a:buNone/>
            </a:pPr>
            <a:endParaRPr lang="ru-RU" dirty="0" smtClean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072626" cy="2286016"/>
          </a:xfrm>
        </p:spPr>
        <p:txBody>
          <a:bodyPr>
            <a:prstTxWarp prst="textDoubleWave1">
              <a:avLst/>
            </a:prstTxWarp>
            <a:normAutofit/>
          </a:bodyPr>
          <a:lstStyle/>
          <a:p>
            <a:r>
              <a:rPr lang="ru-RU" b="1" dirty="0" smtClean="0">
                <a:ln w="6350"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Бактериальные болезни растений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071546"/>
            <a:ext cx="942981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Виды болезней</a:t>
            </a:r>
          </a:p>
          <a:p>
            <a:r>
              <a:rPr lang="ru-RU" sz="3200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Болезни, проявляющиеся на корнях (корневые гнили), в сосудистой системе (сосудистые болезни); местные, ограничивающиеся заболеванием отдельных частей или органов растения, а также проявляющиеся на паренхимных тканях (паренхиматозные болезни — гнили, пятнистости, ожоги); могут носить смешанный характер. Особое место занимают болезни, связанные с появлением новообразований (онухолей).</a:t>
            </a:r>
            <a:endParaRPr lang="ru-RU" sz="3200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769620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50"/>
                            </p:stCondLst>
                            <p:childTnLst>
                              <p:par>
                                <p:cTn id="3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 tmFilter="0,0; .5, 0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8" grpId="1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428604"/>
            <a:ext cx="9501222" cy="8286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3100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Возбудители —неспороносные бактерии из семейства </a:t>
            </a:r>
            <a:r>
              <a:rPr lang="ru-RU" sz="3100" u="sng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Mycobacteriaceae</a:t>
            </a:r>
            <a:r>
              <a:rPr lang="ru-RU" sz="3100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, </a:t>
            </a:r>
            <a:r>
              <a:rPr lang="ru-RU" sz="3100" u="sng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Pseudomonadaceae</a:t>
            </a:r>
            <a:r>
              <a:rPr lang="ru-RU" sz="3100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, </a:t>
            </a:r>
            <a:r>
              <a:rPr lang="ru-RU" sz="3100" u="sng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Bacteriaceae</a:t>
            </a:r>
            <a:r>
              <a:rPr lang="ru-RU" sz="3100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. Среди них есть </a:t>
            </a:r>
            <a:r>
              <a:rPr lang="ru-RU" sz="3100" u="sng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hlinkClick r:id="rId2" action="ppaction://hlinksldjump" tooltip="Инф. о многоядных"/>
              </a:rPr>
              <a:t>многоядные</a:t>
            </a:r>
            <a:r>
              <a:rPr lang="ru-RU" sz="3100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 бактерии, поражающие многие виды растений, и </a:t>
            </a:r>
            <a:r>
              <a:rPr lang="ru-RU" sz="3100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hlinkClick r:id="rId2" action="ppaction://hlinksldjump" tooltip="Инф. о специализированных"/>
              </a:rPr>
              <a:t>специализированные</a:t>
            </a:r>
            <a:r>
              <a:rPr lang="ru-RU" sz="3100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, поражающие близкородственные растения одного вида или рода. Бактерии проникают в растения через различные повреждения, устьица листьев и т.д.</a:t>
            </a:r>
            <a:endParaRPr lang="ru-RU" sz="31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399032"/>
          </a:xfrm>
        </p:spPr>
        <p:txBody>
          <a:bodyPr>
            <a:prstTxWarp prst="textDoubleWave1">
              <a:avLst/>
            </a:prstTxWarp>
          </a:bodyPr>
          <a:lstStyle/>
          <a:p>
            <a:r>
              <a:rPr lang="ru-RU" dirty="0" smtClean="0">
                <a:ln w="6350"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Возбудители болезней</a:t>
            </a:r>
            <a:endParaRPr lang="ru-RU" dirty="0">
              <a:ln w="6350">
                <a:solidFill>
                  <a:schemeClr val="bg1">
                    <a:lumMod val="95000"/>
                    <a:lumOff val="5000"/>
                  </a:schemeClr>
                </a:solidFill>
              </a:ln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lum bright="10000" contrast="10000"/>
          </a:blip>
          <a:srcRect/>
          <a:stretch>
            <a:fillRect/>
          </a:stretch>
        </p:blipFill>
        <p:spPr bwMode="auto">
          <a:xfrm>
            <a:off x="1785918" y="2928934"/>
            <a:ext cx="4572032" cy="372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1399032"/>
          </a:xfrm>
        </p:spPr>
        <p:txBody>
          <a:bodyPr/>
          <a:lstStyle/>
          <a:p>
            <a:r>
              <a:rPr lang="ru-RU" dirty="0" smtClean="0"/>
              <a:t>Многоядные   Специализированные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000108"/>
            <a:ext cx="378618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Многоядные бактерии вызывают следующие наиболее распространённые бактериозы: мокрые гнили, от которых сильно страдают картофель, капуста, лук, реже морковь, махорка, томаты, и корневой рак различных плодовых деревьев, винограда. </a:t>
            </a:r>
            <a:endParaRPr lang="ru-RU" sz="2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286116" y="1071546"/>
            <a:ext cx="5857884" cy="64294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200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      </a:t>
            </a:r>
            <a:r>
              <a:rPr lang="ru-RU" sz="3400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Специализированные бактерии вызывают бактериальную пятнистость фасоли, бактериоз огурцов, чёрную бактериальную пятнистость и бактериальный рак томатов, сосудистый бактериоз капусты, рябуху табака, чёрный и базальный бактериоз пшеницы, бактериальный ожог косточковых, груш, шелковицы, цитрусовых, кольцевую гниль и чёрную ножку картофеля, гоммоз хлопчатника, полосатый бактериоз проса и ячменя и другие болезни. </a:t>
            </a:r>
            <a:endParaRPr lang="ru-RU" sz="3400" dirty="0" smtClean="0"/>
          </a:p>
          <a:p>
            <a:pPr>
              <a:buNone/>
            </a:pPr>
            <a:endParaRPr lang="ru-RU" sz="3400" dirty="0"/>
          </a:p>
        </p:txBody>
      </p:sp>
      <p:sp>
        <p:nvSpPr>
          <p:cNvPr id="12" name="Стрелка вправо 11">
            <a:hlinkClick r:id="rId3" action="ppaction://hlinksldjump" tooltip="Назад"/>
          </p:cNvPr>
          <p:cNvSpPr/>
          <p:nvPr/>
        </p:nvSpPr>
        <p:spPr>
          <a:xfrm flipH="1">
            <a:off x="785786" y="1571612"/>
            <a:ext cx="2357454" cy="157163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rId4" action="ppaction://hlinksldjump" tooltip="Далее"/>
          </p:cNvPr>
          <p:cNvSpPr/>
          <p:nvPr/>
        </p:nvSpPr>
        <p:spPr>
          <a:xfrm>
            <a:off x="5072066" y="1571612"/>
            <a:ext cx="2357454" cy="157163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 build="p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</a:bodyPr>
          <a:lstStyle/>
          <a:p>
            <a:r>
              <a:rPr lang="ru-RU" dirty="0" smtClean="0"/>
              <a:t>Возникновение и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1571612"/>
            <a:ext cx="964409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Возникновение и развитие болезней зависит от наличия инфекционного начала и восприимчивого растения, а также от факторов внешней среды, изменяя которые можно управлять течением инфекционного процесса.  Например, бактериоз огурцов в теплицах развивается только при наличии капельножидкой влаги и температуры воздуха 19—24°C.</a:t>
            </a:r>
            <a:endParaRPr lang="ru-RU" dirty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0034" y="1928802"/>
            <a:ext cx="4127528" cy="371477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chemeClr val="tx1">
                <a:lumMod val="95000"/>
              </a:schemeClr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  <a:softEdge rad="317500"/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6639784">
            <a:off x="5569987" y="2471115"/>
            <a:ext cx="2752725" cy="27051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chemeClr val="tx1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6872278" cy="1184718"/>
          </a:xfrm>
        </p:spPr>
        <p:txBody>
          <a:bodyPr>
            <a:prstTxWarp prst="textDoubleWave1">
              <a:avLst/>
            </a:prstTxWarp>
          </a:bodyPr>
          <a:lstStyle/>
          <a:p>
            <a:r>
              <a:rPr lang="ru-RU" dirty="0" smtClean="0"/>
              <a:t>Меры борьбы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28660" y="1357298"/>
            <a:ext cx="9572660" cy="46688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Протравливание семян, дезинфекция саженцев и черенков, почвы в парниках и теплицах; обработка вегетирующих растений бактерицидами или антибиотиками; уничтожение остатков больных растений; обрезка больных побегов и дезинфекция поврежденных ветвей; уничтожение заболевших растений; правильное чередование культур в полях севооборота; правильный режим питания и водоснабжения растений; выведение устойчивых сортов. Если бактерии уже поразили растение проветривая теплицы и повышая в них температуру, можно приостановить развитие болезни.</a:t>
            </a:r>
            <a:endParaRPr lang="ru-RU" dirty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</a:endParaRPr>
          </a:p>
        </p:txBody>
      </p:sp>
      <p:pic>
        <p:nvPicPr>
          <p:cNvPr id="6" name="Рисунок 5" descr="592_2008_11_11_20_40_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90127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1604" y="3357562"/>
            <a:ext cx="62865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3175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Борьба с болезнетворной бактерией</a:t>
            </a:r>
            <a:endParaRPr lang="ru-RU" sz="6000" b="1" dirty="0">
              <a:ln w="3175"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0"/>
            <a:ext cx="8001056" cy="2380930"/>
          </a:xfrm>
        </p:spPr>
        <p:txBody>
          <a:bodyPr>
            <a:prstTxWarp prst="textDoubleWave1">
              <a:avLst/>
            </a:prstTxWarp>
          </a:bodyPr>
          <a:lstStyle/>
          <a:p>
            <a:r>
              <a:rPr lang="ru-RU" dirty="0" smtClean="0"/>
              <a:t>Передача                   возбудителей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28660" y="2286000"/>
            <a:ext cx="9572660" cy="4572000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</a:rPr>
              <a:t>                       Передача возбудителей бактериозов возможна с семенами (гоммоз хлопчатника и др.), с неперегнившими остатками больных растений, при уходе за растениями, прививках, с воздушными токами, брызгами дождя, насекомыми, моллюсками, нематодами.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1785940" cy="1857377"/>
          </a:xfrm>
          <a:prstGeom prst="rect">
            <a:avLst/>
          </a:prstGeom>
          <a:ln w="190500" cap="sq">
            <a:noFill/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00232" y="4572008"/>
            <a:ext cx="50006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/>
              <a:t>Колонии бактерий на твёрдой </a:t>
            </a:r>
            <a:r>
              <a:rPr lang="ru-RU" sz="3000" dirty="0" err="1" smtClean="0"/>
              <a:t>агаризованной</a:t>
            </a:r>
            <a:r>
              <a:rPr lang="ru-RU" sz="3000" dirty="0" smtClean="0"/>
              <a:t> среде в чашке Петри</a:t>
            </a:r>
            <a:endParaRPr lang="ru-RU" sz="3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000108"/>
            <a:ext cx="4566188" cy="343377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  <a:softEdge rad="317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643998" cy="3238186"/>
          </a:xfrm>
        </p:spPr>
        <p:txBody>
          <a:bodyPr>
            <a:prstTxWarp prst="textDoubleWave1">
              <a:avLst/>
            </a:prstTxWarp>
            <a:noAutofit/>
          </a:bodyPr>
          <a:lstStyle/>
          <a:p>
            <a:r>
              <a:rPr lang="en-US" sz="12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 end</a:t>
            </a:r>
            <a:endParaRPr lang="ru-RU" sz="12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56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8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9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Другая 5">
      <a:majorFont>
        <a:latin typeface="Script MT Bold"/>
        <a:ea typeface=""/>
        <a:cs typeface=""/>
      </a:majorFont>
      <a:minorFont>
        <a:latin typeface="Comic Sans MS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398</TotalTime>
  <Words>448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Бактерии и болезни растений</vt:lpstr>
      <vt:lpstr>Бактериальные болезни растений </vt:lpstr>
      <vt:lpstr>Возбудители болезней</vt:lpstr>
      <vt:lpstr>Многоядные   Специализированные</vt:lpstr>
      <vt:lpstr>Возникновение и развитие</vt:lpstr>
      <vt:lpstr>Меры борьбы</vt:lpstr>
      <vt:lpstr>Передача                   возбудителей</vt:lpstr>
      <vt:lpstr>The end</vt:lpstr>
    </vt:vector>
  </TitlesOfParts>
  <Company>ИАЗ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Бактерии и болезни растений</dc:title>
  <dc:creator>Naumov_va</dc:creator>
  <cp:lastModifiedBy>Shabalina</cp:lastModifiedBy>
  <cp:revision>44</cp:revision>
  <dcterms:created xsi:type="dcterms:W3CDTF">2010-05-05T13:08:56Z</dcterms:created>
  <dcterms:modified xsi:type="dcterms:W3CDTF">2012-09-24T13:22:29Z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250014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