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8" r:id="rId3"/>
    <p:sldId id="269" r:id="rId4"/>
    <p:sldId id="271" r:id="rId5"/>
    <p:sldId id="258" r:id="rId6"/>
    <p:sldId id="280" r:id="rId7"/>
    <p:sldId id="281" r:id="rId8"/>
    <p:sldId id="272" r:id="rId9"/>
    <p:sldId id="259" r:id="rId10"/>
    <p:sldId id="279" r:id="rId11"/>
    <p:sldId id="273" r:id="rId12"/>
    <p:sldId id="260" r:id="rId13"/>
    <p:sldId id="274" r:id="rId14"/>
    <p:sldId id="262" r:id="rId15"/>
    <p:sldId id="282" r:id="rId16"/>
    <p:sldId id="275" r:id="rId17"/>
    <p:sldId id="263" r:id="rId18"/>
    <p:sldId id="276" r:id="rId19"/>
    <p:sldId id="264" r:id="rId20"/>
    <p:sldId id="283" r:id="rId21"/>
    <p:sldId id="277" r:id="rId22"/>
    <p:sldId id="265" r:id="rId23"/>
    <p:sldId id="284" r:id="rId24"/>
    <p:sldId id="266" r:id="rId25"/>
    <p:sldId id="285" r:id="rId26"/>
    <p:sldId id="286" r:id="rId27"/>
    <p:sldId id="287" r:id="rId28"/>
    <p:sldId id="288" r:id="rId29"/>
    <p:sldId id="289" r:id="rId30"/>
    <p:sldId id="2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0" d="100"/>
          <a:sy n="70" d="100"/>
        </p:scale>
        <p:origin x="-5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F3C23D-8DCF-4E47-B4A6-195C99DA85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96534C-990B-4852-9205-F0982B340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6DDA12-B9DE-4D80-971B-A8062223D5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D2EA-4727-487E-B8E3-9531345E6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718C-54B0-4995-BEBD-16A524E61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B69D18-F2AA-4F0A-915B-EADC5E440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D89065-AA7C-438C-B6F1-AD0A3268F3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D47481-454A-4503-88BA-DC4D81D523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1B3F96-ABB2-4344-B533-4E37D1104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06A07C-C7E9-42DC-BA84-1E29DE65E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FDB73-CA78-4C3A-B27D-AE6EF885AE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4E0D2F-0BC6-4FA2-A9B2-57592626E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F738B9-D3F0-43D7-A5AF-07CC38BC7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6C1DC5-B714-4071-942A-B9BE24FF1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http://upload.wikimedia.org/wikipedia/commons/a/a6/Secale_cereale.jpg" TargetMode="External" Type="http://schemas.openxmlformats.org/officeDocument/2006/relationships/hyperlink"/><Relationship Id="rId1" Target="../slideLayouts/slideLayout13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http://upload.wikimedia.org/wikipedia/commons/4/46/Koeh-088.jpg" TargetMode="External" Type="http://schemas.openxmlformats.org/officeDocument/2006/relationships/hyperlink"/></Relationships>
</file>

<file path=ppt/slides/_rels/slide13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http://upload.wikimedia.org/wikipedia/commons/c/c9/Brassica_oleracea2.jpg" TargetMode="External" Type="http://schemas.openxmlformats.org/officeDocument/2006/relationships/hyperlink"/><Relationship Id="rId1" Target="../slideLayouts/slideLayout13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http://upload.wikimedia.org/wikipedia/commons/1/10/Olive-tree-fruit-august-0.jpg" TargetMode="External" Type="http://schemas.openxmlformats.org/officeDocument/2006/relationships/hyperlink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4/45/Coffee_Tree.JPG" TargetMode="External"/></Relationships>
</file>

<file path=ppt/slides/_rels/slide1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upload.wikimedia.org/wikipedia/commons/6/6a/Theobroma_cacao-frutos.jpe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ncyclopediya.ru/big/img3/encyclopediyaRU-252102164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vivisektors.clan.su/_fr/3/349411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d/Nikolai_Vavilov_NYWTS.jpg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http://s46.radikal.ru/i112/0812/97/1b0d61f9bc69.jpg" TargetMode="External" Type="http://schemas.openxmlformats.org/officeDocument/2006/relationships/hyperlink"/><Relationship Id="rId2" Target="../media/image35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37.jpeg" Type="http://schemas.openxmlformats.org/officeDocument/2006/relationships/image"/><Relationship Id="rId5" Target="http://static.apteka.uz/images/0_hinnoe_derevo.jpg" TargetMode="External" Type="http://schemas.openxmlformats.org/officeDocument/2006/relationships/hyperlink"/><Relationship Id="rId4" Target="../media/image36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d/d6/Cucumis_sativus1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a/ac/Unhulled_ric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http://upload.wikimedia.org/wikipedia/commons/7/7d/Bluebyrd_plum.jpg" TargetMode="External" Type="http://schemas.openxmlformats.org/officeDocument/2006/relationships/hyperlink"/><Relationship Id="rId1" Target="../slideLayouts/slideLayout13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http://upload.wikimedia.org/wikipedia/commons/6/67/Rettich.jpg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60851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по теме «</a:t>
            </a:r>
            <a:r>
              <a:rPr lang="ru-RU" b="1" dirty="0" smtClean="0"/>
              <a:t>Центры </a:t>
            </a:r>
            <a:r>
              <a:rPr lang="ru-RU" b="1" dirty="0"/>
              <a:t>происхождения культурных </a:t>
            </a:r>
            <a:r>
              <a:rPr lang="ru-RU" b="1" dirty="0" smtClean="0"/>
              <a:t>растений». </a:t>
            </a:r>
            <a:br>
              <a:rPr lang="ru-RU" b="1" dirty="0" smtClean="0"/>
            </a:br>
            <a:r>
              <a:rPr lang="ru-RU" b="1" dirty="0" smtClean="0"/>
              <a:t>10 класс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 биологии </a:t>
            </a:r>
            <a:br>
              <a:rPr lang="ru-RU" dirty="0" smtClean="0"/>
            </a:br>
            <a:r>
              <a:rPr lang="ru-RU" dirty="0" smtClean="0"/>
              <a:t>Фоменко А.Н.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600200"/>
            <a:ext cx="7704856" cy="4637112"/>
          </a:xfrm>
        </p:spPr>
        <p:txBody>
          <a:bodyPr/>
          <a:lstStyle/>
          <a:p>
            <a:r>
              <a:rPr lang="ru-RU" dirty="0" smtClean="0"/>
              <a:t>Апельсин</a:t>
            </a:r>
          </a:p>
          <a:p>
            <a:r>
              <a:rPr lang="ru-RU" dirty="0" smtClean="0"/>
              <a:t>Мандарин</a:t>
            </a:r>
          </a:p>
          <a:p>
            <a:r>
              <a:rPr lang="ru-RU" dirty="0" smtClean="0"/>
              <a:t>Горькая тыква</a:t>
            </a:r>
          </a:p>
          <a:p>
            <a:r>
              <a:rPr lang="ru-RU" dirty="0" smtClean="0"/>
              <a:t>Сахарный тростник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Салат спаржевой пекинская капуста</a:t>
            </a:r>
          </a:p>
          <a:p>
            <a:r>
              <a:rPr lang="ru-RU" dirty="0" smtClean="0"/>
              <a:t>Лук- </a:t>
            </a:r>
            <a:r>
              <a:rPr lang="ru-RU" dirty="0" err="1" smtClean="0"/>
              <a:t>батун</a:t>
            </a:r>
            <a:r>
              <a:rPr lang="ru-RU" dirty="0" smtClean="0"/>
              <a:t>, душистый</a:t>
            </a:r>
          </a:p>
          <a:p>
            <a:r>
              <a:rPr lang="ru-RU" dirty="0" smtClean="0"/>
              <a:t>Грецкий орех</a:t>
            </a:r>
          </a:p>
          <a:p>
            <a:r>
              <a:rPr lang="ru-RU" dirty="0" smtClean="0"/>
              <a:t>Бамбук</a:t>
            </a:r>
          </a:p>
          <a:p>
            <a:r>
              <a:rPr lang="ru-RU" dirty="0" smtClean="0"/>
              <a:t>Лавр камфорный</a:t>
            </a:r>
          </a:p>
          <a:p>
            <a:r>
              <a:rPr lang="ru-RU" dirty="0" smtClean="0"/>
              <a:t>Хурма</a:t>
            </a:r>
          </a:p>
          <a:p>
            <a:r>
              <a:rPr lang="ru-RU" dirty="0" smtClean="0"/>
              <a:t>Яблоня</a:t>
            </a:r>
          </a:p>
          <a:p>
            <a:r>
              <a:rPr lang="ru-RU" dirty="0" smtClean="0"/>
              <a:t>Абрикос</a:t>
            </a:r>
          </a:p>
          <a:p>
            <a:r>
              <a:rPr lang="ru-RU" dirty="0" smtClean="0"/>
              <a:t>Персик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214290"/>
            <a:ext cx="8229600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Юго-Западно - азиатский</a:t>
            </a:r>
            <a:br>
              <a:rPr b="1" baseline="0" cap="none" dirty="0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b="1" baseline="0" cap="none" dirty="0" i="0" kern="1200" kumimoji="0" lang="ru-RU" noProof="0" normalizeH="0" spc="-100" strike="noStrike" sz="44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3.bmp" id="36866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357158" y="928670"/>
            <a:ext cx="8372503" cy="4943470"/>
          </a:xfrm>
          <a:prstGeom prst="rect">
            <a:avLst/>
          </a:prstGeom>
          <a:noFill/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357158" y="6072206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dirty="0" lang="ru-RU" sz="2000"/>
              <a:t>Малая Азия, Средняя Азия, Афганистан, Юго-Западная Индия.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7254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Юго-Западно - </a:t>
            </a:r>
            <a:r>
              <a:rPr lang="ru-RU" sz="4400" b="1" dirty="0"/>
              <a:t>азиатский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000496" y="3929066"/>
            <a:ext cx="4857784" cy="26432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	Пшеница, рожь, бобовые культуры, чечевица, люцерна, лен, конопля, репа, морковь, чеснок, лук, виноград, дыня и др. </a:t>
            </a:r>
            <a:r>
              <a:rPr lang="ru-RU" sz="2800" b="1" i="1" u="sng" dirty="0" smtClean="0"/>
              <a:t>(14% культурных растений)</a:t>
            </a:r>
            <a:r>
              <a:rPr lang="ru-RU" sz="2800" dirty="0" smtClean="0"/>
              <a:t>.</a:t>
            </a:r>
          </a:p>
        </p:txBody>
      </p:sp>
      <p:pic>
        <p:nvPicPr>
          <p:cNvPr id="6152" name="Picture 8" descr="Файл:Secale cere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3336925" cy="2503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714744" y="3214686"/>
            <a:ext cx="909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Рожь</a:t>
            </a:r>
          </a:p>
        </p:txBody>
      </p:sp>
      <p:pic>
        <p:nvPicPr>
          <p:cNvPr id="6155" name="Picture 11" descr="Файл:Koeh-08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714348" y="1000108"/>
            <a:ext cx="2247900" cy="302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928926" y="3571876"/>
            <a:ext cx="728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Лён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143380"/>
            <a:ext cx="3214690" cy="2143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571736" y="6215082"/>
            <a:ext cx="1421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Морковь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0"/>
            <a:ext cx="8229600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Средиземноморский</a:t>
            </a:r>
            <a:endParaRPr b="1" baseline="0" cap="none" dirty="0" i="0" kern="1200" kumimoji="0" lang="ru-RU" noProof="0" normalizeH="0" spc="-100" strike="noStrike" sz="44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4.bmp" id="37890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357158" y="714356"/>
            <a:ext cx="8372503" cy="494347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58" y="5643578"/>
            <a:ext cx="8429684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 indent="-274320" latinLnBrk="0" lvl="0" marL="27432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Страны по берегам Средиземного моря.</a:t>
            </a:r>
          </a:p>
          <a:p>
            <a:pPr algn="ctr" defTabSz="914400" eaLnBrk="1" fontAlgn="auto" hangingPunct="1" indent="-274320" latinLnBrk="0" lvl="0" marL="27432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b="0" baseline="0" cap="none" dirty="0" i="0" kern="1200" kumimoji="0" lang="ru-RU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/>
              <a:t>Средиземноморский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00364" y="3857628"/>
            <a:ext cx="1593850" cy="4603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000" dirty="0" smtClean="0"/>
              <a:t>	Капуста</a:t>
            </a:r>
          </a:p>
        </p:txBody>
      </p:sp>
      <p:pic>
        <p:nvPicPr>
          <p:cNvPr id="8201" name="Picture 9" descr="Файл:Brassica olerace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3455987" cy="271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3" name="Picture 11" descr="Файл:Olive-tree-fruit-august-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3488055" cy="26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4214810" y="6286520"/>
            <a:ext cx="116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Маслины</a:t>
            </a:r>
          </a:p>
        </p:txBody>
      </p:sp>
      <p:sp>
        <p:nvSpPr>
          <p:cNvPr id="15368" name="Прямоугольник 12"/>
          <p:cNvSpPr>
            <a:spLocks noChangeArrowheads="1"/>
          </p:cNvSpPr>
          <p:nvPr/>
        </p:nvSpPr>
        <p:spPr bwMode="auto">
          <a:xfrm>
            <a:off x="571472" y="4500570"/>
            <a:ext cx="4143375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Капуста, сахарная свёкла, маслины, клевер, чечевица, кормовые травы </a:t>
            </a:r>
            <a:r>
              <a:rPr lang="ru-RU" sz="2400" b="1" i="1" u="sng" dirty="0"/>
              <a:t>(11% культурных растений).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857232"/>
            <a:ext cx="208956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072066" y="2714620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Сахарная свекла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ru-RU" dirty="0" smtClean="0"/>
              <a:t>Овёс, люпин, чина, лён, клевер, оливковое дерево, лавр благородный, виноград, кориандр, тмин, горох, мята, хрен,</a:t>
            </a:r>
          </a:p>
          <a:p>
            <a:r>
              <a:rPr lang="ru-RU" dirty="0" smtClean="0"/>
              <a:t>Морковь, петрушка, пастернак, сельдерей, </a:t>
            </a:r>
          </a:p>
          <a:p>
            <a:r>
              <a:rPr lang="ru-RU" dirty="0" smtClean="0"/>
              <a:t>Свекла, редька, редис, цикорий, щавель, укроп.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142852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Абиссинский</a:t>
            </a:r>
            <a:endParaRPr b="1" baseline="0" cap="none" dirty="0" i="0" kern="1200" kumimoji="0" lang="ru-RU" noProof="0" normalizeH="0" spc="-100" strike="noStrike" sz="44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5.bmp" id="38914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357158" y="928670"/>
            <a:ext cx="8372503" cy="4943470"/>
          </a:xfrm>
          <a:prstGeom prst="rect">
            <a:avLst/>
          </a:prstGeom>
          <a:noFill/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00034" y="5903912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dirty="0" lang="ru-RU" sz="2800"/>
              <a:t>Абиссинское нагорье Африки.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/>
              <a:t>Абиссинский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928670"/>
            <a:ext cx="3394075" cy="23241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3786190"/>
            <a:ext cx="3394075" cy="244316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29124" y="1357298"/>
            <a:ext cx="4214842" cy="16430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/>
              <a:t>	</a:t>
            </a:r>
            <a:r>
              <a:rPr lang="ru-RU" sz="2400" dirty="0" smtClean="0"/>
              <a:t>Твёрдая </a:t>
            </a:r>
            <a:r>
              <a:rPr lang="ru-RU" sz="2400" dirty="0"/>
              <a:t>пшеница, ячмень, кофейное дерево, сорго, </a:t>
            </a:r>
            <a:r>
              <a:rPr lang="ru-RU" sz="2400" dirty="0" smtClean="0"/>
              <a:t>бананы, арбуз, клещевина,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  масленичная пальма, хлопчатник, лук- шалот.</a:t>
            </a:r>
            <a:endParaRPr lang="ru-RU" sz="2400" dirty="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571736" y="3357562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Пшеница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714625" y="6357938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Ячмень</a:t>
            </a:r>
          </a:p>
        </p:txBody>
      </p:sp>
      <p:pic>
        <p:nvPicPr>
          <p:cNvPr id="9226" name="Picture 10" descr="Файл:Coffee T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3594100" cy="248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286500" y="6286500"/>
            <a:ext cx="209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Кофейное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285728"/>
            <a:ext cx="822960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Центральноамериканский</a:t>
            </a:r>
            <a:br>
              <a:rPr b="1" baseline="0" cap="none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b="1" baseline="0" cap="none" dirty="0" i="0" kern="1200" kumimoji="0" lang="ru-RU" noProof="0" normalizeH="0" spc="-100" strike="noStrike" sz="44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6.bmp" id="39938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357158" y="928670"/>
            <a:ext cx="8372503" cy="49434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92933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3200"/>
              <a:t>Южная Мексика.</a:t>
            </a:r>
            <a:endParaRPr dirty="0" lang="ru-RU" sz="32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5825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Центральноамериканский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pic>
        <p:nvPicPr>
          <p:cNvPr id="10253" name="Picture 13" descr="Файл:Theobroma cacao-frutos.jpe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19175" y="1602581"/>
            <a:ext cx="2914650" cy="21812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86248" y="1000108"/>
            <a:ext cx="4324352" cy="20717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/>
              <a:t>	</a:t>
            </a:r>
            <a:r>
              <a:rPr lang="ru-RU" sz="3200" dirty="0" smtClean="0"/>
              <a:t>Кукуруза</a:t>
            </a:r>
            <a:r>
              <a:rPr lang="ru-RU" sz="3200" dirty="0"/>
              <a:t>, длинноволокнистый хлопчатник, какао, тыква, табак.</a:t>
            </a:r>
          </a:p>
        </p:txBody>
      </p:sp>
      <p:pic>
        <p:nvPicPr>
          <p:cNvPr id="10248" name="Picture 8" descr="Картинка 4 из 227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857232"/>
            <a:ext cx="3024188" cy="24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0" name="Picture 10" descr="Картинка 9 из 51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714752"/>
            <a:ext cx="3000396" cy="2661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7715272" y="6215082"/>
            <a:ext cx="94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dirty="0"/>
              <a:t>Какао</a:t>
            </a:r>
            <a:r>
              <a:rPr lang="ru-RU" dirty="0"/>
              <a:t> 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3000375" y="6286500"/>
            <a:ext cx="163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Хлопчатник</a:t>
            </a:r>
            <a:r>
              <a:rPr lang="ru-RU"/>
              <a:t> </a:t>
            </a:r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2928926" y="3286124"/>
            <a:ext cx="129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dirty="0"/>
              <a:t>Кукуруза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57224" y="5643578"/>
            <a:ext cx="3324225" cy="8445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Вавилов 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/>
              <a:t>Николай Иванович</a:t>
            </a:r>
            <a:endParaRPr lang="ru-RU" sz="3200" b="1" dirty="0" smtClean="0"/>
          </a:p>
        </p:txBody>
      </p:sp>
      <p:pic>
        <p:nvPicPr>
          <p:cNvPr id="29704" name="Picture 8" descr="Файл:Nikolai Vavilov NYW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929090" cy="48607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786314" y="357166"/>
            <a:ext cx="39290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 целью изучения многообразия и географического распространения культурных растений Н. И. Вавилов организовал многочисленные экспедиции как в пределах территории на шей страны, так и во многие зарубежные страны. В результате этих экспедиций был собран огромный семенной материал, который был использован для селекционной работы.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r>
              <a:rPr lang="ru-RU" dirty="0" smtClean="0"/>
              <a:t>Фасоль обыкновенная,</a:t>
            </a:r>
          </a:p>
          <a:p>
            <a:r>
              <a:rPr lang="ru-RU" dirty="0" smtClean="0"/>
              <a:t>Тыква, батат, перец овощной, подсолнечник, топинамбур, авокадо,</a:t>
            </a:r>
          </a:p>
          <a:p>
            <a:r>
              <a:rPr lang="ru-RU" dirty="0" smtClean="0"/>
              <a:t>Агава, махорка, физалис.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214290"/>
            <a:ext cx="8229600" cy="9397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Южно-американский</a:t>
            </a:r>
            <a:endParaRPr b="1" baseline="0" cap="none" dirty="0" i="0" kern="1200" kumimoji="0" lang="ru-RU" noProof="0" normalizeH="0" spc="-100" strike="noStrike" sz="48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7.bmp" id="40962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428596" y="1000108"/>
            <a:ext cx="8372503" cy="49434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600076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2800"/>
              <a:t>Южная Америка вдоль западного побережья.</a:t>
            </a:r>
            <a:endParaRPr dirty="0" lang="ru-RU" sz="2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/>
              <a:t>Южно-американский</a:t>
            </a:r>
            <a:endParaRPr lang="ru-RU" sz="4800" b="1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000107"/>
            <a:ext cx="3500462" cy="258206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29124" y="1357298"/>
            <a:ext cx="4038600" cy="13573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/>
              <a:t>	</a:t>
            </a:r>
            <a:r>
              <a:rPr lang="ru-RU" sz="3200" dirty="0" smtClean="0"/>
              <a:t>Картофель</a:t>
            </a:r>
            <a:r>
              <a:rPr lang="ru-RU" sz="3200" dirty="0"/>
              <a:t>, ананас, хинное дерево.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571750" y="3571875"/>
            <a:ext cx="1366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Картофель</a:t>
            </a:r>
          </a:p>
        </p:txBody>
      </p:sp>
      <p:pic>
        <p:nvPicPr>
          <p:cNvPr id="11273" name="Picture 9" descr="Картинка 3 из 151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1980465" cy="2640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2786050" y="6143644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Ананас</a:t>
            </a:r>
          </a:p>
        </p:txBody>
      </p:sp>
      <p:pic>
        <p:nvPicPr>
          <p:cNvPr id="11277" name="Picture 13" descr="0_hinnoe_derev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000372"/>
            <a:ext cx="1928826" cy="3528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6572264" y="6143644"/>
            <a:ext cx="179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Хинное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r>
              <a:rPr lang="ru-RU" dirty="0" smtClean="0"/>
              <a:t>Томат, арахис, хлопчатник перуанский, бразильский орех, тыква мускатная.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85720" y="5500702"/>
            <a:ext cx="8569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Начатая Н. И. Вавиловым работа была продолжена другими ботаниками; после ряда уточнений в настоящее время насчитывается 12 первичных центров происхождения культурных растений.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5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вкалип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013148" cy="2286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Австралийский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789040"/>
            <a:ext cx="11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эвкалипт</a:t>
            </a:r>
            <a:endParaRPr lang="ru-RU" dirty="0"/>
          </a:p>
        </p:txBody>
      </p:sp>
      <p:pic>
        <p:nvPicPr>
          <p:cNvPr id="7" name="Рисунок 6" descr="ак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3984031" cy="2654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356992"/>
            <a:ext cx="9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581128"/>
            <a:ext cx="536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шпинат новозеландский, лён новозеландский.</a:t>
            </a:r>
            <a:endParaRPr lang="ru-RU" dirty="0"/>
          </a:p>
        </p:txBody>
      </p:sp>
      <p:pic>
        <p:nvPicPr>
          <p:cNvPr id="10" name="Рисунок 9" descr="австр.ор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645024"/>
            <a:ext cx="2934072" cy="2194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6176" y="6021288"/>
            <a:ext cx="23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Австралийский орех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КЛАЖ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1872208" cy="24962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Индийский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05064"/>
            <a:ext cx="121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баклажан</a:t>
            </a:r>
            <a:endParaRPr lang="ru-RU" dirty="0"/>
          </a:p>
        </p:txBody>
      </p:sp>
      <p:pic>
        <p:nvPicPr>
          <p:cNvPr id="6" name="Рисунок 5" descr="ogur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1" y="1412776"/>
            <a:ext cx="2016224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4005064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pic>
        <p:nvPicPr>
          <p:cNvPr id="8" name="Рисунок 7" descr="базел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12776"/>
            <a:ext cx="1944216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4077072"/>
            <a:ext cx="103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базилик</a:t>
            </a:r>
            <a:endParaRPr lang="ru-RU" dirty="0"/>
          </a:p>
        </p:txBody>
      </p:sp>
      <p:pic>
        <p:nvPicPr>
          <p:cNvPr id="10" name="Рисунок 9" descr="гречих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437112"/>
            <a:ext cx="1724979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6237312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гречиха</a:t>
            </a:r>
            <a:endParaRPr lang="ru-RU" dirty="0"/>
          </a:p>
        </p:txBody>
      </p:sp>
      <p:pic>
        <p:nvPicPr>
          <p:cNvPr id="12" name="Рисунок 11" descr="лим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509120"/>
            <a:ext cx="2114122" cy="1567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824" y="630932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4725144"/>
            <a:ext cx="366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Рис, фасоль золотистая, </a:t>
            </a:r>
          </a:p>
          <a:p>
            <a:r>
              <a:rPr lang="ru-RU" dirty="0" smtClean="0"/>
              <a:t>Хлопчатник, сахарный тростник,</a:t>
            </a:r>
          </a:p>
          <a:p>
            <a:r>
              <a:rPr lang="ru-RU" dirty="0" smtClean="0"/>
              <a:t>Мак, сахарная пальма.</a:t>
            </a:r>
            <a:endParaRPr lang="ru-RU" dirty="0"/>
          </a:p>
        </p:txBody>
      </p:sp>
      <p:pic>
        <p:nvPicPr>
          <p:cNvPr id="15" name="Рисунок 14" descr="манг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908720"/>
            <a:ext cx="1724980" cy="2972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64288" y="4149080"/>
            <a:ext cx="80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манго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Слива канадская и американская</a:t>
            </a:r>
          </a:p>
          <a:p>
            <a:r>
              <a:rPr lang="ru-RU" dirty="0" smtClean="0"/>
              <a:t>Крыжовник американский</a:t>
            </a:r>
          </a:p>
          <a:p>
            <a:r>
              <a:rPr lang="ru-RU" dirty="0" smtClean="0"/>
              <a:t>Клюква крупноплодная</a:t>
            </a:r>
          </a:p>
          <a:p>
            <a:r>
              <a:rPr lang="ru-RU" dirty="0" smtClean="0"/>
              <a:t>Земляника виргинская</a:t>
            </a:r>
          </a:p>
          <a:p>
            <a:r>
              <a:rPr lang="ru-RU" dirty="0" smtClean="0"/>
              <a:t>Малина чёрная</a:t>
            </a:r>
          </a:p>
          <a:p>
            <a:r>
              <a:rPr lang="ru-RU" dirty="0" smtClean="0"/>
              <a:t>Ежевика</a:t>
            </a:r>
          </a:p>
          <a:p>
            <a:r>
              <a:rPr lang="ru-RU" dirty="0" smtClean="0"/>
              <a:t>Люпин</a:t>
            </a:r>
          </a:p>
          <a:p>
            <a:r>
              <a:rPr lang="ru-RU" dirty="0" smtClean="0"/>
              <a:t>Ирга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Североамериканский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Бузина</a:t>
            </a:r>
          </a:p>
          <a:p>
            <a:r>
              <a:rPr lang="ru-RU" dirty="0" smtClean="0"/>
              <a:t>Шиповник                             сахарная свекла</a:t>
            </a:r>
          </a:p>
          <a:p>
            <a:r>
              <a:rPr lang="ru-RU" dirty="0" smtClean="0"/>
              <a:t>Красная смородина              чёрная смородина</a:t>
            </a:r>
          </a:p>
          <a:p>
            <a:r>
              <a:rPr lang="ru-RU" dirty="0" smtClean="0"/>
              <a:t>Брусника                                 крыжовник</a:t>
            </a:r>
          </a:p>
          <a:p>
            <a:r>
              <a:rPr lang="ru-RU" dirty="0" smtClean="0"/>
              <a:t>Рябина домашняя                 облепиха </a:t>
            </a:r>
          </a:p>
          <a:p>
            <a:r>
              <a:rPr lang="ru-RU" dirty="0" smtClean="0"/>
              <a:t>Репа                                         вишня   </a:t>
            </a:r>
          </a:p>
          <a:p>
            <a:r>
              <a:rPr lang="ru-RU" dirty="0" smtClean="0"/>
              <a:t>Лук алтайский                       клевер</a:t>
            </a:r>
          </a:p>
          <a:p>
            <a:r>
              <a:rPr lang="ru-RU" dirty="0" smtClean="0"/>
              <a:t>Жимолость                              лещина</a:t>
            </a:r>
          </a:p>
          <a:p>
            <a:r>
              <a:rPr lang="ru-RU" dirty="0" smtClean="0"/>
              <a:t>Земляника садовая и мускатная</a:t>
            </a:r>
          </a:p>
          <a:p>
            <a:r>
              <a:rPr lang="ru-RU" dirty="0" smtClean="0"/>
              <a:t>Лещина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Европейско</a:t>
            </a:r>
            <a:r>
              <a:rPr lang="ru-RU" dirty="0" smtClean="0"/>
              <a:t>- Сибирский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r>
              <a:rPr lang="ru-RU" dirty="0" smtClean="0"/>
              <a:t>Пшеница            Алыча</a:t>
            </a:r>
          </a:p>
          <a:p>
            <a:r>
              <a:rPr lang="ru-RU" dirty="0" smtClean="0"/>
              <a:t>Ячмень                Инжир</a:t>
            </a:r>
          </a:p>
          <a:p>
            <a:r>
              <a:rPr lang="ru-RU" dirty="0" smtClean="0"/>
              <a:t>Рожь                     Каштан</a:t>
            </a:r>
          </a:p>
          <a:p>
            <a:r>
              <a:rPr lang="ru-RU" dirty="0" smtClean="0"/>
              <a:t>Горох                    Виноград</a:t>
            </a:r>
          </a:p>
          <a:p>
            <a:r>
              <a:rPr lang="ru-RU" dirty="0" smtClean="0"/>
              <a:t>Лён                       Черёмуха</a:t>
            </a:r>
          </a:p>
          <a:p>
            <a:r>
              <a:rPr lang="ru-RU" dirty="0" smtClean="0"/>
              <a:t>Люцерна              Фисташка</a:t>
            </a:r>
          </a:p>
          <a:p>
            <a:r>
              <a:rPr lang="ru-RU" dirty="0" smtClean="0"/>
              <a:t>Слива                   Лук – порей</a:t>
            </a:r>
          </a:p>
          <a:p>
            <a:pPr>
              <a:buNone/>
            </a:pPr>
            <a:r>
              <a:rPr lang="ru-RU" dirty="0" smtClean="0"/>
              <a:t>    Айва                    Шпинат</a:t>
            </a:r>
          </a:p>
          <a:p>
            <a:r>
              <a:rPr lang="ru-RU" dirty="0" smtClean="0"/>
              <a:t>Фундук                Кресс - салат </a:t>
            </a:r>
          </a:p>
          <a:p>
            <a:r>
              <a:rPr lang="ru-RU" dirty="0" smtClean="0"/>
              <a:t>Кизил                  Барбарис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Переднеазиатский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85720" y="5643578"/>
            <a:ext cx="85725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/>
              <a:t>Н</a:t>
            </a:r>
            <a:r>
              <a:rPr lang="ru-RU" sz="2400" dirty="0"/>
              <a:t>. И. Вавилов выделил 7 центров происхождения культурных растений.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5976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785794"/>
            <a:ext cx="8572500" cy="5143515"/>
          </a:xfrm>
        </p:spPr>
        <p:txBody>
          <a:bodyPr>
            <a:normAutofit fontScale="92500"/>
          </a:bodyPr>
          <a:lstStyle/>
          <a:p>
            <a:pPr algn="just" eaLnBrk="1" hangingPunct="1">
              <a:buFontTx/>
              <a:buNone/>
            </a:pPr>
            <a:r>
              <a:rPr lang="ru-RU" sz="3200" dirty="0" smtClean="0"/>
              <a:t>	Центры происхождения культурных растений, как показывают археологические исследования, тесно связаны с районами одомашнивания животных. Такие регионы получили название центров доместикации. Многочисленные зоологические исследования подтвердили, что для каждого вида домашних животных, несмотря на обилие пород, существует, как правило, один дикий предок. </a:t>
            </a:r>
          </a:p>
          <a:p>
            <a:pPr eaLnBrk="1" hangingPunct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142852"/>
            <a:ext cx="8229600" cy="868346"/>
          </a:xfrm>
          <a:prstGeom prst="rect">
            <a:avLst/>
          </a:prstGeom>
        </p:spPr>
        <p:txBody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err="1" i="0" kern="1200" kumimoji="0" lang="ru-RU" noProof="0" normalizeH="0" smtClean="0" spc="-100" strike="noStrike" sz="40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Южноазиатский</a:t>
            </a:r>
            <a:r>
              <a:rPr b="1" baseline="0" cap="none" dirty="0" i="0" kern="1200" kumimoji="0" lang="ru-RU" noProof="0" normalizeH="0" smtClean="0" spc="-100" strike="noStrike" sz="40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тропический</a:t>
            </a:r>
            <a:endParaRPr b="1" baseline="0" cap="none" dirty="0" i="0" kern="1200" kumimoji="0" lang="ru-RU" noProof="0" normalizeH="0" spc="-100" strike="noStrike" sz="40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1.bmp" id="34818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357158" y="785794"/>
            <a:ext cx="8372503" cy="49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8578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/>
              <a:t>Тропическая Индия, Индокитай, Южный Китай, </a:t>
            </a:r>
          </a:p>
          <a:p>
            <a:pPr algn="ctr"/>
            <a:r>
              <a:rPr dirty="0" lang="ru-RU" smtClean="0"/>
              <a:t>о-ва Юго-Восточной Азии.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/>
              <a:t>Южноазиатский</a:t>
            </a:r>
            <a:r>
              <a:rPr lang="ru-RU" sz="4000" b="1" dirty="0" smtClean="0"/>
              <a:t> </a:t>
            </a:r>
            <a:r>
              <a:rPr lang="ru-RU" sz="4000" b="1" dirty="0"/>
              <a:t>тропический</a:t>
            </a:r>
          </a:p>
        </p:txBody>
      </p:sp>
      <p:pic>
        <p:nvPicPr>
          <p:cNvPr id="4106" name="Picture 10" descr="Файл:Cucumis sativus1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1142984"/>
            <a:ext cx="3357586" cy="228663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0" y="4143380"/>
            <a:ext cx="4572001" cy="20717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	</a:t>
            </a:r>
            <a:r>
              <a:rPr lang="ru-RU" sz="2800" dirty="0" smtClean="0"/>
              <a:t>Рис, сахарный тростник, цитрусовые, огурец, баклажан, черный перец и др. </a:t>
            </a:r>
            <a:r>
              <a:rPr lang="ru-RU" sz="2800" b="1" i="1" u="sng" dirty="0" smtClean="0"/>
              <a:t>(50% культурных растений).</a:t>
            </a:r>
            <a:endParaRPr lang="ru-RU" sz="2400" b="1" i="1" u="sng" dirty="0" smtClean="0"/>
          </a:p>
        </p:txBody>
      </p:sp>
      <p:pic>
        <p:nvPicPr>
          <p:cNvPr id="4102" name="Picture 6" descr="Файл:Unhulled r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71546"/>
            <a:ext cx="3167015" cy="2374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857488" y="3500438"/>
            <a:ext cx="80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Рис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7000892" y="3500438"/>
            <a:ext cx="1376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Огурец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1670" y="6072206"/>
            <a:ext cx="2221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Цитрусовые</a:t>
            </a:r>
            <a:endParaRPr lang="ru-RU" sz="2800" dirty="0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000504"/>
            <a:ext cx="2786082" cy="2126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аговая паль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312368" cy="22068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068960"/>
            <a:ext cx="19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Саговая  пальма</a:t>
            </a:r>
            <a:endParaRPr lang="ru-RU" dirty="0"/>
          </a:p>
        </p:txBody>
      </p:sp>
      <p:pic>
        <p:nvPicPr>
          <p:cNvPr id="7" name="Рисунок 6" descr="сах.паль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76672"/>
            <a:ext cx="4267200" cy="3276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4005064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Сахарная пальма</a:t>
            </a:r>
            <a:endParaRPr lang="ru-RU" dirty="0"/>
          </a:p>
        </p:txBody>
      </p:sp>
      <p:pic>
        <p:nvPicPr>
          <p:cNvPr id="9" name="Рисунок 8" descr="кокос паль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3528244" cy="2361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6237312"/>
            <a:ext cx="21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Кокосовая пальма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4365104"/>
            <a:ext cx="3813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Хлебное дерево, банан, восковая</a:t>
            </a:r>
          </a:p>
          <a:p>
            <a:r>
              <a:rPr lang="ru-RU" dirty="0" smtClean="0"/>
              <a:t>тыква, чина, помело, бергамот,</a:t>
            </a:r>
          </a:p>
          <a:p>
            <a:r>
              <a:rPr lang="ru-RU" dirty="0" smtClean="0"/>
              <a:t>лайм, померанец, гвоздичное</a:t>
            </a:r>
          </a:p>
          <a:p>
            <a:r>
              <a:rPr lang="ru-RU" dirty="0" smtClean="0"/>
              <a:t> дерево, мускатный орех.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возд.дер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038600" cy="31055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717032"/>
            <a:ext cx="224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Гвоздичное дерево</a:t>
            </a:r>
            <a:endParaRPr lang="ru-RU" dirty="0"/>
          </a:p>
        </p:txBody>
      </p:sp>
      <p:pic>
        <p:nvPicPr>
          <p:cNvPr id="8" name="Рисунок 7" descr="пом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64303" cy="3096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3789040"/>
            <a:ext cx="102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Помело</a:t>
            </a:r>
            <a:endParaRPr lang="ru-RU" dirty="0"/>
          </a:p>
        </p:txBody>
      </p:sp>
      <p:pic>
        <p:nvPicPr>
          <p:cNvPr id="10" name="Рисунок 9" descr="померан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149080"/>
            <a:ext cx="4176464" cy="2294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594928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Померанец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285728"/>
            <a:ext cx="822960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-100" strike="noStrike" sz="4400" u="none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Восточноазиатский</a:t>
            </a:r>
            <a:endParaRPr b="1" baseline="0" cap="none" dirty="0" i="0" kern="1200" kumimoji="0" lang="ru-RU" noProof="0" normalizeH="0" spc="-100" strike="noStrike" sz="5400" u="none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r="13500000" dist="254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Documents and Settings\Пользователь\Мои документы\Мои рисунки\2.bmp" id="35842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428596" y="1000108"/>
            <a:ext cx="8372503" cy="4943470"/>
          </a:xfrm>
          <a:prstGeom prst="rect">
            <a:avLst/>
          </a:prstGeom>
          <a:noFill/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857224" y="6072206"/>
            <a:ext cx="7643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dirty="0" lang="ru-RU" sz="2000"/>
              <a:t>Центральный и Восточный Китай, Япония, Корея, Тайвань. 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Восточноазиатский</a:t>
            </a:r>
            <a:endParaRPr lang="ru-RU" sz="44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14678" y="4357694"/>
            <a:ext cx="5429258" cy="2000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	Рис, просо, овёс, хлопчатник гречиха, слива, вишня, редька и др. </a:t>
            </a:r>
            <a:r>
              <a:rPr lang="ru-RU" sz="2800" b="1" i="1" u="sng" dirty="0" smtClean="0"/>
              <a:t>(20% культурных растений). </a:t>
            </a:r>
          </a:p>
        </p:txBody>
      </p:sp>
      <p:pic>
        <p:nvPicPr>
          <p:cNvPr id="5128" name="Picture 8" descr="Файл:Bluebyrd pl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194496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2571736" y="6286520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  <p:pic>
        <p:nvPicPr>
          <p:cNvPr id="5132" name="Picture 12" descr="Файл:Rettic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142984"/>
            <a:ext cx="3143272" cy="235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2428860" y="3429000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Редька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214422"/>
            <a:ext cx="3786214" cy="2280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429520" y="3500438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Соя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453</Words>
  <Application>Microsoft Office PowerPoint</Application>
  <PresentationFormat>Экран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Презентация по теме «Центры происхождения культурных растений».  10 класс  Учитель биологии  Фоменко А.Н. </vt:lpstr>
      <vt:lpstr>Слайд 2</vt:lpstr>
      <vt:lpstr>Слайд 3</vt:lpstr>
      <vt:lpstr>Слайд 4</vt:lpstr>
      <vt:lpstr>Южноазиатский тропический</vt:lpstr>
      <vt:lpstr>Слайд 6</vt:lpstr>
      <vt:lpstr>Слайд 7</vt:lpstr>
      <vt:lpstr>Слайд 8</vt:lpstr>
      <vt:lpstr>Восточноазиатский</vt:lpstr>
      <vt:lpstr>Слайд 10</vt:lpstr>
      <vt:lpstr>Слайд 11</vt:lpstr>
      <vt:lpstr>Юго-Западно - азиатский </vt:lpstr>
      <vt:lpstr>Слайд 13</vt:lpstr>
      <vt:lpstr>Средиземноморский</vt:lpstr>
      <vt:lpstr>Слайд 15</vt:lpstr>
      <vt:lpstr>Слайд 16</vt:lpstr>
      <vt:lpstr>Абиссинский</vt:lpstr>
      <vt:lpstr>Слайд 18</vt:lpstr>
      <vt:lpstr>Центральноамериканский </vt:lpstr>
      <vt:lpstr>Слайд 20</vt:lpstr>
      <vt:lpstr>Слайд 21</vt:lpstr>
      <vt:lpstr>Южно-американский</vt:lpstr>
      <vt:lpstr>Слайд 23</vt:lpstr>
      <vt:lpstr> </vt:lpstr>
      <vt:lpstr>Австралийский</vt:lpstr>
      <vt:lpstr>Индийский</vt:lpstr>
      <vt:lpstr>Североамериканский</vt:lpstr>
      <vt:lpstr>Европейско- Сибирский</vt:lpstr>
      <vt:lpstr>Переднеазиатский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происхождения культурных растений (по Н. И. Вавилову)</dc:title>
  <dc:creator>Большаков</dc:creator>
  <cp:lastModifiedBy>Сергей</cp:lastModifiedBy>
  <cp:revision>31</cp:revision>
  <dcterms:created xsi:type="dcterms:W3CDTF">2009-08-16T15:02:01Z</dcterms:created>
  <dcterms:modified xsi:type="dcterms:W3CDTF">2014-04-13T15:54:52Z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1937451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