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57" r:id="rId3"/>
    <p:sldId id="359" r:id="rId4"/>
    <p:sldId id="360" r:id="rId5"/>
    <p:sldId id="364" r:id="rId6"/>
    <p:sldId id="361" r:id="rId7"/>
    <p:sldId id="365" r:id="rId8"/>
    <p:sldId id="368" r:id="rId9"/>
    <p:sldId id="369" r:id="rId10"/>
    <p:sldId id="366" r:id="rId11"/>
    <p:sldId id="367" r:id="rId12"/>
    <p:sldId id="374" r:id="rId13"/>
    <p:sldId id="371" r:id="rId14"/>
    <p:sldId id="375" r:id="rId15"/>
    <p:sldId id="35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716" autoAdjust="0"/>
  </p:normalViewPr>
  <p:slideViewPr>
    <p:cSldViewPr>
      <p:cViewPr varScale="1">
        <p:scale>
          <a:sx n="59" d="100"/>
          <a:sy n="59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07F714-4525-42EF-AA0C-B01341308A52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1764573-0A63-4C92-B7A3-D75C1F51B61E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2400" b="1" i="1" dirty="0" smtClean="0">
              <a:solidFill>
                <a:schemeClr val="tx1"/>
              </a:solidFill>
            </a:rPr>
            <a:t>Натуральные </a:t>
          </a:r>
          <a:endParaRPr lang="ru-RU" sz="2400" b="1" i="1" dirty="0" smtClean="0">
            <a:solidFill>
              <a:schemeClr val="tx1"/>
            </a:solidFill>
          </a:endParaRPr>
        </a:p>
        <a:p>
          <a:r>
            <a:rPr lang="ru-RU" sz="2400" b="1" i="1" dirty="0" smtClean="0">
              <a:solidFill>
                <a:schemeClr val="tx1"/>
              </a:solidFill>
            </a:rPr>
            <a:t>числа</a:t>
          </a:r>
          <a:r>
            <a:rPr lang="ru-RU" sz="2400" b="1" i="1" dirty="0" smtClean="0">
              <a:solidFill>
                <a:schemeClr val="tx1"/>
              </a:solidFill>
            </a:rPr>
            <a:t>.</a:t>
          </a:r>
          <a:endParaRPr lang="ru-RU" sz="2400" b="1" i="1" dirty="0">
            <a:solidFill>
              <a:schemeClr val="tx1"/>
            </a:solidFill>
          </a:endParaRPr>
        </a:p>
      </dgm:t>
    </dgm:pt>
    <dgm:pt modelId="{160A5441-BEC6-4753-95D8-D67C3B679FF0}" type="parTrans" cxnId="{22C38ECD-285E-4FDA-92EF-BD1308AFB086}">
      <dgm:prSet/>
      <dgm:spPr/>
      <dgm:t>
        <a:bodyPr/>
        <a:lstStyle/>
        <a:p>
          <a:endParaRPr lang="ru-RU" b="1" i="1"/>
        </a:p>
      </dgm:t>
    </dgm:pt>
    <dgm:pt modelId="{847DAAA7-D956-4457-A4AA-3EF55264F34F}" type="sibTrans" cxnId="{22C38ECD-285E-4FDA-92EF-BD1308AFB086}">
      <dgm:prSet/>
      <dgm:spPr/>
      <dgm:t>
        <a:bodyPr/>
        <a:lstStyle/>
        <a:p>
          <a:endParaRPr lang="ru-RU" b="1" i="1"/>
        </a:p>
      </dgm:t>
    </dgm:pt>
    <dgm:pt modelId="{D56315EC-B92B-4887-8D74-C95295C34CBD}">
      <dgm:prSet phldrT="[Текст]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b="1" i="1" dirty="0" smtClean="0">
              <a:solidFill>
                <a:srgbClr val="FF0000"/>
              </a:solidFill>
            </a:rPr>
            <a:t>Число 1 </a:t>
          </a:r>
          <a:r>
            <a:rPr lang="ru-RU" b="1" i="1" dirty="0" smtClean="0">
              <a:solidFill>
                <a:schemeClr val="tx1"/>
              </a:solidFill>
            </a:rPr>
            <a:t>(только один делитель).</a:t>
          </a:r>
          <a:endParaRPr lang="ru-RU" b="1" i="1" dirty="0">
            <a:solidFill>
              <a:schemeClr val="tx1"/>
            </a:solidFill>
          </a:endParaRPr>
        </a:p>
      </dgm:t>
    </dgm:pt>
    <dgm:pt modelId="{0BD64DD1-9C3E-4A38-BD83-A7B87AC221F0}" type="parTrans" cxnId="{23A286DA-EE97-44E2-AB9A-8DD1CDE41BF1}">
      <dgm:prSet/>
      <dgm:spPr/>
      <dgm:t>
        <a:bodyPr/>
        <a:lstStyle/>
        <a:p>
          <a:endParaRPr lang="ru-RU" b="1" i="1" dirty="0"/>
        </a:p>
      </dgm:t>
    </dgm:pt>
    <dgm:pt modelId="{BF6C3AC8-69AB-4C92-A80B-6C54F4BEC15E}" type="sibTrans" cxnId="{23A286DA-EE97-44E2-AB9A-8DD1CDE41BF1}">
      <dgm:prSet/>
      <dgm:spPr/>
      <dgm:t>
        <a:bodyPr/>
        <a:lstStyle/>
        <a:p>
          <a:endParaRPr lang="ru-RU" b="1" i="1"/>
        </a:p>
      </dgm:t>
    </dgm:pt>
    <dgm:pt modelId="{839D29D1-B5D7-418C-B482-09EF3FB3C733}">
      <dgm:prSet phldrT="[Текст]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b="1" i="1" dirty="0" smtClean="0">
              <a:solidFill>
                <a:srgbClr val="FF0000"/>
              </a:solidFill>
            </a:rPr>
            <a:t>Простые </a:t>
          </a:r>
          <a:r>
            <a:rPr lang="ru-RU" b="1" i="1" dirty="0" smtClean="0">
              <a:solidFill>
                <a:schemeClr val="tx1"/>
              </a:solidFill>
            </a:rPr>
            <a:t>(только два делителя).</a:t>
          </a:r>
          <a:endParaRPr lang="ru-RU" b="1" i="1" dirty="0">
            <a:solidFill>
              <a:schemeClr val="tx1"/>
            </a:solidFill>
          </a:endParaRPr>
        </a:p>
      </dgm:t>
    </dgm:pt>
    <dgm:pt modelId="{F0530FEB-FDEC-49EB-97C4-D416F0FF4D30}" type="parTrans" cxnId="{ABC7EE8F-F6C7-4895-AAE5-4BEE7B798A6D}">
      <dgm:prSet/>
      <dgm:spPr/>
      <dgm:t>
        <a:bodyPr/>
        <a:lstStyle/>
        <a:p>
          <a:endParaRPr lang="ru-RU" b="1" i="1" dirty="0"/>
        </a:p>
      </dgm:t>
    </dgm:pt>
    <dgm:pt modelId="{B71B5283-102E-4B45-B86E-2A1865A390BC}" type="sibTrans" cxnId="{ABC7EE8F-F6C7-4895-AAE5-4BEE7B798A6D}">
      <dgm:prSet/>
      <dgm:spPr/>
      <dgm:t>
        <a:bodyPr/>
        <a:lstStyle/>
        <a:p>
          <a:endParaRPr lang="ru-RU" b="1" i="1"/>
        </a:p>
      </dgm:t>
    </dgm:pt>
    <dgm:pt modelId="{9FBCA283-5F4E-4D66-9E97-CC2505664B19}">
      <dgm:prSet phldrT="[Текст]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b="1" i="1" dirty="0" smtClean="0">
              <a:solidFill>
                <a:srgbClr val="FF0000"/>
              </a:solidFill>
            </a:rPr>
            <a:t>Составные </a:t>
          </a:r>
          <a:r>
            <a:rPr lang="ru-RU" b="1" i="1" dirty="0" smtClean="0">
              <a:solidFill>
                <a:schemeClr val="tx1"/>
              </a:solidFill>
            </a:rPr>
            <a:t>(более двух делителей).</a:t>
          </a:r>
          <a:endParaRPr lang="ru-RU" b="1" i="1" dirty="0">
            <a:solidFill>
              <a:schemeClr val="tx1"/>
            </a:solidFill>
          </a:endParaRPr>
        </a:p>
      </dgm:t>
    </dgm:pt>
    <dgm:pt modelId="{9AC08BBA-204A-40DA-ABA8-96B7B79DA08D}" type="parTrans" cxnId="{5DFE03B7-D31F-4A79-880A-DE7A71CA1164}">
      <dgm:prSet/>
      <dgm:spPr/>
      <dgm:t>
        <a:bodyPr/>
        <a:lstStyle/>
        <a:p>
          <a:endParaRPr lang="ru-RU" b="1" i="1" dirty="0"/>
        </a:p>
      </dgm:t>
    </dgm:pt>
    <dgm:pt modelId="{EF40A7B3-E3DB-4D18-B252-A96510C4D554}" type="sibTrans" cxnId="{5DFE03B7-D31F-4A79-880A-DE7A71CA1164}">
      <dgm:prSet/>
      <dgm:spPr/>
      <dgm:t>
        <a:bodyPr/>
        <a:lstStyle/>
        <a:p>
          <a:endParaRPr lang="ru-RU" b="1" i="1"/>
        </a:p>
      </dgm:t>
    </dgm:pt>
    <dgm:pt modelId="{94EFAB3F-5A60-4DA3-8D18-0C3C95192E34}" type="pres">
      <dgm:prSet presAssocID="{8F07F714-4525-42EF-AA0C-B01341308A5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97F121-39A0-4C2C-843C-8B1C5FFA7DAF}" type="pres">
      <dgm:prSet presAssocID="{91764573-0A63-4C92-B7A3-D75C1F51B61E}" presName="centerShape" presStyleLbl="node0" presStyleIdx="0" presStyleCnt="1"/>
      <dgm:spPr/>
      <dgm:t>
        <a:bodyPr/>
        <a:lstStyle/>
        <a:p>
          <a:endParaRPr lang="ru-RU"/>
        </a:p>
      </dgm:t>
    </dgm:pt>
    <dgm:pt modelId="{5246AE61-80E2-4A49-B8BF-0FCC3B18780C}" type="pres">
      <dgm:prSet presAssocID="{0BD64DD1-9C3E-4A38-BD83-A7B87AC221F0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857874D4-9EDB-4E85-95E3-08D3D65218BB}" type="pres">
      <dgm:prSet presAssocID="{D56315EC-B92B-4887-8D74-C95295C34CB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BA2629-DAE9-49BC-ABAC-260B00A25FC3}" type="pres">
      <dgm:prSet presAssocID="{F0530FEB-FDEC-49EB-97C4-D416F0FF4D30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582422CF-9D2F-4434-90C2-D5070C16D0C9}" type="pres">
      <dgm:prSet presAssocID="{839D29D1-B5D7-418C-B482-09EF3FB3C73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DEB842-84F1-491F-BAE7-472D6DBAB18A}" type="pres">
      <dgm:prSet presAssocID="{9AC08BBA-204A-40DA-ABA8-96B7B79DA08D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080EC60A-0459-4571-9FB1-BB4E81D887C8}" type="pres">
      <dgm:prSet presAssocID="{9FBCA283-5F4E-4D66-9E97-CC2505664B19}" presName="node" presStyleLbl="node1" presStyleIdx="2" presStyleCnt="3" custRadScaleRad="103425" custRadScaleInc="-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D03502-C31A-4EA4-B79F-AB1F9A035518}" type="presOf" srcId="{9FBCA283-5F4E-4D66-9E97-CC2505664B19}" destId="{080EC60A-0459-4571-9FB1-BB4E81D887C8}" srcOrd="0" destOrd="0" presId="urn:microsoft.com/office/officeart/2005/8/layout/radial4"/>
    <dgm:cxn modelId="{7C2503B3-5401-4A90-877C-B856E4970A68}" type="presOf" srcId="{8F07F714-4525-42EF-AA0C-B01341308A52}" destId="{94EFAB3F-5A60-4DA3-8D18-0C3C95192E34}" srcOrd="0" destOrd="0" presId="urn:microsoft.com/office/officeart/2005/8/layout/radial4"/>
    <dgm:cxn modelId="{919068A4-A6C8-4281-9152-03FE7CEFA8F4}" type="presOf" srcId="{D56315EC-B92B-4887-8D74-C95295C34CBD}" destId="{857874D4-9EDB-4E85-95E3-08D3D65218BB}" srcOrd="0" destOrd="0" presId="urn:microsoft.com/office/officeart/2005/8/layout/radial4"/>
    <dgm:cxn modelId="{23A286DA-EE97-44E2-AB9A-8DD1CDE41BF1}" srcId="{91764573-0A63-4C92-B7A3-D75C1F51B61E}" destId="{D56315EC-B92B-4887-8D74-C95295C34CBD}" srcOrd="0" destOrd="0" parTransId="{0BD64DD1-9C3E-4A38-BD83-A7B87AC221F0}" sibTransId="{BF6C3AC8-69AB-4C92-A80B-6C54F4BEC15E}"/>
    <dgm:cxn modelId="{CB02B4A1-7CB7-421B-AD64-A0092DB5F7D8}" type="presOf" srcId="{F0530FEB-FDEC-49EB-97C4-D416F0FF4D30}" destId="{26BA2629-DAE9-49BC-ABAC-260B00A25FC3}" srcOrd="0" destOrd="0" presId="urn:microsoft.com/office/officeart/2005/8/layout/radial4"/>
    <dgm:cxn modelId="{22C38ECD-285E-4FDA-92EF-BD1308AFB086}" srcId="{8F07F714-4525-42EF-AA0C-B01341308A52}" destId="{91764573-0A63-4C92-B7A3-D75C1F51B61E}" srcOrd="0" destOrd="0" parTransId="{160A5441-BEC6-4753-95D8-D67C3B679FF0}" sibTransId="{847DAAA7-D956-4457-A4AA-3EF55264F34F}"/>
    <dgm:cxn modelId="{3EDEA11A-F7FD-48AC-B539-1C0763E15339}" type="presOf" srcId="{0BD64DD1-9C3E-4A38-BD83-A7B87AC221F0}" destId="{5246AE61-80E2-4A49-B8BF-0FCC3B18780C}" srcOrd="0" destOrd="0" presId="urn:microsoft.com/office/officeart/2005/8/layout/radial4"/>
    <dgm:cxn modelId="{B4B7E431-99B5-41CF-8CA1-3909EF2ADE54}" type="presOf" srcId="{839D29D1-B5D7-418C-B482-09EF3FB3C733}" destId="{582422CF-9D2F-4434-90C2-D5070C16D0C9}" srcOrd="0" destOrd="0" presId="urn:microsoft.com/office/officeart/2005/8/layout/radial4"/>
    <dgm:cxn modelId="{ABC7EE8F-F6C7-4895-AAE5-4BEE7B798A6D}" srcId="{91764573-0A63-4C92-B7A3-D75C1F51B61E}" destId="{839D29D1-B5D7-418C-B482-09EF3FB3C733}" srcOrd="1" destOrd="0" parTransId="{F0530FEB-FDEC-49EB-97C4-D416F0FF4D30}" sibTransId="{B71B5283-102E-4B45-B86E-2A1865A390BC}"/>
    <dgm:cxn modelId="{5DFE03B7-D31F-4A79-880A-DE7A71CA1164}" srcId="{91764573-0A63-4C92-B7A3-D75C1F51B61E}" destId="{9FBCA283-5F4E-4D66-9E97-CC2505664B19}" srcOrd="2" destOrd="0" parTransId="{9AC08BBA-204A-40DA-ABA8-96B7B79DA08D}" sibTransId="{EF40A7B3-E3DB-4D18-B252-A96510C4D554}"/>
    <dgm:cxn modelId="{D516544C-C7CB-439E-A43B-AACECF2213DA}" type="presOf" srcId="{91764573-0A63-4C92-B7A3-D75C1F51B61E}" destId="{F197F121-39A0-4C2C-843C-8B1C5FFA7DAF}" srcOrd="0" destOrd="0" presId="urn:microsoft.com/office/officeart/2005/8/layout/radial4"/>
    <dgm:cxn modelId="{D1468964-CD63-4A94-B68A-BDEC7DDC4F7C}" type="presOf" srcId="{9AC08BBA-204A-40DA-ABA8-96B7B79DA08D}" destId="{42DEB842-84F1-491F-BAE7-472D6DBAB18A}" srcOrd="0" destOrd="0" presId="urn:microsoft.com/office/officeart/2005/8/layout/radial4"/>
    <dgm:cxn modelId="{4A71AA8A-47A6-4650-B0A1-4B9C1A0C058A}" type="presParOf" srcId="{94EFAB3F-5A60-4DA3-8D18-0C3C95192E34}" destId="{F197F121-39A0-4C2C-843C-8B1C5FFA7DAF}" srcOrd="0" destOrd="0" presId="urn:microsoft.com/office/officeart/2005/8/layout/radial4"/>
    <dgm:cxn modelId="{98559CFC-7488-4213-8CFA-1C813B5BFC88}" type="presParOf" srcId="{94EFAB3F-5A60-4DA3-8D18-0C3C95192E34}" destId="{5246AE61-80E2-4A49-B8BF-0FCC3B18780C}" srcOrd="1" destOrd="0" presId="urn:microsoft.com/office/officeart/2005/8/layout/radial4"/>
    <dgm:cxn modelId="{B1755CBE-8F89-426B-A222-0723C09D91C4}" type="presParOf" srcId="{94EFAB3F-5A60-4DA3-8D18-0C3C95192E34}" destId="{857874D4-9EDB-4E85-95E3-08D3D65218BB}" srcOrd="2" destOrd="0" presId="urn:microsoft.com/office/officeart/2005/8/layout/radial4"/>
    <dgm:cxn modelId="{A88D3F85-690E-4B0B-9A58-B9A9DB6B7EFA}" type="presParOf" srcId="{94EFAB3F-5A60-4DA3-8D18-0C3C95192E34}" destId="{26BA2629-DAE9-49BC-ABAC-260B00A25FC3}" srcOrd="3" destOrd="0" presId="urn:microsoft.com/office/officeart/2005/8/layout/radial4"/>
    <dgm:cxn modelId="{746236A5-DCA1-4CE7-AF47-F2E91AC41802}" type="presParOf" srcId="{94EFAB3F-5A60-4DA3-8D18-0C3C95192E34}" destId="{582422CF-9D2F-4434-90C2-D5070C16D0C9}" srcOrd="4" destOrd="0" presId="urn:microsoft.com/office/officeart/2005/8/layout/radial4"/>
    <dgm:cxn modelId="{A682C8B3-6533-4C22-93B2-4DDC49177BFA}" type="presParOf" srcId="{94EFAB3F-5A60-4DA3-8D18-0C3C95192E34}" destId="{42DEB842-84F1-491F-BAE7-472D6DBAB18A}" srcOrd="5" destOrd="0" presId="urn:microsoft.com/office/officeart/2005/8/layout/radial4"/>
    <dgm:cxn modelId="{B443EEE9-2593-45F7-9D3C-359740813C59}" type="presParOf" srcId="{94EFAB3F-5A60-4DA3-8D18-0C3C95192E34}" destId="{080EC60A-0459-4571-9FB1-BB4E81D887C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97F121-39A0-4C2C-843C-8B1C5FFA7DAF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tx1"/>
              </a:solidFill>
            </a:rPr>
            <a:t>Натуральные </a:t>
          </a:r>
          <a:endParaRPr lang="ru-RU" sz="2400" b="1" i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tx1"/>
              </a:solidFill>
            </a:rPr>
            <a:t>числа</a:t>
          </a:r>
          <a:r>
            <a:rPr lang="ru-RU" sz="2400" b="1" i="1" kern="1200" dirty="0" smtClean="0">
              <a:solidFill>
                <a:schemeClr val="tx1"/>
              </a:solidFill>
            </a:rPr>
            <a:t>.</a:t>
          </a:r>
          <a:endParaRPr lang="ru-RU" sz="2400" b="1" i="1" kern="1200" dirty="0">
            <a:solidFill>
              <a:schemeClr val="tx1"/>
            </a:solidFill>
          </a:endParaRPr>
        </a:p>
      </dsp:txBody>
      <dsp:txXfrm>
        <a:off x="2155507" y="2277603"/>
        <a:ext cx="1784985" cy="1784985"/>
      </dsp:txXfrm>
    </dsp:sp>
    <dsp:sp modelId="{5246AE61-80E2-4A49-B8BF-0FCC3B18780C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874D4-9EDB-4E85-95E3-08D3D65218BB}">
      <dsp:nvSpPr>
        <dsp:cNvPr id="0" name=""/>
        <dsp:cNvSpPr/>
      </dsp:nvSpPr>
      <dsp:spPr>
        <a:xfrm>
          <a:off x="160123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>
              <a:solidFill>
                <a:srgbClr val="FF0000"/>
              </a:solidFill>
            </a:rPr>
            <a:t>Число 1 </a:t>
          </a:r>
          <a:r>
            <a:rPr lang="ru-RU" sz="2100" b="1" i="1" kern="1200" dirty="0" smtClean="0">
              <a:solidFill>
                <a:schemeClr val="tx1"/>
              </a:solidFill>
            </a:rPr>
            <a:t>(только один делитель).</a:t>
          </a:r>
          <a:endParaRPr lang="ru-RU" sz="2100" b="1" i="1" kern="1200" dirty="0">
            <a:solidFill>
              <a:schemeClr val="tx1"/>
            </a:solidFill>
          </a:endParaRPr>
        </a:p>
      </dsp:txBody>
      <dsp:txXfrm>
        <a:off x="160123" y="1063372"/>
        <a:ext cx="1695735" cy="1356588"/>
      </dsp:txXfrm>
    </dsp:sp>
    <dsp:sp modelId="{26BA2629-DAE9-49BC-ABAC-260B00A25FC3}">
      <dsp:nvSpPr>
        <dsp:cNvPr id="0" name=""/>
        <dsp:cNvSpPr/>
      </dsp:nvSpPr>
      <dsp:spPr>
        <a:xfrm rot="16200000">
          <a:off x="2292993" y="1180352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2422CF-9D2F-4434-90C2-D5070C16D0C9}">
      <dsp:nvSpPr>
        <dsp:cNvPr id="0" name=""/>
        <dsp:cNvSpPr/>
      </dsp:nvSpPr>
      <dsp:spPr>
        <a:xfrm>
          <a:off x="2200132" y="1411"/>
          <a:ext cx="1695735" cy="1356588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>
              <a:solidFill>
                <a:srgbClr val="FF0000"/>
              </a:solidFill>
            </a:rPr>
            <a:t>Простые </a:t>
          </a:r>
          <a:r>
            <a:rPr lang="ru-RU" sz="2100" b="1" i="1" kern="1200" dirty="0" smtClean="0">
              <a:solidFill>
                <a:schemeClr val="tx1"/>
              </a:solidFill>
            </a:rPr>
            <a:t>(только два делителя).</a:t>
          </a:r>
          <a:endParaRPr lang="ru-RU" sz="2100" b="1" i="1" kern="1200" dirty="0">
            <a:solidFill>
              <a:schemeClr val="tx1"/>
            </a:solidFill>
          </a:endParaRPr>
        </a:p>
      </dsp:txBody>
      <dsp:txXfrm>
        <a:off x="2200132" y="1411"/>
        <a:ext cx="1695735" cy="1356588"/>
      </dsp:txXfrm>
    </dsp:sp>
    <dsp:sp modelId="{42DEB842-84F1-491F-BAE7-472D6DBAB18A}">
      <dsp:nvSpPr>
        <dsp:cNvPr id="0" name=""/>
        <dsp:cNvSpPr/>
      </dsp:nvSpPr>
      <dsp:spPr>
        <a:xfrm rot="19472892">
          <a:off x="3702992" y="1883085"/>
          <a:ext cx="1590618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0EC60A-0459-4571-9FB1-BB4E81D887C8}">
      <dsp:nvSpPr>
        <dsp:cNvPr id="0" name=""/>
        <dsp:cNvSpPr/>
      </dsp:nvSpPr>
      <dsp:spPr>
        <a:xfrm>
          <a:off x="4298295" y="997857"/>
          <a:ext cx="1695735" cy="135658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>
              <a:solidFill>
                <a:srgbClr val="FF0000"/>
              </a:solidFill>
            </a:rPr>
            <a:t>Составные </a:t>
          </a:r>
          <a:r>
            <a:rPr lang="ru-RU" sz="2100" b="1" i="1" kern="1200" dirty="0" smtClean="0">
              <a:solidFill>
                <a:schemeClr val="tx1"/>
              </a:solidFill>
            </a:rPr>
            <a:t>(более двух делителей).</a:t>
          </a:r>
          <a:endParaRPr lang="ru-RU" sz="2100" b="1" i="1" kern="1200" dirty="0">
            <a:solidFill>
              <a:schemeClr val="tx1"/>
            </a:solidFill>
          </a:endParaRPr>
        </a:p>
      </dsp:txBody>
      <dsp:txXfrm>
        <a:off x="4298295" y="997857"/>
        <a:ext cx="1695735" cy="13565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24.08.2011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700" y="2708900"/>
            <a:ext cx="8892600" cy="175260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endParaRPr lang="ru-RU" sz="44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4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Делимость чисел.</a:t>
            </a:r>
            <a:endParaRPr lang="ru-RU" sz="4400" b="1" i="1" u="sng" spc="300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308380" y="1700760"/>
            <a:ext cx="1584220" cy="158422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015645" y="260560"/>
            <a:ext cx="51127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 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класс</a:t>
            </a: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математика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9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291576" y="4653170"/>
            <a:ext cx="520366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Уроки № </a:t>
            </a:r>
            <a:r>
              <a:rPr lang="en-US" sz="3200" b="1" i="1" dirty="0" smtClean="0">
                <a:solidFill>
                  <a:srgbClr val="FF0000"/>
                </a:solidFill>
              </a:rPr>
              <a:t>8-9-10</a:t>
            </a:r>
            <a:r>
              <a:rPr lang="ru-RU" sz="3200" b="1" i="1" dirty="0" smtClean="0">
                <a:solidFill>
                  <a:srgbClr val="FF0000"/>
                </a:solidFill>
              </a:rPr>
              <a:t>. </a:t>
            </a:r>
            <a:endParaRPr lang="ru-RU" sz="32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Простые и составные числа</a:t>
            </a:r>
            <a:r>
              <a:rPr lang="ru-RU" sz="3200" b="1" dirty="0" smtClean="0">
                <a:solidFill>
                  <a:srgbClr val="FF0000"/>
                </a:solidFill>
              </a:rPr>
              <a:t>.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3414" y="260560"/>
            <a:ext cx="86371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Закрепление изученного материала.</a:t>
            </a:r>
            <a:endParaRPr lang="ru-RU" sz="40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410" y="980660"/>
            <a:ext cx="8497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</a:pPr>
            <a:r>
              <a:rPr lang="ru-RU" sz="3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Разложите на два множителя числа: 38; </a:t>
            </a:r>
            <a:r>
              <a:rPr lang="ru-RU" sz="3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  77</a:t>
            </a:r>
            <a:r>
              <a:rPr lang="ru-RU" sz="3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; </a:t>
            </a:r>
            <a:r>
              <a:rPr lang="ru-RU" sz="3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  145</a:t>
            </a:r>
            <a:r>
              <a:rPr lang="ru-RU" sz="3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; </a:t>
            </a:r>
            <a:r>
              <a:rPr lang="ru-RU" sz="3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  159</a:t>
            </a:r>
            <a:r>
              <a:rPr lang="ru-RU" sz="3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.</a:t>
            </a:r>
            <a:endParaRPr lang="ru-RU" sz="4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5870" y="2204830"/>
            <a:ext cx="1666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Решение.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440" y="2852920"/>
            <a:ext cx="770507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38 = 2 ∙ 19;	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             77 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= 7 ∙  11;     </a:t>
            </a:r>
          </a:p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145 = 5 ∙ 529;	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      159 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= 3 ∙ 53;</a:t>
            </a:r>
            <a:endParaRPr lang="ru-RU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899490" y="4581160"/>
            <a:ext cx="7921100" cy="1080150"/>
          </a:xfrm>
          <a:prstGeom prst="cloudCallout">
            <a:avLst>
              <a:gd name="adj1" fmla="val 30879"/>
              <a:gd name="adj2" fmla="val 3422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Что можете сказать об этих, множителях?</a:t>
            </a:r>
            <a:endParaRPr lang="ru-RU" sz="28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Выноска-облако 4"/>
          <p:cNvSpPr/>
          <p:nvPr/>
        </p:nvSpPr>
        <p:spPr>
          <a:xfrm>
            <a:off x="1187530" y="692620"/>
            <a:ext cx="7000924" cy="1800250"/>
          </a:xfrm>
          <a:prstGeom prst="cloudCallout">
            <a:avLst>
              <a:gd name="adj1" fmla="val 34831"/>
              <a:gd name="adj2" fmla="val 2737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</a:rPr>
              <a:t>Разложите на 2 множителя число 84.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1907630" y="2609410"/>
            <a:ext cx="5688790" cy="3916020"/>
          </a:xfrm>
          <a:prstGeom prst="cloudCallout">
            <a:avLst>
              <a:gd name="adj1" fmla="val -46769"/>
              <a:gd name="adj2" fmla="val 30583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84 = 42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∙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</a:p>
          <a:p>
            <a:pPr algn="ctr"/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∙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28 = </a:t>
            </a:r>
            <a:endParaRPr lang="ru-RU" sz="44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∙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21 =</a:t>
            </a:r>
          </a:p>
          <a:p>
            <a:pPr algn="ctr"/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6 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∙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14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</a:p>
          <a:p>
            <a:pPr algn="ctr"/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∙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12.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1115520" y="548600"/>
            <a:ext cx="7345020" cy="2313408"/>
          </a:xfrm>
          <a:prstGeom prst="cloudCallout">
            <a:avLst>
              <a:gd name="adj1" fmla="val 41464"/>
              <a:gd name="adj2" fmla="val 23998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</a:rPr>
              <a:t>Что можете сказать об этих множителях? 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86371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Закрепление изученного материала.</a:t>
            </a:r>
            <a:endParaRPr lang="ru-RU" sz="40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3414" y="260560"/>
            <a:ext cx="86371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Закрепление изученного материала.</a:t>
            </a:r>
            <a:endParaRPr lang="ru-RU" sz="40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400" y="980660"/>
            <a:ext cx="87132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Разложите число </a:t>
            </a:r>
            <a:r>
              <a:rPr lang="ru-RU" sz="2800" b="1" i="1" dirty="0" smtClean="0">
                <a:solidFill>
                  <a:srgbClr val="C00000"/>
                </a:solidFill>
              </a:rPr>
              <a:t>48 </a:t>
            </a:r>
            <a:r>
              <a:rPr lang="ru-RU" sz="2800" b="1" i="1" dirty="0" smtClean="0"/>
              <a:t>всеми возможными способами:</a:t>
            </a:r>
            <a:endParaRPr lang="ru-RU" sz="28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923910" y="1628750"/>
            <a:ext cx="1469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Решение.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390" y="2204830"/>
            <a:ext cx="8501122" cy="39703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а) на 2 множителя;  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48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2 ∙ 24 = 3 ∙ 16 = 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	= 4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∙ 12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 ∙ 8.</a:t>
            </a:r>
          </a:p>
          <a:p>
            <a:pPr>
              <a:lnSpc>
                <a:spcPct val="150000"/>
              </a:lnSpc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б) на 3 множителя;  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48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2 ∙ 6 ∙ 4 = 2 ∙  3 ∙  8 = 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	=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∙  2 ∙ 12 = 4 ∙  4 ∙ 3.</a:t>
            </a:r>
          </a:p>
          <a:p>
            <a:pPr>
              <a:lnSpc>
                <a:spcPct val="150000"/>
              </a:lnSpc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в) на 4 множителя;   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48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2 ∙  3 ∙  2 ∙  4 = 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	=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∙ 6 ∙  2 ∙ 2.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236370" y="2060810"/>
            <a:ext cx="1428760" cy="1388555"/>
          </a:xfrm>
          <a:prstGeom prst="rect">
            <a:avLst/>
          </a:prstGeom>
          <a:noFill/>
        </p:spPr>
      </p:pic>
      <p:sp>
        <p:nvSpPr>
          <p:cNvPr id="10" name="Выноска-облако 9"/>
          <p:cNvSpPr/>
          <p:nvPr/>
        </p:nvSpPr>
        <p:spPr>
          <a:xfrm>
            <a:off x="251400" y="3789050"/>
            <a:ext cx="8497180" cy="2088290"/>
          </a:xfrm>
          <a:prstGeom prst="cloudCallout">
            <a:avLst>
              <a:gd name="adj1" fmla="val -51371"/>
              <a:gd name="adj2" fmla="val 39179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а) нет, неверно, так как, например, числа 26, 76, 16 оканчиваются цифрой 6, но они не делятся на 6. 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755470" y="980660"/>
            <a:ext cx="7705070" cy="1584220"/>
          </a:xfrm>
          <a:prstGeom prst="cloudCallout">
            <a:avLst>
              <a:gd name="adj1" fmla="val 33474"/>
              <a:gd name="adj2" fmla="val 2558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а) Верно ли, что если число оканчивается цифрой 6, то</a:t>
            </a:r>
            <a:br>
              <a:rPr lang="ru-RU" sz="2400" b="1" i="1" dirty="0" smtClean="0">
                <a:solidFill>
                  <a:schemeClr val="tx1"/>
                </a:solidFill>
              </a:rPr>
            </a:br>
            <a:r>
              <a:rPr lang="ru-RU" sz="2400" b="1" i="1" dirty="0" smtClean="0">
                <a:solidFill>
                  <a:schemeClr val="tx1"/>
                </a:solidFill>
              </a:rPr>
              <a:t>оно делится на 6? 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13" name="Выноска-облако 12"/>
          <p:cNvSpPr/>
          <p:nvPr/>
        </p:nvSpPr>
        <p:spPr>
          <a:xfrm>
            <a:off x="251400" y="1052670"/>
            <a:ext cx="7777080" cy="1296180"/>
          </a:xfrm>
          <a:prstGeom prst="cloudCallout">
            <a:avLst>
              <a:gd name="adj1" fmla="val 37295"/>
              <a:gd name="adj2" fmla="val 4529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б) Верно ли, что если число делится на 6, то оно оканчивается цифрой 6? 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755470" y="3501010"/>
            <a:ext cx="7705070" cy="2016280"/>
          </a:xfrm>
          <a:prstGeom prst="cloudCallout">
            <a:avLst>
              <a:gd name="adj1" fmla="val -51371"/>
              <a:gd name="adj2" fmla="val 39179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б) нет, неверно, так как, например, числа 24, 72, 18 делятся на 6, но их запись не оканчивается цифрой 6.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0" y="2852920"/>
            <a:ext cx="8892600" cy="3528490"/>
          </a:xfrm>
          <a:prstGeom prst="cloudCallout">
            <a:avLst>
              <a:gd name="adj1" fmla="val -42763"/>
              <a:gd name="adj2" fmla="val 31211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в) нет, любое нечетное число можно представить в виде суммы  двух слагаемых, одно из которых является четным числом, другое нечетным. А мы знаем, что если только одно слагаемое суммы не кратно числу а, то и сумма не кратна числу а.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6" name="Выноска-облако 15"/>
          <p:cNvSpPr/>
          <p:nvPr/>
        </p:nvSpPr>
        <p:spPr>
          <a:xfrm>
            <a:off x="323410" y="980660"/>
            <a:ext cx="7000924" cy="1792814"/>
          </a:xfrm>
          <a:prstGeom prst="cloudCallout">
            <a:avLst>
              <a:gd name="adj1" fmla="val 34316"/>
              <a:gd name="adj2" fmla="val 3071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в) Может ли нечетное число </a:t>
            </a:r>
            <a:r>
              <a:rPr lang="ru-RU" sz="2800" b="1" i="1" dirty="0" smtClean="0">
                <a:solidFill>
                  <a:schemeClr val="tx1"/>
                </a:solidFill>
              </a:rPr>
              <a:t>делиться </a:t>
            </a:r>
            <a:r>
              <a:rPr lang="ru-RU" sz="2800" b="1" i="1" dirty="0" smtClean="0">
                <a:solidFill>
                  <a:schemeClr val="tx1"/>
                </a:solidFill>
              </a:rPr>
              <a:t>на четное число?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17" name="Выноска-облако 16"/>
          <p:cNvSpPr/>
          <p:nvPr/>
        </p:nvSpPr>
        <p:spPr>
          <a:xfrm>
            <a:off x="646820" y="3717040"/>
            <a:ext cx="8497180" cy="1860820"/>
          </a:xfrm>
          <a:prstGeom prst="cloudCallout">
            <a:avLst>
              <a:gd name="adj1" fmla="val -42734"/>
              <a:gd name="adj2" fmla="val 32442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г) да, например, все числа, запись которых оканчивается нулем, являются четными и они делятся на нечетное число 5.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18" name="Выноска-облако 17"/>
          <p:cNvSpPr/>
          <p:nvPr/>
        </p:nvSpPr>
        <p:spPr>
          <a:xfrm>
            <a:off x="611450" y="980660"/>
            <a:ext cx="7000924" cy="1576784"/>
          </a:xfrm>
          <a:prstGeom prst="cloudCallout">
            <a:avLst>
              <a:gd name="adj1" fmla="val 41419"/>
              <a:gd name="adj2" fmla="val 3006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г) Может ли четное число делиться</a:t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>на нечетное число?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3414" y="260560"/>
            <a:ext cx="86371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Закрепление изученного материала.</a:t>
            </a:r>
            <a:endParaRPr lang="ru-RU" sz="40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3414" y="260560"/>
            <a:ext cx="86371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Закрепление изученного материала.</a:t>
            </a:r>
            <a:endParaRPr lang="ru-RU" sz="40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430" y="1772770"/>
            <a:ext cx="81371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Верно ли, что все четные числа являются составными?</a:t>
            </a:r>
            <a:endParaRPr lang="ru-RU" sz="48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440" y="3501010"/>
            <a:ext cx="80651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Нет, например, число 2 — четное, но простое.</a:t>
            </a:r>
            <a:endParaRPr lang="ru-RU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308380" y="1916790"/>
            <a:ext cx="1571636" cy="1388555"/>
          </a:xfrm>
          <a:prstGeom prst="rect">
            <a:avLst/>
          </a:prstGeom>
          <a:noFill/>
        </p:spPr>
      </p:pic>
      <p:sp>
        <p:nvSpPr>
          <p:cNvPr id="7" name="Выноска-облако 6"/>
          <p:cNvSpPr/>
          <p:nvPr/>
        </p:nvSpPr>
        <p:spPr>
          <a:xfrm>
            <a:off x="1115520" y="0"/>
            <a:ext cx="7286676" cy="1398466"/>
          </a:xfrm>
          <a:prstGeom prst="cloudCallout">
            <a:avLst>
              <a:gd name="adj1" fmla="val -40647"/>
              <a:gd name="adj2" fmla="val 41202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Итог урока.</a:t>
            </a:r>
            <a:endParaRPr lang="ru-RU" sz="5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3435" y="1196690"/>
            <a:ext cx="813713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808038" algn="l"/>
              </a:tabLst>
            </a:pPr>
            <a:endParaRPr lang="ru-RU" sz="28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808038" algn="l"/>
              </a:tabLst>
            </a:pP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Каким свойством обладает единица?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808038" algn="l"/>
              </a:tabLst>
            </a:pPr>
            <a:endParaRPr lang="ru-RU" sz="28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808038" algn="l"/>
              </a:tabLst>
            </a:pP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Приведите примеры простых чисел.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808038" algn="l"/>
              </a:tabLst>
            </a:pPr>
            <a:endParaRPr lang="ru-RU" sz="28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808038" algn="l"/>
              </a:tabLst>
            </a:pP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Верно ли высказывание: 120 005 — составное число? Почему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808038" algn="l"/>
              </a:tabLst>
            </a:pPr>
            <a:endParaRPr lang="ru-RU" sz="28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808038" algn="l"/>
              </a:tabLst>
            </a:pP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 1 не является ни простым, ни составным?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808038" algn="l"/>
              </a:tabLst>
            </a:pPr>
            <a:endParaRPr lang="ru-RU" sz="28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347830" y="764630"/>
            <a:ext cx="22000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Цели: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pic>
        <p:nvPicPr>
          <p:cNvPr id="10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444260" y="404580"/>
            <a:ext cx="1584220" cy="1584220"/>
          </a:xfrm>
          <a:prstGeom prst="rect">
            <a:avLst/>
          </a:prstGeom>
          <a:noFill/>
        </p:spPr>
      </p:pic>
      <p:pic>
        <p:nvPicPr>
          <p:cNvPr id="11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400" y="2551837"/>
            <a:ext cx="8641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ввести понятие простых и составных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	чисел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 ознакомить с таблицей простых и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	составных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чисел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ru-RU" sz="3600" b="1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-99490"/>
            <a:ext cx="9144000" cy="1196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Изучение нового материала.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611450" y="548600"/>
            <a:ext cx="8281150" cy="1647650"/>
          </a:xfrm>
          <a:prstGeom prst="cloudCallout">
            <a:avLst>
              <a:gd name="adj1" fmla="val 50960"/>
              <a:gd name="adj2" fmla="val -9568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Назовите делители чисел</a:t>
            </a:r>
            <a:r>
              <a:rPr lang="ru-RU" sz="24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</a:p>
          <a:p>
            <a:pPr algn="ctr"/>
            <a:r>
              <a:rPr lang="ru-RU" sz="24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10, 13, 1, 12, 7, 24.  Сколько делителей имеет каждое число?</a:t>
            </a:r>
            <a:endParaRPr lang="ru-RU" sz="2400" b="1" i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43510" y="1916790"/>
          <a:ext cx="7286676" cy="26212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262203"/>
                <a:gridCol w="2381267"/>
                <a:gridCol w="26432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Данное </a:t>
                      </a:r>
                      <a:r>
                        <a:rPr lang="ru-RU" sz="2000" b="1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число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Делители числа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Количество делителей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</a:p>
                    <a:p>
                      <a:pPr algn="ctr"/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</a:p>
                    <a:p>
                      <a:pPr algn="ctr"/>
                      <a:r>
                        <a:rPr lang="ru-RU" sz="2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  <a:p>
                      <a:pPr algn="ctr"/>
                      <a:r>
                        <a:rPr lang="ru-RU" sz="2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</a:p>
                    <a:p>
                      <a:pPr algn="ctr"/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</a:p>
                    <a:p>
                      <a:pPr algn="ctr"/>
                      <a:r>
                        <a:rPr lang="ru-RU" sz="2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</a:t>
                      </a:r>
                      <a:endParaRPr lang="ru-RU" sz="20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ru-RU" sz="2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2, 5, </a:t>
                      </a:r>
                      <a:r>
                        <a:rPr lang="ru-RU" sz="2000" b="1" i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</a:p>
                    <a:p>
                      <a:pPr algn="ctr"/>
                      <a:r>
                        <a:rPr lang="ru-RU" sz="2000" b="1" i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ru-RU" sz="2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2000" b="1" i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</a:p>
                    <a:p>
                      <a:pPr algn="ctr"/>
                      <a:r>
                        <a:rPr lang="ru-RU" sz="2000" b="1" i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  <a:p>
                      <a:pPr algn="ctr"/>
                      <a:r>
                        <a:rPr lang="ru-RU" sz="2000" b="1" i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ru-RU" sz="2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2, 3, 4, 6, </a:t>
                      </a:r>
                      <a:r>
                        <a:rPr lang="ru-RU" sz="2000" b="1" i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</a:p>
                    <a:p>
                      <a:pPr algn="ctr"/>
                      <a:r>
                        <a:rPr lang="ru-RU" sz="2000" b="1" i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ru-RU" sz="2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2000" b="1" i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</a:p>
                    <a:p>
                      <a:pPr algn="ctr"/>
                      <a:r>
                        <a:rPr lang="ru-RU" sz="2000" b="1" i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ru-RU" sz="2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2, 3,</a:t>
                      </a:r>
                      <a:r>
                        <a:rPr lang="ru-RU" sz="20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4, 6, 8, 12, </a:t>
                      </a:r>
                      <a:r>
                        <a:rPr lang="ru-RU" sz="2000" b="1" i="1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</a:t>
                      </a:r>
                      <a:endParaRPr lang="ru-RU" sz="2000" b="1" i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</a:p>
                    <a:p>
                      <a:pPr algn="ctr"/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  <a:p>
                      <a:pPr algn="ctr"/>
                      <a:r>
                        <a:rPr lang="ru-RU" sz="2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</a:p>
                    <a:p>
                      <a:pPr algn="ctr"/>
                      <a:r>
                        <a:rPr lang="ru-RU" sz="2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</a:p>
                    <a:p>
                      <a:pPr algn="ctr"/>
                      <a:r>
                        <a:rPr lang="ru-RU" sz="20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</a:p>
                    <a:p>
                      <a:pPr algn="ctr"/>
                      <a:r>
                        <a:rPr lang="ru-RU" sz="2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Выноска-облако 7"/>
          <p:cNvSpPr/>
          <p:nvPr/>
        </p:nvSpPr>
        <p:spPr>
          <a:xfrm>
            <a:off x="1331550" y="5013220"/>
            <a:ext cx="6715204" cy="1296180"/>
          </a:xfrm>
          <a:prstGeom prst="cloudCallout">
            <a:avLst>
              <a:gd name="adj1" fmla="val 47616"/>
              <a:gd name="adj2" fmla="val -507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какие группы можно разделить данные числа? Почему?</a:t>
            </a:r>
            <a:endParaRPr lang="ru-RU" sz="2400" b="1" i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233715" y="4573724"/>
            <a:ext cx="8676570" cy="2311756"/>
          </a:xfrm>
          <a:prstGeom prst="cloudCallout">
            <a:avLst>
              <a:gd name="adj1" fmla="val -48189"/>
              <a:gd name="adj2" fmla="val 6635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>
                <a:solidFill>
                  <a:srgbClr val="FF0000"/>
                </a:solidFill>
              </a:rPr>
              <a:t>На три группы: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1. группа - числа, которые имеют только 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два </a:t>
            </a:r>
            <a:r>
              <a:rPr lang="ru-RU" b="1" i="1" dirty="0" smtClean="0">
                <a:solidFill>
                  <a:schemeClr val="tx1"/>
                </a:solidFill>
              </a:rPr>
              <a:t>делителя</a:t>
            </a:r>
            <a:r>
              <a:rPr lang="ru-RU" b="1" i="1" dirty="0" smtClean="0">
                <a:solidFill>
                  <a:schemeClr val="tx1"/>
                </a:solidFill>
              </a:rPr>
              <a:t>;</a:t>
            </a:r>
            <a:endParaRPr lang="ru-RU" b="1" dirty="0" smtClean="0">
              <a:solidFill>
                <a:schemeClr val="tx1"/>
              </a:solidFill>
            </a:endParaRPr>
          </a:p>
          <a:p>
            <a:pPr lvl="0" algn="ctr"/>
            <a:r>
              <a:rPr lang="ru-RU" b="1" i="1" dirty="0" smtClean="0">
                <a:solidFill>
                  <a:schemeClr val="tx1"/>
                </a:solidFill>
              </a:rPr>
              <a:t>2. группа </a:t>
            </a:r>
            <a:r>
              <a:rPr lang="ru-RU" b="1" dirty="0" smtClean="0">
                <a:solidFill>
                  <a:schemeClr val="tx1"/>
                </a:solidFill>
              </a:rPr>
              <a:t>— </a:t>
            </a:r>
            <a:r>
              <a:rPr lang="ru-RU" b="1" i="1" dirty="0" smtClean="0">
                <a:solidFill>
                  <a:schemeClr val="tx1"/>
                </a:solidFill>
              </a:rPr>
              <a:t>числа, которые имеют </a:t>
            </a:r>
            <a:r>
              <a:rPr lang="ru-RU" b="1" i="1" dirty="0" smtClean="0">
                <a:solidFill>
                  <a:srgbClr val="FF0000"/>
                </a:solidFill>
              </a:rPr>
              <a:t>более двух  </a:t>
            </a:r>
            <a:r>
              <a:rPr lang="ru-RU" b="1" i="1" dirty="0" smtClean="0">
                <a:solidFill>
                  <a:schemeClr val="tx1"/>
                </a:solidFill>
              </a:rPr>
              <a:t>делителей;</a:t>
            </a:r>
            <a:endParaRPr lang="ru-RU" b="1" dirty="0" smtClean="0">
              <a:solidFill>
                <a:schemeClr val="tx1"/>
              </a:solidFill>
            </a:endParaRPr>
          </a:p>
          <a:p>
            <a:pPr lvl="0" algn="ctr"/>
            <a:r>
              <a:rPr lang="ru-RU" b="1" i="1" dirty="0" smtClean="0">
                <a:solidFill>
                  <a:schemeClr val="tx1"/>
                </a:solidFill>
              </a:rPr>
              <a:t>3. группа </a:t>
            </a:r>
            <a:r>
              <a:rPr lang="ru-RU" b="1" dirty="0" smtClean="0">
                <a:solidFill>
                  <a:schemeClr val="tx1"/>
                </a:solidFill>
              </a:rPr>
              <a:t>— </a:t>
            </a:r>
            <a:r>
              <a:rPr lang="ru-RU" b="1" i="1" dirty="0" smtClean="0">
                <a:solidFill>
                  <a:schemeClr val="tx1"/>
                </a:solidFill>
              </a:rPr>
              <a:t>число 1, у него только </a:t>
            </a:r>
            <a:r>
              <a:rPr lang="ru-RU" b="1" i="1" dirty="0" smtClean="0">
                <a:solidFill>
                  <a:srgbClr val="FF0000"/>
                </a:solidFill>
              </a:rPr>
              <a:t>один  </a:t>
            </a:r>
            <a:r>
              <a:rPr lang="ru-RU" b="1" i="1" dirty="0" smtClean="0">
                <a:solidFill>
                  <a:schemeClr val="tx1"/>
                </a:solidFill>
              </a:rPr>
              <a:t>делитель.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683460" y="5085230"/>
            <a:ext cx="8065120" cy="1296180"/>
          </a:xfrm>
          <a:prstGeom prst="cloudCallout">
            <a:avLst>
              <a:gd name="adj1" fmla="val 47855"/>
              <a:gd name="adj2" fmla="val -2083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Какое число является делителем любого натурального числа?</a:t>
            </a:r>
            <a:endParaRPr lang="ru-RU" sz="2400" b="1" i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ятно 2 10"/>
          <p:cNvSpPr/>
          <p:nvPr/>
        </p:nvSpPr>
        <p:spPr>
          <a:xfrm>
            <a:off x="3203810" y="4789156"/>
            <a:ext cx="2241689" cy="1448234"/>
          </a:xfrm>
          <a:prstGeom prst="irregularSeal2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6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400" y="675815"/>
            <a:ext cx="84971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Определение. </a:t>
            </a:r>
            <a:endParaRPr lang="ru-RU" sz="3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Натуральное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 называют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составным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если оно имеет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более двух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делителей.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41977" y="2073024"/>
            <a:ext cx="62600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 pitchFamily="18" charset="0"/>
              </a:rPr>
              <a:t>25, </a:t>
            </a:r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 pitchFamily="18" charset="0"/>
              </a:rPr>
              <a:t>  1246</a:t>
            </a:r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 pitchFamily="18" charset="0"/>
              </a:rPr>
              <a:t>, </a:t>
            </a:r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 pitchFamily="18" charset="0"/>
              </a:rPr>
              <a:t>  33 </a:t>
            </a:r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 pitchFamily="18" charset="0"/>
              </a:rPr>
              <a:t>333, </a:t>
            </a:r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 pitchFamily="18" charset="0"/>
              </a:rPr>
              <a:t>  12 </a:t>
            </a:r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 pitchFamily="18" charset="0"/>
              </a:rPr>
              <a:t>345.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 pitchFamily="18" charset="0"/>
              </a:rPr>
              <a:t> 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410" y="2693268"/>
            <a:ext cx="856919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Определение. </a:t>
            </a:r>
            <a:endParaRPr lang="ru-RU" sz="3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Натуральное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число называют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простым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если имеет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два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делителя: единицу и само это число.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44706" y="4449354"/>
            <a:ext cx="50545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 pitchFamily="18" charset="0"/>
              </a:rPr>
              <a:t>3,   5,   7,   11,  13,   17.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Times New Roman" pitchFamily="18" charset="0"/>
              </a:rPr>
              <a:t> 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390" y="5085230"/>
            <a:ext cx="87132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Число </a:t>
            </a:r>
            <a:r>
              <a:rPr lang="ru-RU" sz="2800" b="1" i="1" dirty="0" smtClean="0">
                <a:solidFill>
                  <a:srgbClr val="FF0000"/>
                </a:solidFill>
              </a:rPr>
              <a:t>1 </a:t>
            </a:r>
            <a:r>
              <a:rPr lang="ru-RU" sz="2800" b="1" i="1" dirty="0" smtClean="0"/>
              <a:t>имеет </a:t>
            </a:r>
            <a:r>
              <a:rPr lang="ru-RU" sz="2800" b="1" i="1" dirty="0" smtClean="0">
                <a:solidFill>
                  <a:srgbClr val="FF0000"/>
                </a:solidFill>
              </a:rPr>
              <a:t>только один </a:t>
            </a:r>
            <a:r>
              <a:rPr lang="ru-RU" sz="2800" b="1" i="1" dirty="0" smtClean="0"/>
              <a:t>делитель: само это число, поэтому его не относят ни к составным, ни к простым числам.</a:t>
            </a:r>
            <a:endParaRPr lang="ru-RU" sz="2800" b="1" i="1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-99490"/>
            <a:ext cx="9144000" cy="1196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Изучение нового материала.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785918" y="21431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0" y="-99490"/>
            <a:ext cx="9144000" cy="1196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Изучение нового материала.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75570" y="620610"/>
            <a:ext cx="6221190" cy="1600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Таблица простых чисел </a:t>
            </a:r>
            <a:endParaRPr lang="ru-RU" sz="4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2, 3, 5, 7, 11, …</a:t>
            </a:r>
            <a:endParaRPr lang="ru-RU" sz="5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>
          <a:xfrm>
            <a:off x="3491850" y="6237390"/>
            <a:ext cx="2895600" cy="365125"/>
          </a:xfrm>
        </p:spPr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-99490"/>
            <a:ext cx="9144000" cy="1196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Изучение нового материала.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251400" y="692620"/>
            <a:ext cx="8892600" cy="2304320"/>
          </a:xfrm>
          <a:prstGeom prst="cloudCallout">
            <a:avLst>
              <a:gd name="adj1" fmla="val -47628"/>
              <a:gd name="adj2" fmla="val -2663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Если число четно, то оно делится на 2, значит, у него больше, чем два делителя, следовательно, оно составное.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323410" y="3140960"/>
            <a:ext cx="8820590" cy="1296180"/>
          </a:xfrm>
          <a:prstGeom prst="cloudCallout">
            <a:avLst>
              <a:gd name="adj1" fmla="val -43034"/>
              <a:gd name="adj2" fmla="val -3262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Все простые числа, кроме 2, нечетные.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251400" y="4653170"/>
            <a:ext cx="8892600" cy="1368190"/>
          </a:xfrm>
          <a:prstGeom prst="cloudCallout">
            <a:avLst>
              <a:gd name="adj1" fmla="val -44023"/>
              <a:gd name="adj2" fmla="val 3419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2, 3, </a:t>
            </a:r>
            <a:r>
              <a:rPr lang="ru-RU" sz="5400" b="1" i="1" dirty="0" smtClean="0">
                <a:solidFill>
                  <a:srgbClr val="FF0000"/>
                </a:solidFill>
              </a:rPr>
              <a:t>5, 7,11…   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3131" y="260560"/>
            <a:ext cx="78977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Историческая информация.</a:t>
            </a:r>
            <a:endParaRPr lang="ru-RU" sz="4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32560" y="155674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«Число — это закон и связь мира, сила, царящая над богами и смертными».</a:t>
            </a:r>
          </a:p>
          <a:p>
            <a:pPr algn="ctr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«Сущность вещей есть число, которое вносит во все единство и гармонию».</a:t>
            </a:r>
          </a:p>
          <a:p>
            <a:pPr algn="ctr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«Все  есть число».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 descr="Пифаго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29" y="1628745"/>
            <a:ext cx="2142173" cy="23650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683460" y="4005080"/>
            <a:ext cx="321471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ПИФАГОР САМОССКИЙ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dirty="0" smtClean="0"/>
              <a:t>(ок. 580 – ок. 500 г. до н.э.)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9440" y="4869200"/>
            <a:ext cx="82091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О жизни Пифагора известно немного. Он родился в 580 г. до н.э. в Древней Греции на острове Самос, который находится в Эгейском море у берегов Малой Азии, поэтому его называют Пифагором Самосским.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Выноска-облако 15"/>
          <p:cNvSpPr/>
          <p:nvPr/>
        </p:nvSpPr>
        <p:spPr>
          <a:xfrm>
            <a:off x="0" y="188550"/>
            <a:ext cx="9144000" cy="2304320"/>
          </a:xfrm>
          <a:prstGeom prst="cloudCallout">
            <a:avLst>
              <a:gd name="adj1" fmla="val 28398"/>
              <a:gd name="adj2" fmla="val 3265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Какие из чисел 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9 </a:t>
            </a:r>
            <a:r>
              <a:rPr lang="ru-RU" sz="2800" b="1" dirty="0" smtClean="0">
                <a:solidFill>
                  <a:schemeClr val="tx1"/>
                </a:solidFill>
              </a:rPr>
              <a:t>000, 37035, 99 309, </a:t>
            </a:r>
            <a:r>
              <a:rPr lang="ru-RU" sz="2800" b="1" dirty="0" smtClean="0">
                <a:solidFill>
                  <a:schemeClr val="tx1"/>
                </a:solidFill>
              </a:rPr>
              <a:t>420 </a:t>
            </a:r>
            <a:r>
              <a:rPr lang="ru-RU" sz="2800" b="1" dirty="0" smtClean="0">
                <a:solidFill>
                  <a:schemeClr val="tx1"/>
                </a:solidFill>
              </a:rPr>
              <a:t>340, 15 </a:t>
            </a:r>
            <a:r>
              <a:rPr lang="ru-RU" sz="2800" b="1" dirty="0" smtClean="0">
                <a:solidFill>
                  <a:schemeClr val="tx1"/>
                </a:solidFill>
              </a:rPr>
              <a:t>345, 78 </a:t>
            </a:r>
            <a:r>
              <a:rPr lang="ru-RU" sz="2800" b="1" dirty="0" smtClean="0">
                <a:solidFill>
                  <a:schemeClr val="tx1"/>
                </a:solidFill>
              </a:rPr>
              <a:t>644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делятся</a:t>
            </a:r>
            <a:r>
              <a:rPr lang="ru-RU" sz="2800" b="1" dirty="0" smtClean="0">
                <a:solidFill>
                  <a:schemeClr val="tx1"/>
                </a:solidFill>
              </a:rPr>
              <a:t>: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7" name="Выноска-облако 16"/>
          <p:cNvSpPr/>
          <p:nvPr/>
        </p:nvSpPr>
        <p:spPr>
          <a:xfrm>
            <a:off x="1259540" y="3933070"/>
            <a:ext cx="6318576" cy="1071570"/>
          </a:xfrm>
          <a:prstGeom prst="cloudCallout">
            <a:avLst>
              <a:gd name="adj1" fmla="val -53509"/>
              <a:gd name="adj2" fmla="val 99272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9 000, 420 340, 78 644</a:t>
            </a:r>
            <a:endParaRPr lang="ru-RU" sz="2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8992" y="2857496"/>
            <a:ext cx="960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5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43306" y="2786058"/>
            <a:ext cx="960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2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8992" y="2928934"/>
            <a:ext cx="1167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10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14710" y="2786058"/>
            <a:ext cx="2311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2 и на 10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14710" y="2928934"/>
            <a:ext cx="2105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2 и на 5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14678" y="3071810"/>
            <a:ext cx="960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3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57686" y="2786058"/>
            <a:ext cx="960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9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Выноска-облако 24"/>
          <p:cNvSpPr/>
          <p:nvPr/>
        </p:nvSpPr>
        <p:spPr>
          <a:xfrm>
            <a:off x="430790" y="4365130"/>
            <a:ext cx="8713210" cy="1071570"/>
          </a:xfrm>
          <a:prstGeom prst="cloudCallout">
            <a:avLst>
              <a:gd name="adj1" fmla="val -37100"/>
              <a:gd name="adj2" fmla="val 57381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9 000, 37 035, 420 340, 15 345</a:t>
            </a:r>
            <a:endParaRPr lang="ru-RU" sz="2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Выноска-облако 25"/>
          <p:cNvSpPr/>
          <p:nvPr/>
        </p:nvSpPr>
        <p:spPr>
          <a:xfrm>
            <a:off x="1979640" y="4149100"/>
            <a:ext cx="6389442" cy="1071570"/>
          </a:xfrm>
          <a:prstGeom prst="cloudCallout">
            <a:avLst>
              <a:gd name="adj1" fmla="val -35934"/>
              <a:gd name="adj2" fmla="val 40886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9 000, 420 340 </a:t>
            </a:r>
            <a:endParaRPr lang="ru-RU" sz="2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Выноска-облако 26"/>
          <p:cNvSpPr/>
          <p:nvPr/>
        </p:nvSpPr>
        <p:spPr>
          <a:xfrm>
            <a:off x="2123660" y="4365130"/>
            <a:ext cx="5184720" cy="1071570"/>
          </a:xfrm>
          <a:prstGeom prst="cloudCallout">
            <a:avLst>
              <a:gd name="adj1" fmla="val -43302"/>
              <a:gd name="adj2" fmla="val 42384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9 000, 420 340 </a:t>
            </a:r>
            <a:endParaRPr lang="ru-RU" sz="2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Выноска-облако 27"/>
          <p:cNvSpPr/>
          <p:nvPr/>
        </p:nvSpPr>
        <p:spPr>
          <a:xfrm>
            <a:off x="2123660" y="4365130"/>
            <a:ext cx="6048840" cy="1071570"/>
          </a:xfrm>
          <a:prstGeom prst="cloudCallout">
            <a:avLst>
              <a:gd name="adj1" fmla="val -44227"/>
              <a:gd name="adj2" fmla="val 31904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9 000, 420 340 </a:t>
            </a:r>
            <a:endParaRPr lang="ru-RU" sz="2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9" name="Выноска-облако 28"/>
          <p:cNvSpPr/>
          <p:nvPr/>
        </p:nvSpPr>
        <p:spPr>
          <a:xfrm>
            <a:off x="395420" y="5013220"/>
            <a:ext cx="8425170" cy="1071570"/>
          </a:xfrm>
          <a:prstGeom prst="cloudCallout">
            <a:avLst>
              <a:gd name="adj1" fmla="val -48237"/>
              <a:gd name="adj2" fmla="val 14564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9 000, 37 035, 99 309, 15 345 </a:t>
            </a:r>
            <a:endParaRPr lang="ru-RU" sz="2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1" name="Выноска-облако 30"/>
          <p:cNvSpPr/>
          <p:nvPr/>
        </p:nvSpPr>
        <p:spPr>
          <a:xfrm>
            <a:off x="2123660" y="4725180"/>
            <a:ext cx="6030536" cy="1071570"/>
          </a:xfrm>
          <a:prstGeom prst="cloudCallout">
            <a:avLst>
              <a:gd name="adj1" fmla="val -61903"/>
              <a:gd name="adj2" fmla="val 25402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9 000, 37 035, 15 345</a:t>
            </a:r>
            <a:endParaRPr lang="ru-RU" sz="2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2" name="Дата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33" name="Номер слайда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4" name="Нижний колонтитул 33"/>
          <p:cNvSpPr>
            <a:spLocks noGrp="1"/>
          </p:cNvSpPr>
          <p:nvPr>
            <p:ph type="ftr" sz="quarter" idx="11"/>
          </p:nvPr>
        </p:nvSpPr>
        <p:spPr>
          <a:xfrm>
            <a:off x="3347830" y="6309400"/>
            <a:ext cx="2895600" cy="365125"/>
          </a:xfrm>
        </p:spPr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4" grpId="0"/>
      <p:bldP spid="24" grpId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31" grpId="0" animBg="1"/>
      <p:bldP spid="3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979624" y="836640"/>
            <a:ext cx="5184753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b="1" i="1" dirty="0" smtClean="0"/>
              <a:t> 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Верно ли утверждение:</a:t>
            </a:r>
            <a:endParaRPr lang="ru-RU" sz="3600" b="1" i="1" dirty="0"/>
          </a:p>
        </p:txBody>
      </p:sp>
      <p:pic>
        <p:nvPicPr>
          <p:cNvPr id="10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452400" y="2204830"/>
            <a:ext cx="1285884" cy="1388555"/>
          </a:xfrm>
          <a:prstGeom prst="rect">
            <a:avLst/>
          </a:prstGeom>
          <a:noFill/>
        </p:spPr>
      </p:pic>
      <p:sp>
        <p:nvSpPr>
          <p:cNvPr id="11" name="Выноска-облако 10"/>
          <p:cNvSpPr/>
          <p:nvPr/>
        </p:nvSpPr>
        <p:spPr>
          <a:xfrm>
            <a:off x="827480" y="1340710"/>
            <a:ext cx="7391290" cy="1296180"/>
          </a:xfrm>
          <a:prstGeom prst="cloudCallout">
            <a:avLst>
              <a:gd name="adj1" fmla="val 30640"/>
              <a:gd name="adj2" fmla="val 6538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Если число делится на 3, то оно делится на 9? 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12" name="Выноска-облако 11"/>
          <p:cNvSpPr/>
          <p:nvPr/>
        </p:nvSpPr>
        <p:spPr>
          <a:xfrm>
            <a:off x="1187530" y="4509150"/>
            <a:ext cx="7561050" cy="1112714"/>
          </a:xfrm>
          <a:prstGeom prst="cloudCallout">
            <a:avLst>
              <a:gd name="adj1" fmla="val -30383"/>
              <a:gd name="adj2" fmla="val 4527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Неверно, например, число </a:t>
            </a:r>
            <a:r>
              <a:rPr lang="ru-RU" sz="2400" b="1" i="1" dirty="0" smtClean="0">
                <a:solidFill>
                  <a:schemeClr val="tx1"/>
                </a:solidFill>
              </a:rPr>
              <a:t>12 </a:t>
            </a:r>
            <a:r>
              <a:rPr lang="ru-RU" sz="2400" b="1" dirty="0" smtClean="0">
                <a:solidFill>
                  <a:schemeClr val="tx1"/>
                </a:solidFill>
              </a:rPr>
              <a:t>кратно 3, но 12 не делится на 9.</a:t>
            </a:r>
          </a:p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827480" y="1556740"/>
            <a:ext cx="7921100" cy="1296180"/>
          </a:xfrm>
          <a:prstGeom prst="cloudCallout">
            <a:avLst>
              <a:gd name="adj1" fmla="val 31792"/>
              <a:gd name="adj2" fmla="val 55168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Если число делится на 9, то оно делится на 3? 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1187530" y="4071942"/>
            <a:ext cx="7384998" cy="1112714"/>
          </a:xfrm>
          <a:prstGeom prst="cloudCallout">
            <a:avLst>
              <a:gd name="adj1" fmla="val -39597"/>
              <a:gd name="adj2" fmla="val 3734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Верно, например, число </a:t>
            </a:r>
            <a:r>
              <a:rPr lang="ru-RU" sz="2400" b="1" i="1" dirty="0" smtClean="0">
                <a:solidFill>
                  <a:schemeClr val="tx1"/>
                </a:solidFill>
              </a:rPr>
              <a:t>90 </a:t>
            </a:r>
            <a:r>
              <a:rPr lang="ru-RU" sz="2400" b="1" dirty="0" smtClean="0">
                <a:solidFill>
                  <a:schemeClr val="tx1"/>
                </a:solidFill>
              </a:rPr>
              <a:t>кратно 9 и 90 кратно 3.</a:t>
            </a:r>
          </a:p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Выноска-облако 15"/>
          <p:cNvSpPr/>
          <p:nvPr/>
        </p:nvSpPr>
        <p:spPr>
          <a:xfrm>
            <a:off x="827480" y="2060810"/>
            <a:ext cx="7201000" cy="1224170"/>
          </a:xfrm>
          <a:prstGeom prst="cloudCallout">
            <a:avLst>
              <a:gd name="adj1" fmla="val 43130"/>
              <a:gd name="adj2" fmla="val 26339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Может ли простое число оканчиваться цифрой 5?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17" name="Выноска-облако 16"/>
          <p:cNvSpPr/>
          <p:nvPr/>
        </p:nvSpPr>
        <p:spPr>
          <a:xfrm>
            <a:off x="1259540" y="3933070"/>
            <a:ext cx="7417030" cy="1472764"/>
          </a:xfrm>
          <a:prstGeom prst="cloudCallout">
            <a:avLst>
              <a:gd name="adj1" fmla="val -26215"/>
              <a:gd name="adj2" fmla="val 4346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Нет, так как число, оканчивающиеся цифрой 5 , делится на 5.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18" name="Выноска-облако 17"/>
          <p:cNvSpPr/>
          <p:nvPr/>
        </p:nvSpPr>
        <p:spPr>
          <a:xfrm>
            <a:off x="1403560" y="1844780"/>
            <a:ext cx="6143668" cy="1296180"/>
          </a:xfrm>
          <a:prstGeom prst="cloudCallout">
            <a:avLst>
              <a:gd name="adj1" fmla="val 52332"/>
              <a:gd name="adj2" fmla="val 23484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Может ли простое число оканчиваться цифрой 1?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19" name="Выноска-облако 18"/>
          <p:cNvSpPr/>
          <p:nvPr/>
        </p:nvSpPr>
        <p:spPr>
          <a:xfrm>
            <a:off x="1043510" y="4437140"/>
            <a:ext cx="7417030" cy="1112714"/>
          </a:xfrm>
          <a:prstGeom prst="cloudCallout">
            <a:avLst>
              <a:gd name="adj1" fmla="val -26968"/>
              <a:gd name="adj2" fmla="val 4137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Да, например, 71, 181, 421.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3414" y="116540"/>
            <a:ext cx="86371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Закрепление изученного материала.</a:t>
            </a:r>
            <a:endParaRPr lang="ru-RU" sz="4000" b="1" i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24.08.2011</a:t>
            </a:r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5086</TotalTime>
  <Words>1024</Words>
  <Application>Microsoft Office PowerPoint</Application>
  <PresentationFormat>Экран (4:3)</PresentationFormat>
  <Paragraphs>186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Кравченко</cp:lastModifiedBy>
  <cp:revision>557</cp:revision>
  <dcterms:created xsi:type="dcterms:W3CDTF">2011-06-18T13:01:16Z</dcterms:created>
  <dcterms:modified xsi:type="dcterms:W3CDTF">2011-08-24T19:37:15Z</dcterms:modified>
</cp:coreProperties>
</file>