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vnd.ms-photo" Extension="wdp"/>
  <Default ContentType="image/gif" Extension="gif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AACF-60D8-4490-88BA-1E9755B7834C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E317-88F0-401F-AC64-593FBDFE4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669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AACF-60D8-4490-88BA-1E9755B7834C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E317-88F0-401F-AC64-593FBDFE4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401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AACF-60D8-4490-88BA-1E9755B7834C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E317-88F0-401F-AC64-593FBDFE4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026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AACF-60D8-4490-88BA-1E9755B7834C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E317-88F0-401F-AC64-593FBDFE4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311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AACF-60D8-4490-88BA-1E9755B7834C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E317-88F0-401F-AC64-593FBDFE4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77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AACF-60D8-4490-88BA-1E9755B7834C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E317-88F0-401F-AC64-593FBDFE4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656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AACF-60D8-4490-88BA-1E9755B7834C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E317-88F0-401F-AC64-593FBDFE4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917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AACF-60D8-4490-88BA-1E9755B7834C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E317-88F0-401F-AC64-593FBDFE4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623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AACF-60D8-4490-88BA-1E9755B7834C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E317-88F0-401F-AC64-593FBDFE4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099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AACF-60D8-4490-88BA-1E9755B7834C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E317-88F0-401F-AC64-593FBDFE4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09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AACF-60D8-4490-88BA-1E9755B7834C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E317-88F0-401F-AC64-593FBDFE4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54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BAACF-60D8-4490-88BA-1E9755B7834C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BE317-88F0-401F-AC64-593FBDFE4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069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1470025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Округление чисел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4797152"/>
            <a:ext cx="6832848" cy="1752600"/>
          </a:xfrm>
        </p:spPr>
        <p:txBody>
          <a:bodyPr/>
          <a:lstStyle/>
          <a:p>
            <a:pPr algn="r"/>
            <a:r>
              <a:rPr lang="ru-RU" b="1" i="1" dirty="0" smtClean="0">
                <a:solidFill>
                  <a:srgbClr val="002060"/>
                </a:solidFill>
              </a:rPr>
              <a:t>Артамонова Лариса Владимировна, учитель математики</a:t>
            </a:r>
          </a:p>
          <a:p>
            <a:pPr algn="r"/>
            <a:r>
              <a:rPr lang="ru-RU" b="1" i="1" dirty="0" smtClean="0">
                <a:solidFill>
                  <a:srgbClr val="002060"/>
                </a:solidFill>
              </a:rPr>
              <a:t>МКОУ «</a:t>
            </a:r>
            <a:r>
              <a:rPr lang="ru-RU" b="1" i="1" dirty="0" err="1">
                <a:solidFill>
                  <a:srgbClr val="002060"/>
                </a:solidFill>
              </a:rPr>
              <a:t>М</a:t>
            </a:r>
            <a:r>
              <a:rPr lang="ru-RU" b="1" i="1" dirty="0" err="1" smtClean="0">
                <a:solidFill>
                  <a:srgbClr val="002060"/>
                </a:solidFill>
              </a:rPr>
              <a:t>оскаленский</a:t>
            </a:r>
            <a:r>
              <a:rPr lang="ru-RU" b="1" i="1" dirty="0" smtClean="0">
                <a:solidFill>
                  <a:srgbClr val="002060"/>
                </a:solidFill>
              </a:rPr>
              <a:t> лицей»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42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6-tub-ru.yandex.net/i?id=205647307-28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4032448" cy="27493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im2-tub-ru.yandex.net/i?id=119837789-53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396077"/>
            <a:ext cx="3744416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2195736" y="188640"/>
            <a:ext cx="2232248" cy="86409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S= 982 </a:t>
            </a:r>
            <a:r>
              <a:rPr lang="ru-RU" b="1" dirty="0" err="1" smtClean="0">
                <a:solidFill>
                  <a:srgbClr val="C00000"/>
                </a:solidFill>
              </a:rPr>
              <a:t>кв.км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977121"/>
            <a:ext cx="3672408" cy="4189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Озеро Ильмень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614209" y="3262793"/>
            <a:ext cx="2232248" cy="86409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S= </a:t>
            </a:r>
            <a:r>
              <a:rPr lang="ru-RU" b="1" dirty="0" smtClean="0">
                <a:solidFill>
                  <a:srgbClr val="C00000"/>
                </a:solidFill>
              </a:rPr>
              <a:t>21</a:t>
            </a:r>
            <a:r>
              <a:rPr lang="en-US" b="1" dirty="0" smtClean="0">
                <a:solidFill>
                  <a:srgbClr val="C00000"/>
                </a:solidFill>
              </a:rPr>
              <a:t>2 </a:t>
            </a:r>
            <a:r>
              <a:rPr lang="ru-RU" b="1" dirty="0" err="1" smtClean="0">
                <a:solidFill>
                  <a:srgbClr val="C00000"/>
                </a:solidFill>
              </a:rPr>
              <a:t>кв.км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11960" y="6204389"/>
            <a:ext cx="3672408" cy="4189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Озеро </a:t>
            </a:r>
            <a:r>
              <a:rPr lang="ru-RU" sz="2800" b="1" dirty="0">
                <a:solidFill>
                  <a:srgbClr val="C00000"/>
                </a:solidFill>
              </a:rPr>
              <a:t>С</a:t>
            </a:r>
            <a:r>
              <a:rPr lang="ru-RU" sz="2800" b="1" dirty="0" smtClean="0">
                <a:solidFill>
                  <a:srgbClr val="C00000"/>
                </a:solidFill>
              </a:rPr>
              <a:t>елигер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32040" y="1033344"/>
            <a:ext cx="3769366" cy="17281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Выразите  площади озер в тысячах кв. км, и округли до сотых 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10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 lang="ru-RU" smtClean="0">
                <a:solidFill>
                  <a:srgbClr val="C00000"/>
                </a:solidFill>
              </a:rPr>
              <a:t>Решите задачи</a:t>
            </a:r>
            <a:endParaRPr b="1" dirty="0" lang="ru-RU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556792"/>
            <a:ext cx="4680520" cy="35394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b="1" dirty="0" lang="ru-RU" sz="2800">
                <a:solidFill>
                  <a:srgbClr val="002060"/>
                </a:solidFill>
              </a:rPr>
              <a:t>В классе 18 девочек. Родительский комитет купил 70 м  ткани для пошива школьной формы. Верно ли произвели расчеты, если на одну форму расходуется 2,45 м ткани?</a:t>
            </a:r>
            <a:endParaRPr b="1" dirty="0" lang="ru-RU" sz="2800">
              <a:solidFill>
                <a:srgbClr val="002060"/>
              </a:solidFill>
            </a:endParaRPr>
          </a:p>
        </p:txBody>
      </p:sp>
      <p:pic>
        <p:nvPicPr>
          <p:cNvPr descr="http://im8-tub-ru.yandex.net/i?id=537244363-04-72&amp;n=21" id="1026" name="Picture 2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b="75333" l="43443" r="99180" 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373"/>
          <a:stretch/>
        </p:blipFill>
        <p:spPr bwMode="auto">
          <a:xfrm>
            <a:off x="5724128" y="1416633"/>
            <a:ext cx="2232248" cy="3819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2097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Решите задачи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4136" y="1628800"/>
            <a:ext cx="4572000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Грузоподъемность </a:t>
            </a:r>
            <a:r>
              <a:rPr lang="ru-RU" sz="3200" b="1" dirty="0" err="1">
                <a:solidFill>
                  <a:srgbClr val="002060"/>
                </a:solidFill>
              </a:rPr>
              <a:t>Б</a:t>
            </a:r>
            <a:r>
              <a:rPr lang="ru-RU" sz="3200" b="1" dirty="0" err="1" smtClean="0">
                <a:solidFill>
                  <a:srgbClr val="002060"/>
                </a:solidFill>
              </a:rPr>
              <a:t>елаза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>
                <a:solidFill>
                  <a:srgbClr val="002060"/>
                </a:solidFill>
              </a:rPr>
              <a:t>«САТ»  91 тонна. Сколько машин должен отправить мастер для перевозки 2579,37 тонн?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http://im2-tub-ru.yandex.net/i?id=14710982-00-72&amp;n=2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995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5" y="3356992"/>
            <a:ext cx="4308959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8973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Решите задачи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556792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Площадь пола в кабинете  53,423 м</a:t>
            </a:r>
            <a:r>
              <a:rPr lang="ru-RU" sz="3200" b="1" baseline="30000" dirty="0">
                <a:solidFill>
                  <a:srgbClr val="002060"/>
                </a:solidFill>
              </a:rPr>
              <a:t>2</a:t>
            </a:r>
            <a:r>
              <a:rPr lang="ru-RU" sz="3200" b="1" dirty="0">
                <a:solidFill>
                  <a:srgbClr val="002060"/>
                </a:solidFill>
              </a:rPr>
              <a:t>. Одна банка краски  рассчитана на 13,3 м</a:t>
            </a:r>
            <a:r>
              <a:rPr lang="ru-RU" sz="3200" b="1" baseline="30000" dirty="0">
                <a:solidFill>
                  <a:srgbClr val="002060"/>
                </a:solidFill>
              </a:rPr>
              <a:t>2</a:t>
            </a:r>
            <a:r>
              <a:rPr lang="ru-RU" sz="3200" b="1" dirty="0">
                <a:solidFill>
                  <a:srgbClr val="002060"/>
                </a:solidFill>
              </a:rPr>
              <a:t> . Сколько банок краски нужно приобрести? 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http://www.s_1.cha.edu54.ru/images/p8_kinf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576984"/>
            <a:ext cx="4048125" cy="303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9224228"/>
      </p:ext>
    </p:extLst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 lang="ru-RU" smtClean="0">
                <a:solidFill>
                  <a:srgbClr val="C00000"/>
                </a:solidFill>
              </a:rPr>
              <a:t>Кроссворд </a:t>
            </a:r>
            <a:endParaRPr b="1" dirty="0" lang="ru-RU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55166" y="1556792"/>
            <a:ext cx="513026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b="1" dirty="0" lang="ru-RU" sz="2400">
                <a:solidFill>
                  <a:srgbClr val="C00000"/>
                </a:solidFill>
              </a:rPr>
              <a:t>По горизонтали:</a:t>
            </a:r>
            <a:r>
              <a:rPr dirty="0" lang="ru-RU" sz="2400">
                <a:solidFill>
                  <a:srgbClr val="002060"/>
                </a:solidFill>
              </a:rPr>
              <a:t>2. в числе 3279,4816 первой цифрой</a:t>
            </a:r>
            <a:r>
              <a:rPr dirty="0" lang="ru-RU" smtClean="0" sz="2400">
                <a:solidFill>
                  <a:srgbClr val="002060"/>
                </a:solidFill>
              </a:rPr>
              <a:t>, стоящей </a:t>
            </a:r>
            <a:r>
              <a:rPr dirty="0" lang="ru-RU" sz="2400">
                <a:solidFill>
                  <a:srgbClr val="002060"/>
                </a:solidFill>
              </a:rPr>
              <a:t>после разряда сотых является.   5. в числе 3279,46789 цифра 6 разряд.   6. если х больше 15, но </a:t>
            </a:r>
            <a:r>
              <a:rPr dirty="0" lang="ru-RU" smtClean="0" sz="2400">
                <a:solidFill>
                  <a:srgbClr val="002060"/>
                </a:solidFill>
              </a:rPr>
              <a:t>меньше </a:t>
            </a:r>
            <a:r>
              <a:rPr dirty="0" lang="ru-RU" sz="2400">
                <a:solidFill>
                  <a:srgbClr val="002060"/>
                </a:solidFill>
              </a:rPr>
              <a:t>16 то приближенное значение х.  </a:t>
            </a:r>
          </a:p>
          <a:p>
            <a:r>
              <a:rPr b="1" dirty="0" lang="ru-RU" sz="2400">
                <a:solidFill>
                  <a:srgbClr val="C00000"/>
                </a:solidFill>
              </a:rPr>
              <a:t>По вертикали</a:t>
            </a:r>
            <a:r>
              <a:rPr dirty="0" lang="ru-RU" sz="2400">
                <a:solidFill>
                  <a:srgbClr val="002060"/>
                </a:solidFill>
              </a:rPr>
              <a:t>:1. замена числа ближайшим к нему натуральным числом называется.   3. если х больше 15, но меньше 16, то приближенное значение х к 16 с...   4. в числе 3279,4816 цифра 4 это разряд.  </a:t>
            </a:r>
          </a:p>
        </p:txBody>
      </p:sp>
      <p:pic>
        <p:nvPicPr>
          <p:cNvPr id="4098" name="Picture 2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" r="135"/>
          <a:stretch/>
        </p:blipFill>
        <p:spPr bwMode="auto">
          <a:xfrm>
            <a:off x="395536" y="1526407"/>
            <a:ext cx="3348318" cy="3684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876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mp3dot.ru/images/art/e/2/4/9/b_e2494508203353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8115" y="2204864"/>
            <a:ext cx="2664296" cy="3330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tat21.privet.ru/ah/0c2a22e3c1f13890c22604b931e90f47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88224" y="3140968"/>
            <a:ext cx="2110755" cy="3401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123728" y="116633"/>
            <a:ext cx="4896544" cy="864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</a:rPr>
              <a:t>Округление чисел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1485149" y="980728"/>
            <a:ext cx="3960440" cy="2160240"/>
          </a:xfrm>
          <a:prstGeom prst="wedgeRoundRectCallout">
            <a:avLst>
              <a:gd name="adj1" fmla="val -36335"/>
              <a:gd name="adj2" fmla="val 101805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Замечательная тема! Ведь округлять числа – это значит сделать их круглыми, как воздушные шарики.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Выноска 3 4"/>
          <p:cNvSpPr/>
          <p:nvPr/>
        </p:nvSpPr>
        <p:spPr>
          <a:xfrm flipH="1">
            <a:off x="3294963" y="3573016"/>
            <a:ext cx="2592288" cy="2936664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30927"/>
              <a:gd name="adj8" fmla="val -3273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Нет, опять ты не прав. Округлить число – это заменить его ближайшим к нему приближенным значением.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98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stat21.privet.ru/ah/0c2a22e3c1f13890c22604b931e90f47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32839" y="2996953"/>
            <a:ext cx="1966139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123728" y="116633"/>
            <a:ext cx="4896544" cy="864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</a:rPr>
              <a:t>Округление чисел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1662" y="1231218"/>
            <a:ext cx="7416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7030A0"/>
                </a:solidFill>
              </a:rPr>
              <a:t>Десятичную дробь можно округлить как до целых, так и до разрядов дробной части: десятых, сотых, тысячных и т.д.</a:t>
            </a:r>
          </a:p>
          <a:p>
            <a:r>
              <a:rPr lang="ru-RU" sz="2400" b="1" dirty="0">
                <a:solidFill>
                  <a:srgbClr val="7030A0"/>
                </a:solidFill>
              </a:rPr>
              <a:t>Важно помнить и не путать названия разрядов до и после запятой в десятичной дроби.</a:t>
            </a:r>
          </a:p>
        </p:txBody>
      </p:sp>
      <p:pic>
        <p:nvPicPr>
          <p:cNvPr id="2050" name="Picture 2" descr="как округлить десятичную дробь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22" y="3356991"/>
            <a:ext cx="6420217" cy="15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8481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395536" y="188640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</a:rPr>
              <a:t>Округление чисел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836712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При округлении  десятичной дроби пользуемся правилами округления.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Подчёркиваем цифру округляемого разряда.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Вертикальной чертой отделяем все цифры, стоящие справа от округляемого разряда.</a:t>
            </a:r>
          </a:p>
          <a:p>
            <a:pPr lvl="1"/>
            <a:r>
              <a:rPr lang="ru-RU" sz="2400" b="1" i="1" dirty="0">
                <a:solidFill>
                  <a:srgbClr val="C00000"/>
                </a:solidFill>
              </a:rPr>
              <a:t>Если справа от подчёркнутой цифры стоит цифра 0, 1, 2, 3 или 4, то подчёркнутую цифру оставляем без изменений, а все цифры после вертикальной черты отбрасываем.</a:t>
            </a:r>
          </a:p>
          <a:p>
            <a:pPr lvl="1"/>
            <a:r>
              <a:rPr lang="ru-RU" sz="2400" b="1" i="1" dirty="0">
                <a:solidFill>
                  <a:srgbClr val="C00000"/>
                </a:solidFill>
              </a:rPr>
              <a:t>Если справа от подчёркнутой цифры стоит цифра 5, 6, 7, 8 или 9, то к подчёркнутой цифре добавляем 1, а все цифры после вертикальной черты отбрасываем.</a:t>
            </a:r>
          </a:p>
        </p:txBody>
      </p:sp>
      <p:pic>
        <p:nvPicPr>
          <p:cNvPr id="3074" name="Picture 2" descr="округление десятичной дроб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366283"/>
            <a:ext cx="3316462" cy="101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116466" y="5398832"/>
            <a:ext cx="3959589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Округлим 41,958 до сотых.</a:t>
            </a:r>
          </a:p>
        </p:txBody>
      </p:sp>
    </p:spTree>
    <p:extLst>
      <p:ext uri="{BB962C8B-B14F-4D97-AF65-F5344CB8AC3E}">
        <p14:creationId xmlns:p14="http://schemas.microsoft.com/office/powerpoint/2010/main" val="3175290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Примеры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484784"/>
            <a:ext cx="6048672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Округлим 0,748 до десятых.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>
                <a:solidFill>
                  <a:srgbClr val="C00000"/>
                </a:solidFill>
              </a:rPr>
              <a:t>0,</a:t>
            </a:r>
            <a:r>
              <a:rPr lang="ru-RU" sz="3200" b="1" u="sng" dirty="0">
                <a:solidFill>
                  <a:srgbClr val="C00000"/>
                </a:solidFill>
              </a:rPr>
              <a:t>7</a:t>
            </a:r>
            <a:r>
              <a:rPr lang="ru-RU" sz="3200" b="1" dirty="0">
                <a:solidFill>
                  <a:srgbClr val="C00000"/>
                </a:solidFill>
              </a:rPr>
              <a:t>|48 ≈ 0,7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284984"/>
            <a:ext cx="7992888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Округлим десятичную дробь 14,89 до разряда единиц в целой части.</a:t>
            </a:r>
          </a:p>
        </p:txBody>
      </p:sp>
      <p:pic>
        <p:nvPicPr>
          <p:cNvPr id="4098" name="Picture 2" descr="округление целой части в десятичной дроб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750" y="4581128"/>
            <a:ext cx="3743474" cy="1661011"/>
          </a:xfrm>
          <a:prstGeom prst="rect">
            <a:avLst/>
          </a:prstGeom>
          <a:noFill/>
          <a:ln w="381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stat21.privet.ru/ah/0c2a22e3c1f13890c22604b931e90f47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20272" y="3501008"/>
            <a:ext cx="1966139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356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Примеры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831719"/>
            <a:ext cx="6380669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Округлим 837,89 до десятков.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>
                <a:solidFill>
                  <a:srgbClr val="C00000"/>
                </a:solidFill>
              </a:rPr>
              <a:t>8</a:t>
            </a:r>
            <a:r>
              <a:rPr lang="ru-RU" sz="3200" b="1" u="sng" dirty="0">
                <a:solidFill>
                  <a:srgbClr val="C00000"/>
                </a:solidFill>
              </a:rPr>
              <a:t>3</a:t>
            </a:r>
            <a:r>
              <a:rPr lang="ru-RU" sz="3200" b="1" dirty="0">
                <a:solidFill>
                  <a:srgbClr val="C00000"/>
                </a:solidFill>
              </a:rPr>
              <a:t>|7,89 ≈ 840</a:t>
            </a:r>
          </a:p>
        </p:txBody>
      </p:sp>
      <p:pic>
        <p:nvPicPr>
          <p:cNvPr id="6" name="Picture 6" descr="http://stat21.privet.ru/ah/0c2a22e3c1f13890c22604b931e90f47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32839" y="2996953"/>
            <a:ext cx="1966139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688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Определите до какого разряда округлили число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827584" y="1916832"/>
            <a:ext cx="3528392" cy="1080120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23, 173≈ 23, 17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868273" y="3140968"/>
            <a:ext cx="3528392" cy="1080120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7, 8216≈ 7, 822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868273" y="4437112"/>
            <a:ext cx="3528392" cy="1080120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3</a:t>
            </a:r>
            <a:r>
              <a:rPr lang="ru-RU" sz="3200" b="1" dirty="0" smtClean="0">
                <a:solidFill>
                  <a:srgbClr val="C00000"/>
                </a:solidFill>
              </a:rPr>
              <a:t>3, 5782≈ </a:t>
            </a:r>
            <a:r>
              <a:rPr lang="ru-RU" sz="3200" b="1" dirty="0">
                <a:solidFill>
                  <a:srgbClr val="C00000"/>
                </a:solidFill>
              </a:rPr>
              <a:t>3</a:t>
            </a:r>
            <a:r>
              <a:rPr lang="ru-RU" sz="3200" b="1" dirty="0" smtClean="0">
                <a:solidFill>
                  <a:srgbClr val="C00000"/>
                </a:solidFill>
              </a:rPr>
              <a:t>3, 6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7" name="Стрелка вправо с вырезом 6"/>
          <p:cNvSpPr/>
          <p:nvPr/>
        </p:nvSpPr>
        <p:spPr>
          <a:xfrm>
            <a:off x="6372200" y="5661248"/>
            <a:ext cx="2376264" cy="792088"/>
          </a:xfrm>
          <a:prstGeom prst="notched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Проверь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Пятиугольник 7"/>
          <p:cNvSpPr/>
          <p:nvPr/>
        </p:nvSpPr>
        <p:spPr>
          <a:xfrm flipH="1">
            <a:off x="5508104" y="1916832"/>
            <a:ext cx="3240360" cy="1008112"/>
          </a:xfrm>
          <a:prstGeom prst="homePlat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До десятых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9" name="Пятиугольник 8"/>
          <p:cNvSpPr/>
          <p:nvPr/>
        </p:nvSpPr>
        <p:spPr>
          <a:xfrm flipH="1">
            <a:off x="5508104" y="4437112"/>
            <a:ext cx="3251598" cy="1008112"/>
          </a:xfrm>
          <a:prstGeom prst="homePlat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До тысячных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10" name="Пятиугольник 9"/>
          <p:cNvSpPr/>
          <p:nvPr/>
        </p:nvSpPr>
        <p:spPr>
          <a:xfrm flipH="1">
            <a:off x="5508104" y="3159331"/>
            <a:ext cx="3276223" cy="1008112"/>
          </a:xfrm>
          <a:prstGeom prst="homePlat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До сотых</a:t>
            </a:r>
            <a:endParaRPr lang="ru-RU" sz="4000" b="1" dirty="0">
              <a:solidFill>
                <a:srgbClr val="7030A0"/>
              </a:solidFill>
            </a:endParaRPr>
          </a:p>
        </p:txBody>
      </p:sp>
      <p:cxnSp>
        <p:nvCxnSpPr>
          <p:cNvPr id="13" name="Прямая со стрелкой 12"/>
          <p:cNvCxnSpPr>
            <a:endCxn id="10" idx="3"/>
          </p:cNvCxnSpPr>
          <p:nvPr/>
        </p:nvCxnSpPr>
        <p:spPr>
          <a:xfrm>
            <a:off x="4396665" y="2456892"/>
            <a:ext cx="1111439" cy="12064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9" idx="3"/>
          </p:cNvCxnSpPr>
          <p:nvPr/>
        </p:nvCxnSpPr>
        <p:spPr>
          <a:xfrm>
            <a:off x="4499992" y="3663387"/>
            <a:ext cx="1008112" cy="127778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4644008" y="2636912"/>
            <a:ext cx="864096" cy="23402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86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Заполни таблицу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18885"/>
              </p:ext>
            </p:extLst>
          </p:nvPr>
        </p:nvGraphicFramePr>
        <p:xfrm>
          <a:off x="539552" y="1340768"/>
          <a:ext cx="7224464" cy="431577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806116"/>
                <a:gridCol w="1806116"/>
                <a:gridCol w="1806116"/>
                <a:gridCol w="1806116"/>
              </a:tblGrid>
              <a:tr h="842723"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solidFill>
                            <a:srgbClr val="002060"/>
                          </a:solidFill>
                        </a:rPr>
                        <a:t>река</a:t>
                      </a:r>
                      <a:endParaRPr lang="ru-RU" sz="4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2060"/>
                          </a:solidFill>
                        </a:rPr>
                        <a:t>длина</a:t>
                      </a:r>
                      <a:endParaRPr lang="ru-RU" sz="3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До сотых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</a:rPr>
                        <a:t>До десятых</a:t>
                      </a:r>
                      <a:endParaRPr lang="ru-RU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842723"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rgbClr val="C00000"/>
                          </a:solidFill>
                        </a:rPr>
                        <a:t>Волга </a:t>
                      </a:r>
                      <a:endParaRPr lang="ru-RU" sz="4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3, 530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dirty="0"/>
                    </a:p>
                  </a:txBody>
                  <a:tcPr/>
                </a:tc>
              </a:tr>
              <a:tr h="842723"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rgbClr val="C00000"/>
                          </a:solidFill>
                        </a:rPr>
                        <a:t>Дунай </a:t>
                      </a:r>
                      <a:endParaRPr lang="ru-RU" sz="4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2,853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dirty="0"/>
                    </a:p>
                  </a:txBody>
                  <a:tcPr/>
                </a:tc>
              </a:tr>
              <a:tr h="842723"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rgbClr val="C00000"/>
                          </a:solidFill>
                        </a:rPr>
                        <a:t>Лена </a:t>
                      </a:r>
                      <a:endParaRPr lang="ru-RU" sz="4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4,401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dirty="0"/>
                    </a:p>
                  </a:txBody>
                  <a:tcPr/>
                </a:tc>
              </a:tr>
              <a:tr h="842723"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rgbClr val="C00000"/>
                          </a:solidFill>
                        </a:rPr>
                        <a:t>Днепр </a:t>
                      </a:r>
                      <a:endParaRPr lang="ru-RU" sz="4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2,285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право с вырезом 4"/>
          <p:cNvSpPr/>
          <p:nvPr/>
        </p:nvSpPr>
        <p:spPr>
          <a:xfrm>
            <a:off x="6372200" y="5661248"/>
            <a:ext cx="2376264" cy="792088"/>
          </a:xfrm>
          <a:prstGeom prst="notched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Проверь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931994"/>
              </p:ext>
            </p:extLst>
          </p:nvPr>
        </p:nvGraphicFramePr>
        <p:xfrm>
          <a:off x="4139952" y="2298713"/>
          <a:ext cx="3612232" cy="337089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806116"/>
                <a:gridCol w="1806116"/>
              </a:tblGrid>
              <a:tr h="842723"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rgbClr val="C00000"/>
                          </a:solidFill>
                        </a:rPr>
                        <a:t>3,53</a:t>
                      </a:r>
                      <a:endParaRPr lang="ru-RU" sz="4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rgbClr val="7030A0"/>
                          </a:solidFill>
                        </a:rPr>
                        <a:t>3,5</a:t>
                      </a:r>
                      <a:endParaRPr lang="ru-RU" sz="4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842723"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rgbClr val="C00000"/>
                          </a:solidFill>
                        </a:rPr>
                        <a:t>2,85</a:t>
                      </a:r>
                      <a:endParaRPr lang="ru-RU" sz="4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rgbClr val="7030A0"/>
                          </a:solidFill>
                        </a:rPr>
                        <a:t>2,9</a:t>
                      </a:r>
                      <a:endParaRPr lang="ru-RU" sz="4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842723"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rgbClr val="C00000"/>
                          </a:solidFill>
                        </a:rPr>
                        <a:t>4,40</a:t>
                      </a:r>
                      <a:endParaRPr lang="ru-RU" sz="4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rgbClr val="7030A0"/>
                          </a:solidFill>
                        </a:rPr>
                        <a:t>4,4</a:t>
                      </a:r>
                      <a:endParaRPr lang="ru-RU" sz="4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842723"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rgbClr val="C00000"/>
                          </a:solidFill>
                        </a:rPr>
                        <a:t>2,29</a:t>
                      </a:r>
                      <a:endParaRPr lang="ru-RU" sz="4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rgbClr val="7030A0"/>
                          </a:solidFill>
                        </a:rPr>
                        <a:t>2,3</a:t>
                      </a:r>
                      <a:endParaRPr lang="ru-RU" sz="4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955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Округли число 6,43085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Стрелка вправо с вырезом 4"/>
          <p:cNvSpPr/>
          <p:nvPr/>
        </p:nvSpPr>
        <p:spPr>
          <a:xfrm>
            <a:off x="6372200" y="5661248"/>
            <a:ext cx="2376264" cy="792088"/>
          </a:xfrm>
          <a:prstGeom prst="notched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Проверь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11560" y="1700808"/>
            <a:ext cx="3312368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До десятых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560" y="2501280"/>
            <a:ext cx="3312368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До сотых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560" y="3284984"/>
            <a:ext cx="3312368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До тысячных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1560" y="4144171"/>
            <a:ext cx="3312368" cy="11521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До десятитысячных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9" name="Выноска со стрелкой влево 8"/>
          <p:cNvSpPr/>
          <p:nvPr/>
        </p:nvSpPr>
        <p:spPr>
          <a:xfrm>
            <a:off x="4644008" y="1700808"/>
            <a:ext cx="3456384" cy="648072"/>
          </a:xfrm>
          <a:prstGeom prst="leftArrowCallout">
            <a:avLst>
              <a:gd name="adj1" fmla="val 41938"/>
              <a:gd name="adj2" fmla="val 18953"/>
              <a:gd name="adj3" fmla="val 107642"/>
              <a:gd name="adj4" fmla="val 6497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6,4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10" name="Выноска со стрелкой влево 9"/>
          <p:cNvSpPr/>
          <p:nvPr/>
        </p:nvSpPr>
        <p:spPr>
          <a:xfrm>
            <a:off x="4668958" y="2501280"/>
            <a:ext cx="3456384" cy="648072"/>
          </a:xfrm>
          <a:prstGeom prst="leftArrowCallout">
            <a:avLst>
              <a:gd name="adj1" fmla="val 41938"/>
              <a:gd name="adj2" fmla="val 18953"/>
              <a:gd name="adj3" fmla="val 107642"/>
              <a:gd name="adj4" fmla="val 6497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6,43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11" name="Выноска со стрелкой влево 10"/>
          <p:cNvSpPr/>
          <p:nvPr/>
        </p:nvSpPr>
        <p:spPr>
          <a:xfrm>
            <a:off x="4694232" y="3283266"/>
            <a:ext cx="3456384" cy="648072"/>
          </a:xfrm>
          <a:prstGeom prst="leftArrowCallout">
            <a:avLst>
              <a:gd name="adj1" fmla="val 41938"/>
              <a:gd name="adj2" fmla="val 18953"/>
              <a:gd name="adj3" fmla="val 107642"/>
              <a:gd name="adj4" fmla="val 6497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6,431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12" name="Выноска со стрелкой влево 11"/>
          <p:cNvSpPr/>
          <p:nvPr/>
        </p:nvSpPr>
        <p:spPr>
          <a:xfrm>
            <a:off x="4694232" y="4396199"/>
            <a:ext cx="3456384" cy="648072"/>
          </a:xfrm>
          <a:prstGeom prst="leftArrowCallout">
            <a:avLst>
              <a:gd name="adj1" fmla="val 41938"/>
              <a:gd name="adj2" fmla="val 18953"/>
              <a:gd name="adj3" fmla="val 107642"/>
              <a:gd name="adj4" fmla="val 6497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6,4309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22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253</Words>
  <Application>Microsoft Office PowerPoint</Application>
  <PresentationFormat>Экран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Округление чисел</vt:lpstr>
      <vt:lpstr>Презентация PowerPoint</vt:lpstr>
      <vt:lpstr>Презентация PowerPoint</vt:lpstr>
      <vt:lpstr>Округление чисел</vt:lpstr>
      <vt:lpstr>Примеры</vt:lpstr>
      <vt:lpstr>Примеры </vt:lpstr>
      <vt:lpstr>Определите до какого разряда округлили число</vt:lpstr>
      <vt:lpstr>Заполни таблицу</vt:lpstr>
      <vt:lpstr>Округли число 6,43085</vt:lpstr>
      <vt:lpstr>Презентация PowerPoint</vt:lpstr>
      <vt:lpstr>Решите задачи</vt:lpstr>
      <vt:lpstr>Решите задачи</vt:lpstr>
      <vt:lpstr>Решите задачи</vt:lpstr>
      <vt:lpstr>Кроссворд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Округление чисел</dc:title>
  <dc:creator>User</dc:creator>
  <cp:lastModifiedBy>User</cp:lastModifiedBy>
  <cp:revision>11</cp:revision>
  <dcterms:created xsi:type="dcterms:W3CDTF">2013-04-28T15:51:17Z</dcterms:created>
  <dcterms:modified xsi:type="dcterms:W3CDTF">2013-04-28T19:05:52Z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316279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