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71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6" autoAdjust="0"/>
  </p:normalViewPr>
  <p:slideViewPr>
    <p:cSldViewPr>
      <p:cViewPr varScale="1">
        <p:scale>
          <a:sx n="59" d="100"/>
          <a:sy n="59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№8 </a:t>
            </a:r>
            <a:r>
              <a:rPr lang="ru-RU" dirty="0" err="1" smtClean="0"/>
              <a:t>Виленкин</a:t>
            </a:r>
            <a:r>
              <a:rPr lang="ru-RU" dirty="0" smtClean="0"/>
              <a:t> Н. 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№9 </a:t>
            </a:r>
            <a:r>
              <a:rPr lang="ru-RU" dirty="0" err="1" smtClean="0"/>
              <a:t>Виленкин</a:t>
            </a:r>
            <a:r>
              <a:rPr lang="ru-RU" dirty="0" smtClean="0"/>
              <a:t> Н. 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№10 </a:t>
            </a:r>
            <a:r>
              <a:rPr lang="ru-RU" dirty="0" err="1" smtClean="0"/>
              <a:t>Виленкин</a:t>
            </a:r>
            <a:r>
              <a:rPr lang="ru-RU" dirty="0" smtClean="0"/>
              <a:t> Н. 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№17.  </a:t>
            </a:r>
            <a:r>
              <a:rPr lang="ru-RU" dirty="0" err="1" smtClean="0"/>
              <a:t>Виленкин</a:t>
            </a:r>
            <a:r>
              <a:rPr lang="ru-RU" dirty="0" smtClean="0"/>
              <a:t> Н. 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№23 </a:t>
            </a:r>
            <a:r>
              <a:rPr lang="ru-RU" dirty="0" err="1" smtClean="0"/>
              <a:t>Виленкин</a:t>
            </a:r>
            <a:r>
              <a:rPr lang="ru-RU" dirty="0" smtClean="0"/>
              <a:t> Н. 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270890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4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Натуральные числа и шкалы.</a:t>
            </a:r>
            <a:endParaRPr lang="ru-RU" sz="44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308380" y="170076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математика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651585" y="4653170"/>
            <a:ext cx="648363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Уроки № 2-3. </a:t>
            </a:r>
            <a:endParaRPr lang="ru-RU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Обозначение натуральных чисел.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717" y="260648"/>
            <a:ext cx="8202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Запишите натуральное число: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760" y="980728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а) следующее за числом 999;</a:t>
            </a:r>
          </a:p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б) на 1 меньшее 1000;</a:t>
            </a:r>
          </a:p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в) предшествующее числу 1000 000;</a:t>
            </a:r>
          </a:p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г) на 1 большее числа 999 999 999;</a:t>
            </a:r>
          </a:p>
          <a:p>
            <a:pPr>
              <a:buNone/>
            </a:pPr>
            <a:r>
              <a:rPr lang="ru-RU" sz="3600" b="1" i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) на 1 меньшее числа 56 300.</a:t>
            </a:r>
          </a:p>
        </p:txBody>
      </p:sp>
      <p:pic>
        <p:nvPicPr>
          <p:cNvPr id="5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444260" y="4653170"/>
            <a:ext cx="1714524" cy="1688783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731-3551-461C-81DE-622828D45F40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  <p:sp>
        <p:nvSpPr>
          <p:cNvPr id="9" name="Пятно 1 8"/>
          <p:cNvSpPr/>
          <p:nvPr/>
        </p:nvSpPr>
        <p:spPr>
          <a:xfrm>
            <a:off x="6732300" y="908650"/>
            <a:ext cx="1979640" cy="7921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1 000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5076070" y="1484730"/>
            <a:ext cx="1979640" cy="7921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999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6263600" y="1988800"/>
            <a:ext cx="2880400" cy="7921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999 999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5111440" y="2564880"/>
            <a:ext cx="4032560" cy="7921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1 000 000 000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5076070" y="3212970"/>
            <a:ext cx="2304320" cy="7921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56 299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Один комбайнер намолотил 231 т зерна, а второй - на 46 т меньше. Сколько зерна намолотили оба комбайнера?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2535" y="0"/>
            <a:ext cx="287893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Задача № 19.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37158" y="1556793"/>
            <a:ext cx="1215359" cy="13681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35896" y="1916832"/>
            <a:ext cx="1836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2780928"/>
            <a:ext cx="57586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231 – 46 = 185 т – зерна </a:t>
            </a:r>
          </a:p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намолотил второй;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4221088"/>
            <a:ext cx="60279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231 + 185 = 416 т – зерна </a:t>
            </a:r>
          </a:p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оба намолотили.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DD2-51D4-49C4-8AC9-BCB69ACF22C1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214290"/>
            <a:ext cx="244817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Задача № 21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28" descr="Рисунок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14620"/>
            <a:ext cx="1582571" cy="1356095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Local Settings\Temporary Internet Files\Content.IE5\WSQIXYXB\MC9004148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8269" y="2071678"/>
            <a:ext cx="1515731" cy="996379"/>
          </a:xfrm>
          <a:prstGeom prst="rect">
            <a:avLst/>
          </a:prstGeom>
          <a:noFill/>
        </p:spPr>
      </p:pic>
      <p:grpSp>
        <p:nvGrpSpPr>
          <p:cNvPr id="5" name="Group 238"/>
          <p:cNvGrpSpPr>
            <a:grpSpLocks/>
          </p:cNvGrpSpPr>
          <p:nvPr/>
        </p:nvGrpSpPr>
        <p:grpSpPr bwMode="auto">
          <a:xfrm>
            <a:off x="-214346" y="3357562"/>
            <a:ext cx="9812338" cy="1171575"/>
            <a:chOff x="-165" y="584"/>
            <a:chExt cx="6181" cy="642"/>
          </a:xfrm>
        </p:grpSpPr>
        <p:sp>
          <p:nvSpPr>
            <p:cNvPr id="7" name="Rectangle 239"/>
            <p:cNvSpPr>
              <a:spLocks noChangeArrowheads="1"/>
            </p:cNvSpPr>
            <p:nvPr/>
          </p:nvSpPr>
          <p:spPr bwMode="auto">
            <a:xfrm rot="-356004">
              <a:off x="-165" y="707"/>
              <a:ext cx="6181" cy="406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9600" b="1" dirty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" name="Line 240"/>
            <p:cNvSpPr>
              <a:spLocks noChangeShapeType="1"/>
            </p:cNvSpPr>
            <p:nvPr/>
          </p:nvSpPr>
          <p:spPr bwMode="auto">
            <a:xfrm flipV="1">
              <a:off x="-165" y="584"/>
              <a:ext cx="6180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59946" y="5072074"/>
            <a:ext cx="142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0" y="3929066"/>
            <a:ext cx="4643438" cy="571504"/>
          </a:xfrm>
          <a:prstGeom prst="straightConnector1">
            <a:avLst/>
          </a:prstGeom>
          <a:ln w="254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0" y="3214686"/>
            <a:ext cx="9144000" cy="1071570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07704" y="429309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370 м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1367714">
            <a:off x="4429124" y="3143248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1240 м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90872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 Расстояние от дома до школы 370 м, а расстояние от дома до стадиона 1240 м. На сколько метров расстояние от дома до школы меньше расстояния от дома до стадиона?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231" y="5517232"/>
            <a:ext cx="8567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Расстояние от дома до школы на 1240 – 370 = 870 (м)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меньше расстояния от дома до стадиона.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D:\презентации в документе\Картинки-клипы\school19-04[1]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933056"/>
            <a:ext cx="1533525" cy="1146810"/>
          </a:xfrm>
          <a:prstGeom prst="rect">
            <a:avLst/>
          </a:prstGeom>
          <a:noFill/>
        </p:spPr>
      </p:pic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D335-0E09-45E5-8418-84D51AD66603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21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555720" y="0"/>
            <a:ext cx="5651500" cy="1412875"/>
          </a:xfrm>
          <a:prstGeom prst="cloudCallout">
            <a:avLst>
              <a:gd name="adj1" fmla="val -62859"/>
              <a:gd name="adj2" fmla="val 24306"/>
            </a:avLst>
          </a:prstGeom>
          <a:solidFill>
            <a:srgbClr val="CCFFCC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Назови порядок действий.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2268538" y="1700213"/>
            <a:ext cx="65881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32 + 204 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∙ </a:t>
            </a:r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( 739-147 ) : 8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3419475" y="3141663"/>
            <a:ext cx="46450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Сложение .....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3492500" y="4005263"/>
            <a:ext cx="46450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Умножение .....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3563938" y="4941888"/>
            <a:ext cx="46450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Вычитание .....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3708400" y="5805488"/>
            <a:ext cx="3384550" cy="658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Деление .....</a:t>
            </a: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7451725" y="3789363"/>
            <a:ext cx="914400" cy="914400"/>
          </a:xfrm>
          <a:prstGeom prst="ellipse">
            <a:avLst/>
          </a:prstGeom>
          <a:solidFill>
            <a:srgbClr val="FDDBE6"/>
          </a:soli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CC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6443663" y="5589588"/>
            <a:ext cx="914400" cy="914400"/>
          </a:xfrm>
          <a:prstGeom prst="ellipse">
            <a:avLst/>
          </a:prstGeom>
          <a:solidFill>
            <a:srgbClr val="FDDBE6"/>
          </a:soli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CC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7235825" y="2852738"/>
            <a:ext cx="914400" cy="914400"/>
          </a:xfrm>
          <a:prstGeom prst="ellipse">
            <a:avLst/>
          </a:prstGeom>
          <a:solidFill>
            <a:srgbClr val="FDDBE6"/>
          </a:soli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CC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7524750" y="4797425"/>
            <a:ext cx="914400" cy="914400"/>
          </a:xfrm>
          <a:prstGeom prst="ellipse">
            <a:avLst/>
          </a:prstGeom>
          <a:solidFill>
            <a:srgbClr val="FDDBE6"/>
          </a:soli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</a:p>
        </p:txBody>
      </p:sp>
      <p:pic>
        <p:nvPicPr>
          <p:cNvPr id="1026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548600"/>
            <a:ext cx="1296070" cy="1276629"/>
          </a:xfrm>
          <a:prstGeom prst="rect">
            <a:avLst/>
          </a:prstGeom>
          <a:noFill/>
        </p:spPr>
      </p:pic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BC6-3760-46AB-846A-FEA420C566A6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195670" y="260560"/>
            <a:ext cx="5543550" cy="1223963"/>
          </a:xfrm>
          <a:prstGeom prst="cloudCallout">
            <a:avLst>
              <a:gd name="adj1" fmla="val -10693"/>
              <a:gd name="adj2" fmla="val 59678"/>
            </a:avLst>
          </a:prstGeom>
          <a:solidFill>
            <a:srgbClr val="FDDBE6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Заполни  схему: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23850" y="4797425"/>
            <a:ext cx="1152525" cy="576263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</a:rPr>
              <a:t>81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124075" y="3860800"/>
            <a:ext cx="1152525" cy="576263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9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771775" y="2205038"/>
            <a:ext cx="1152525" cy="576262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32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364163" y="3860800"/>
            <a:ext cx="1152525" cy="576263"/>
          </a:xfrm>
          <a:prstGeom prst="rect">
            <a:avLst/>
          </a:prstGeom>
          <a:solidFill>
            <a:srgbClr val="FDDBE6"/>
          </a:solidFill>
          <a:ln w="254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859338" y="2205038"/>
            <a:ext cx="1152525" cy="576262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160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948488" y="2205038"/>
            <a:ext cx="1152525" cy="576262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16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 rot="-2025045">
            <a:off x="1476375" y="4724400"/>
            <a:ext cx="1223963" cy="288925"/>
          </a:xfrm>
          <a:prstGeom prst="notchedRightArrow">
            <a:avLst>
              <a:gd name="adj1" fmla="val 50000"/>
              <a:gd name="adj2" fmla="val 10590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908175" y="4797425"/>
            <a:ext cx="67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: 9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 rot="-4019091">
            <a:off x="2016919" y="3175794"/>
            <a:ext cx="1223963" cy="288925"/>
          </a:xfrm>
          <a:prstGeom prst="notchedRightArrow">
            <a:avLst>
              <a:gd name="adj1" fmla="val 50000"/>
              <a:gd name="adj2" fmla="val 10590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700338" y="3068638"/>
            <a:ext cx="101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+ 23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3708400" y="2349500"/>
            <a:ext cx="1223963" cy="288925"/>
          </a:xfrm>
          <a:prstGeom prst="notchedRightArrow">
            <a:avLst>
              <a:gd name="adj1" fmla="val 50000"/>
              <a:gd name="adj2" fmla="val 10590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924300" y="1844675"/>
            <a:ext cx="75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* 5</a:t>
            </a:r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5867400" y="2349500"/>
            <a:ext cx="1223963" cy="288925"/>
          </a:xfrm>
          <a:prstGeom prst="notchedRightArrow">
            <a:avLst>
              <a:gd name="adj1" fmla="val 50000"/>
              <a:gd name="adj2" fmla="val 10590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084888" y="1773238"/>
            <a:ext cx="90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: 10</a:t>
            </a:r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 rot="7948485">
            <a:off x="6336506" y="3175794"/>
            <a:ext cx="1223963" cy="288925"/>
          </a:xfrm>
          <a:prstGeom prst="notchedRightArrow">
            <a:avLst>
              <a:gd name="adj1" fmla="val 50000"/>
              <a:gd name="adj2" fmla="val 105907"/>
            </a:avLst>
          </a:prstGeom>
          <a:solidFill>
            <a:srgbClr val="339966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795963" y="2852738"/>
            <a:ext cx="101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+ 34</a:t>
            </a:r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7740650" y="0"/>
            <a:ext cx="1403350" cy="119697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Times New Roman" pitchFamily="18" charset="0"/>
              </a:rPr>
              <a:t>I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9053-2341-4480-B1A5-E711E41A96FA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60" grpId="0" animBg="1"/>
      <p:bldP spid="6161" grpId="0"/>
      <p:bldP spid="6162" grpId="0" animBg="1"/>
      <p:bldP spid="6163" grpId="0"/>
      <p:bldP spid="6164" grpId="0" animBg="1"/>
      <p:bldP spid="6165" grpId="0"/>
      <p:bldP spid="6166" grpId="0" animBg="1"/>
      <p:bldP spid="6167" grpId="0"/>
      <p:bldP spid="6168" grpId="0" animBg="1"/>
      <p:bldP spid="6169" grpId="0"/>
      <p:bldP spid="61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195670" y="0"/>
            <a:ext cx="5543550" cy="1223963"/>
          </a:xfrm>
          <a:prstGeom prst="cloudCallout">
            <a:avLst>
              <a:gd name="adj1" fmla="val 22503"/>
              <a:gd name="adj2" fmla="val 58758"/>
            </a:avLst>
          </a:prstGeom>
          <a:solidFill>
            <a:srgbClr val="FDDBE6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Заполни  схему: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7740650" y="0"/>
            <a:ext cx="1403350" cy="119697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Times New Roman" pitchFamily="18" charset="0"/>
              </a:rPr>
              <a:t>II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9750" y="5229225"/>
            <a:ext cx="1008063" cy="1008063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Times New Roman" pitchFamily="18" charset="0"/>
              </a:rPr>
              <a:t>80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627313" y="4508500"/>
            <a:ext cx="1079500" cy="1079500"/>
          </a:xfrm>
          <a:prstGeom prst="ellipse">
            <a:avLst/>
          </a:prstGeom>
          <a:solidFill>
            <a:srgbClr val="CCFFFF"/>
          </a:solidFill>
          <a:ln w="254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5</a:t>
            </a:r>
            <a:r>
              <a:rPr lang="en-US" sz="3600" b="1" dirty="0">
                <a:latin typeface="Times New Roman" pitchFamily="18" charset="0"/>
              </a:rPr>
              <a:t>5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2051050" y="2205038"/>
            <a:ext cx="1079500" cy="1079500"/>
          </a:xfrm>
          <a:prstGeom prst="ellipse">
            <a:avLst/>
          </a:prstGeom>
          <a:solidFill>
            <a:srgbClr val="CCFFFF"/>
          </a:solidFill>
          <a:ln w="254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>
                <a:latin typeface="Times New Roman" pitchFamily="18" charset="0"/>
              </a:rPr>
              <a:t>110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4140200" y="2852738"/>
            <a:ext cx="1079500" cy="1079500"/>
          </a:xfrm>
          <a:prstGeom prst="ellipse">
            <a:avLst/>
          </a:prstGeom>
          <a:solidFill>
            <a:srgbClr val="CCFFFF"/>
          </a:solidFill>
          <a:ln w="254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40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6443663" y="1989138"/>
            <a:ext cx="1079500" cy="1079500"/>
          </a:xfrm>
          <a:prstGeom prst="ellipse">
            <a:avLst/>
          </a:prstGeom>
          <a:solidFill>
            <a:srgbClr val="CCFFFF"/>
          </a:solidFill>
          <a:ln w="254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8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508625" y="4149725"/>
            <a:ext cx="1081088" cy="1081088"/>
          </a:xfrm>
          <a:prstGeom prst="rect">
            <a:avLst/>
          </a:prstGeom>
          <a:solidFill>
            <a:srgbClr val="FDDBE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56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 rot="18134865">
            <a:off x="351632" y="4075906"/>
            <a:ext cx="2374900" cy="287337"/>
          </a:xfrm>
          <a:prstGeom prst="notchedRightArrow">
            <a:avLst>
              <a:gd name="adj1" fmla="val 50000"/>
              <a:gd name="adj2" fmla="val 206630"/>
            </a:avLst>
          </a:prstGeom>
          <a:solidFill>
            <a:srgbClr val="3366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11188" y="3644900"/>
            <a:ext cx="101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</a:rPr>
              <a:t>+ 30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4819281">
            <a:off x="2297907" y="3686969"/>
            <a:ext cx="1366837" cy="276225"/>
          </a:xfrm>
          <a:prstGeom prst="notchedRightArrow">
            <a:avLst>
              <a:gd name="adj1" fmla="val 50000"/>
              <a:gd name="adj2" fmla="val 123707"/>
            </a:avLst>
          </a:prstGeom>
          <a:solidFill>
            <a:srgbClr val="3366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339975" y="3573463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:2</a:t>
            </a: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 rot="18134865">
            <a:off x="3060700" y="3860800"/>
            <a:ext cx="1582738" cy="287338"/>
          </a:xfrm>
          <a:prstGeom prst="notchedRightArrow">
            <a:avLst>
              <a:gd name="adj1" fmla="val 50000"/>
              <a:gd name="adj2" fmla="val 137707"/>
            </a:avLst>
          </a:prstGeom>
          <a:solidFill>
            <a:srgbClr val="3366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708400" y="4005263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-15</a:t>
            </a: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 rot="-1192635">
            <a:off x="5005388" y="2719388"/>
            <a:ext cx="1655762" cy="287337"/>
          </a:xfrm>
          <a:prstGeom prst="notchedRightArrow">
            <a:avLst>
              <a:gd name="adj1" fmla="val 50000"/>
              <a:gd name="adj2" fmla="val 144061"/>
            </a:avLst>
          </a:prstGeom>
          <a:solidFill>
            <a:srgbClr val="3366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364163" y="2276475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:5</a:t>
            </a: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 rot="6702923">
            <a:off x="5898357" y="3469481"/>
            <a:ext cx="1366838" cy="276225"/>
          </a:xfrm>
          <a:prstGeom prst="notchedRightArrow">
            <a:avLst>
              <a:gd name="adj1" fmla="val 50000"/>
              <a:gd name="adj2" fmla="val 123707"/>
            </a:avLst>
          </a:prstGeom>
          <a:solidFill>
            <a:srgbClr val="3366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59563" y="32131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</a:rPr>
              <a:t>*7</a:t>
            </a: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406D-C33D-4040-ADF0-2F59FDEFED33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2" grpId="0" animBg="1"/>
      <p:bldP spid="7183" grpId="0"/>
      <p:bldP spid="7184" grpId="0" animBg="1"/>
      <p:bldP spid="7185" grpId="0"/>
      <p:bldP spid="7186" grpId="0" animBg="1"/>
      <p:bldP spid="7187" grpId="0"/>
      <p:bldP spid="7188" grpId="0" animBg="1"/>
      <p:bldP spid="7189" grpId="0"/>
      <p:bldP spid="7190" grpId="0" animBg="1"/>
      <p:bldP spid="71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750" y="2060848"/>
            <a:ext cx="81725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числа применяют для счета предметов?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все цифры.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Назовите разряды в классе единиц.</a:t>
            </a:r>
          </a:p>
          <a:p>
            <a:endParaRPr lang="ru-RU" sz="2400" b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по порядку первые четыре класса в записи  	натуральных чисел.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Как читают многозначные числа?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940152" y="4941168"/>
            <a:ext cx="1714524" cy="1688783"/>
          </a:xfrm>
          <a:prstGeom prst="rect">
            <a:avLst/>
          </a:prstGeom>
          <a:noFill/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CF04-CAF2-480F-A033-AE3FCCFE2A74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1401" y="404580"/>
            <a:ext cx="7421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260560"/>
            <a:ext cx="2200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28.07.2011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460" y="2780910"/>
            <a:ext cx="7974790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tx1"/>
                </a:solidFill>
              </a:rPr>
              <a:t>Научиться  обозначать натуральные </a:t>
            </a:r>
            <a:r>
              <a:rPr lang="ru-RU" sz="3200" b="1" dirty="0" smtClean="0">
                <a:solidFill>
                  <a:schemeClr val="tx1"/>
                </a:solidFill>
              </a:rPr>
              <a:t>числа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  <a:endParaRPr lang="ru-RU" sz="32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112474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Если запись натурального числа состоит из одного знака - одной цифры, то его называют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однозначным.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988840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Если запись числа состоит из двух знаков - двух цифр, то его называют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двузначным.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356992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Так же по числу знаков в данном числе дают названия и другим числам: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числа 386,  555,  951 -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трехзначные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653136"/>
            <a:ext cx="6876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Числа 1346,  5787,  9999 –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четырехзначные 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и т. д.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445224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Двузначные, трехзначные, четырехзначные, пятизначные и т. д. числа называют 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многозначными.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1772816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Например, числа 1, 5, 8 - однозначные.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2924944"/>
            <a:ext cx="6733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Например, числа 14, З3, 28, 95 - двузначные.</a:t>
            </a:r>
          </a:p>
        </p:txBody>
      </p:sp>
      <p:pic>
        <p:nvPicPr>
          <p:cNvPr id="13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64288" y="3573016"/>
            <a:ext cx="1714524" cy="1688783"/>
          </a:xfrm>
          <a:prstGeom prst="rect">
            <a:avLst/>
          </a:prstGeom>
          <a:noFill/>
        </p:spPr>
      </p:pic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B9D-CDD4-4E48-A51D-F216B5CA87E1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5018" y="1628750"/>
            <a:ext cx="5813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rgbClr val="A5C249">
                        <a:shade val="20000"/>
                        <a:satMod val="200000"/>
                      </a:srgbClr>
                    </a:gs>
                    <a:gs pos="78000">
                      <a:srgbClr val="A5C2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5C2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Эти группы называют классами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400" y="26056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чтения многозначных чисел их разбивают , начиная справа, на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группы по три цифры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каждой (самая левая группа может состоять из одной  или двух цифр.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36510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Миллион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- это тысяча тысяч  (1000 тыс.), его записывают: </a:t>
            </a:r>
          </a:p>
          <a:p>
            <a:pPr>
              <a:buNone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	1 млн. или 1 000 000.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Миллиард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- это 1000 миллионов.    Его записывают: </a:t>
            </a:r>
          </a:p>
          <a:p>
            <a:pPr>
              <a:buNone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	1 млрд. или 1 000 000 000.</a:t>
            </a:r>
            <a:endParaRPr lang="ru-RU" sz="24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2276872"/>
            <a:ext cx="59602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136 596 406 867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7039708" y="2833500"/>
            <a:ext cx="155448" cy="914400"/>
          </a:xfrm>
          <a:prstGeom prst="rightBrace">
            <a:avLst/>
          </a:prstGeom>
          <a:ln w="254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5743564" y="2833500"/>
            <a:ext cx="155448" cy="914400"/>
          </a:xfrm>
          <a:prstGeom prst="rightBrace">
            <a:avLst/>
          </a:prstGeom>
          <a:ln w="254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4159388" y="2833500"/>
            <a:ext cx="155448" cy="914400"/>
          </a:xfrm>
          <a:prstGeom prst="rightBrace">
            <a:avLst/>
          </a:prstGeom>
          <a:ln w="254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2719228" y="2833500"/>
            <a:ext cx="155448" cy="914400"/>
          </a:xfrm>
          <a:prstGeom prst="rightBrace">
            <a:avLst/>
          </a:prstGeom>
          <a:ln w="254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501008"/>
            <a:ext cx="1064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Класс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единиц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3501008"/>
            <a:ext cx="10230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Класс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тысяч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3501008"/>
            <a:ext cx="1518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Класс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миллионов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3501008"/>
            <a:ext cx="15840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Класс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миллиардов</a:t>
            </a:r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D6A9-C91A-4F9F-99E8-FEA4CF81D7E3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700808"/>
          <a:ext cx="9144000" cy="18722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048"/>
                <a:gridCol w="689547"/>
                <a:gridCol w="603351"/>
                <a:gridCol w="639930"/>
                <a:gridCol w="566813"/>
                <a:gridCol w="603351"/>
                <a:gridCol w="603310"/>
                <a:gridCol w="672367"/>
                <a:gridCol w="628114"/>
                <a:gridCol w="732802"/>
                <a:gridCol w="732802"/>
                <a:gridCol w="628114"/>
                <a:gridCol w="664451"/>
              </a:tblGrid>
              <a:tr h="729844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Arial" pitchFamily="34" charset="0"/>
                          <a:cs typeface="Arial" pitchFamily="34" charset="0"/>
                        </a:rPr>
                        <a:t>Классы</a:t>
                      </a:r>
                      <a:endParaRPr lang="ru-RU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Arial" pitchFamily="34" charset="0"/>
                          <a:cs typeface="Arial" pitchFamily="34" charset="0"/>
                        </a:rPr>
                        <a:t>Миллиарды</a:t>
                      </a:r>
                      <a:endParaRPr lang="ru-RU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Arial" pitchFamily="34" charset="0"/>
                          <a:cs typeface="Arial" pitchFamily="34" charset="0"/>
                        </a:rPr>
                        <a:t>Миллионы</a:t>
                      </a:r>
                      <a:endParaRPr lang="ru-RU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Arial" pitchFamily="34" charset="0"/>
                          <a:cs typeface="Arial" pitchFamily="34" charset="0"/>
                        </a:rPr>
                        <a:t>Тысячи</a:t>
                      </a:r>
                      <a:endParaRPr lang="ru-RU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Arial" pitchFamily="34" charset="0"/>
                          <a:cs typeface="Arial" pitchFamily="34" charset="0"/>
                        </a:rPr>
                        <a:t>Единицы</a:t>
                      </a:r>
                      <a:endParaRPr lang="ru-RU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9844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Arial" pitchFamily="34" charset="0"/>
                          <a:cs typeface="Arial" pitchFamily="34" charset="0"/>
                        </a:rPr>
                        <a:t>Разряды</a:t>
                      </a:r>
                      <a:endParaRPr lang="ru-RU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  <a:endParaRPr lang="ru-RU" sz="20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521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Arial" pitchFamily="34" charset="0"/>
                          <a:cs typeface="Arial" pitchFamily="34" charset="0"/>
                        </a:rPr>
                        <a:t>Число</a:t>
                      </a:r>
                      <a:endParaRPr lang="ru-RU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26064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dirty="0" smtClean="0">
                <a:ln w="1905"/>
                <a:gradFill>
                  <a:gsLst>
                    <a:gs pos="0">
                      <a:srgbClr val="A5C249">
                        <a:shade val="20000"/>
                        <a:satMod val="200000"/>
                      </a:srgbClr>
                    </a:gs>
                    <a:gs pos="78000">
                      <a:srgbClr val="A5C2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5C2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Десятичная позиционная система счисления.</a:t>
            </a:r>
            <a:endParaRPr lang="ru-RU" sz="3200" b="1" i="1" dirty="0">
              <a:ln w="1905"/>
              <a:gradFill>
                <a:gsLst>
                  <a:gs pos="0">
                    <a:srgbClr val="A5C249">
                      <a:shade val="20000"/>
                      <a:satMod val="200000"/>
                    </a:srgbClr>
                  </a:gs>
                  <a:gs pos="78000">
                    <a:srgbClr val="A5C249">
                      <a:tint val="90000"/>
                      <a:shade val="89000"/>
                      <a:satMod val="220000"/>
                    </a:srgbClr>
                  </a:gs>
                  <a:gs pos="100000">
                    <a:srgbClr val="A5C2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4005064"/>
            <a:ext cx="73180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15 089 704 160</a:t>
            </a:r>
            <a:endParaRPr lang="ru-RU" sz="8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Дуга 9"/>
          <p:cNvSpPr/>
          <p:nvPr/>
        </p:nvSpPr>
        <p:spPr>
          <a:xfrm rot="8160000">
            <a:off x="6334243" y="3424842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8160000">
            <a:off x="4246010" y="3496852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8160000">
            <a:off x="2373804" y="3496851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8160000">
            <a:off x="394090" y="3496851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68344" y="5169217"/>
            <a:ext cx="1714524" cy="1688783"/>
          </a:xfrm>
          <a:prstGeom prst="rect">
            <a:avLst/>
          </a:prstGeom>
          <a:noFill/>
        </p:spPr>
      </p:pic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B14-BB4C-42FB-BF21-2AEEEE793B26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5048" y="62061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Запишите пять раз подряд цифру 6. Прочитайте получившееся число.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3284984"/>
            <a:ext cx="30380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66666</a:t>
            </a:r>
            <a:endParaRPr lang="ru-RU" sz="8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Дуга 4"/>
          <p:cNvSpPr/>
          <p:nvPr/>
        </p:nvSpPr>
        <p:spPr>
          <a:xfrm rot="8160000">
            <a:off x="4174003" y="2704763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8160000">
            <a:off x="2589826" y="2704763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6370" y="1916790"/>
            <a:ext cx="1714524" cy="1688783"/>
          </a:xfrm>
          <a:prstGeom prst="rect">
            <a:avLst/>
          </a:prstGeom>
          <a:noFill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8E1E-EBAA-4416-A860-9AD5C815C17B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Запишите пять раз подряд число 80. Прочитайте получившееся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число.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2060848"/>
            <a:ext cx="58913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8080808080</a:t>
            </a:r>
            <a:endParaRPr lang="ru-RU" sz="8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уга 3"/>
          <p:cNvSpPr/>
          <p:nvPr/>
        </p:nvSpPr>
        <p:spPr>
          <a:xfrm rot="8160000">
            <a:off x="5542156" y="1480628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8160000">
            <a:off x="3885971" y="1480628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8160000">
            <a:off x="2229787" y="1480628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8160000">
            <a:off x="645611" y="1408620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24128" y="3861048"/>
            <a:ext cx="1714524" cy="1688783"/>
          </a:xfrm>
          <a:prstGeom prst="rect">
            <a:avLst/>
          </a:prstGeom>
          <a:noFill/>
        </p:spPr>
      </p:pic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E30-B030-4313-8B95-194AE4A9224E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16" y="260648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Прочитайте число, которое получится, если число 674 записать подряд: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а) два раза;  б) три раза;  в) четыре раза.</a:t>
            </a:r>
            <a:endParaRPr lang="ru-RU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1916832"/>
            <a:ext cx="3608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674674</a:t>
            </a:r>
            <a:endParaRPr lang="ru-RU" sz="8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уга 3"/>
          <p:cNvSpPr/>
          <p:nvPr/>
        </p:nvSpPr>
        <p:spPr>
          <a:xfrm rot="8160000">
            <a:off x="4606051" y="1336611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8160000">
            <a:off x="2949867" y="1336611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95736" y="3429000"/>
            <a:ext cx="53206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674674674</a:t>
            </a:r>
            <a:endParaRPr lang="ru-RU" sz="8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8160000">
            <a:off x="5470147" y="2848781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8160000">
            <a:off x="3741956" y="2848779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8160000">
            <a:off x="2085770" y="2848781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27663" y="4869161"/>
            <a:ext cx="70326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674674674674</a:t>
            </a:r>
            <a:endParaRPr lang="ru-RU" sz="8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Дуга 10"/>
          <p:cNvSpPr/>
          <p:nvPr/>
        </p:nvSpPr>
        <p:spPr>
          <a:xfrm rot="8160000">
            <a:off x="6190226" y="4216932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8160000">
            <a:off x="4462035" y="4216932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8160000">
            <a:off x="2733843" y="4216932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8160000">
            <a:off x="933643" y="4144923"/>
            <a:ext cx="2020130" cy="1950818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64288" y="2492896"/>
            <a:ext cx="1714524" cy="1688783"/>
          </a:xfrm>
          <a:prstGeom prst="rect">
            <a:avLst/>
          </a:prstGeom>
          <a:noFill/>
        </p:spPr>
      </p:pic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EF01-E1DA-4FB2-A83B-DF45CC1E9B4F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0080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	а) 1260 - 120 : 2;</a:t>
            </a:r>
          </a:p>
          <a:p>
            <a:pPr>
              <a:buNone/>
            </a:pP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 	б) (5003 - 7) · (300 - 300); </a:t>
            </a:r>
          </a:p>
          <a:p>
            <a:pPr>
              <a:buNone/>
            </a:pP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	в) (500 - 100 + 200) : (301 – З00);</a:t>
            </a:r>
          </a:p>
          <a:p>
            <a:pPr>
              <a:buNone/>
            </a:pP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	г) 20 · 10 : 2.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Назовите порядок действий и устно вычислите:</a:t>
            </a:r>
          </a:p>
        </p:txBody>
      </p:sp>
      <p:pic>
        <p:nvPicPr>
          <p:cNvPr id="5" name="Picture 2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148064" y="4221088"/>
            <a:ext cx="1714524" cy="1688783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57BE-FAD7-4B5D-871E-17D1FE75B50A}" type="datetime1">
              <a:rPr lang="ru-RU" smtClean="0"/>
              <a:pPr/>
              <a:t>30.07.2011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Галина Михайловна</a:t>
            </a:r>
            <a:endParaRPr lang="ru-RU" dirty="0"/>
          </a:p>
        </p:txBody>
      </p:sp>
      <p:sp>
        <p:nvSpPr>
          <p:cNvPr id="9" name="Пятно 1 8"/>
          <p:cNvSpPr/>
          <p:nvPr/>
        </p:nvSpPr>
        <p:spPr>
          <a:xfrm>
            <a:off x="5076070" y="1628750"/>
            <a:ext cx="1979640" cy="7921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1 200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6732300" y="2348850"/>
            <a:ext cx="1979640" cy="7921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0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7164360" y="3068950"/>
            <a:ext cx="1979640" cy="7921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6</a:t>
            </a:r>
            <a:r>
              <a:rPr lang="en-US" sz="2800" b="1" i="1" dirty="0" smtClean="0">
                <a:solidFill>
                  <a:srgbClr val="C00000"/>
                </a:solidFill>
              </a:rPr>
              <a:t>00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4139940" y="3501010"/>
            <a:ext cx="1979640" cy="79211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1</a:t>
            </a:r>
            <a:r>
              <a:rPr lang="en-US" sz="2800" b="1" i="1" dirty="0" smtClean="0">
                <a:solidFill>
                  <a:srgbClr val="C00000"/>
                </a:solidFill>
              </a:rPr>
              <a:t>00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4629</TotalTime>
  <Words>697</Words>
  <Application>Microsoft Office PowerPoint</Application>
  <PresentationFormat>Экран (4:3)</PresentationFormat>
  <Paragraphs>213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497</cp:revision>
  <dcterms:created xsi:type="dcterms:W3CDTF">2011-06-18T13:01:16Z</dcterms:created>
  <dcterms:modified xsi:type="dcterms:W3CDTF">2011-07-29T20:32:13Z</dcterms:modified>
</cp:coreProperties>
</file>