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1" r:id="rId2"/>
    <p:sldId id="273" r:id="rId3"/>
    <p:sldId id="316" r:id="rId4"/>
    <p:sldId id="317" r:id="rId5"/>
    <p:sldId id="318" r:id="rId6"/>
    <p:sldId id="319" r:id="rId7"/>
    <p:sldId id="320" r:id="rId8"/>
    <p:sldId id="321" r:id="rId9"/>
    <p:sldId id="298" r:id="rId10"/>
    <p:sldId id="322" r:id="rId11"/>
    <p:sldId id="323" r:id="rId12"/>
    <p:sldId id="324" r:id="rId13"/>
    <p:sldId id="325" r:id="rId14"/>
    <p:sldId id="306" r:id="rId15"/>
    <p:sldId id="302" r:id="rId16"/>
    <p:sldId id="326" r:id="rId17"/>
    <p:sldId id="327" r:id="rId18"/>
    <p:sldId id="305" r:id="rId19"/>
    <p:sldId id="307" r:id="rId20"/>
    <p:sldId id="328" r:id="rId21"/>
    <p:sldId id="315" r:id="rId22"/>
    <p:sldId id="283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19" autoAdjust="0"/>
    <p:restoredTop sz="94716" autoAdjust="0"/>
  </p:normalViewPr>
  <p:slideViewPr>
    <p:cSldViewPr>
      <p:cViewPr varScale="1">
        <p:scale>
          <a:sx n="63" d="100"/>
          <a:sy n="63" d="100"/>
        </p:scale>
        <p:origin x="-108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36A04-A049-4B4D-AD1C-E93FAD3D106A}" type="datetimeFigureOut">
              <a:rPr lang="ru-RU" smtClean="0"/>
              <a:pPr/>
              <a:t>12.06.2012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5677E-61E4-49C7-8520-BF56A4C8FBA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№157 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№157 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№157 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D2C67-E4A9-4F94-82F7-524C84B9B38F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№152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D2C67-E4A9-4F94-82F7-524C84B9B38F}" type="slidenum">
              <a:rPr lang="ru-RU" smtClean="0"/>
              <a:pPr/>
              <a:t>19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№ 153.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D2C67-E4A9-4F94-82F7-524C84B9B38F}" type="slidenum">
              <a:rPr lang="ru-RU" smtClean="0"/>
              <a:pPr/>
              <a:t>21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emf"/><Relationship Id="rId4" Type="http://schemas.openxmlformats.org/officeDocument/2006/relationships/image" Target="../media/image5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705" y="2852920"/>
            <a:ext cx="8820590" cy="1080150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i="1" u="sng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Делимость чисел</a:t>
            </a:r>
          </a:p>
        </p:txBody>
      </p:sp>
      <p:pic>
        <p:nvPicPr>
          <p:cNvPr id="1028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236370" y="836640"/>
            <a:ext cx="1584220" cy="158422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015645" y="260560"/>
            <a:ext cx="511271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54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i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класс</a:t>
            </a:r>
            <a:br>
              <a:rPr lang="ru-RU" sz="5400" b="1" i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676570" y="9806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9" name="Picture 2" descr="C:\Documents and Settings\All Users\Документы\Мои рисунки\Образцы рисунков\3LCCAL3VWXVCAR01R14CAJKKEKDCA9G7WIFCA9G0LL8CAHXM5S7CAJ4CQ01CAATPEOJCALZBEMYCAB90X5HCA9SGP0JCA3J21JGCA2JOKWVCASJTJ29CAKEGE54CATC0ZUACAR0HD83CAU4RQXFCA3F8E4S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430" y="0"/>
            <a:ext cx="2706624" cy="1792224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701780" y="4221110"/>
            <a:ext cx="77404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ln w="1905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Урок №</a:t>
            </a:r>
            <a:r>
              <a:rPr lang="en-US" sz="3200" b="1" i="1" dirty="0" smtClean="0">
                <a:ln w="1905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13-15</a:t>
            </a:r>
          </a:p>
          <a:p>
            <a:pPr algn="ctr"/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НОД. Взаимно простые числа</a:t>
            </a:r>
          </a:p>
          <a:p>
            <a:pPr algn="ctr"/>
            <a:endParaRPr lang="en-US" sz="3200" b="1" i="1" dirty="0" smtClean="0">
              <a:ln w="1905"/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523604" y="260560"/>
            <a:ext cx="2096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Способ 2.</a:t>
            </a:r>
            <a:endParaRPr lang="ru-RU" sz="3600" b="1" i="1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440" y="836640"/>
            <a:ext cx="74980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Разложите числа на простые множители.</a:t>
            </a:r>
            <a:endParaRPr lang="ru-RU" sz="28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691600" y="2996940"/>
          <a:ext cx="1008140" cy="2453640"/>
        </p:xfrm>
        <a:graphic>
          <a:graphicData uri="http://schemas.openxmlformats.org/drawingml/2006/table">
            <a:tbl>
              <a:tblPr/>
              <a:tblGrid>
                <a:gridCol w="622028"/>
                <a:gridCol w="386112"/>
              </a:tblGrid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 </a:t>
                      </a: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 </a:t>
                      </a: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</a:t>
                      </a: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</a:t>
                      </a: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</a:t>
                      </a: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427980" y="2996940"/>
          <a:ext cx="1000132" cy="2453640"/>
        </p:xfrm>
        <a:graphic>
          <a:graphicData uri="http://schemas.openxmlformats.org/drawingml/2006/table">
            <a:tbl>
              <a:tblPr/>
              <a:tblGrid>
                <a:gridCol w="569195"/>
                <a:gridCol w="430937"/>
              </a:tblGrid>
              <a:tr h="40878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 </a:t>
                      </a: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39101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 </a:t>
                      </a: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39101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 </a:t>
                      </a: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39101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</a:t>
                      </a: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391010">
                <a:tc>
                  <a:txBody>
                    <a:bodyPr/>
                    <a:lstStyle/>
                    <a:p>
                      <a:pPr marR="889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</a:t>
                      </a: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539440" y="1484730"/>
            <a:ext cx="71111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Выпишите общие простые множители.</a:t>
            </a:r>
            <a:endParaRPr lang="ru-RU" sz="28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50" y="2060810"/>
            <a:ext cx="82811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Найдите произведение полученных простых множителей.</a:t>
            </a:r>
            <a:endParaRPr lang="ru-RU" sz="28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190467" y="5930200"/>
            <a:ext cx="43339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НОД(24;60) = 2 ∙ 2 ∙ 3 = 12.</a:t>
            </a:r>
            <a:endParaRPr lang="ru-RU" sz="28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430" y="5355293"/>
            <a:ext cx="83531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24 = 2 ∙ 2 ∙ 2 ∙ 3;                                  60 = 2 ∙ 2 ∙ 3 ∙ 5</a:t>
            </a:r>
            <a:endParaRPr lang="ru-RU" sz="28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1244300" y="5793825"/>
            <a:ext cx="6480900" cy="7315"/>
            <a:chOff x="1352877" y="5507115"/>
            <a:chExt cx="6480900" cy="7315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>
              <a:off x="7598553" y="5514430"/>
              <a:ext cx="23522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7166493" y="5514430"/>
              <a:ext cx="23522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6753627" y="5514430"/>
              <a:ext cx="23522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2701873" y="5507115"/>
              <a:ext cx="23522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1744916" y="5514430"/>
              <a:ext cx="23522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1352877" y="5514430"/>
              <a:ext cx="23522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2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41151" y="332570"/>
            <a:ext cx="3861698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НОД(50; 175) = ?</a:t>
            </a:r>
            <a:endParaRPr lang="ru-RU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267680" y="1628750"/>
          <a:ext cx="1008140" cy="1962912"/>
        </p:xfrm>
        <a:graphic>
          <a:graphicData uri="http://schemas.openxmlformats.org/drawingml/2006/table">
            <a:tbl>
              <a:tblPr/>
              <a:tblGrid>
                <a:gridCol w="622028"/>
                <a:gridCol w="386112"/>
              </a:tblGrid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 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 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</a:t>
                      </a: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004060" y="1628750"/>
          <a:ext cx="1080150" cy="1962912"/>
        </p:xfrm>
        <a:graphic>
          <a:graphicData uri="http://schemas.openxmlformats.org/drawingml/2006/table">
            <a:tbl>
              <a:tblPr/>
              <a:tblGrid>
                <a:gridCol w="614734"/>
                <a:gridCol w="465416"/>
              </a:tblGrid>
              <a:tr h="40878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175 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39101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 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39101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 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 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391010">
                <a:tc>
                  <a:txBody>
                    <a:bodyPr/>
                    <a:lstStyle/>
                    <a:p>
                      <a:pPr marR="889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</a:t>
                      </a: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9440" y="4077090"/>
            <a:ext cx="8353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 = 2 ∙ 5 ∙ 5;                              175 = 5 ∙ 5 ∙ 7</a:t>
            </a:r>
            <a:endParaRPr lang="ru-RU" sz="28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1327360" y="4581160"/>
            <a:ext cx="5496144" cy="0"/>
            <a:chOff x="1276677" y="5514430"/>
            <a:chExt cx="5496144" cy="0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>
              <a:off x="6537597" y="5514430"/>
              <a:ext cx="23522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6033527" y="5514430"/>
              <a:ext cx="23522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1729676" y="5514430"/>
              <a:ext cx="23522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1276677" y="5514430"/>
              <a:ext cx="23522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Прямоугольник 16"/>
          <p:cNvSpPr/>
          <p:nvPr/>
        </p:nvSpPr>
        <p:spPr>
          <a:xfrm>
            <a:off x="2195670" y="5229250"/>
            <a:ext cx="38851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НОД(50;175) = 5 ∙ 5= 25</a:t>
            </a:r>
            <a:endParaRPr lang="ru-RU" sz="28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41151" y="332570"/>
            <a:ext cx="4098943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НОД (675; 875) = ?</a:t>
            </a:r>
            <a:endParaRPr lang="ru-RU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267680" y="1124680"/>
          <a:ext cx="1008140" cy="2944368"/>
        </p:xfrm>
        <a:graphic>
          <a:graphicData uri="http://schemas.openxmlformats.org/drawingml/2006/table">
            <a:tbl>
              <a:tblPr/>
              <a:tblGrid>
                <a:gridCol w="622028"/>
                <a:gridCol w="386112"/>
              </a:tblGrid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675 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225 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75 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004060" y="1196690"/>
          <a:ext cx="1080150" cy="2453640"/>
        </p:xfrm>
        <a:graphic>
          <a:graphicData uri="http://schemas.openxmlformats.org/drawingml/2006/table">
            <a:tbl>
              <a:tblPr/>
              <a:tblGrid>
                <a:gridCol w="614734"/>
                <a:gridCol w="465416"/>
              </a:tblGrid>
              <a:tr h="40878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875 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39101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175 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39101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 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391010">
                <a:tc>
                  <a:txBody>
                    <a:bodyPr/>
                    <a:lstStyle/>
                    <a:p>
                      <a:pPr marR="889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 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391010">
                <a:tc>
                  <a:txBody>
                    <a:bodyPr/>
                    <a:lstStyle/>
                    <a:p>
                      <a:pPr marR="889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9440" y="4077090"/>
            <a:ext cx="8353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675 = 3 ∙ 3 ∙ 3 · 5 · 5;                              875 = 5 · 5 ∙ 5 ∙ 7</a:t>
            </a:r>
            <a:endParaRPr lang="ru-RU" sz="28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2915770" y="4588475"/>
            <a:ext cx="4915874" cy="0"/>
            <a:chOff x="1352877" y="5514430"/>
            <a:chExt cx="4915874" cy="0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>
              <a:off x="6033527" y="5514430"/>
              <a:ext cx="23522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5627757" y="5514430"/>
              <a:ext cx="23522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1744916" y="5514430"/>
              <a:ext cx="23522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1352877" y="5514430"/>
              <a:ext cx="23522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Прямоугольник 16"/>
          <p:cNvSpPr/>
          <p:nvPr/>
        </p:nvSpPr>
        <p:spPr>
          <a:xfrm>
            <a:off x="2195670" y="5229250"/>
            <a:ext cx="40646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НОД(675;875) = 5 ∙ 5= 25</a:t>
            </a:r>
            <a:endParaRPr lang="ru-RU" sz="28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41151" y="332570"/>
            <a:ext cx="4336187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НОД (7920; 594) = ?</a:t>
            </a:r>
            <a:endParaRPr lang="ru-RU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55470" y="908650"/>
          <a:ext cx="1368190" cy="4416552"/>
        </p:xfrm>
        <a:graphic>
          <a:graphicData uri="http://schemas.openxmlformats.org/drawingml/2006/table">
            <a:tbl>
              <a:tblPr/>
              <a:tblGrid>
                <a:gridCol w="844181"/>
                <a:gridCol w="524009"/>
              </a:tblGrid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7920 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3960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1980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990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495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165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059790" y="1052670"/>
          <a:ext cx="1080150" cy="2944368"/>
        </p:xfrm>
        <a:graphic>
          <a:graphicData uri="http://schemas.openxmlformats.org/drawingml/2006/table">
            <a:tbl>
              <a:tblPr/>
              <a:tblGrid>
                <a:gridCol w="614734"/>
                <a:gridCol w="465416"/>
              </a:tblGrid>
              <a:tr h="40878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594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39101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297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39101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391010">
                <a:tc>
                  <a:txBody>
                    <a:bodyPr/>
                    <a:lstStyle/>
                    <a:p>
                      <a:pPr marR="889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391010">
                <a:tc>
                  <a:txBody>
                    <a:bodyPr/>
                    <a:lstStyle/>
                    <a:p>
                      <a:pPr marR="889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391010">
                <a:tc>
                  <a:txBody>
                    <a:bodyPr/>
                    <a:lstStyle/>
                    <a:p>
                      <a:pPr marR="889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2771750" y="5589300"/>
            <a:ext cx="5570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НОД(7920;594) = 2 ∙ 3 ∙ 3 · 11 = 198</a:t>
            </a:r>
            <a:endParaRPr lang="ru-RU" sz="28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83710" y="3933070"/>
            <a:ext cx="52200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7920 = 2 ∙ 2 ∙ 2 · 2 · 3 · 3 · 5 · 11              </a:t>
            </a:r>
          </a:p>
          <a:p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594 = 2 · 3 ∙ 3 ∙ 3 · 11</a:t>
            </a:r>
            <a:endParaRPr lang="ru-RU" sz="28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3559906" y="4406660"/>
            <a:ext cx="3479628" cy="432060"/>
            <a:chOff x="4939146" y="4766710"/>
            <a:chExt cx="3479628" cy="432060"/>
          </a:xfrm>
        </p:grpSpPr>
        <p:grpSp>
          <p:nvGrpSpPr>
            <p:cNvPr id="10" name="Группа 9"/>
            <p:cNvGrpSpPr/>
            <p:nvPr/>
          </p:nvGrpSpPr>
          <p:grpSpPr>
            <a:xfrm>
              <a:off x="4939146" y="4766710"/>
              <a:ext cx="2524304" cy="432060"/>
              <a:chOff x="1257483" y="5507115"/>
              <a:chExt cx="2524304" cy="432060"/>
            </a:xfrm>
          </p:grpSpPr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2106363" y="5939175"/>
                <a:ext cx="235224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1663253" y="5939175"/>
                <a:ext cx="235224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1257483" y="5939175"/>
                <a:ext cx="235224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3546563" y="5507115"/>
                <a:ext cx="235224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3114503" y="5514430"/>
                <a:ext cx="235224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1352877" y="5514430"/>
                <a:ext cx="235224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Прямая соединительная линия 17"/>
            <p:cNvCxnSpPr/>
            <p:nvPr/>
          </p:nvCxnSpPr>
          <p:spPr>
            <a:xfrm>
              <a:off x="8183550" y="4797190"/>
              <a:ext cx="23522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6735206" y="5198770"/>
              <a:ext cx="23522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400" y="188550"/>
            <a:ext cx="8353160" cy="107721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Алгоритм нахождения 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наибольшего общего  делителя 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нескольких </a:t>
            </a:r>
            <a:r>
              <a:rPr lang="ru-RU" sz="32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чисел</a:t>
            </a:r>
            <a:r>
              <a:rPr lang="ru-RU" sz="32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i="1" spc="50" dirty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9720" y="1268700"/>
            <a:ext cx="86045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Чтобы найти 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наибольший общий 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делитель</a:t>
            </a:r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нескольких 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натуральных чисел, надо:</a:t>
            </a:r>
          </a:p>
          <a:p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разложить их на простые множители; </a:t>
            </a:r>
          </a:p>
          <a:p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2) из множителей, входящих в 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каждое разложение подчеркнуть общие множители;</a:t>
            </a:r>
            <a:endParaRPr lang="ru-RU" sz="28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3) найти произведение 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подчеркнутых множителей.</a:t>
            </a:r>
            <a:endParaRPr lang="ru-RU" sz="2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1400" y="4869200"/>
            <a:ext cx="83531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все данные числа 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делятся на одно из них, 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это число 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является наибольшим общим делителем данных чисел.</a:t>
            </a:r>
            <a:endParaRPr lang="ru-RU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Выноска-облако 11"/>
          <p:cNvSpPr/>
          <p:nvPr/>
        </p:nvSpPr>
        <p:spPr>
          <a:xfrm>
            <a:off x="1133840" y="1268700"/>
            <a:ext cx="6876320" cy="1143008"/>
          </a:xfrm>
          <a:prstGeom prst="cloudCallout">
            <a:avLst>
              <a:gd name="adj1" fmla="val 49224"/>
              <a:gd name="adj2" fmla="val 2000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нужно сделать, чтобы ответить на вопрос задачи? </a:t>
            </a:r>
            <a:endParaRPr lang="ru-RU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82492" y="0"/>
            <a:ext cx="1403013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Задача.</a:t>
            </a:r>
            <a:endParaRPr lang="ru-RU" sz="28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Picture 5" descr="C:\Documents and Settings\Admin\Local Settings\Temporary Internet Files\Content.IE5\ADJ35YBO\MC900215609[1].wm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9D4EB"/>
              </a:clrFrom>
              <a:clrTo>
                <a:srgbClr val="C9D4E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7292" y="2937514"/>
            <a:ext cx="1628567" cy="1980234"/>
          </a:xfrm>
          <a:prstGeom prst="rect">
            <a:avLst/>
          </a:prstGeom>
          <a:noFill/>
        </p:spPr>
      </p:pic>
      <p:pic>
        <p:nvPicPr>
          <p:cNvPr id="23" name="Picture 11" descr="C:\Documents and Settings\Admin\Local Settings\Temporary Internet Files\Content.IE5\BYI8Z7AJ\MC900290222[1].wm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C9D4EB"/>
              </a:clrFrom>
              <a:clrTo>
                <a:srgbClr val="C9D4E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83044" y="4151960"/>
            <a:ext cx="1039247" cy="760899"/>
          </a:xfrm>
          <a:prstGeom prst="rect">
            <a:avLst/>
          </a:prstGeom>
          <a:noFill/>
        </p:spPr>
      </p:pic>
      <p:pic>
        <p:nvPicPr>
          <p:cNvPr id="25" name="Picture 11" descr="C:\Documents and Settings\Admin\Local Settings\Temporary Internet Files\Content.IE5\BYI8Z7AJ\MC900290222[1].wm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C9D4EB"/>
              </a:clrFrom>
              <a:clrTo>
                <a:srgbClr val="C9D4E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68796" y="3866208"/>
            <a:ext cx="1039247" cy="760899"/>
          </a:xfrm>
          <a:prstGeom prst="rect">
            <a:avLst/>
          </a:prstGeom>
          <a:noFill/>
        </p:spPr>
      </p:pic>
      <p:pic>
        <p:nvPicPr>
          <p:cNvPr id="26" name="Picture 11" descr="C:\Documents and Settings\Admin\Local Settings\Temporary Internet Files\Content.IE5\BYI8Z7AJ\MC900290222[1].wm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C9D4EB"/>
              </a:clrFrom>
              <a:clrTo>
                <a:srgbClr val="C9D4E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25986" y="3723332"/>
            <a:ext cx="1039247" cy="760899"/>
          </a:xfrm>
          <a:prstGeom prst="rect">
            <a:avLst/>
          </a:prstGeom>
          <a:noFill/>
        </p:spPr>
      </p:pic>
      <p:pic>
        <p:nvPicPr>
          <p:cNvPr id="27" name="Picture 11" descr="C:\Documents and Settings\Admin\Local Settings\Temporary Internet Files\Content.IE5\BYI8Z7AJ\MC900290222[1].wm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C9D4EB"/>
              </a:clrFrom>
              <a:clrTo>
                <a:srgbClr val="C9D4E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83044" y="3151828"/>
            <a:ext cx="1039247" cy="760899"/>
          </a:xfrm>
          <a:prstGeom prst="rect">
            <a:avLst/>
          </a:prstGeom>
          <a:noFill/>
        </p:spPr>
      </p:pic>
      <p:pic>
        <p:nvPicPr>
          <p:cNvPr id="28" name="Picture 5" descr="C:\Documents and Settings\Admin\Local Settings\Temporary Internet Files\Content.IE5\ADJ35YBO\MC900215609[1].wm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9D4EB"/>
              </a:clrFrom>
              <a:clrTo>
                <a:srgbClr val="C9D4E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12134" y="2866076"/>
            <a:ext cx="1628567" cy="1980234"/>
          </a:xfrm>
          <a:prstGeom prst="rect">
            <a:avLst/>
          </a:prstGeom>
          <a:noFill/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C9D4EB"/>
              </a:clrFrom>
              <a:clrTo>
                <a:srgbClr val="C9D4E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5010" y="3151828"/>
            <a:ext cx="629965" cy="629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C9D4EB"/>
              </a:clrFrom>
              <a:clrTo>
                <a:srgbClr val="C9D4E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762" y="3080390"/>
            <a:ext cx="629965" cy="629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C9D4EB"/>
              </a:clrFrom>
              <a:clrTo>
                <a:srgbClr val="C9D4E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6514" y="3080390"/>
            <a:ext cx="629965" cy="629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C9D4EB"/>
              </a:clrFrom>
              <a:clrTo>
                <a:srgbClr val="C9D4E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5076" y="4009084"/>
            <a:ext cx="629965" cy="629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C9D4EB"/>
              </a:clrFrom>
              <a:clrTo>
                <a:srgbClr val="C9D4E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0828" y="3937646"/>
            <a:ext cx="629965" cy="629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C9D4EB"/>
              </a:clrFrom>
              <a:clrTo>
                <a:srgbClr val="C9D4E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3704" y="3723332"/>
            <a:ext cx="629965" cy="629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C9D4EB"/>
              </a:clrFrom>
              <a:clrTo>
                <a:srgbClr val="C9D4E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7886" y="4151960"/>
            <a:ext cx="629965" cy="629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C9D4EB"/>
              </a:clrFrom>
              <a:clrTo>
                <a:srgbClr val="C9D4E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762" y="3794770"/>
            <a:ext cx="629965" cy="629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C9D4EB"/>
              </a:clrFrom>
              <a:clrTo>
                <a:srgbClr val="C9D4E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6514" y="3723332"/>
            <a:ext cx="629965" cy="629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" name="TextBox 37"/>
          <p:cNvSpPr txBox="1"/>
          <p:nvPr/>
        </p:nvSpPr>
        <p:spPr>
          <a:xfrm>
            <a:off x="467430" y="4797190"/>
            <a:ext cx="19227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32 яблока</a:t>
            </a:r>
            <a:endParaRPr lang="ru-RU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04310" y="4653170"/>
            <a:ext cx="15738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40 груш</a:t>
            </a:r>
            <a:endParaRPr lang="ru-RU" sz="3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987780" y="5301260"/>
            <a:ext cx="279050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НОД (32; 40) = 8.</a:t>
            </a:r>
          </a:p>
          <a:p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Ответ: 8 наборов.</a:t>
            </a:r>
            <a:endParaRPr lang="ru-RU" sz="24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Дата 4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43" name="Номер слайда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44" name="Нижний колонтитул 4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125700" y="476590"/>
            <a:ext cx="8892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одной корзине 32 яблока, в другой корзине 40 груш.  Какое наибольшее количество одинаковых наборов можно  составить, используя эти фрукты.</a:t>
            </a:r>
            <a:endParaRPr lang="ru-RU" sz="20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Выноска-облако 10"/>
          <p:cNvSpPr/>
          <p:nvPr/>
        </p:nvSpPr>
        <p:spPr>
          <a:xfrm>
            <a:off x="251400" y="1340710"/>
            <a:ext cx="7993110" cy="1785926"/>
          </a:xfrm>
          <a:prstGeom prst="cloudCallout">
            <a:avLst>
              <a:gd name="adj1" fmla="val -44855"/>
              <a:gd name="adj2" fmla="val 3368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Найти наибольшее число, на которое делятся числа 32 и 40, то есть найти их </a:t>
            </a: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наибольший общий делитель.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38" grpId="0"/>
      <p:bldP spid="39" grpId="0"/>
      <p:bldP spid="40" grpId="0"/>
      <p:bldP spid="11" grpId="0" animBg="1"/>
      <p:bldP spid="11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420" y="1844780"/>
            <a:ext cx="496869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35:   1, 5, 7, 35</a:t>
            </a:r>
            <a:br>
              <a:rPr lang="ru-RU" sz="32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88:  1, 2, 4, 8, 11, 22, 44, 88</a:t>
            </a:r>
            <a:endParaRPr lang="ru-RU" sz="3200" i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9695" y="188550"/>
            <a:ext cx="89646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357188" algn="l"/>
                <a:tab pos="3382963" algn="l"/>
              </a:tabLst>
            </a:pP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каждой пары чисел: 35 и 88;  25 и 9;  5 и 3;  7 и 8;  </a:t>
            </a:r>
            <a:endParaRPr lang="ru-RU" sz="24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57188" algn="l"/>
                <a:tab pos="3382963" algn="l"/>
              </a:tabLst>
            </a:pP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Найдите все делители каждого числа.	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57188" algn="l"/>
                <a:tab pos="3382963" algn="l"/>
              </a:tabLst>
            </a:pP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Подчеркните их общие делители.</a:t>
            </a: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652150" y="2060810"/>
            <a:ext cx="32522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НОД (35; 88) = 1.</a:t>
            </a:r>
            <a:endParaRPr lang="ru-R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21080" y="3212970"/>
            <a:ext cx="31833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НОД (25; 9) = 1; </a:t>
            </a:r>
            <a:endParaRPr lang="ru-RU" sz="3200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26264" y="4437140"/>
            <a:ext cx="29781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НОД( 5; 3) = 1; </a:t>
            </a:r>
            <a:endParaRPr lang="ru-RU" sz="32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62519" y="5373270"/>
            <a:ext cx="28418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НОД (7; 8) = 1.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51402" y="1412720"/>
            <a:ext cx="62411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57188" algn="l"/>
                <a:tab pos="3382963" algn="l"/>
              </a:tabLst>
            </a:pPr>
            <a:r>
              <a:rPr lang="ru-RU" sz="2400" b="1" i="1" dirty="0" smtClean="0">
                <a:solidFill>
                  <a:srgbClr val="1F497D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Выделите их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наибольший общий делитель.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95420" y="3068950"/>
            <a:ext cx="280839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25:   1, 5, 25</a:t>
            </a:r>
            <a:br>
              <a:rPr lang="ru-RU" sz="32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9:  1, 3, 9</a:t>
            </a:r>
            <a:endParaRPr lang="ru-RU" sz="3200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95420" y="4293120"/>
            <a:ext cx="223231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5:   1, 5</a:t>
            </a:r>
            <a:b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3:  1, 3</a:t>
            </a:r>
            <a:endParaRPr lang="ru-RU" sz="32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95420" y="5407940"/>
            <a:ext cx="223231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7:   1, 7</a:t>
            </a:r>
            <a:b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8:  1, 8</a:t>
            </a:r>
            <a:endParaRPr lang="ru-RU" sz="3200" i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1233250" y="1871070"/>
            <a:ext cx="488830" cy="1034430"/>
            <a:chOff x="6269760" y="5430040"/>
            <a:chExt cx="488830" cy="1034430"/>
          </a:xfrm>
        </p:grpSpPr>
        <p:sp>
          <p:nvSpPr>
            <p:cNvPr id="16" name="Кольцо 15"/>
            <p:cNvSpPr/>
            <p:nvPr/>
          </p:nvSpPr>
          <p:spPr>
            <a:xfrm>
              <a:off x="6326530" y="5430040"/>
              <a:ext cx="432060" cy="504070"/>
            </a:xfrm>
            <a:prstGeom prst="donut">
              <a:avLst>
                <a:gd name="adj" fmla="val 0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7" name="Кольцо 16"/>
            <p:cNvSpPr/>
            <p:nvPr/>
          </p:nvSpPr>
          <p:spPr>
            <a:xfrm>
              <a:off x="6269760" y="5960400"/>
              <a:ext cx="432060" cy="504070"/>
            </a:xfrm>
            <a:prstGeom prst="donut">
              <a:avLst>
                <a:gd name="adj" fmla="val 0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1331550" y="2348850"/>
            <a:ext cx="268610" cy="508260"/>
            <a:chOff x="1921154" y="5589300"/>
            <a:chExt cx="268610" cy="508260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1975450" y="5589300"/>
              <a:ext cx="214314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1921154" y="6097560"/>
              <a:ext cx="214314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Группа 20"/>
          <p:cNvGrpSpPr/>
          <p:nvPr/>
        </p:nvGrpSpPr>
        <p:grpSpPr>
          <a:xfrm>
            <a:off x="1115520" y="4797190"/>
            <a:ext cx="268610" cy="508260"/>
            <a:chOff x="1921154" y="5589300"/>
            <a:chExt cx="268610" cy="508260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>
              <a:off x="1975450" y="5589300"/>
              <a:ext cx="214314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1921154" y="6097560"/>
              <a:ext cx="214314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Группа 23"/>
          <p:cNvGrpSpPr/>
          <p:nvPr/>
        </p:nvGrpSpPr>
        <p:grpSpPr>
          <a:xfrm>
            <a:off x="1008840" y="3573020"/>
            <a:ext cx="519310" cy="508260"/>
            <a:chOff x="1670454" y="5589300"/>
            <a:chExt cx="519310" cy="508260"/>
          </a:xfrm>
        </p:grpSpPr>
        <p:cxnSp>
          <p:nvCxnSpPr>
            <p:cNvPr id="25" name="Прямая соединительная линия 24"/>
            <p:cNvCxnSpPr/>
            <p:nvPr/>
          </p:nvCxnSpPr>
          <p:spPr>
            <a:xfrm>
              <a:off x="1975450" y="5589300"/>
              <a:ext cx="214314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1670454" y="6097560"/>
              <a:ext cx="214314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Группа 26"/>
          <p:cNvGrpSpPr/>
          <p:nvPr/>
        </p:nvGrpSpPr>
        <p:grpSpPr>
          <a:xfrm>
            <a:off x="899490" y="3125720"/>
            <a:ext cx="735340" cy="1034430"/>
            <a:chOff x="6224040" y="5460520"/>
            <a:chExt cx="735340" cy="1034430"/>
          </a:xfrm>
        </p:grpSpPr>
        <p:sp>
          <p:nvSpPr>
            <p:cNvPr id="28" name="Кольцо 27"/>
            <p:cNvSpPr/>
            <p:nvPr/>
          </p:nvSpPr>
          <p:spPr>
            <a:xfrm>
              <a:off x="6527320" y="5460520"/>
              <a:ext cx="432060" cy="504070"/>
            </a:xfrm>
            <a:prstGeom prst="donut">
              <a:avLst>
                <a:gd name="adj" fmla="val 0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9" name="Кольцо 28"/>
            <p:cNvSpPr/>
            <p:nvPr/>
          </p:nvSpPr>
          <p:spPr>
            <a:xfrm>
              <a:off x="6224040" y="5990880"/>
              <a:ext cx="432060" cy="504070"/>
            </a:xfrm>
            <a:prstGeom prst="donut">
              <a:avLst>
                <a:gd name="adj" fmla="val 0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1115520" y="5881530"/>
            <a:ext cx="283850" cy="493020"/>
            <a:chOff x="1921154" y="5665500"/>
            <a:chExt cx="283850" cy="493020"/>
          </a:xfrm>
        </p:grpSpPr>
        <p:cxnSp>
          <p:nvCxnSpPr>
            <p:cNvPr id="31" name="Прямая соединительная линия 30"/>
            <p:cNvCxnSpPr/>
            <p:nvPr/>
          </p:nvCxnSpPr>
          <p:spPr>
            <a:xfrm>
              <a:off x="1990690" y="5665500"/>
              <a:ext cx="214314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>
              <a:off x="1921154" y="6158520"/>
              <a:ext cx="214314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Группа 32"/>
          <p:cNvGrpSpPr/>
          <p:nvPr/>
        </p:nvGrpSpPr>
        <p:grpSpPr>
          <a:xfrm>
            <a:off x="999310" y="4369320"/>
            <a:ext cx="506740" cy="1003950"/>
            <a:chOff x="6452640" y="5460520"/>
            <a:chExt cx="506740" cy="1003950"/>
          </a:xfrm>
        </p:grpSpPr>
        <p:sp>
          <p:nvSpPr>
            <p:cNvPr id="34" name="Кольцо 33"/>
            <p:cNvSpPr/>
            <p:nvPr/>
          </p:nvSpPr>
          <p:spPr>
            <a:xfrm>
              <a:off x="6527320" y="5460520"/>
              <a:ext cx="432060" cy="504070"/>
            </a:xfrm>
            <a:prstGeom prst="donut">
              <a:avLst>
                <a:gd name="adj" fmla="val 0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5" name="Кольцо 34"/>
            <p:cNvSpPr/>
            <p:nvPr/>
          </p:nvSpPr>
          <p:spPr>
            <a:xfrm>
              <a:off x="6452640" y="5960400"/>
              <a:ext cx="432060" cy="504070"/>
            </a:xfrm>
            <a:prstGeom prst="donut">
              <a:avLst>
                <a:gd name="adj" fmla="val 0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1001980" y="5438420"/>
            <a:ext cx="506740" cy="1003950"/>
            <a:chOff x="6452640" y="5460520"/>
            <a:chExt cx="506740" cy="1003950"/>
          </a:xfrm>
        </p:grpSpPr>
        <p:sp>
          <p:nvSpPr>
            <p:cNvPr id="37" name="Кольцо 36"/>
            <p:cNvSpPr/>
            <p:nvPr/>
          </p:nvSpPr>
          <p:spPr>
            <a:xfrm>
              <a:off x="6527320" y="5460520"/>
              <a:ext cx="432060" cy="504070"/>
            </a:xfrm>
            <a:prstGeom prst="donut">
              <a:avLst>
                <a:gd name="adj" fmla="val 0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8" name="Кольцо 37"/>
            <p:cNvSpPr/>
            <p:nvPr/>
          </p:nvSpPr>
          <p:spPr>
            <a:xfrm>
              <a:off x="6452640" y="5960400"/>
              <a:ext cx="432060" cy="504070"/>
            </a:xfrm>
            <a:prstGeom prst="donut">
              <a:avLst>
                <a:gd name="adj" fmla="val 0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2" grpId="0"/>
      <p:bldP spid="13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460" y="1803250"/>
            <a:ext cx="32522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НОД (35; 88) = 1</a:t>
            </a:r>
            <a:endParaRPr lang="ru-R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24160" y="1844780"/>
            <a:ext cx="30470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НОД (25; 9) = 1 </a:t>
            </a:r>
            <a:endParaRPr lang="ru-RU" sz="3200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460" y="2564880"/>
            <a:ext cx="28418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НОД( 5; 3) = 1 </a:t>
            </a:r>
            <a:endParaRPr lang="ru-RU" sz="32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65599" y="2564880"/>
            <a:ext cx="28418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НОД (7; 8) = 1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420" y="188550"/>
            <a:ext cx="8353160" cy="144655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Такие числа называются</a:t>
            </a:r>
          </a:p>
          <a:p>
            <a:pPr algn="ctr"/>
            <a:r>
              <a:rPr lang="ru-RU" sz="4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взаимно простыми.</a:t>
            </a:r>
            <a:endParaRPr lang="ru-RU" sz="4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3410" y="3573020"/>
            <a:ext cx="8641200" cy="255454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Натуральные числа называют </a:t>
            </a:r>
            <a:r>
              <a:rPr lang="ru-RU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взаимно простыми, </a:t>
            </a:r>
            <a:r>
              <a:rPr lang="ru-RU" sz="40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их наибольший общий делитель </a:t>
            </a:r>
          </a:p>
          <a:p>
            <a:pPr algn="ctr"/>
            <a:r>
              <a:rPr lang="ru-RU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равен 1.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Вертикальный свиток 11"/>
          <p:cNvSpPr/>
          <p:nvPr/>
        </p:nvSpPr>
        <p:spPr>
          <a:xfrm>
            <a:off x="821505" y="764630"/>
            <a:ext cx="7500990" cy="2808390"/>
          </a:xfrm>
          <a:prstGeom prst="verticalScroll">
            <a:avLst/>
          </a:prstGeom>
          <a:solidFill>
            <a:schemeClr val="accent3">
              <a:lumMod val="60000"/>
              <a:lumOff val="40000"/>
            </a:schemeClr>
          </a:solidFill>
          <a:ln w="66675">
            <a:solidFill>
              <a:schemeClr val="accent3">
                <a:lumMod val="50000"/>
                <a:alpha val="59000"/>
              </a:schemeClr>
            </a:solidFill>
          </a:ln>
          <a:effectLst>
            <a:outerShdw blurRad="279400" dist="50800" dir="6600000" algn="ctr" rotWithShape="0">
              <a:schemeClr val="accent6">
                <a:lumMod val="50000"/>
                <a:alpha val="71000"/>
              </a:schemeClr>
            </a:out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ru-RU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Древние греки придумали замечательный способ, позволяющий искать наибольший общий делитель двух натуральных чисел без разложения на множители. Он носил название «Алгоритма Евклида». </a:t>
            </a:r>
          </a:p>
          <a:p>
            <a:r>
              <a:rPr lang="ru-RU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Он заключается в том, что наибольшим общим делителем двух  натуральных чисел является последний, отличный от нуля, остаток при последовательном делении чисел.</a:t>
            </a:r>
            <a:endParaRPr lang="ru-RU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18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897710" y="116540"/>
            <a:ext cx="5348580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Историческая минутка.</a:t>
            </a:r>
            <a:endParaRPr lang="ru-RU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Вертикальный свиток 15"/>
          <p:cNvSpPr/>
          <p:nvPr/>
        </p:nvSpPr>
        <p:spPr>
          <a:xfrm>
            <a:off x="964381" y="3933070"/>
            <a:ext cx="7215238" cy="2584344"/>
          </a:xfrm>
          <a:prstGeom prst="verticalScroll">
            <a:avLst/>
          </a:prstGeom>
          <a:solidFill>
            <a:schemeClr val="accent3">
              <a:lumMod val="60000"/>
              <a:lumOff val="40000"/>
            </a:schemeClr>
          </a:solidFill>
          <a:ln w="66675">
            <a:solidFill>
              <a:schemeClr val="accent3">
                <a:lumMod val="50000"/>
                <a:alpha val="59000"/>
              </a:schemeClr>
            </a:solidFill>
          </a:ln>
          <a:effectLst>
            <a:outerShdw blurRad="279400" dist="50800" dir="6600000" algn="ctr" rotWithShape="0">
              <a:schemeClr val="accent6">
                <a:lumMod val="50000"/>
                <a:alpha val="71000"/>
              </a:schemeClr>
            </a:out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ru-RU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Положим, требуется найти НОД (455; 312), Тогда</a:t>
            </a:r>
          </a:p>
          <a:p>
            <a:r>
              <a:rPr lang="ru-RU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455 : 312 = 1 (ост. 143),  получаем 455 = 312 ∙ 1 + 143</a:t>
            </a:r>
          </a:p>
          <a:p>
            <a:r>
              <a:rPr lang="ru-RU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312 : 143 = 2 (ост. 26),                       312 = 143 ∙ 2 + 26</a:t>
            </a:r>
          </a:p>
          <a:p>
            <a:r>
              <a:rPr lang="ru-RU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143 : 26 = 5 (ост. 13),                         143 =26 ∙ 5 + 13</a:t>
            </a:r>
          </a:p>
          <a:p>
            <a:r>
              <a:rPr lang="ru-RU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26: 13 = 2 (ост. 0),                                26 = 13 ∙ 2</a:t>
            </a:r>
          </a:p>
          <a:p>
            <a:r>
              <a:rPr lang="ru-RU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Последний делитель или последний, отличный от нуля остаток 13 будет искомым НОД (455; 312) = 13.</a:t>
            </a:r>
            <a:endParaRPr lang="ru-RU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Выноска-облако 9"/>
          <p:cNvSpPr/>
          <p:nvPr/>
        </p:nvSpPr>
        <p:spPr>
          <a:xfrm>
            <a:off x="179390" y="2996940"/>
            <a:ext cx="8964610" cy="720100"/>
          </a:xfrm>
          <a:prstGeom prst="cloudCallout">
            <a:avLst>
              <a:gd name="adj1" fmla="val 43149"/>
              <a:gd name="adj2" fmla="val 34232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Как узнать, сколько ребят было на елке?</a:t>
            </a:r>
            <a:endParaRPr lang="ru-RU" sz="24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0" name="Группа 49"/>
          <p:cNvGrpSpPr/>
          <p:nvPr/>
        </p:nvGrpSpPr>
        <p:grpSpPr>
          <a:xfrm>
            <a:off x="467430" y="1329658"/>
            <a:ext cx="4536630" cy="1667282"/>
            <a:chOff x="1058382" y="1196690"/>
            <a:chExt cx="4536630" cy="1667282"/>
          </a:xfrm>
        </p:grpSpPr>
        <p:pic>
          <p:nvPicPr>
            <p:cNvPr id="9" name="Picture 8" descr="C:\Documents and Settings\Admin\Local Settings\Temporary Internet Files\Content.IE5\FIYQSKDT\MC900295843[1].wm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80"/>
                </a:clrFrom>
                <a:clrTo>
                  <a:srgbClr val="FFFF8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73331" y="1841919"/>
              <a:ext cx="1034359" cy="950614"/>
            </a:xfrm>
            <a:prstGeom prst="rect">
              <a:avLst/>
            </a:prstGeom>
            <a:noFill/>
          </p:spPr>
        </p:pic>
        <p:pic>
          <p:nvPicPr>
            <p:cNvPr id="12" name="Picture 11" descr="C:\Documents and Settings\Admin\Local Settings\Temporary Internet Files\Content.IE5\BYI8Z7AJ\MC900290222[1].wmf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80"/>
                </a:clrFrom>
                <a:clrTo>
                  <a:srgbClr val="FFFF8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01962" y="1984796"/>
              <a:ext cx="506300" cy="370694"/>
            </a:xfrm>
            <a:prstGeom prst="rect">
              <a:avLst/>
            </a:prstGeom>
            <a:noFill/>
          </p:spPr>
        </p:pic>
        <p:pic>
          <p:nvPicPr>
            <p:cNvPr id="13" name="Picture 2" descr="C:\Documents and Settings\Admin\Local Settings\Temporary Internet Files\Content.IE5\CNNPLQNM\MC900436894[1].pn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80"/>
                </a:clrFrom>
                <a:clrTo>
                  <a:srgbClr val="FFFF8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844772" y="1984796"/>
              <a:ext cx="377190" cy="377190"/>
            </a:xfrm>
            <a:prstGeom prst="rect">
              <a:avLst/>
            </a:prstGeom>
            <a:noFill/>
          </p:spPr>
        </p:pic>
        <p:pic>
          <p:nvPicPr>
            <p:cNvPr id="14" name="Picture 2" descr="C:\Documents and Settings\Admin\Local Settings\Temporary Internet Files\Content.IE5\CNNPLQNM\MC900436894[1].pn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80"/>
                </a:clrFrom>
                <a:clrTo>
                  <a:srgbClr val="FFFF8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59086" y="2127672"/>
              <a:ext cx="377190" cy="377190"/>
            </a:xfrm>
            <a:prstGeom prst="rect">
              <a:avLst/>
            </a:prstGeom>
            <a:noFill/>
          </p:spPr>
        </p:pic>
        <p:pic>
          <p:nvPicPr>
            <p:cNvPr id="16" name="Picture 8" descr="C:\Documents and Settings\Admin\Local Settings\Temporary Internet Files\Content.IE5\FIYQSKDT\MC900295843[1].wm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80"/>
                </a:clrFrom>
                <a:clrTo>
                  <a:srgbClr val="FFFF8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87714" y="1913358"/>
              <a:ext cx="1034359" cy="950614"/>
            </a:xfrm>
            <a:prstGeom prst="rect">
              <a:avLst/>
            </a:prstGeom>
            <a:noFill/>
          </p:spPr>
        </p:pic>
        <p:pic>
          <p:nvPicPr>
            <p:cNvPr id="17" name="Picture 11" descr="C:\Documents and Settings\Admin\Local Settings\Temporary Internet Files\Content.IE5\BYI8Z7AJ\MC900290222[1].wmf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80"/>
                </a:clrFrom>
                <a:clrTo>
                  <a:srgbClr val="FFFF8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916345" y="2056235"/>
              <a:ext cx="506300" cy="370694"/>
            </a:xfrm>
            <a:prstGeom prst="rect">
              <a:avLst/>
            </a:prstGeom>
            <a:noFill/>
          </p:spPr>
        </p:pic>
        <p:pic>
          <p:nvPicPr>
            <p:cNvPr id="18" name="Picture 2" descr="C:\Documents and Settings\Admin\Local Settings\Temporary Internet Files\Content.IE5\CNNPLQNM\MC900436894[1].pn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80"/>
                </a:clrFrom>
                <a:clrTo>
                  <a:srgbClr val="FFFF8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59155" y="2056235"/>
              <a:ext cx="377190" cy="377190"/>
            </a:xfrm>
            <a:prstGeom prst="rect">
              <a:avLst/>
            </a:prstGeom>
            <a:noFill/>
          </p:spPr>
        </p:pic>
        <p:pic>
          <p:nvPicPr>
            <p:cNvPr id="19" name="Picture 2" descr="C:\Documents and Settings\Admin\Local Settings\Temporary Internet Files\Content.IE5\CNNPLQNM\MC900436894[1].pn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80"/>
                </a:clrFrom>
                <a:clrTo>
                  <a:srgbClr val="FFFF8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73469" y="2199111"/>
              <a:ext cx="377190" cy="377190"/>
            </a:xfrm>
            <a:prstGeom prst="rect">
              <a:avLst/>
            </a:prstGeom>
            <a:noFill/>
          </p:spPr>
        </p:pic>
        <p:pic>
          <p:nvPicPr>
            <p:cNvPr id="20" name="Picture 8" descr="C:\Documents and Settings\Admin\Local Settings\Temporary Internet Files\Content.IE5\FIYQSKDT\MC900295843[1].wm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80"/>
                </a:clrFrom>
                <a:clrTo>
                  <a:srgbClr val="FFFF8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059218" y="1913358"/>
              <a:ext cx="1034359" cy="950614"/>
            </a:xfrm>
            <a:prstGeom prst="rect">
              <a:avLst/>
            </a:prstGeom>
            <a:noFill/>
          </p:spPr>
        </p:pic>
        <p:pic>
          <p:nvPicPr>
            <p:cNvPr id="21" name="Picture 11" descr="C:\Documents and Settings\Admin\Local Settings\Temporary Internet Files\Content.IE5\BYI8Z7AJ\MC900290222[1].wmf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80"/>
                </a:clrFrom>
                <a:clrTo>
                  <a:srgbClr val="FFFF8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487849" y="2056235"/>
              <a:ext cx="506300" cy="370694"/>
            </a:xfrm>
            <a:prstGeom prst="rect">
              <a:avLst/>
            </a:prstGeom>
            <a:noFill/>
          </p:spPr>
        </p:pic>
        <p:pic>
          <p:nvPicPr>
            <p:cNvPr id="22" name="Picture 2" descr="C:\Documents and Settings\Admin\Local Settings\Temporary Internet Files\Content.IE5\CNNPLQNM\MC900436894[1].pn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80"/>
                </a:clrFrom>
                <a:clrTo>
                  <a:srgbClr val="FFFF8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130659" y="2056235"/>
              <a:ext cx="377190" cy="377190"/>
            </a:xfrm>
            <a:prstGeom prst="rect">
              <a:avLst/>
            </a:prstGeom>
            <a:noFill/>
          </p:spPr>
        </p:pic>
        <p:pic>
          <p:nvPicPr>
            <p:cNvPr id="23" name="Picture 2" descr="C:\Documents and Settings\Admin\Local Settings\Temporary Internet Files\Content.IE5\CNNPLQNM\MC900436894[1].pn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80"/>
                </a:clrFrom>
                <a:clrTo>
                  <a:srgbClr val="FFFF8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344973" y="2199111"/>
              <a:ext cx="377190" cy="377190"/>
            </a:xfrm>
            <a:prstGeom prst="rect">
              <a:avLst/>
            </a:prstGeom>
            <a:noFill/>
          </p:spPr>
        </p:pic>
        <p:pic>
          <p:nvPicPr>
            <p:cNvPr id="24" name="Picture 8" descr="C:\Documents and Settings\Admin\Local Settings\Temporary Internet Files\Content.IE5\FIYQSKDT\MC900295843[1].wm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80"/>
                </a:clrFrom>
                <a:clrTo>
                  <a:srgbClr val="FFFF8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630722" y="1913358"/>
              <a:ext cx="1034359" cy="950614"/>
            </a:xfrm>
            <a:prstGeom prst="rect">
              <a:avLst/>
            </a:prstGeom>
            <a:noFill/>
          </p:spPr>
        </p:pic>
        <p:pic>
          <p:nvPicPr>
            <p:cNvPr id="25" name="Picture 11" descr="C:\Documents and Settings\Admin\Local Settings\Temporary Internet Files\Content.IE5\BYI8Z7AJ\MC900290222[1].wmf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80"/>
                </a:clrFrom>
                <a:clrTo>
                  <a:srgbClr val="FFFF8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59353" y="2056235"/>
              <a:ext cx="506300" cy="370694"/>
            </a:xfrm>
            <a:prstGeom prst="rect">
              <a:avLst/>
            </a:prstGeom>
            <a:noFill/>
          </p:spPr>
        </p:pic>
        <p:pic>
          <p:nvPicPr>
            <p:cNvPr id="26" name="Picture 2" descr="C:\Documents and Settings\Admin\Local Settings\Temporary Internet Files\Content.IE5\CNNPLQNM\MC900436894[1].pn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80"/>
                </a:clrFrom>
                <a:clrTo>
                  <a:srgbClr val="FFFF8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702163" y="2056235"/>
              <a:ext cx="377190" cy="377190"/>
            </a:xfrm>
            <a:prstGeom prst="rect">
              <a:avLst/>
            </a:prstGeom>
            <a:noFill/>
          </p:spPr>
        </p:pic>
        <p:pic>
          <p:nvPicPr>
            <p:cNvPr id="27" name="Picture 2" descr="C:\Documents and Settings\Admin\Local Settings\Temporary Internet Files\Content.IE5\CNNPLQNM\MC900436894[1].pn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80"/>
                </a:clrFrom>
                <a:clrTo>
                  <a:srgbClr val="FFFF8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16477" y="2199111"/>
              <a:ext cx="377190" cy="377190"/>
            </a:xfrm>
            <a:prstGeom prst="rect">
              <a:avLst/>
            </a:prstGeom>
            <a:noFill/>
          </p:spPr>
        </p:pic>
        <p:pic>
          <p:nvPicPr>
            <p:cNvPr id="28" name="Picture 8" descr="C:\Documents and Settings\Admin\Local Settings\Temporary Internet Files\Content.IE5\FIYQSKDT\MC900295843[1].wm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80"/>
                </a:clrFrom>
                <a:clrTo>
                  <a:srgbClr val="FFFF8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30392" y="1699044"/>
              <a:ext cx="1034359" cy="950614"/>
            </a:xfrm>
            <a:prstGeom prst="rect">
              <a:avLst/>
            </a:prstGeom>
            <a:noFill/>
          </p:spPr>
        </p:pic>
        <p:pic>
          <p:nvPicPr>
            <p:cNvPr id="29" name="Picture 11" descr="C:\Documents and Settings\Admin\Local Settings\Temporary Internet Files\Content.IE5\BYI8Z7AJ\MC900290222[1].wmf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80"/>
                </a:clrFrom>
                <a:clrTo>
                  <a:srgbClr val="FFFF8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59023" y="1841921"/>
              <a:ext cx="506300" cy="370694"/>
            </a:xfrm>
            <a:prstGeom prst="rect">
              <a:avLst/>
            </a:prstGeom>
            <a:noFill/>
          </p:spPr>
        </p:pic>
        <p:pic>
          <p:nvPicPr>
            <p:cNvPr id="30" name="Picture 2" descr="C:\Documents and Settings\Admin\Local Settings\Temporary Internet Files\Content.IE5\CNNPLQNM\MC900436894[1].pn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80"/>
                </a:clrFrom>
                <a:clrTo>
                  <a:srgbClr val="FFFF8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01833" y="1841921"/>
              <a:ext cx="377190" cy="377190"/>
            </a:xfrm>
            <a:prstGeom prst="rect">
              <a:avLst/>
            </a:prstGeom>
            <a:noFill/>
          </p:spPr>
        </p:pic>
        <p:pic>
          <p:nvPicPr>
            <p:cNvPr id="31" name="Picture 2" descr="C:\Documents and Settings\Admin\Local Settings\Temporary Internet Files\Content.IE5\CNNPLQNM\MC900436894[1].pn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80"/>
                </a:clrFrom>
                <a:clrTo>
                  <a:srgbClr val="FFFF8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16147" y="1984797"/>
              <a:ext cx="377190" cy="377190"/>
            </a:xfrm>
            <a:prstGeom prst="rect">
              <a:avLst/>
            </a:prstGeom>
            <a:noFill/>
          </p:spPr>
        </p:pic>
        <p:sp>
          <p:nvSpPr>
            <p:cNvPr id="32" name="TextBox 31"/>
            <p:cNvSpPr txBox="1"/>
            <p:nvPr/>
          </p:nvSpPr>
          <p:spPr>
            <a:xfrm>
              <a:off x="3167040" y="1196690"/>
              <a:ext cx="242797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123 апельсина</a:t>
              </a:r>
              <a:endPara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058382" y="1196690"/>
              <a:ext cx="179549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82 яблока </a:t>
              </a:r>
              <a:endPara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4" name="Дата 4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19</a:t>
            </a:fld>
            <a:endParaRPr lang="ru-RU" dirty="0"/>
          </a:p>
        </p:txBody>
      </p:sp>
      <p:sp>
        <p:nvSpPr>
          <p:cNvPr id="46" name="Нижний колонтитул 4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502800" y="0"/>
            <a:ext cx="8641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04788" fontAlgn="base">
              <a:spcBef>
                <a:spcPct val="0"/>
              </a:spcBef>
              <a:spcAft>
                <a:spcPct val="0"/>
              </a:spcAft>
              <a:tabLst>
                <a:tab pos="530225" algn="l"/>
              </a:tabLst>
            </a:pPr>
            <a:r>
              <a:rPr lang="ru-RU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Ребята получили на новогодней елке одинаковые подарки. Во всех подарках вместе было 123 апельсина и 82 яблока. Сколько ребят присутствовало на елке? Сколько апельсинов</a:t>
            </a:r>
            <a:r>
              <a:rPr lang="en-US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сколько яблок было в каждом подарке?</a:t>
            </a:r>
            <a:endParaRPr lang="ru-RU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Выноска-облако 10"/>
          <p:cNvSpPr/>
          <p:nvPr/>
        </p:nvSpPr>
        <p:spPr>
          <a:xfrm>
            <a:off x="0" y="3068950"/>
            <a:ext cx="8641200" cy="857256"/>
          </a:xfrm>
          <a:prstGeom prst="cloudCallout">
            <a:avLst>
              <a:gd name="adj1" fmla="val -51242"/>
              <a:gd name="adj2" fmla="val 3574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Найти НОД чисел 123 и 82.</a:t>
            </a:r>
            <a:endParaRPr lang="ru-RU" sz="24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Выноска-облако 34"/>
          <p:cNvSpPr/>
          <p:nvPr/>
        </p:nvSpPr>
        <p:spPr>
          <a:xfrm>
            <a:off x="683460" y="3068950"/>
            <a:ext cx="7715304" cy="1287028"/>
          </a:xfrm>
          <a:prstGeom prst="cloudCallout">
            <a:avLst>
              <a:gd name="adj1" fmla="val 43149"/>
              <a:gd name="adj2" fmla="val 34232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Количество апельсинов и яблок должно делиться на одно и то же наибольшее число.</a:t>
            </a:r>
            <a:endParaRPr lang="ru-RU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323410" y="4365130"/>
            <a:ext cx="849718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НОД (123; 82) = 41, значит, 41 человек.</a:t>
            </a:r>
          </a:p>
          <a:p>
            <a:pPr algn="ctr"/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123 : 41 = 3 (</a:t>
            </a:r>
            <a:r>
              <a:rPr lang="ru-RU" sz="3200" b="1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ап</a:t>
            </a:r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algn="ctr"/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82 : 41 = 2 (</a:t>
            </a:r>
            <a:r>
              <a:rPr lang="ru-RU" sz="3200" b="1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ябл</a:t>
            </a:r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algn="ctr"/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Ответ: ребят 41, апельсинов 3, яблок 2.</a:t>
            </a:r>
            <a:endParaRPr lang="ru-RU" sz="32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4860040" y="1628750"/>
            <a:ext cx="396055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Сколько ребят -?</a:t>
            </a:r>
          </a:p>
          <a:p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Сколько яблок - ?</a:t>
            </a:r>
          </a:p>
          <a:p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Сколько апельсинов -?</a:t>
            </a:r>
            <a:endParaRPr lang="ru-RU" sz="28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35" grpId="0" animBg="1"/>
      <p:bldP spid="5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419840" y="764630"/>
            <a:ext cx="2017284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5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Цели: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pic>
        <p:nvPicPr>
          <p:cNvPr id="10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444260" y="404580"/>
            <a:ext cx="1584220" cy="1584220"/>
          </a:xfrm>
          <a:prstGeom prst="rect">
            <a:avLst/>
          </a:prstGeom>
          <a:noFill/>
        </p:spPr>
      </p:pic>
      <p:pic>
        <p:nvPicPr>
          <p:cNvPr id="11" name="Picture 2" descr="C:\Documents and Settings\All Users\Документы\Мои рисунки\Образцы рисунков\3LCCAL3VWXVCAR01R14CAJKKEKDCA9G7WIFCA9G0LL8CAHXM5S7CAJ4CQ01CAATPEOJCALZBEMYCAB90X5HCA9SGP0JCA3J21JGCA2JOKWVCASJTJ29CAKEGE54CATC0ZUACAR0HD83CAU4RQXFCA3F8E4S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430" y="0"/>
            <a:ext cx="2706624" cy="179222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79390" y="1916790"/>
            <a:ext cx="8748580" cy="397031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ввести понятия наибольшего общего делителя;</a:t>
            </a:r>
          </a:p>
          <a:p>
            <a:pPr>
              <a:buFont typeface="Wingdings" pitchFamily="2" charset="2"/>
              <a:buChar char="v"/>
            </a:pPr>
            <a:r>
              <a:rPr lang="ru-RU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формировать навык нахождения наибольшего общего делителя; </a:t>
            </a:r>
            <a:endParaRPr lang="en-US" sz="28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отрабатывать умение решать задачи на использование НОД чисел; </a:t>
            </a:r>
          </a:p>
          <a:p>
            <a:pPr>
              <a:buFont typeface="Wingdings" pitchFamily="2" charset="2"/>
              <a:buChar char="v"/>
            </a:pPr>
            <a:r>
              <a:rPr lang="ru-RU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обобщить имеющиеся у учащихся знания о наибольшем общем делителе натуральных чисел, о взаимно простых числах.</a:t>
            </a:r>
          </a:p>
          <a:p>
            <a:pPr>
              <a:buFont typeface="Wingdings" pitchFamily="2" charset="2"/>
              <a:buChar char="v"/>
            </a:pPr>
            <a:endParaRPr lang="ru-RU" sz="28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20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390" y="260560"/>
            <a:ext cx="87852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Найдите 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наибольший общий делитель 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числителя и знаменателя дробей.</a:t>
            </a:r>
            <a:endParaRPr lang="ru-RU" sz="28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95420" y="1406640"/>
          <a:ext cx="648090" cy="1158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8090"/>
              </a:tblGrid>
              <a:tr h="408777"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777"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23410" y="2918850"/>
          <a:ext cx="648090" cy="1158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8090"/>
              </a:tblGrid>
              <a:tr h="408777"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8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777"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4644010" y="2924930"/>
          <a:ext cx="648090" cy="1158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8090"/>
              </a:tblGrid>
              <a:tr h="408777"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777"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323410" y="4503070"/>
          <a:ext cx="648090" cy="1158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8090"/>
              </a:tblGrid>
              <a:tr h="408777"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777"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16020" y="1412720"/>
          <a:ext cx="648090" cy="1158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8090"/>
              </a:tblGrid>
              <a:tr h="408777"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777"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4860040" y="4479654"/>
          <a:ext cx="432060" cy="1158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60"/>
              </a:tblGrid>
              <a:tr h="408777"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777"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1108167" y="1766690"/>
            <a:ext cx="3463833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НОД (20; 30) = 10</a:t>
            </a:r>
            <a:endParaRPr lang="ru-RU" sz="32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108167" y="3422920"/>
            <a:ext cx="3040641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НОД (8; 24) = 8</a:t>
            </a:r>
            <a:endParaRPr lang="ru-RU" sz="32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108167" y="4935130"/>
            <a:ext cx="3252237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НОД (15; 35) = 5</a:t>
            </a:r>
            <a:endParaRPr lang="ru-RU" sz="32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609781" y="1785788"/>
            <a:ext cx="3354829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НОД(13; 26) = 13</a:t>
            </a:r>
            <a:endParaRPr lang="ru-RU" sz="32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135566" y="5013220"/>
            <a:ext cx="2829044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НОД (8; 9) = 1</a:t>
            </a:r>
            <a:endParaRPr lang="ru-RU" sz="32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500777" y="3430730"/>
            <a:ext cx="3463833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НОД (24; 60) = 12</a:t>
            </a:r>
            <a:endParaRPr lang="ru-RU" sz="32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4" grpId="0"/>
      <p:bldP spid="2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3779890" y="0"/>
            <a:ext cx="1235403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Задача </a:t>
            </a:r>
            <a:endParaRPr lang="ru-RU" sz="2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Выноска-облако 44"/>
          <p:cNvSpPr/>
          <p:nvPr/>
        </p:nvSpPr>
        <p:spPr>
          <a:xfrm>
            <a:off x="2195670" y="1772770"/>
            <a:ext cx="5357850" cy="919170"/>
          </a:xfrm>
          <a:prstGeom prst="cloudCallout">
            <a:avLst>
              <a:gd name="adj1" fmla="val -47219"/>
              <a:gd name="adj2" fmla="val -17886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Найти НОД 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чисел 424 и 477.</a:t>
            </a:r>
            <a:endParaRPr lang="ru-RU" sz="28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51400" y="2348850"/>
            <a:ext cx="583281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69850" eaLnBrk="0" fontAlgn="base" hangingPunct="0">
              <a:spcBef>
                <a:spcPct val="0"/>
              </a:spcBef>
              <a:spcAft>
                <a:spcPct val="0"/>
              </a:spcAft>
              <a:tabLst>
                <a:tab pos="327025" algn="l"/>
              </a:tabLst>
            </a:pP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НОД (424; 477) = 53</a:t>
            </a: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</a:p>
          <a:p>
            <a:pPr lvl="0" indent="69850" eaLnBrk="0" fontAlgn="base" hangingPunct="0">
              <a:spcBef>
                <a:spcPct val="0"/>
              </a:spcBef>
              <a:spcAft>
                <a:spcPct val="0"/>
              </a:spcAft>
              <a:tabLst>
                <a:tab pos="327025" algn="l"/>
              </a:tabLst>
            </a:pPr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значит, 53 пассажира </a:t>
            </a:r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</a:p>
          <a:p>
            <a:pPr lvl="0" indent="69850" eaLnBrk="0" fontAlgn="base" hangingPunct="0">
              <a:spcBef>
                <a:spcPct val="0"/>
              </a:spcBef>
              <a:spcAft>
                <a:spcPct val="0"/>
              </a:spcAft>
              <a:tabLst>
                <a:tab pos="327025" algn="l"/>
              </a:tabLst>
            </a:pPr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одном автобусе.</a:t>
            </a:r>
            <a:endParaRPr lang="ru-RU" sz="32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51400" y="3929066"/>
            <a:ext cx="46855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424 : 53 = 8 (авт.) - в лес.</a:t>
            </a:r>
            <a:endParaRPr lang="ru-RU" sz="32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51400" y="4500570"/>
            <a:ext cx="53187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477 : 53 = 9 (авт.) - на озеро.</a:t>
            </a:r>
            <a:endParaRPr lang="ru-RU" sz="32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51400" y="5085230"/>
            <a:ext cx="30734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 + </a:t>
            </a:r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 = </a:t>
            </a:r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17 (авт.)</a:t>
            </a:r>
            <a:endParaRPr lang="ru-RU" sz="32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51400" y="5733320"/>
            <a:ext cx="88451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69850" eaLnBrk="0" fontAlgn="base" hangingPunct="0">
              <a:spcBef>
                <a:spcPct val="0"/>
              </a:spcBef>
              <a:spcAft>
                <a:spcPct val="0"/>
              </a:spcAft>
              <a:tabLst>
                <a:tab pos="327025" algn="l"/>
              </a:tabLst>
            </a:pPr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Ответ: 17 </a:t>
            </a:r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автобусов, 53 пассажира в каждом.</a:t>
            </a:r>
            <a:endParaRPr lang="ru-RU" sz="32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21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15395" y="476590"/>
            <a:ext cx="871321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поездки за город работникам завода было выделено несколько автобусов, с одинаковым числом мест в каждом автобусе. 424 человека поехали в лес, а 477 человек - на озеро. Все места в автобусах были заняты, и ни одного человека не осталось без места. Сколько автобусов было выделено и сколько пассажиров было в каждом автобусе?</a:t>
            </a:r>
            <a:endParaRPr lang="ru-RU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5652150" y="2060810"/>
          <a:ext cx="1080150" cy="2453640"/>
        </p:xfrm>
        <a:graphic>
          <a:graphicData uri="http://schemas.openxmlformats.org/drawingml/2006/table">
            <a:tbl>
              <a:tblPr/>
              <a:tblGrid>
                <a:gridCol w="666459"/>
                <a:gridCol w="413691"/>
              </a:tblGrid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424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212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106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Таблица 25"/>
          <p:cNvGraphicFramePr>
            <a:graphicFrameLocks noGrp="1"/>
          </p:cNvGraphicFramePr>
          <p:nvPr/>
        </p:nvGraphicFramePr>
        <p:xfrm>
          <a:off x="7092350" y="2132820"/>
          <a:ext cx="1080150" cy="1962912"/>
        </p:xfrm>
        <a:graphic>
          <a:graphicData uri="http://schemas.openxmlformats.org/drawingml/2006/table">
            <a:tbl>
              <a:tblPr/>
              <a:tblGrid>
                <a:gridCol w="666459"/>
                <a:gridCol w="413691"/>
              </a:tblGrid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477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159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  <a:tr h="414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5" grpId="1" animBg="1"/>
      <p:bldP spid="14" grpId="0"/>
      <p:bldP spid="16" grpId="0"/>
      <p:bldP spid="18" grpId="0"/>
      <p:bldP spid="19" grpId="0"/>
      <p:bldP spid="2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97281" y="188550"/>
            <a:ext cx="7549439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Ответить на вопросы:</a:t>
            </a:r>
            <a:endParaRPr lang="ru-RU" sz="5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1400" y="1136995"/>
            <a:ext cx="84251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377825" algn="l"/>
              </a:tabLst>
            </a:pP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Какое число называют </a:t>
            </a: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общим делителем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данных натуральных </a:t>
            </a:r>
            <a:r>
              <a:rPr lang="en-U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чисел?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377825" algn="l"/>
              </a:tabLst>
            </a:pP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Какое число называют </a:t>
            </a: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наибольшим общим делителем двух</a:t>
            </a:r>
            <a:r>
              <a:rPr lang="en-U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натуральных чисел?</a:t>
            </a:r>
            <a:endParaRPr lang="en-US" sz="24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365125" algn="l"/>
              </a:tabLst>
            </a:pP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Какие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числа называют взаимно простыми?</a:t>
            </a:r>
            <a:endParaRPr lang="ru-RU" sz="24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365125" algn="l"/>
              </a:tabLst>
            </a:pP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найти наибольший общий делитель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нескольких </a:t>
            </a: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натуральных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чисел?</a:t>
            </a:r>
            <a:endParaRPr lang="en-US" sz="24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числа </a:t>
            </a: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взаимно простые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то какому числу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равен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их наибольший общий делитель?</a:t>
            </a:r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Верно ли: «Если числа простые, то они взаимно 	простые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»? 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 обоснуйте.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377825" algn="l"/>
              </a:tabLst>
            </a:pPr>
            <a:endParaRPr lang="ru-RU" sz="24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22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87882" y="188550"/>
            <a:ext cx="7368236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Изучение нового материала</a:t>
            </a:r>
            <a:endParaRPr lang="ru-RU" sz="20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9465" y="1052670"/>
            <a:ext cx="77050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Решите уравнения, записывая только ответы.</a:t>
            </a:r>
            <a:endParaRPr lang="ru-RU" sz="24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47580" y="1484730"/>
            <a:ext cx="532874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84 : л = 14;		л = 6	</a:t>
            </a:r>
          </a:p>
          <a:p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84 : т = 7;		т = 12</a:t>
            </a:r>
          </a:p>
          <a:p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84 : е = 21;		е = 4</a:t>
            </a:r>
          </a:p>
          <a:p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84 : л = 4;		         л = 21</a:t>
            </a:r>
          </a:p>
          <a:p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84 : </a:t>
            </a:r>
            <a:r>
              <a:rPr lang="ru-RU" sz="32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3;		         </a:t>
            </a:r>
            <a:r>
              <a:rPr lang="ru-RU" sz="32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28</a:t>
            </a:r>
          </a:p>
          <a:p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84 : </a:t>
            </a:r>
            <a:r>
              <a:rPr lang="ru-RU" sz="32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28;		</a:t>
            </a:r>
            <a:r>
              <a:rPr lang="ru-RU" sz="32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3</a:t>
            </a:r>
          </a:p>
          <a:p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84 : е = 6;		         е = 14</a:t>
            </a:r>
          </a:p>
          <a:p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84 : и = 12;		и = 7</a:t>
            </a:r>
            <a:endParaRPr lang="ru-RU" sz="32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8-конечная звезда 8"/>
          <p:cNvSpPr/>
          <p:nvPr/>
        </p:nvSpPr>
        <p:spPr>
          <a:xfrm>
            <a:off x="5852940" y="1469490"/>
            <a:ext cx="648090" cy="576080"/>
          </a:xfrm>
          <a:prstGeom prst="star8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8-конечная звезда 9"/>
          <p:cNvSpPr/>
          <p:nvPr/>
        </p:nvSpPr>
        <p:spPr>
          <a:xfrm>
            <a:off x="5940190" y="1988800"/>
            <a:ext cx="648090" cy="576080"/>
          </a:xfrm>
          <a:prstGeom prst="star8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8-конечная звезда 11"/>
          <p:cNvSpPr/>
          <p:nvPr/>
        </p:nvSpPr>
        <p:spPr>
          <a:xfrm>
            <a:off x="5868180" y="2492870"/>
            <a:ext cx="648090" cy="576080"/>
          </a:xfrm>
          <a:prstGeom prst="star8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8-конечная звезда 12"/>
          <p:cNvSpPr/>
          <p:nvPr/>
        </p:nvSpPr>
        <p:spPr>
          <a:xfrm>
            <a:off x="5868180" y="2996940"/>
            <a:ext cx="648090" cy="576080"/>
          </a:xfrm>
          <a:prstGeom prst="star8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8-конечная звезда 13"/>
          <p:cNvSpPr/>
          <p:nvPr/>
        </p:nvSpPr>
        <p:spPr>
          <a:xfrm>
            <a:off x="5868180" y="3501010"/>
            <a:ext cx="648090" cy="576080"/>
          </a:xfrm>
          <a:prstGeom prst="star8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8-конечная звезда 14"/>
          <p:cNvSpPr/>
          <p:nvPr/>
        </p:nvSpPr>
        <p:spPr>
          <a:xfrm>
            <a:off x="5868180" y="4005080"/>
            <a:ext cx="648090" cy="576080"/>
          </a:xfrm>
          <a:prstGeom prst="star8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8-конечная звезда 15"/>
          <p:cNvSpPr/>
          <p:nvPr/>
        </p:nvSpPr>
        <p:spPr>
          <a:xfrm>
            <a:off x="5826650" y="4452380"/>
            <a:ext cx="648090" cy="576080"/>
          </a:xfrm>
          <a:prstGeom prst="star8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8-конечная звезда 16"/>
          <p:cNvSpPr/>
          <p:nvPr/>
        </p:nvSpPr>
        <p:spPr>
          <a:xfrm>
            <a:off x="5883420" y="4914920"/>
            <a:ext cx="648090" cy="576080"/>
          </a:xfrm>
          <a:prstGeom prst="star8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19465" y="5445280"/>
            <a:ext cx="77050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Расположите ответы в порядке возрастания.</a:t>
            </a:r>
            <a:endParaRPr lang="ru-RU" sz="24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87405" y="5805330"/>
            <a:ext cx="85691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Назовите, какое слово получилось. Дайте определение делителя натурального числа.</a:t>
            </a:r>
            <a:endParaRPr lang="ru-RU" sz="24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323414" y="2492870"/>
          <a:ext cx="8569184" cy="1828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71148"/>
                <a:gridCol w="1071148"/>
                <a:gridCol w="1071148"/>
                <a:gridCol w="1071148"/>
                <a:gridCol w="1071148"/>
                <a:gridCol w="1071148"/>
                <a:gridCol w="1071148"/>
                <a:gridCol w="1071148"/>
              </a:tblGrid>
              <a:tr h="838905">
                <a:tc>
                  <a:txBody>
                    <a:bodyPr/>
                    <a:lstStyle/>
                    <a:p>
                      <a:pPr algn="ctr"/>
                      <a:r>
                        <a:rPr lang="ru-RU" sz="5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5400" b="1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5400" b="1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5400" b="1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5400" b="1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5400" b="1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5400" b="1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5400" b="1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5400" b="1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8905">
                <a:tc>
                  <a:txBody>
                    <a:bodyPr/>
                    <a:lstStyle/>
                    <a:p>
                      <a:pPr algn="ctr"/>
                      <a:r>
                        <a:rPr lang="ru-RU" sz="5400" b="1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5400" b="1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5400" b="1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5400" b="1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5400" b="1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5400" b="1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5400" b="1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5400" b="1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5400" b="1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  <p:bldP spid="7" grpId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4" grpId="2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430" y="1124680"/>
            <a:ext cx="8353160" cy="424731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Делитель – это натуральное число, на которое делится данное натуральное число без остатка.</a:t>
            </a:r>
            <a:endParaRPr lang="ru-RU" sz="5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3740" y="332570"/>
            <a:ext cx="8316520" cy="141577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Разложите на простые множители число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875</a:t>
            </a:r>
            <a:endParaRPr lang="ru-RU" sz="32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95420" y="980660"/>
          <a:ext cx="2016280" cy="38557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080150"/>
                <a:gridCol w="936130"/>
              </a:tblGrid>
              <a:tr h="152400">
                <a:tc>
                  <a:txBody>
                    <a:bodyPr/>
                    <a:lstStyle/>
                    <a:p>
                      <a:pPr marR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875 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175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64465">
                <a:tc>
                  <a:txBody>
                    <a:bodyPr/>
                    <a:lstStyle/>
                    <a:p>
                      <a:pPr marR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64465">
                <a:tc>
                  <a:txBody>
                    <a:bodyPr/>
                    <a:lstStyle/>
                    <a:p>
                      <a:pPr marR="336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4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627730" y="3284980"/>
            <a:ext cx="61928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Назовите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наибольший делитель</a:t>
            </a: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отличный от самого числа. Как его найти? </a:t>
            </a:r>
            <a:endParaRPr lang="ru-RU" sz="24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47830" y="2132820"/>
            <a:ext cx="3481531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875 = 5</a:t>
            </a:r>
            <a:r>
              <a:rPr lang="ru-RU" sz="5400" b="1" i="1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∙ 7</a:t>
            </a:r>
            <a:endParaRPr lang="ru-RU" sz="5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11700" y="5589300"/>
            <a:ext cx="4009431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875 : 5 = 175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9695" y="4509150"/>
            <a:ext cx="8964610" cy="138499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Чтобы </a:t>
            </a:r>
            <a:r>
              <a:rPr lang="ru-RU" sz="28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найти наибольший делитель</a:t>
            </a:r>
            <a:r>
              <a:rPr lang="ru-RU" sz="28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надо число </a:t>
            </a:r>
            <a:r>
              <a:rPr lang="ru-RU" sz="28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разделить на наименьший делитель</a:t>
            </a:r>
            <a:r>
              <a:rPr lang="ru-RU" sz="28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отличный от единицы.</a:t>
            </a:r>
            <a:endParaRPr lang="ru-RU" sz="2800" b="1" spc="50" dirty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13740" y="260560"/>
            <a:ext cx="8316520" cy="141577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Разложите на простые множители число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2376</a:t>
            </a:r>
            <a:endParaRPr lang="ru-RU" sz="32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67430" y="836640"/>
          <a:ext cx="2016280" cy="448665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080150"/>
                <a:gridCol w="936130"/>
              </a:tblGrid>
              <a:tr h="152400">
                <a:tc>
                  <a:txBody>
                    <a:bodyPr/>
                    <a:lstStyle/>
                    <a:p>
                      <a:pPr marR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2376 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1188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594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64465">
                <a:tc>
                  <a:txBody>
                    <a:bodyPr/>
                    <a:lstStyle/>
                    <a:p>
                      <a:pPr marR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297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64465">
                <a:tc>
                  <a:txBody>
                    <a:bodyPr/>
                    <a:lstStyle/>
                    <a:p>
                      <a:pPr marR="336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64465">
                <a:tc>
                  <a:txBody>
                    <a:bodyPr/>
                    <a:lstStyle/>
                    <a:p>
                      <a:pPr marR="336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64465">
                <a:tc>
                  <a:txBody>
                    <a:bodyPr/>
                    <a:lstStyle/>
                    <a:p>
                      <a:pPr marR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64465">
                <a:tc>
                  <a:txBody>
                    <a:bodyPr/>
                    <a:lstStyle/>
                    <a:p>
                      <a:pPr marR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987780" y="1844780"/>
            <a:ext cx="5254708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2376 = 2</a:t>
            </a:r>
            <a:r>
              <a:rPr lang="ru-RU" sz="5400" b="1" i="1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∙ 3³ · 11</a:t>
            </a:r>
            <a:endParaRPr lang="ru-RU" sz="5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27730" y="3284980"/>
            <a:ext cx="61928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Назовите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наибольший делитель</a:t>
            </a: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отличный от самого числа. Как его найти? </a:t>
            </a:r>
            <a:endParaRPr lang="ru-RU" sz="24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9695" y="4974333"/>
            <a:ext cx="896461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Чтобы найти </a:t>
            </a:r>
            <a:r>
              <a:rPr lang="ru-RU" sz="24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наибольший делитель</a:t>
            </a:r>
            <a:r>
              <a:rPr lang="ru-RU" sz="24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надо число </a:t>
            </a:r>
            <a:r>
              <a:rPr lang="ru-RU" sz="24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разделить на наименьший делитель</a:t>
            </a:r>
            <a:r>
              <a:rPr lang="ru-RU" sz="24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отличный от единицы.</a:t>
            </a:r>
            <a:endParaRPr lang="ru-RU" sz="2400" b="1" spc="50" dirty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33732" y="5674110"/>
            <a:ext cx="4676537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2376 : 2 = 1188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13740" y="260560"/>
            <a:ext cx="8316520" cy="141577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Разложите на простые множители число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5625</a:t>
            </a:r>
            <a:endParaRPr lang="ru-RU" sz="32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67430" y="980660"/>
          <a:ext cx="2016280" cy="392582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080150"/>
                <a:gridCol w="936130"/>
              </a:tblGrid>
              <a:tr h="152400">
                <a:tc>
                  <a:txBody>
                    <a:bodyPr/>
                    <a:lstStyle/>
                    <a:p>
                      <a:pPr marR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5625 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1875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625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64465">
                <a:tc>
                  <a:txBody>
                    <a:bodyPr/>
                    <a:lstStyle/>
                    <a:p>
                      <a:pPr marR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125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64465">
                <a:tc>
                  <a:txBody>
                    <a:bodyPr/>
                    <a:lstStyle/>
                    <a:p>
                      <a:pPr marR="336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64465">
                <a:tc>
                  <a:txBody>
                    <a:bodyPr/>
                    <a:lstStyle/>
                    <a:p>
                      <a:pPr marR="336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64465">
                <a:tc>
                  <a:txBody>
                    <a:bodyPr/>
                    <a:lstStyle/>
                    <a:p>
                      <a:pPr marR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347830" y="1700760"/>
            <a:ext cx="4255267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5625 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5400" b="1" i="1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∙ 5</a:t>
            </a:r>
            <a:r>
              <a:rPr lang="ru-RU" sz="5400" b="1" i="1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627730" y="3284980"/>
            <a:ext cx="61928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Назовите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наибольший делит</a:t>
            </a: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ель, отличный от самого числа. Как его найти? </a:t>
            </a:r>
            <a:endParaRPr lang="ru-RU" sz="24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9695" y="4581160"/>
            <a:ext cx="896461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Чтобы найти </a:t>
            </a:r>
            <a:r>
              <a:rPr lang="ru-RU" sz="24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наибольший делитель</a:t>
            </a:r>
            <a:r>
              <a:rPr lang="ru-RU" sz="24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надо </a:t>
            </a:r>
            <a:r>
              <a:rPr lang="ru-RU" sz="24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число разделить на наименьший делитель</a:t>
            </a:r>
            <a:r>
              <a:rPr lang="ru-RU" sz="24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отличный от единицы.</a:t>
            </a:r>
            <a:endParaRPr lang="ru-RU" sz="2400" b="1" spc="50" dirty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33732" y="5674110"/>
            <a:ext cx="4714752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5625 : 3 = 1875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8855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357188" algn="l"/>
                <a:tab pos="3382963" algn="l"/>
              </a:tabLst>
            </a:pP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каждой пары чисел: 18 и 9;  10 и 7;  15 и 20;  14 и 35;  48 и 36;</a:t>
            </a:r>
            <a:endParaRPr lang="ru-RU" sz="24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57188" algn="l"/>
                <a:tab pos="3382963" algn="l"/>
              </a:tabLst>
            </a:pP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Найдите все делители каждого числа.	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57188" algn="l"/>
                <a:tab pos="3382963" algn="l"/>
              </a:tabLst>
            </a:pP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Подчеркните их общие делители.</a:t>
            </a: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83460" y="2207762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18:    1, 2, 3, 6, 9,18.</a:t>
            </a:r>
          </a:p>
          <a:p>
            <a:r>
              <a:rPr lang="ru-RU" sz="32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9:    1, 3, 9.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83460" y="3503942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10:    1, 10.</a:t>
            </a:r>
          </a:p>
          <a:p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7:     1, 7.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392610" y="3287912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15:     1, 3, 5, 15.</a:t>
            </a:r>
          </a:p>
          <a:p>
            <a:r>
              <a:rPr lang="ru-RU" sz="32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20:     1, 2, 4, 5, 10, 20.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392610" y="2135752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14:     1, 2, 7, 14.</a:t>
            </a:r>
          </a:p>
          <a:p>
            <a: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35:     1, 5, 7, 35.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83460" y="4656102"/>
            <a:ext cx="828115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48:     1, 2, 3, 4, 6, 8, 12, 16, 24, 48.</a:t>
            </a:r>
          </a:p>
          <a:p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36:     1, 2, 3, 4, 6, 9,12, 18, 36.</a:t>
            </a:r>
            <a:endParaRPr lang="ru-RU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1691600" y="2738122"/>
            <a:ext cx="1870544" cy="477780"/>
            <a:chOff x="2051650" y="5543580"/>
            <a:chExt cx="1870544" cy="477780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>
              <a:off x="2051650" y="5589300"/>
              <a:ext cx="214314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900530" y="5563010"/>
              <a:ext cx="214314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3707880" y="5543580"/>
              <a:ext cx="214314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2051650" y="6021360"/>
              <a:ext cx="214314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2483710" y="6021360"/>
              <a:ext cx="214314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2915770" y="6021360"/>
              <a:ext cx="214314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Группа 21"/>
          <p:cNvGrpSpPr/>
          <p:nvPr/>
        </p:nvGrpSpPr>
        <p:grpSpPr>
          <a:xfrm>
            <a:off x="2437990" y="2295012"/>
            <a:ext cx="1254650" cy="992900"/>
            <a:chOff x="6254520" y="5460520"/>
            <a:chExt cx="1254650" cy="992900"/>
          </a:xfrm>
        </p:grpSpPr>
        <p:sp>
          <p:nvSpPr>
            <p:cNvPr id="20" name="Кольцо 19"/>
            <p:cNvSpPr/>
            <p:nvPr/>
          </p:nvSpPr>
          <p:spPr>
            <a:xfrm>
              <a:off x="7077110" y="5460520"/>
              <a:ext cx="432060" cy="504070"/>
            </a:xfrm>
            <a:prstGeom prst="donut">
              <a:avLst>
                <a:gd name="adj" fmla="val 0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1" name="Кольцо 20"/>
            <p:cNvSpPr/>
            <p:nvPr/>
          </p:nvSpPr>
          <p:spPr>
            <a:xfrm>
              <a:off x="6254520" y="5949350"/>
              <a:ext cx="432060" cy="504070"/>
            </a:xfrm>
            <a:prstGeom prst="donut">
              <a:avLst>
                <a:gd name="adj" fmla="val 0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1689126" y="4038492"/>
            <a:ext cx="305754" cy="493020"/>
            <a:chOff x="1975450" y="5589300"/>
            <a:chExt cx="305754" cy="493020"/>
          </a:xfrm>
        </p:grpSpPr>
        <p:cxnSp>
          <p:nvCxnSpPr>
            <p:cNvPr id="24" name="Прямая соединительная линия 23"/>
            <p:cNvCxnSpPr/>
            <p:nvPr/>
          </p:nvCxnSpPr>
          <p:spPr>
            <a:xfrm>
              <a:off x="1975450" y="5589300"/>
              <a:ext cx="214314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2066890" y="6082320"/>
              <a:ext cx="214314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Группа 29"/>
          <p:cNvGrpSpPr/>
          <p:nvPr/>
        </p:nvGrpSpPr>
        <p:grpSpPr>
          <a:xfrm>
            <a:off x="1589110" y="3591192"/>
            <a:ext cx="534550" cy="1019190"/>
            <a:chOff x="6152030" y="5475760"/>
            <a:chExt cx="534550" cy="1019190"/>
          </a:xfrm>
        </p:grpSpPr>
        <p:sp>
          <p:nvSpPr>
            <p:cNvPr id="31" name="Кольцо 30"/>
            <p:cNvSpPr/>
            <p:nvPr/>
          </p:nvSpPr>
          <p:spPr>
            <a:xfrm>
              <a:off x="6152030" y="5475760"/>
              <a:ext cx="432060" cy="504070"/>
            </a:xfrm>
            <a:prstGeom prst="donut">
              <a:avLst>
                <a:gd name="adj" fmla="val 0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2" name="Кольцо 31"/>
            <p:cNvSpPr/>
            <p:nvPr/>
          </p:nvSpPr>
          <p:spPr>
            <a:xfrm>
              <a:off x="6254520" y="5990880"/>
              <a:ext cx="432060" cy="504070"/>
            </a:xfrm>
            <a:prstGeom prst="donut">
              <a:avLst>
                <a:gd name="adj" fmla="val 0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5519180" y="2644012"/>
            <a:ext cx="1032714" cy="504070"/>
            <a:chOff x="1990690" y="5563010"/>
            <a:chExt cx="1032714" cy="504070"/>
          </a:xfrm>
        </p:grpSpPr>
        <p:cxnSp>
          <p:nvCxnSpPr>
            <p:cNvPr id="34" name="Прямая соединительная линия 33"/>
            <p:cNvCxnSpPr/>
            <p:nvPr/>
          </p:nvCxnSpPr>
          <p:spPr>
            <a:xfrm>
              <a:off x="1990690" y="5589300"/>
              <a:ext cx="214314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>
              <a:off x="2809090" y="5563010"/>
              <a:ext cx="214314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>
              <a:off x="2005930" y="6067080"/>
              <a:ext cx="214314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>
              <a:off x="2803750" y="6051840"/>
              <a:ext cx="214314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Группа 39"/>
          <p:cNvGrpSpPr/>
          <p:nvPr/>
        </p:nvGrpSpPr>
        <p:grpSpPr>
          <a:xfrm>
            <a:off x="6228230" y="2207762"/>
            <a:ext cx="446930" cy="992900"/>
            <a:chOff x="6254520" y="5460520"/>
            <a:chExt cx="446930" cy="992900"/>
          </a:xfrm>
        </p:grpSpPr>
        <p:sp>
          <p:nvSpPr>
            <p:cNvPr id="41" name="Кольцо 40"/>
            <p:cNvSpPr/>
            <p:nvPr/>
          </p:nvSpPr>
          <p:spPr>
            <a:xfrm>
              <a:off x="6269390" y="5460520"/>
              <a:ext cx="432060" cy="504070"/>
            </a:xfrm>
            <a:prstGeom prst="donut">
              <a:avLst>
                <a:gd name="adj" fmla="val 0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2" name="Кольцо 41"/>
            <p:cNvSpPr/>
            <p:nvPr/>
          </p:nvSpPr>
          <p:spPr>
            <a:xfrm>
              <a:off x="6254520" y="5949350"/>
              <a:ext cx="432060" cy="504070"/>
            </a:xfrm>
            <a:prstGeom prst="donut">
              <a:avLst>
                <a:gd name="adj" fmla="val 0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5508130" y="3826652"/>
            <a:ext cx="1466490" cy="473590"/>
            <a:chOff x="2051650" y="5578250"/>
            <a:chExt cx="1466490" cy="473590"/>
          </a:xfrm>
        </p:grpSpPr>
        <p:cxnSp>
          <p:nvCxnSpPr>
            <p:cNvPr id="44" name="Прямая соединительная линия 43"/>
            <p:cNvCxnSpPr/>
            <p:nvPr/>
          </p:nvCxnSpPr>
          <p:spPr>
            <a:xfrm>
              <a:off x="2051650" y="5589300"/>
              <a:ext cx="214314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>
              <a:off x="2885290" y="5578250"/>
              <a:ext cx="214314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>
              <a:off x="2051650" y="6051840"/>
              <a:ext cx="214314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>
              <a:off x="3303826" y="6051840"/>
              <a:ext cx="214314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Группа 49"/>
          <p:cNvGrpSpPr/>
          <p:nvPr/>
        </p:nvGrpSpPr>
        <p:grpSpPr>
          <a:xfrm>
            <a:off x="6243470" y="3431932"/>
            <a:ext cx="822590" cy="947180"/>
            <a:chOff x="7077110" y="5460520"/>
            <a:chExt cx="822590" cy="947180"/>
          </a:xfrm>
        </p:grpSpPr>
        <p:sp>
          <p:nvSpPr>
            <p:cNvPr id="51" name="Кольцо 50"/>
            <p:cNvSpPr/>
            <p:nvPr/>
          </p:nvSpPr>
          <p:spPr>
            <a:xfrm>
              <a:off x="7077110" y="5460520"/>
              <a:ext cx="432060" cy="504070"/>
            </a:xfrm>
            <a:prstGeom prst="donut">
              <a:avLst>
                <a:gd name="adj" fmla="val 0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2" name="Кольцо 51"/>
            <p:cNvSpPr/>
            <p:nvPr/>
          </p:nvSpPr>
          <p:spPr>
            <a:xfrm>
              <a:off x="7467640" y="5903630"/>
              <a:ext cx="432060" cy="504070"/>
            </a:xfrm>
            <a:prstGeom prst="donut">
              <a:avLst>
                <a:gd name="adj" fmla="val 0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1763610" y="5168123"/>
            <a:ext cx="2798723" cy="515549"/>
            <a:chOff x="1907630" y="5813281"/>
            <a:chExt cx="2798723" cy="515549"/>
          </a:xfrm>
        </p:grpSpPr>
        <p:grpSp>
          <p:nvGrpSpPr>
            <p:cNvPr id="53" name="Группа 52"/>
            <p:cNvGrpSpPr/>
            <p:nvPr/>
          </p:nvGrpSpPr>
          <p:grpSpPr>
            <a:xfrm>
              <a:off x="1907630" y="5835810"/>
              <a:ext cx="1078434" cy="493020"/>
              <a:chOff x="2051650" y="5574060"/>
              <a:chExt cx="1078434" cy="493020"/>
            </a:xfrm>
          </p:grpSpPr>
          <p:cxnSp>
            <p:nvCxnSpPr>
              <p:cNvPr id="54" name="Прямая соединительная линия 53"/>
              <p:cNvCxnSpPr/>
              <p:nvPr/>
            </p:nvCxnSpPr>
            <p:spPr>
              <a:xfrm>
                <a:off x="2051650" y="5589300"/>
                <a:ext cx="214314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единительная линия 54"/>
              <p:cNvCxnSpPr/>
              <p:nvPr/>
            </p:nvCxnSpPr>
            <p:spPr>
              <a:xfrm>
                <a:off x="2534770" y="5578250"/>
                <a:ext cx="214314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единительная линия 55"/>
              <p:cNvCxnSpPr/>
              <p:nvPr/>
            </p:nvCxnSpPr>
            <p:spPr>
              <a:xfrm>
                <a:off x="2915770" y="5574060"/>
                <a:ext cx="214314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я соединительная линия 56"/>
              <p:cNvCxnSpPr/>
              <p:nvPr/>
            </p:nvCxnSpPr>
            <p:spPr>
              <a:xfrm>
                <a:off x="2051650" y="6067080"/>
                <a:ext cx="214314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>
                <a:off x="2483710" y="6067080"/>
                <a:ext cx="214314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Прямая соединительная линия 58"/>
              <p:cNvCxnSpPr/>
              <p:nvPr/>
            </p:nvCxnSpPr>
            <p:spPr>
              <a:xfrm>
                <a:off x="2915770" y="6051840"/>
                <a:ext cx="214314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0" name="Группа 59"/>
            <p:cNvGrpSpPr/>
            <p:nvPr/>
          </p:nvGrpSpPr>
          <p:grpSpPr>
            <a:xfrm>
              <a:off x="3203810" y="5813281"/>
              <a:ext cx="1502543" cy="485731"/>
              <a:chOff x="1187530" y="5551531"/>
              <a:chExt cx="1502543" cy="485731"/>
            </a:xfrm>
          </p:grpSpPr>
          <p:cxnSp>
            <p:nvCxnSpPr>
              <p:cNvPr id="61" name="Прямая соединительная линия 60"/>
              <p:cNvCxnSpPr/>
              <p:nvPr/>
            </p:nvCxnSpPr>
            <p:spPr>
              <a:xfrm>
                <a:off x="1187530" y="5581349"/>
                <a:ext cx="214314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я соединительная линия 61"/>
              <p:cNvCxnSpPr/>
              <p:nvPr/>
            </p:nvCxnSpPr>
            <p:spPr>
              <a:xfrm>
                <a:off x="1611639" y="5570961"/>
                <a:ext cx="214314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>
              <a:xfrm>
                <a:off x="2475759" y="5551531"/>
                <a:ext cx="214314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>
                <a:off x="1187530" y="6037262"/>
                <a:ext cx="214314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я соединительная линия 64"/>
              <p:cNvCxnSpPr/>
              <p:nvPr/>
            </p:nvCxnSpPr>
            <p:spPr>
              <a:xfrm>
                <a:off x="1611639" y="6029311"/>
                <a:ext cx="214314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>
                <a:off x="2395798" y="6029311"/>
                <a:ext cx="214314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8" name="Группа 67"/>
          <p:cNvGrpSpPr/>
          <p:nvPr/>
        </p:nvGrpSpPr>
        <p:grpSpPr>
          <a:xfrm>
            <a:off x="4154518" y="4679955"/>
            <a:ext cx="513345" cy="1024042"/>
            <a:chOff x="7451738" y="5340353"/>
            <a:chExt cx="513345" cy="1024042"/>
          </a:xfrm>
        </p:grpSpPr>
        <p:sp>
          <p:nvSpPr>
            <p:cNvPr id="69" name="Кольцо 68"/>
            <p:cNvSpPr/>
            <p:nvPr/>
          </p:nvSpPr>
          <p:spPr>
            <a:xfrm>
              <a:off x="7533023" y="5340353"/>
              <a:ext cx="432060" cy="504070"/>
            </a:xfrm>
            <a:prstGeom prst="donut">
              <a:avLst>
                <a:gd name="adj" fmla="val 0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70" name="Кольцо 69"/>
            <p:cNvSpPr/>
            <p:nvPr/>
          </p:nvSpPr>
          <p:spPr>
            <a:xfrm>
              <a:off x="7451738" y="5860325"/>
              <a:ext cx="432060" cy="504070"/>
            </a:xfrm>
            <a:prstGeom prst="donut">
              <a:avLst>
                <a:gd name="adj" fmla="val 0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71" name="Прямоугольник 70"/>
          <p:cNvSpPr/>
          <p:nvPr/>
        </p:nvSpPr>
        <p:spPr>
          <a:xfrm>
            <a:off x="1451402" y="1484730"/>
            <a:ext cx="62411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57188" algn="l"/>
                <a:tab pos="3382963" algn="l"/>
              </a:tabLst>
            </a:pPr>
            <a:r>
              <a:rPr lang="ru-RU" sz="2400" b="1" i="1" dirty="0" smtClean="0">
                <a:solidFill>
                  <a:srgbClr val="1F497D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Выделите их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наибольший общий делитель.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95420" y="5229250"/>
            <a:ext cx="850112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n w="1905"/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Этот способ удобен, когда количество делителей, хотя бы у одного из чисел, невелико </a:t>
            </a:r>
            <a:r>
              <a:rPr lang="ru-RU" sz="2800" b="1" i="1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(способ 1).</a:t>
            </a:r>
            <a:endParaRPr lang="ru-RU" sz="2800" b="1" i="1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10.05.2012</a:t>
            </a:r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grpSp>
        <p:nvGrpSpPr>
          <p:cNvPr id="15" name="Группа 14"/>
          <p:cNvGrpSpPr/>
          <p:nvPr/>
        </p:nvGrpSpPr>
        <p:grpSpPr>
          <a:xfrm>
            <a:off x="881805" y="332570"/>
            <a:ext cx="7380390" cy="2105095"/>
            <a:chOff x="395420" y="332570"/>
            <a:chExt cx="7273010" cy="2105095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395420" y="332570"/>
              <a:ext cx="7011776" cy="64633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3600" b="1" i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Наибольший общий делитель: </a:t>
              </a:r>
              <a:endParaRPr lang="ru-RU" sz="36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395420" y="1052670"/>
              <a:ext cx="7273010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наибольшее натуральное число, на которое делятся без остатка числа а и </a:t>
              </a:r>
              <a:r>
                <a:rPr lang="en-US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ru-RU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, называют</a:t>
              </a:r>
              <a:r>
                <a:rPr lang="ru-RU" sz="28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наибольшим общим делителем</a:t>
              </a:r>
              <a:r>
                <a:rPr lang="ru-RU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этих чисел.</a:t>
              </a:r>
              <a:endParaRPr lang="ru-RU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611450" y="2276840"/>
            <a:ext cx="806554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Обозначают: </a:t>
            </a:r>
            <a:r>
              <a:rPr lang="ru-RU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НОД (48; 36) = 12</a:t>
            </a:r>
            <a:endParaRPr lang="ru-RU" sz="44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516502" y="3140960"/>
            <a:ext cx="41109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Запишем НОД для чисел</a:t>
            </a:r>
            <a:endParaRPr lang="ru-RU" sz="28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99490" y="3789050"/>
            <a:ext cx="24083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НОД (18; 9) = 9, </a:t>
            </a:r>
            <a:endParaRPr lang="ru-RU" sz="24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99490" y="4293120"/>
            <a:ext cx="24083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НОД (10; 7) = 1, </a:t>
            </a:r>
            <a:endParaRPr lang="ru-RU" sz="24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444260" y="3645030"/>
            <a:ext cx="24852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НОД (15; 20) = 5,</a:t>
            </a:r>
            <a:endParaRPr lang="ru-RU" sz="24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386552" y="4365130"/>
            <a:ext cx="25622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НОД (14; 35) = 7, </a:t>
            </a:r>
            <a:endParaRPr lang="ru-RU" sz="24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252409" y="4725180"/>
            <a:ext cx="2639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НОД (48; 36) = 12.</a:t>
            </a:r>
            <a:endParaRPr lang="ru-RU" sz="24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b="1" i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10553</TotalTime>
  <Words>1690</Words>
  <Application>Microsoft Office PowerPoint</Application>
  <PresentationFormat>Экран (4:3)</PresentationFormat>
  <Paragraphs>399</Paragraphs>
  <Slides>22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класс алгебра</dc:title>
  <dc:creator>Кравченко</dc:creator>
  <cp:lastModifiedBy>Кравченко</cp:lastModifiedBy>
  <cp:revision>1218</cp:revision>
  <dcterms:created xsi:type="dcterms:W3CDTF">2011-06-18T13:01:16Z</dcterms:created>
  <dcterms:modified xsi:type="dcterms:W3CDTF">2012-06-12T11:01:14Z</dcterms:modified>
</cp:coreProperties>
</file>