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71" r:id="rId2"/>
    <p:sldId id="257" r:id="rId3"/>
    <p:sldId id="337" r:id="rId4"/>
    <p:sldId id="333" r:id="rId5"/>
    <p:sldId id="335" r:id="rId6"/>
    <p:sldId id="336" r:id="rId7"/>
    <p:sldId id="339" r:id="rId8"/>
    <p:sldId id="340" r:id="rId9"/>
    <p:sldId id="341" r:id="rId10"/>
    <p:sldId id="343" r:id="rId11"/>
    <p:sldId id="342" r:id="rId12"/>
    <p:sldId id="344" r:id="rId13"/>
    <p:sldId id="338" r:id="rId14"/>
    <p:sldId id="345" r:id="rId15"/>
    <p:sldId id="346" r:id="rId16"/>
    <p:sldId id="29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716" autoAdjust="0"/>
  </p:normalViewPr>
  <p:slideViewPr>
    <p:cSldViewPr>
      <p:cViewPr varScale="1">
        <p:scale>
          <a:sx n="62" d="100"/>
          <a:sy n="62" d="100"/>
        </p:scale>
        <p:origin x="-1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10.09.2011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700" y="2708900"/>
            <a:ext cx="8892600" cy="175260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endParaRPr lang="ru-RU" sz="4400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4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Натуральные числа и шкалы.</a:t>
            </a:r>
            <a:endParaRPr lang="ru-RU" sz="4400" b="1" i="1" u="sng" spc="300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308380" y="1700760"/>
            <a:ext cx="1584220" cy="158422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015645" y="260560"/>
            <a:ext cx="51127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класс</a:t>
            </a:r>
            <a:b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математика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9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883498" y="4653170"/>
            <a:ext cx="401981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Уроки № </a:t>
            </a:r>
            <a:r>
              <a:rPr lang="en-US" sz="3200" b="1" i="1" dirty="0" smtClean="0">
                <a:solidFill>
                  <a:srgbClr val="FF0000"/>
                </a:solidFill>
              </a:rPr>
              <a:t>12-13-14</a:t>
            </a:r>
            <a:r>
              <a:rPr lang="ru-RU" sz="3200" b="1" i="1" dirty="0" smtClean="0">
                <a:solidFill>
                  <a:srgbClr val="FF0000"/>
                </a:solidFill>
              </a:rPr>
              <a:t>. </a:t>
            </a:r>
            <a:endParaRPr lang="ru-RU" sz="32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Меньше или больше.</a:t>
            </a:r>
            <a:endParaRPr lang="ru-RU" sz="3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400" y="1772770"/>
            <a:ext cx="8641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Назовите все натуральные числа, которые лежат между: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11 и 19;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б) 2089 и 2091.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520" y="4293120"/>
            <a:ext cx="5686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ru-RU" sz="36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12; 13; 14; 15; 16; 17; 18;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59540" y="5373270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36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2090.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20363" y="188550"/>
            <a:ext cx="61032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 упражнений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2800" y="1052670"/>
            <a:ext cx="8641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Запишите с помощью двойного неравенства: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число 10 больше, чем 5, и меньше, чем 15;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число 11 меньше, чем 18, и больше, чем 8;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число 21 меньше, чем 28, а число 28 меньше, чем 45.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790" y="3501010"/>
            <a:ext cx="2826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&lt; 10 &lt; 15</a:t>
            </a:r>
            <a:endParaRPr lang="ru-RU" sz="3600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800" y="4509150"/>
            <a:ext cx="2800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 8</a:t>
            </a:r>
            <a:r>
              <a:rPr lang="en-US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 1</a:t>
            </a:r>
            <a:r>
              <a:rPr lang="ru-RU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 1</a:t>
            </a:r>
            <a:r>
              <a:rPr lang="ru-RU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31800" y="5517290"/>
            <a:ext cx="3033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в) 21</a:t>
            </a:r>
            <a:r>
              <a:rPr lang="en-US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ru-RU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en-US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ru-RU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3600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0363" y="188550"/>
            <a:ext cx="61032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 упражнений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4" y="3000378"/>
            <a:ext cx="6834188" cy="929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4925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857762"/>
            <a:ext cx="6934200" cy="8734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4925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357686" y="2571744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Ответ: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4429132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Ответ: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142976" y="3286124"/>
            <a:ext cx="4857784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72198" y="5000636"/>
            <a:ext cx="1285884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286644" y="3000372"/>
            <a:ext cx="1524000" cy="150114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23410" y="1124680"/>
            <a:ext cx="85691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Отметьте на координатном луче все натуральные числа, которые: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а) меньше 9;         б) больше 10, но меньше 14.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20363" y="188550"/>
            <a:ext cx="61032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 упражнений</a:t>
            </a:r>
            <a:endParaRPr lang="ru-RU" sz="2400" i="1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203810" y="6376335"/>
            <a:ext cx="2895600" cy="365125"/>
          </a:xfrm>
        </p:spPr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400" y="1052670"/>
            <a:ext cx="8641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Начертите координатный луч и отметьте на нем точки А(З); 0(0); В(7); Е( 1); С( 1 О). На этом же луче отметьте точки, которые удалены от точки В: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а) на 2 единичных отрезка;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б) на 8 единичных отрезков.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Найдите координаты этих точек.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827480" y="3893010"/>
            <a:ext cx="7705071" cy="645745"/>
            <a:chOff x="827480" y="3172910"/>
            <a:chExt cx="7705071" cy="645745"/>
          </a:xfrm>
        </p:grpSpPr>
        <p:grpSp>
          <p:nvGrpSpPr>
            <p:cNvPr id="7" name="Группа 12"/>
            <p:cNvGrpSpPr/>
            <p:nvPr/>
          </p:nvGrpSpPr>
          <p:grpSpPr>
            <a:xfrm>
              <a:off x="827480" y="3172910"/>
              <a:ext cx="7705071" cy="645745"/>
              <a:chOff x="827480" y="3172910"/>
              <a:chExt cx="7705071" cy="645745"/>
            </a:xfrm>
          </p:grpSpPr>
          <p:grpSp>
            <p:nvGrpSpPr>
              <p:cNvPr id="9" name="Группа 6"/>
              <p:cNvGrpSpPr/>
              <p:nvPr/>
            </p:nvGrpSpPr>
            <p:grpSpPr>
              <a:xfrm>
                <a:off x="899490" y="3172910"/>
                <a:ext cx="7633061" cy="400110"/>
                <a:chOff x="107381" y="3172910"/>
                <a:chExt cx="4824670" cy="400110"/>
              </a:xfrm>
            </p:grpSpPr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>
                  <a:off x="195564" y="3356990"/>
                  <a:ext cx="368962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TextBox 11"/>
                <p:cNvSpPr txBox="1"/>
                <p:nvPr/>
              </p:nvSpPr>
              <p:spPr>
                <a:xfrm>
                  <a:off x="107381" y="3172910"/>
                  <a:ext cx="482467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 smtClean="0"/>
                    <a:t>I   </a:t>
                  </a:r>
                  <a:r>
                    <a:rPr lang="en-US" sz="2000" b="1" dirty="0" err="1" smtClean="0"/>
                    <a:t>I</a:t>
                  </a:r>
                  <a:r>
                    <a:rPr lang="en-US" sz="2000" b="1" dirty="0" smtClean="0"/>
                    <a:t>   </a:t>
                  </a:r>
                  <a:r>
                    <a:rPr lang="en-US" sz="2000" b="1" dirty="0" err="1" smtClean="0"/>
                    <a:t>I</a:t>
                  </a:r>
                  <a:r>
                    <a:rPr lang="en-US" sz="2000" b="1" dirty="0" smtClean="0"/>
                    <a:t>   </a:t>
                  </a:r>
                  <a:r>
                    <a:rPr lang="en-US" sz="2000" b="1" dirty="0" err="1" smtClean="0"/>
                    <a:t>I</a:t>
                  </a:r>
                  <a:r>
                    <a:rPr lang="en-US" sz="2000" b="1" dirty="0" smtClean="0"/>
                    <a:t>   </a:t>
                  </a:r>
                  <a:r>
                    <a:rPr lang="en-US" sz="2000" b="1" dirty="0" err="1" smtClean="0"/>
                    <a:t>I</a:t>
                  </a:r>
                  <a:r>
                    <a:rPr lang="en-US" sz="2000" b="1" dirty="0" smtClean="0"/>
                    <a:t>   </a:t>
                  </a:r>
                  <a:r>
                    <a:rPr lang="en-US" sz="2000" b="1" dirty="0" err="1" smtClean="0"/>
                    <a:t>I</a:t>
                  </a:r>
                  <a:r>
                    <a:rPr lang="en-US" sz="2000" b="1" dirty="0" smtClean="0"/>
                    <a:t>   </a:t>
                  </a:r>
                  <a:r>
                    <a:rPr lang="en-US" sz="2000" b="1" dirty="0" err="1" smtClean="0"/>
                    <a:t>I</a:t>
                  </a:r>
                  <a:r>
                    <a:rPr lang="en-US" sz="2000" b="1" dirty="0" smtClean="0"/>
                    <a:t>   </a:t>
                  </a:r>
                  <a:r>
                    <a:rPr lang="en-US" sz="2000" b="1" dirty="0" err="1" smtClean="0"/>
                    <a:t>I</a:t>
                  </a:r>
                  <a:r>
                    <a:rPr lang="en-US" sz="2000" b="1" dirty="0" smtClean="0"/>
                    <a:t>   </a:t>
                  </a:r>
                  <a:r>
                    <a:rPr lang="en-US" sz="2000" b="1" dirty="0" err="1" smtClean="0"/>
                    <a:t>I</a:t>
                  </a:r>
                  <a:r>
                    <a:rPr lang="en-US" sz="2000" b="1" dirty="0" smtClean="0"/>
                    <a:t>   </a:t>
                  </a:r>
                  <a:r>
                    <a:rPr lang="en-US" sz="2000" b="1" dirty="0" err="1" smtClean="0"/>
                    <a:t>I</a:t>
                  </a:r>
                  <a:r>
                    <a:rPr lang="en-US" sz="2000" b="1" dirty="0" smtClean="0"/>
                    <a:t>   </a:t>
                  </a:r>
                  <a:r>
                    <a:rPr lang="en-US" sz="2000" b="1" dirty="0" err="1" smtClean="0"/>
                    <a:t>I</a:t>
                  </a:r>
                  <a:r>
                    <a:rPr lang="en-US" sz="2000" b="1" dirty="0" smtClean="0"/>
                    <a:t>   </a:t>
                  </a:r>
                  <a:r>
                    <a:rPr lang="en-US" sz="2000" b="1" dirty="0" err="1" smtClean="0"/>
                    <a:t>I</a:t>
                  </a:r>
                  <a:r>
                    <a:rPr lang="en-US" sz="2000" b="1" dirty="0" smtClean="0"/>
                    <a:t>   </a:t>
                  </a:r>
                  <a:r>
                    <a:rPr lang="en-US" sz="2000" b="1" dirty="0" err="1" smtClean="0"/>
                    <a:t>I</a:t>
                  </a:r>
                  <a:r>
                    <a:rPr lang="en-US" sz="2000" b="1" dirty="0" smtClean="0"/>
                    <a:t>   </a:t>
                  </a:r>
                  <a:r>
                    <a:rPr lang="en-US" sz="2000" b="1" dirty="0" err="1" smtClean="0"/>
                    <a:t>I</a:t>
                  </a:r>
                  <a:r>
                    <a:rPr lang="en-US" sz="2000" b="1" dirty="0" smtClean="0"/>
                    <a:t>   </a:t>
                  </a:r>
                  <a:r>
                    <a:rPr lang="en-US" sz="2000" b="1" dirty="0" err="1" smtClean="0"/>
                    <a:t>I</a:t>
                  </a:r>
                  <a:r>
                    <a:rPr lang="en-US" sz="2000" b="1" dirty="0" smtClean="0"/>
                    <a:t>   </a:t>
                  </a:r>
                  <a:r>
                    <a:rPr lang="en-US" sz="2000" b="1" dirty="0" err="1" smtClean="0"/>
                    <a:t>I</a:t>
                  </a:r>
                  <a:r>
                    <a:rPr lang="en-US" sz="2000" b="1" dirty="0" smtClean="0"/>
                    <a:t>   </a:t>
                  </a:r>
                  <a:r>
                    <a:rPr lang="en-US" sz="2000" b="1" dirty="0" err="1" smtClean="0"/>
                    <a:t>I</a:t>
                  </a:r>
                  <a:r>
                    <a:rPr lang="en-US" sz="2000" b="1" dirty="0" smtClean="0"/>
                    <a:t>   </a:t>
                  </a:r>
                  <a:r>
                    <a:rPr lang="en-US" sz="2000" b="1" dirty="0" err="1" smtClean="0"/>
                    <a:t>I</a:t>
                  </a:r>
                  <a:r>
                    <a:rPr lang="en-US" sz="2000" b="1" dirty="0" smtClean="0"/>
                    <a:t>   </a:t>
                  </a:r>
                  <a:r>
                    <a:rPr lang="en-US" sz="2000" b="1" dirty="0" err="1" smtClean="0"/>
                    <a:t>I</a:t>
                  </a:r>
                  <a:r>
                    <a:rPr lang="en-US" sz="2000" b="1" dirty="0" smtClean="0"/>
                    <a:t>   </a:t>
                  </a:r>
                  <a:r>
                    <a:rPr lang="en-US" sz="2000" b="1" dirty="0" err="1" smtClean="0"/>
                    <a:t>I</a:t>
                  </a:r>
                  <a:r>
                    <a:rPr lang="en-US" sz="2000" b="1" dirty="0" smtClean="0"/>
                    <a:t>   </a:t>
                  </a:r>
                  <a:r>
                    <a:rPr lang="en-US" sz="2000" b="1" dirty="0" err="1" smtClean="0"/>
                    <a:t>I</a:t>
                  </a:r>
                  <a:r>
                    <a:rPr lang="en-US" sz="2000" b="1" dirty="0" smtClean="0"/>
                    <a:t>   </a:t>
                  </a:r>
                  <a:r>
                    <a:rPr lang="en-US" sz="2000" b="1" dirty="0" err="1" smtClean="0"/>
                    <a:t>I</a:t>
                  </a:r>
                  <a:r>
                    <a:rPr lang="en-US" sz="2000" b="1" dirty="0" smtClean="0"/>
                    <a:t>   </a:t>
                  </a:r>
                  <a:r>
                    <a:rPr lang="en-US" sz="2000" b="1" dirty="0" err="1" smtClean="0"/>
                    <a:t>I</a:t>
                  </a:r>
                  <a:r>
                    <a:rPr lang="en-US" sz="2000" b="1" dirty="0" smtClean="0"/>
                    <a:t>   </a:t>
                  </a:r>
                  <a:r>
                    <a:rPr lang="en-US" sz="2000" b="1" dirty="0" err="1" smtClean="0"/>
                    <a:t>I</a:t>
                  </a:r>
                  <a:r>
                    <a:rPr lang="en-US" sz="2000" b="1" dirty="0" smtClean="0"/>
                    <a:t>    </a:t>
                  </a:r>
                  <a:endParaRPr lang="ru-RU" sz="2000" b="1" dirty="0" smtClean="0"/>
                </a:p>
              </p:txBody>
            </p:sp>
          </p:grpSp>
          <p:sp>
            <p:nvSpPr>
              <p:cNvPr id="10" name="TextBox 9"/>
              <p:cNvSpPr txBox="1"/>
              <p:nvPr/>
            </p:nvSpPr>
            <p:spPr>
              <a:xfrm>
                <a:off x="827480" y="335699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i="1" dirty="0" smtClean="0"/>
                  <a:t>0</a:t>
                </a:r>
                <a:endParaRPr lang="ru-RU" sz="2400" b="1" i="1" dirty="0" smtClean="0"/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1099191" y="33636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/>
                <a:t>1</a:t>
              </a:r>
              <a:endParaRPr lang="ru-RU" sz="2000" b="1" i="1" dirty="0" smtClean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490810" y="3631260"/>
            <a:ext cx="654346" cy="893130"/>
            <a:chOff x="6084210" y="4941210"/>
            <a:chExt cx="654346" cy="893130"/>
          </a:xfrm>
        </p:grpSpPr>
        <p:sp>
          <p:nvSpPr>
            <p:cNvPr id="13" name="TextBox 12"/>
            <p:cNvSpPr txBox="1"/>
            <p:nvPr/>
          </p:nvSpPr>
          <p:spPr>
            <a:xfrm>
              <a:off x="6084210" y="4941210"/>
              <a:ext cx="6543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i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А(3)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28230" y="543423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i="1" dirty="0" smtClean="0"/>
                <a:t>3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23410" y="3664460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О(0)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62820" y="3568830"/>
            <a:ext cx="3353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.</a:t>
            </a:r>
            <a:endParaRPr lang="ru-RU" sz="4400" b="1" i="1" dirty="0" smtClean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73200" y="3573020"/>
            <a:ext cx="3353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.</a:t>
            </a:r>
            <a:endParaRPr lang="ru-RU" sz="4400" b="1" i="1" dirty="0" smtClean="0">
              <a:solidFill>
                <a:srgbClr val="FF0000"/>
              </a:solidFill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2411700" y="3660270"/>
            <a:ext cx="654346" cy="848880"/>
            <a:chOff x="6084210" y="5085230"/>
            <a:chExt cx="654346" cy="848880"/>
          </a:xfrm>
        </p:grpSpPr>
        <p:sp>
          <p:nvSpPr>
            <p:cNvPr id="22" name="TextBox 21"/>
            <p:cNvSpPr txBox="1"/>
            <p:nvPr/>
          </p:nvSpPr>
          <p:spPr>
            <a:xfrm>
              <a:off x="6084210" y="5085230"/>
              <a:ext cx="6543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i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В(7)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28230" y="55340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i="1" dirty="0" smtClean="0"/>
                <a:t>7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538892" y="3584070"/>
            <a:ext cx="3353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.</a:t>
            </a:r>
            <a:endParaRPr lang="ru-RU" sz="4400" b="1" i="1" dirty="0" smtClean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71500" y="3645030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Е(1)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3059790" y="3645030"/>
            <a:ext cx="782587" cy="848880"/>
            <a:chOff x="6084210" y="5085230"/>
            <a:chExt cx="782587" cy="848880"/>
          </a:xfrm>
        </p:grpSpPr>
        <p:sp>
          <p:nvSpPr>
            <p:cNvPr id="30" name="TextBox 29"/>
            <p:cNvSpPr txBox="1"/>
            <p:nvPr/>
          </p:nvSpPr>
          <p:spPr>
            <a:xfrm>
              <a:off x="6084210" y="5085230"/>
              <a:ext cx="7825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i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С(10)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28230" y="55340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i="1" dirty="0" smtClean="0"/>
                <a:t>10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249530" y="3584070"/>
            <a:ext cx="3353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.</a:t>
            </a:r>
            <a:endParaRPr lang="ru-RU" sz="4400" b="1" i="1" dirty="0" smtClean="0">
              <a:solidFill>
                <a:srgbClr val="FF0000"/>
              </a:solidFill>
            </a:endParaRPr>
          </a:p>
        </p:txBody>
      </p:sp>
      <p:sp>
        <p:nvSpPr>
          <p:cNvPr id="33" name="Дуга 32"/>
          <p:cNvSpPr/>
          <p:nvPr/>
        </p:nvSpPr>
        <p:spPr>
          <a:xfrm rot="17796338">
            <a:off x="2834100" y="3886929"/>
            <a:ext cx="451379" cy="740369"/>
          </a:xfrm>
          <a:prstGeom prst="arc">
            <a:avLst/>
          </a:prstGeom>
          <a:ln w="41275"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rot="3803662" flipH="1">
            <a:off x="2120618" y="3876997"/>
            <a:ext cx="438145" cy="746998"/>
          </a:xfrm>
          <a:prstGeom prst="arc">
            <a:avLst/>
          </a:prstGeom>
          <a:ln w="41275"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2021850" y="3390140"/>
            <a:ext cx="3898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i="1" dirty="0" smtClean="0">
                <a:solidFill>
                  <a:srgbClr val="7030A0"/>
                </a:solidFill>
              </a:rPr>
              <a:t>.</a:t>
            </a:r>
            <a:endParaRPr lang="ru-RU" sz="6000" b="1" i="1" dirty="0" smtClean="0">
              <a:solidFill>
                <a:srgbClr val="7030A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99510" y="3379090"/>
            <a:ext cx="3898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i="1" dirty="0" smtClean="0">
                <a:solidFill>
                  <a:srgbClr val="7030A0"/>
                </a:solidFill>
              </a:rPr>
              <a:t>.</a:t>
            </a:r>
            <a:endParaRPr lang="ru-RU" sz="6000" b="1" i="1" dirty="0" smtClean="0">
              <a:solidFill>
                <a:srgbClr val="7030A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95314" y="3538350"/>
            <a:ext cx="349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.</a:t>
            </a:r>
            <a:endParaRPr lang="ru-RU" sz="4800" b="1" i="1" dirty="0" smtClean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27980" y="3394330"/>
            <a:ext cx="3898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i="1" dirty="0" smtClean="0">
                <a:solidFill>
                  <a:srgbClr val="00B050"/>
                </a:solidFill>
              </a:rPr>
              <a:t>.</a:t>
            </a:r>
            <a:endParaRPr lang="ru-RU" sz="6000" b="1" i="1" dirty="0" smtClean="0">
              <a:solidFill>
                <a:srgbClr val="00B05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51650" y="40770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7030A0"/>
                </a:solidFill>
              </a:rPr>
              <a:t>5</a:t>
            </a:r>
            <a:endParaRPr lang="ru-RU" sz="2000" b="1" i="1" dirty="0" smtClean="0">
              <a:solidFill>
                <a:srgbClr val="7030A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87780" y="40770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7030A0"/>
                </a:solidFill>
              </a:rPr>
              <a:t>9</a:t>
            </a:r>
            <a:endParaRPr lang="ru-RU" sz="2000" b="1" i="1" dirty="0" smtClean="0">
              <a:solidFill>
                <a:srgbClr val="7030A0"/>
              </a:solidFill>
            </a:endParaRPr>
          </a:p>
        </p:txBody>
      </p:sp>
      <p:sp>
        <p:nvSpPr>
          <p:cNvPr id="43" name="Дуга 42"/>
          <p:cNvSpPr/>
          <p:nvPr/>
        </p:nvSpPr>
        <p:spPr>
          <a:xfrm rot="18659070">
            <a:off x="2551959" y="3599874"/>
            <a:ext cx="2455861" cy="2826689"/>
          </a:xfrm>
          <a:prstGeom prst="arc">
            <a:avLst/>
          </a:prstGeom>
          <a:ln w="41275"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4355970" y="41491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B050"/>
                </a:solidFill>
              </a:rPr>
              <a:t>15</a:t>
            </a:r>
            <a:endParaRPr lang="ru-RU" sz="2000" b="1" i="1" dirty="0" smtClean="0">
              <a:solidFill>
                <a:srgbClr val="00B050"/>
              </a:solidFill>
            </a:endParaRPr>
          </a:p>
        </p:txBody>
      </p:sp>
      <p:sp>
        <p:nvSpPr>
          <p:cNvPr id="45" name="Заголовок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Закрепление нового материала.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4" grpId="0"/>
      <p:bldP spid="26" grpId="0"/>
      <p:bldP spid="32" grpId="0"/>
      <p:bldP spid="33" grpId="0" animBg="1"/>
      <p:bldP spid="36" grpId="0" animBg="1"/>
      <p:bldP spid="37" grpId="0"/>
      <p:bldP spid="38" grpId="0"/>
      <p:bldP spid="39" grpId="0"/>
      <p:bldP spid="40" grpId="0"/>
      <p:bldP spid="41" grpId="0"/>
      <p:bldP spid="42" grpId="0"/>
      <p:bldP spid="43" grpId="0" animBg="1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39690" y="1124680"/>
            <a:ext cx="44646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Верно ли, что:</a:t>
            </a:r>
          </a:p>
          <a:p>
            <a:pPr>
              <a:buNone/>
            </a:pP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98∙57 = 23 790 : 78;</a:t>
            </a:r>
          </a:p>
          <a:p>
            <a:pPr>
              <a:buNone/>
            </a:pP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23∙27 &lt; 630;</a:t>
            </a:r>
          </a:p>
          <a:p>
            <a:pPr>
              <a:buNone/>
            </a:pP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1288 : 56 &gt; 40?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Закрепление нового материала.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91600" y="5445280"/>
            <a:ext cx="3168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1288 : 56 </a:t>
            </a:r>
            <a:r>
              <a:rPr lang="en-US" sz="3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= 23</a:t>
            </a:r>
            <a:endParaRPr lang="ru-RU" sz="3200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80571" y="4077090"/>
            <a:ext cx="74280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98∙57 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5586    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23 790 : 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78</a:t>
            </a:r>
            <a:r>
              <a:rPr lang="en-US" sz="3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= 305 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32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19590" y="4797190"/>
            <a:ext cx="27093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23∙27 </a:t>
            </a:r>
            <a:r>
              <a:rPr lang="en-US" sz="3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= 621</a:t>
            </a:r>
            <a:endParaRPr lang="ru-RU" sz="3200" b="1" i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92256" y="3853537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>
                <a:solidFill>
                  <a:schemeClr val="accent2"/>
                </a:solidFill>
              </a:rPr>
              <a:t>≠</a:t>
            </a:r>
            <a:endParaRPr lang="ru-RU" sz="6000" b="1" i="1" dirty="0" smtClean="0">
              <a:solidFill>
                <a:schemeClr val="accent2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4139940" y="4581160"/>
            <a:ext cx="2161529" cy="1015663"/>
            <a:chOff x="7596420" y="4941210"/>
            <a:chExt cx="2161529" cy="1015663"/>
          </a:xfrm>
        </p:grpSpPr>
        <p:sp>
          <p:nvSpPr>
            <p:cNvPr id="14" name="TextBox 13"/>
            <p:cNvSpPr txBox="1"/>
            <p:nvPr/>
          </p:nvSpPr>
          <p:spPr>
            <a:xfrm>
              <a:off x="7596420" y="4941210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b="1" i="1" dirty="0" smtClean="0">
                  <a:solidFill>
                    <a:schemeClr val="accent2"/>
                  </a:solidFill>
                </a:rPr>
                <a:t>&lt;</a:t>
              </a:r>
              <a:endParaRPr lang="ru-RU" sz="6000" b="1" i="1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8207525" y="5157240"/>
              <a:ext cx="155042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630 </a:t>
              </a:r>
              <a:r>
                <a:rPr lang="ru-RU" sz="3200" b="1" i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- да</a:t>
              </a:r>
              <a:endParaRPr lang="ru-RU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572000" y="5229250"/>
            <a:ext cx="2371630" cy="1015663"/>
            <a:chOff x="5940190" y="5301260"/>
            <a:chExt cx="2371630" cy="1015663"/>
          </a:xfrm>
        </p:grpSpPr>
        <p:sp>
          <p:nvSpPr>
            <p:cNvPr id="13" name="TextBox 12"/>
            <p:cNvSpPr txBox="1"/>
            <p:nvPr/>
          </p:nvSpPr>
          <p:spPr>
            <a:xfrm>
              <a:off x="5940190" y="5301260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b="1" i="1" dirty="0" smtClean="0">
                  <a:solidFill>
                    <a:schemeClr val="accent2"/>
                  </a:solidFill>
                </a:rPr>
                <a:t>&gt;</a:t>
              </a:r>
              <a:endParaRPr lang="ru-RU" sz="6000" b="1" i="1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6372250" y="5517290"/>
              <a:ext cx="193957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 40 </a:t>
              </a:r>
              <a:r>
                <a:rPr lang="ru-RU" sz="3200" b="1" i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– нет</a:t>
              </a:r>
              <a:r>
                <a:rPr lang="ru-RU" sz="3200" b="1" i="1" dirty="0" smtClean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dirty="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695" y="1052670"/>
            <a:ext cx="89646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Запишите с помощью двойного неравенства: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число 21 меньше, чем 28, а число 28 меньше, чем 45.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Закрепление нового материала.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1600" y="4149100"/>
            <a:ext cx="576311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</a:t>
            </a:r>
            <a:r>
              <a:rPr lang="en-US" sz="8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28 &lt; 45</a:t>
            </a:r>
            <a:endParaRPr lang="ru-RU" sz="88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480" y="1225689"/>
            <a:ext cx="74890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двух натуральных чисел какое число будет меньшим?</a:t>
            </a: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на координатной прямой расположена точка 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меньшей координатой?</a:t>
            </a: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на координатной прямой расположена точка 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большей координатой?</a:t>
            </a:r>
            <a:endParaRPr lang="ru-RU" sz="3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61401" y="404580"/>
            <a:ext cx="74211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Ответить на вопросы:</a:t>
            </a:r>
            <a:endParaRPr lang="ru-RU" sz="54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19840" y="260560"/>
            <a:ext cx="22000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Цели: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pic>
        <p:nvPicPr>
          <p:cNvPr id="10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444260" y="404580"/>
            <a:ext cx="1584220" cy="1584220"/>
          </a:xfrm>
          <a:prstGeom prst="rect">
            <a:avLst/>
          </a:prstGeom>
          <a:noFill/>
        </p:spPr>
      </p:pic>
      <p:pic>
        <p:nvPicPr>
          <p:cNvPr id="11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410" y="2132820"/>
            <a:ext cx="8497180" cy="317009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Ввести понятие 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неравенства 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усвоить форму его записи.</a:t>
            </a:r>
          </a:p>
          <a:p>
            <a:pPr>
              <a:buFont typeface="Wingdings" pitchFamily="2" charset="2"/>
              <a:buChar char="v"/>
            </a:pPr>
            <a:endParaRPr lang="ru-RU" sz="4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ru-RU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Научиться </a:t>
            </a:r>
            <a:r>
              <a:rPr lang="ru-RU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читать и записывать  неравенства со знаками 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ru-RU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&gt;.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420" y="1220632"/>
            <a:ext cx="8286808" cy="40318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ru-RU" sz="3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При счете натуральные числа называют по порядку: 1, 2, 3, 4, 5, 6, 7, 8, 9, 10, 11,…</a:t>
            </a:r>
          </a:p>
          <a:p>
            <a:pPr lvl="1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Из двух натуральных чисел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меньше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, то которое при счете называют раньше, и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больше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то, которое при счете называют позже.</a:t>
            </a:r>
          </a:p>
          <a:p>
            <a:pPr lvl="1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Число 4 меньше, чем 7, число 8 больше, чем 7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Изучение нового материала.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31800" y="6304325"/>
            <a:ext cx="2895600" cy="365125"/>
          </a:xfrm>
        </p:spPr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539441" y="1"/>
            <a:ext cx="8604560" cy="1412720"/>
          </a:xfrm>
          <a:prstGeom prst="cloudCallout">
            <a:avLst>
              <a:gd name="adj1" fmla="val 22319"/>
              <a:gd name="adj2" fmla="val 61156"/>
            </a:avLst>
          </a:prstGeom>
          <a:solidFill>
            <a:srgbClr val="FDDBE6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 dirty="0" smtClean="0">
                <a:latin typeface="Georgia" pitchFamily="18" charset="0"/>
              </a:rPr>
              <a:t>Точка с меньшей координатой лежит левее А(6</a:t>
            </a:r>
            <a:r>
              <a:rPr lang="ru-RU" sz="2400" b="1" i="1" dirty="0">
                <a:latin typeface="Georgia" pitchFamily="18" charset="0"/>
              </a:rPr>
              <a:t>): 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331550" y="1988800"/>
            <a:ext cx="6553200" cy="914400"/>
            <a:chOff x="476" y="2387"/>
            <a:chExt cx="4128" cy="57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5623" name="Rectangle 23"/>
            <p:cNvSpPr>
              <a:spLocks noChangeArrowheads="1"/>
            </p:cNvSpPr>
            <p:nvPr/>
          </p:nvSpPr>
          <p:spPr bwMode="auto">
            <a:xfrm>
              <a:off x="476" y="2387"/>
              <a:ext cx="4128" cy="576"/>
            </a:xfrm>
            <a:prstGeom prst="rect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 b="1" i="1" dirty="0">
                <a:latin typeface="Georgia" pitchFamily="18" charset="0"/>
              </a:endParaRPr>
            </a:p>
            <a:p>
              <a:r>
                <a:rPr lang="ru-RU" sz="2400" b="1" dirty="0">
                  <a:solidFill>
                    <a:schemeClr val="tx1"/>
                  </a:solidFill>
                  <a:latin typeface="Times New Roman" pitchFamily="18" charset="0"/>
                </a:rPr>
                <a:t>0</a:t>
              </a:r>
              <a:r>
                <a:rPr lang="ru-RU" sz="2400" b="1" dirty="0">
                  <a:latin typeface="Times New Roman" pitchFamily="18" charset="0"/>
                </a:rPr>
                <a:t>        </a:t>
              </a:r>
              <a:r>
                <a:rPr lang="ru-RU" sz="2400" b="1" dirty="0">
                  <a:solidFill>
                    <a:schemeClr val="tx1"/>
                  </a:solidFill>
                  <a:latin typeface="Times New Roman" pitchFamily="18" charset="0"/>
                </a:rPr>
                <a:t>1</a:t>
              </a:r>
              <a:r>
                <a:rPr lang="ru-RU" sz="2400" b="1" dirty="0">
                  <a:latin typeface="Times New Roman" pitchFamily="18" charset="0"/>
                </a:rPr>
                <a:t>                                                               </a:t>
              </a:r>
              <a:r>
                <a:rPr lang="ru-RU" sz="2400" b="1" dirty="0">
                  <a:solidFill>
                    <a:schemeClr val="tx1"/>
                  </a:solidFill>
                  <a:latin typeface="Times New Roman" pitchFamily="18" charset="0"/>
                </a:rPr>
                <a:t> </a:t>
              </a:r>
              <a:r>
                <a:rPr lang="ru-RU" sz="2400" b="1" i="1" dirty="0">
                  <a:solidFill>
                    <a:schemeClr val="tx1"/>
                  </a:solidFill>
                  <a:latin typeface="Times New Roman" pitchFamily="18" charset="0"/>
                </a:rPr>
                <a:t>х</a:t>
              </a:r>
              <a:endParaRPr lang="ru-RU" sz="2400" b="1" i="1" dirty="0">
                <a:solidFill>
                  <a:schemeClr val="tx1"/>
                </a:solidFill>
                <a:latin typeface="Georgia" pitchFamily="18" charset="0"/>
              </a:endParaRPr>
            </a:p>
          </p:txBody>
        </p:sp>
        <p:sp>
          <p:nvSpPr>
            <p:cNvPr id="25624" name="Freeform 24"/>
            <p:cNvSpPr>
              <a:spLocks/>
            </p:cNvSpPr>
            <p:nvPr/>
          </p:nvSpPr>
          <p:spPr bwMode="auto">
            <a:xfrm>
              <a:off x="595" y="2659"/>
              <a:ext cx="371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15" y="0"/>
                </a:cxn>
              </a:cxnLst>
              <a:rect l="0" t="0" r="r" b="b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 type="triangl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25625" name="Line 25"/>
            <p:cNvSpPr>
              <a:spLocks noChangeShapeType="1"/>
            </p:cNvSpPr>
            <p:nvPr/>
          </p:nvSpPr>
          <p:spPr bwMode="auto">
            <a:xfrm>
              <a:off x="612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25626" name="Line 26"/>
            <p:cNvSpPr>
              <a:spLocks noChangeShapeType="1"/>
            </p:cNvSpPr>
            <p:nvPr/>
          </p:nvSpPr>
          <p:spPr bwMode="auto">
            <a:xfrm>
              <a:off x="1066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25627" name="Line 27"/>
            <p:cNvSpPr>
              <a:spLocks noChangeShapeType="1"/>
            </p:cNvSpPr>
            <p:nvPr/>
          </p:nvSpPr>
          <p:spPr bwMode="auto">
            <a:xfrm>
              <a:off x="1519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25628" name="Line 28"/>
            <p:cNvSpPr>
              <a:spLocks noChangeShapeType="1"/>
            </p:cNvSpPr>
            <p:nvPr/>
          </p:nvSpPr>
          <p:spPr bwMode="auto">
            <a:xfrm>
              <a:off x="1973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25629" name="Line 29"/>
            <p:cNvSpPr>
              <a:spLocks noChangeShapeType="1"/>
            </p:cNvSpPr>
            <p:nvPr/>
          </p:nvSpPr>
          <p:spPr bwMode="auto">
            <a:xfrm>
              <a:off x="2426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25630" name="Line 30"/>
            <p:cNvSpPr>
              <a:spLocks noChangeShapeType="1"/>
            </p:cNvSpPr>
            <p:nvPr/>
          </p:nvSpPr>
          <p:spPr bwMode="auto">
            <a:xfrm>
              <a:off x="2880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25631" name="Line 31"/>
            <p:cNvSpPr>
              <a:spLocks noChangeShapeType="1"/>
            </p:cNvSpPr>
            <p:nvPr/>
          </p:nvSpPr>
          <p:spPr bwMode="auto">
            <a:xfrm>
              <a:off x="3334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25632" name="Line 32"/>
            <p:cNvSpPr>
              <a:spLocks noChangeShapeType="1"/>
            </p:cNvSpPr>
            <p:nvPr/>
          </p:nvSpPr>
          <p:spPr bwMode="auto">
            <a:xfrm>
              <a:off x="3787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</p:grpSp>
      <p:sp>
        <p:nvSpPr>
          <p:cNvPr id="25645" name="Oval 45"/>
          <p:cNvSpPr>
            <a:spLocks noChangeArrowheads="1"/>
          </p:cNvSpPr>
          <p:nvPr/>
        </p:nvSpPr>
        <p:spPr bwMode="auto">
          <a:xfrm>
            <a:off x="2195670" y="2370666"/>
            <a:ext cx="144463" cy="1222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5647" name="Oval 47"/>
          <p:cNvSpPr>
            <a:spLocks noChangeArrowheads="1"/>
          </p:cNvSpPr>
          <p:nvPr/>
        </p:nvSpPr>
        <p:spPr bwMode="auto">
          <a:xfrm>
            <a:off x="5762293" y="2343044"/>
            <a:ext cx="144462" cy="1222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1763610" y="1628784"/>
            <a:ext cx="10310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CC0000"/>
                </a:solidFill>
                <a:latin typeface="Times New Roman" pitchFamily="18" charset="0"/>
              </a:rPr>
              <a:t>В(1)</a:t>
            </a:r>
            <a:endParaRPr lang="ru-RU" sz="3600" b="1" i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650" name="Text Box 50"/>
          <p:cNvSpPr txBox="1">
            <a:spLocks noChangeArrowheads="1"/>
          </p:cNvSpPr>
          <p:nvPr/>
        </p:nvSpPr>
        <p:spPr bwMode="auto">
          <a:xfrm>
            <a:off x="5617830" y="1750452"/>
            <a:ext cx="10310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CC0000"/>
                </a:solidFill>
                <a:latin typeface="Times New Roman" pitchFamily="18" charset="0"/>
              </a:rPr>
              <a:t>А(6)</a:t>
            </a:r>
            <a:endParaRPr lang="ru-RU" sz="3600" b="1" i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pic>
        <p:nvPicPr>
          <p:cNvPr id="1026" name="Picture 2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380390" y="1124680"/>
            <a:ext cx="1219200" cy="1200912"/>
          </a:xfrm>
          <a:prstGeom prst="rect">
            <a:avLst/>
          </a:prstGeom>
          <a:noFill/>
        </p:spPr>
      </p:pic>
      <p:sp>
        <p:nvSpPr>
          <p:cNvPr id="43" name="Text Box 50"/>
          <p:cNvSpPr txBox="1">
            <a:spLocks noChangeArrowheads="1"/>
          </p:cNvSpPr>
          <p:nvPr/>
        </p:nvSpPr>
        <p:spPr bwMode="auto">
          <a:xfrm>
            <a:off x="1330440" y="3645030"/>
            <a:ext cx="648312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C0000"/>
                </a:solidFill>
                <a:latin typeface="Times New Roman" pitchFamily="18" charset="0"/>
              </a:rPr>
              <a:t>А(6) – лежит правее, чем В(1).</a:t>
            </a:r>
          </a:p>
          <a:p>
            <a:pPr algn="ctr"/>
            <a:r>
              <a:rPr lang="ru-RU" sz="3600" b="1" i="1" dirty="0" smtClean="0">
                <a:solidFill>
                  <a:srgbClr val="CC0000"/>
                </a:solidFill>
                <a:latin typeface="Times New Roman" pitchFamily="18" charset="0"/>
              </a:rPr>
              <a:t>6</a:t>
            </a:r>
            <a:r>
              <a:rPr lang="en-US" sz="3600" b="1" i="1" dirty="0" smtClean="0">
                <a:solidFill>
                  <a:srgbClr val="CC0000"/>
                </a:solidFill>
                <a:latin typeface="Times New Roman" pitchFamily="18" charset="0"/>
              </a:rPr>
              <a:t> &gt; 1,</a:t>
            </a:r>
            <a:r>
              <a:rPr lang="ru-RU" sz="3600" b="1" i="1" dirty="0" smtClean="0">
                <a:solidFill>
                  <a:srgbClr val="CC0000"/>
                </a:solidFill>
                <a:latin typeface="Times New Roman" pitchFamily="18" charset="0"/>
              </a:rPr>
              <a:t>  или </a:t>
            </a:r>
            <a:r>
              <a:rPr lang="en-US" sz="3600" b="1" i="1" dirty="0" smtClean="0">
                <a:solidFill>
                  <a:srgbClr val="CC0000"/>
                </a:solidFill>
                <a:latin typeface="Times New Roman" pitchFamily="18" charset="0"/>
              </a:rPr>
              <a:t> 1 &lt; 6.</a:t>
            </a:r>
            <a:endParaRPr lang="ru-RU" sz="3600" b="1" i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79390" y="2924930"/>
            <a:ext cx="87852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Для записи неравенства применяют знаки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 (меньше)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(больше).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2085582" y="4941210"/>
            <a:ext cx="4972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Пример: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4 &lt; 7;  8 &gt; 7; 0 &lt; 1</a:t>
            </a:r>
          </a:p>
        </p:txBody>
      </p:sp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25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25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25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5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5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56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5605" grpId="0" animBg="1"/>
      <p:bldP spid="25645" grpId="0" animBg="1"/>
      <p:bldP spid="25645" grpId="1" animBg="1"/>
      <p:bldP spid="25647" grpId="0" animBg="1"/>
      <p:bldP spid="25649" grpId="0"/>
      <p:bldP spid="25649" grpId="1"/>
      <p:bldP spid="25650" grpId="0"/>
      <p:bldP spid="43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Изучение нового материала.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450" y="3284980"/>
            <a:ext cx="82811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Число 3 меньше, чем 6, и больше чем 2.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Это записывается в виде двойного неравенства: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&lt; 3 &lt; 6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1331550" y="1988800"/>
            <a:ext cx="6553200" cy="914400"/>
            <a:chOff x="476" y="2387"/>
            <a:chExt cx="4128" cy="57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8" name="Rectangle 23"/>
            <p:cNvSpPr>
              <a:spLocks noChangeArrowheads="1"/>
            </p:cNvSpPr>
            <p:nvPr/>
          </p:nvSpPr>
          <p:spPr bwMode="auto">
            <a:xfrm>
              <a:off x="476" y="2387"/>
              <a:ext cx="4128" cy="576"/>
            </a:xfrm>
            <a:prstGeom prst="rect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 b="1" i="1" dirty="0">
                <a:latin typeface="Georgia" pitchFamily="18" charset="0"/>
              </a:endParaRPr>
            </a:p>
            <a:p>
              <a:r>
                <a:rPr lang="ru-RU" sz="2400" b="1" dirty="0">
                  <a:solidFill>
                    <a:schemeClr val="tx1"/>
                  </a:solidFill>
                  <a:latin typeface="Times New Roman" pitchFamily="18" charset="0"/>
                </a:rPr>
                <a:t>0</a:t>
              </a:r>
              <a:r>
                <a:rPr lang="ru-RU" sz="2400" b="1" dirty="0">
                  <a:latin typeface="Times New Roman" pitchFamily="18" charset="0"/>
                </a:rPr>
                <a:t>        </a:t>
              </a:r>
              <a:r>
                <a:rPr lang="ru-RU" sz="2400" b="1" dirty="0">
                  <a:solidFill>
                    <a:schemeClr val="tx1"/>
                  </a:solidFill>
                  <a:latin typeface="Times New Roman" pitchFamily="18" charset="0"/>
                </a:rPr>
                <a:t>1</a:t>
              </a:r>
              <a:r>
                <a:rPr lang="ru-RU" sz="2400" b="1" dirty="0">
                  <a:latin typeface="Times New Roman" pitchFamily="18" charset="0"/>
                </a:rPr>
                <a:t>                                                               </a:t>
              </a:r>
              <a:r>
                <a:rPr lang="ru-RU" sz="2400" b="1" dirty="0">
                  <a:solidFill>
                    <a:schemeClr val="tx1"/>
                  </a:solidFill>
                  <a:latin typeface="Times New Roman" pitchFamily="18" charset="0"/>
                </a:rPr>
                <a:t> </a:t>
              </a:r>
              <a:r>
                <a:rPr lang="ru-RU" sz="2400" b="1" i="1" dirty="0">
                  <a:solidFill>
                    <a:schemeClr val="tx1"/>
                  </a:solidFill>
                  <a:latin typeface="Times New Roman" pitchFamily="18" charset="0"/>
                </a:rPr>
                <a:t>х</a:t>
              </a:r>
              <a:endParaRPr lang="ru-RU" sz="2400" b="1" i="1" dirty="0">
                <a:solidFill>
                  <a:schemeClr val="tx1"/>
                </a:solidFill>
                <a:latin typeface="Georgia" pitchFamily="18" charset="0"/>
              </a:endParaRPr>
            </a:p>
          </p:txBody>
        </p:sp>
        <p:sp>
          <p:nvSpPr>
            <p:cNvPr id="9" name="Freeform 24"/>
            <p:cNvSpPr>
              <a:spLocks/>
            </p:cNvSpPr>
            <p:nvPr/>
          </p:nvSpPr>
          <p:spPr bwMode="auto">
            <a:xfrm>
              <a:off x="595" y="2659"/>
              <a:ext cx="371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15" y="0"/>
                </a:cxn>
              </a:cxnLst>
              <a:rect l="0" t="0" r="r" b="b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 type="triangl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0" name="Line 25"/>
            <p:cNvSpPr>
              <a:spLocks noChangeShapeType="1"/>
            </p:cNvSpPr>
            <p:nvPr/>
          </p:nvSpPr>
          <p:spPr bwMode="auto">
            <a:xfrm>
              <a:off x="612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1" name="Line 26"/>
            <p:cNvSpPr>
              <a:spLocks noChangeShapeType="1"/>
            </p:cNvSpPr>
            <p:nvPr/>
          </p:nvSpPr>
          <p:spPr bwMode="auto">
            <a:xfrm>
              <a:off x="1066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2" name="Line 27"/>
            <p:cNvSpPr>
              <a:spLocks noChangeShapeType="1"/>
            </p:cNvSpPr>
            <p:nvPr/>
          </p:nvSpPr>
          <p:spPr bwMode="auto">
            <a:xfrm>
              <a:off x="1519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3" name="Line 28"/>
            <p:cNvSpPr>
              <a:spLocks noChangeShapeType="1"/>
            </p:cNvSpPr>
            <p:nvPr/>
          </p:nvSpPr>
          <p:spPr bwMode="auto">
            <a:xfrm>
              <a:off x="1973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>
              <a:off x="2426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2880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3334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>
              <a:off x="3787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</p:grpSp>
      <p:sp>
        <p:nvSpPr>
          <p:cNvPr id="18" name="Oval 45"/>
          <p:cNvSpPr>
            <a:spLocks noChangeArrowheads="1"/>
          </p:cNvSpPr>
          <p:nvPr/>
        </p:nvSpPr>
        <p:spPr bwMode="auto">
          <a:xfrm>
            <a:off x="2915327" y="2370666"/>
            <a:ext cx="144463" cy="1222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9" name="Oval 47"/>
          <p:cNvSpPr>
            <a:spLocks noChangeArrowheads="1"/>
          </p:cNvSpPr>
          <p:nvPr/>
        </p:nvSpPr>
        <p:spPr bwMode="auto">
          <a:xfrm>
            <a:off x="5762293" y="2343044"/>
            <a:ext cx="144462" cy="1222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" name="Text Box 49"/>
          <p:cNvSpPr txBox="1">
            <a:spLocks noChangeArrowheads="1"/>
          </p:cNvSpPr>
          <p:nvPr/>
        </p:nvSpPr>
        <p:spPr bwMode="auto">
          <a:xfrm>
            <a:off x="2532809" y="1628784"/>
            <a:ext cx="10310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CC0000"/>
                </a:solidFill>
                <a:latin typeface="Times New Roman" pitchFamily="18" charset="0"/>
              </a:rPr>
              <a:t>В(2)</a:t>
            </a:r>
            <a:endParaRPr lang="ru-RU" sz="3600" b="1" i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5617830" y="1750452"/>
            <a:ext cx="10310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CC0000"/>
                </a:solidFill>
                <a:latin typeface="Times New Roman" pitchFamily="18" charset="0"/>
              </a:rPr>
              <a:t>А(6)</a:t>
            </a:r>
            <a:endParaRPr lang="ru-RU" sz="3600" b="1" i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43760" y="243718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57166" y="242086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52150" y="2420860"/>
            <a:ext cx="36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18" grpId="0" animBg="1"/>
      <p:bldP spid="18" grpId="1" animBg="1"/>
      <p:bldP spid="19" grpId="0" animBg="1"/>
      <p:bldP spid="20" grpId="0"/>
      <p:bldP spid="20" grpId="1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Изучение нового материала.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259540" y="1772770"/>
            <a:ext cx="2232310" cy="0"/>
          </a:xfrm>
          <a:prstGeom prst="line">
            <a:avLst/>
          </a:prstGeom>
          <a:ln w="47625">
            <a:solidFill>
              <a:schemeClr val="accent2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43510" y="1196690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47830" y="1196690"/>
            <a:ext cx="428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43510" y="256488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75820" y="263689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259540" y="2492870"/>
            <a:ext cx="2232310" cy="0"/>
          </a:xfrm>
          <a:prstGeom prst="line">
            <a:avLst/>
          </a:prstGeom>
          <a:ln w="47625">
            <a:solidFill>
              <a:schemeClr val="accent2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195670" y="5589300"/>
            <a:ext cx="41307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EH &lt; EF,   EF &gt; EH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88030" y="1772770"/>
            <a:ext cx="20425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МК =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CD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259540" y="3933070"/>
            <a:ext cx="2016280" cy="0"/>
          </a:xfrm>
          <a:prstGeom prst="line">
            <a:avLst/>
          </a:prstGeom>
          <a:ln w="47625">
            <a:solidFill>
              <a:schemeClr val="accent2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275820" y="3933070"/>
            <a:ext cx="4824670" cy="0"/>
          </a:xfrm>
          <a:prstGeom prst="line">
            <a:avLst/>
          </a:prstGeom>
          <a:ln w="47625">
            <a:solidFill>
              <a:schemeClr val="accent2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15520" y="335699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ru-RU" sz="28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59790" y="3356990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28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84460" y="335699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ru-RU" sz="28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72398" y="4581160"/>
            <a:ext cx="69992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EH -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часть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EF,   EH -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короче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EF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  <p:bldP spid="16" grpId="0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484730"/>
            <a:ext cx="8858280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Какая из точек А и В лежит </a:t>
            </a:r>
            <a:r>
              <a:rPr lang="ru-RU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левее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на координатном луче: а) A(1) или В(7); 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в)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A(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или В(О).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331550" y="2996940"/>
            <a:ext cx="6553200" cy="914400"/>
            <a:chOff x="476" y="2387"/>
            <a:chExt cx="4128" cy="57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7" name="Rectangle 23"/>
            <p:cNvSpPr>
              <a:spLocks noChangeArrowheads="1"/>
            </p:cNvSpPr>
            <p:nvPr/>
          </p:nvSpPr>
          <p:spPr bwMode="auto">
            <a:xfrm>
              <a:off x="476" y="2387"/>
              <a:ext cx="4128" cy="576"/>
            </a:xfrm>
            <a:prstGeom prst="rect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 b="1" i="1" dirty="0">
                <a:latin typeface="Georgia" pitchFamily="18" charset="0"/>
              </a:endParaRPr>
            </a:p>
            <a:p>
              <a:r>
                <a:rPr lang="ru-RU" sz="2400" b="1" dirty="0">
                  <a:solidFill>
                    <a:schemeClr val="tx1"/>
                  </a:solidFill>
                  <a:latin typeface="Times New Roman" pitchFamily="18" charset="0"/>
                </a:rPr>
                <a:t>0</a:t>
              </a:r>
              <a:r>
                <a:rPr lang="ru-RU" sz="2400" b="1" dirty="0">
                  <a:latin typeface="Times New Roman" pitchFamily="18" charset="0"/>
                </a:rPr>
                <a:t>        </a:t>
              </a:r>
              <a:r>
                <a:rPr lang="ru-RU" sz="2400" b="1" dirty="0">
                  <a:solidFill>
                    <a:schemeClr val="tx1"/>
                  </a:solidFill>
                  <a:latin typeface="Times New Roman" pitchFamily="18" charset="0"/>
                </a:rPr>
                <a:t>1</a:t>
              </a:r>
              <a:r>
                <a:rPr lang="ru-RU" sz="2400" b="1" dirty="0">
                  <a:latin typeface="Times New Roman" pitchFamily="18" charset="0"/>
                </a:rPr>
                <a:t>                                                               </a:t>
              </a:r>
              <a:r>
                <a:rPr lang="ru-RU" sz="2400" b="1" dirty="0">
                  <a:solidFill>
                    <a:schemeClr val="tx1"/>
                  </a:solidFill>
                  <a:latin typeface="Times New Roman" pitchFamily="18" charset="0"/>
                </a:rPr>
                <a:t> </a:t>
              </a:r>
              <a:r>
                <a:rPr lang="ru-RU" sz="2400" b="1" i="1" dirty="0">
                  <a:solidFill>
                    <a:schemeClr val="tx1"/>
                  </a:solidFill>
                  <a:latin typeface="Times New Roman" pitchFamily="18" charset="0"/>
                </a:rPr>
                <a:t>х</a:t>
              </a:r>
              <a:endParaRPr lang="ru-RU" sz="2400" b="1" i="1" dirty="0">
                <a:solidFill>
                  <a:schemeClr val="tx1"/>
                </a:solidFill>
                <a:latin typeface="Georgia" pitchFamily="18" charset="0"/>
              </a:endParaRPr>
            </a:p>
          </p:txBody>
        </p:sp>
        <p:sp>
          <p:nvSpPr>
            <p:cNvPr id="8" name="Freeform 24"/>
            <p:cNvSpPr>
              <a:spLocks/>
            </p:cNvSpPr>
            <p:nvPr/>
          </p:nvSpPr>
          <p:spPr bwMode="auto">
            <a:xfrm>
              <a:off x="595" y="2659"/>
              <a:ext cx="371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15" y="0"/>
                </a:cxn>
              </a:cxnLst>
              <a:rect l="0" t="0" r="r" b="b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 type="triangl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9" name="Line 25"/>
            <p:cNvSpPr>
              <a:spLocks noChangeShapeType="1"/>
            </p:cNvSpPr>
            <p:nvPr/>
          </p:nvSpPr>
          <p:spPr bwMode="auto">
            <a:xfrm>
              <a:off x="612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0" name="Line 26"/>
            <p:cNvSpPr>
              <a:spLocks noChangeShapeType="1"/>
            </p:cNvSpPr>
            <p:nvPr/>
          </p:nvSpPr>
          <p:spPr bwMode="auto">
            <a:xfrm>
              <a:off x="1066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1" name="Line 27"/>
            <p:cNvSpPr>
              <a:spLocks noChangeShapeType="1"/>
            </p:cNvSpPr>
            <p:nvPr/>
          </p:nvSpPr>
          <p:spPr bwMode="auto">
            <a:xfrm>
              <a:off x="1519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2" name="Line 28"/>
            <p:cNvSpPr>
              <a:spLocks noChangeShapeType="1"/>
            </p:cNvSpPr>
            <p:nvPr/>
          </p:nvSpPr>
          <p:spPr bwMode="auto">
            <a:xfrm>
              <a:off x="1973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>
              <a:off x="2426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4" name="Line 30"/>
            <p:cNvSpPr>
              <a:spLocks noChangeShapeType="1"/>
            </p:cNvSpPr>
            <p:nvPr/>
          </p:nvSpPr>
          <p:spPr bwMode="auto">
            <a:xfrm>
              <a:off x="2880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>
              <a:off x="3334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6" name="Line 32"/>
            <p:cNvSpPr>
              <a:spLocks noChangeShapeType="1"/>
            </p:cNvSpPr>
            <p:nvPr/>
          </p:nvSpPr>
          <p:spPr bwMode="auto">
            <a:xfrm>
              <a:off x="3787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</p:grpSp>
      <p:sp>
        <p:nvSpPr>
          <p:cNvPr id="17" name="Oval 45"/>
          <p:cNvSpPr>
            <a:spLocks noChangeArrowheads="1"/>
          </p:cNvSpPr>
          <p:nvPr/>
        </p:nvSpPr>
        <p:spPr bwMode="auto">
          <a:xfrm>
            <a:off x="2195670" y="3378806"/>
            <a:ext cx="144463" cy="1222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" name="Oval 47"/>
          <p:cNvSpPr>
            <a:spLocks noChangeArrowheads="1"/>
          </p:cNvSpPr>
          <p:nvPr/>
        </p:nvSpPr>
        <p:spPr bwMode="auto">
          <a:xfrm>
            <a:off x="6507448" y="3351184"/>
            <a:ext cx="144462" cy="1222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9" name="Text Box 49"/>
          <p:cNvSpPr txBox="1">
            <a:spLocks noChangeArrowheads="1"/>
          </p:cNvSpPr>
          <p:nvPr/>
        </p:nvSpPr>
        <p:spPr bwMode="auto">
          <a:xfrm>
            <a:off x="1835620" y="2708900"/>
            <a:ext cx="10310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CC0000"/>
                </a:solidFill>
                <a:latin typeface="Times New Roman" pitchFamily="18" charset="0"/>
              </a:rPr>
              <a:t>А(1)</a:t>
            </a:r>
            <a:endParaRPr lang="ru-RU" sz="3600" b="1" i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0" name="Text Box 50"/>
          <p:cNvSpPr txBox="1">
            <a:spLocks noChangeArrowheads="1"/>
          </p:cNvSpPr>
          <p:nvPr/>
        </p:nvSpPr>
        <p:spPr bwMode="auto">
          <a:xfrm>
            <a:off x="6205319" y="2758592"/>
            <a:ext cx="10310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CC0000"/>
                </a:solidFill>
                <a:latin typeface="Times New Roman" pitchFamily="18" charset="0"/>
              </a:rPr>
              <a:t>В(7)</a:t>
            </a:r>
            <a:endParaRPr lang="ru-RU" sz="3600" b="1" i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29020" y="3434660"/>
            <a:ext cx="36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7</a:t>
            </a:r>
          </a:p>
        </p:txBody>
      </p:sp>
      <p:grpSp>
        <p:nvGrpSpPr>
          <p:cNvPr id="25" name="Group 22"/>
          <p:cNvGrpSpPr>
            <a:grpSpLocks/>
          </p:cNvGrpSpPr>
          <p:nvPr/>
        </p:nvGrpSpPr>
        <p:grpSpPr bwMode="auto">
          <a:xfrm>
            <a:off x="1475570" y="4581160"/>
            <a:ext cx="6553200" cy="914400"/>
            <a:chOff x="476" y="2387"/>
            <a:chExt cx="4128" cy="57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476" y="2387"/>
              <a:ext cx="4128" cy="576"/>
            </a:xfrm>
            <a:prstGeom prst="rect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 b="1" i="1" dirty="0">
                <a:latin typeface="Georgia" pitchFamily="18" charset="0"/>
              </a:endParaRPr>
            </a:p>
            <a:p>
              <a:r>
                <a:rPr lang="ru-RU" sz="2400" b="1" dirty="0">
                  <a:solidFill>
                    <a:schemeClr val="tx1"/>
                  </a:solidFill>
                  <a:latin typeface="Times New Roman" pitchFamily="18" charset="0"/>
                </a:rPr>
                <a:t>0</a:t>
              </a:r>
              <a:r>
                <a:rPr lang="ru-RU" sz="2400" b="1" dirty="0">
                  <a:latin typeface="Times New Roman" pitchFamily="18" charset="0"/>
                </a:rPr>
                <a:t>        </a:t>
              </a:r>
              <a:r>
                <a:rPr lang="ru-RU" sz="2400" b="1" dirty="0">
                  <a:solidFill>
                    <a:schemeClr val="tx1"/>
                  </a:solidFill>
                  <a:latin typeface="Times New Roman" pitchFamily="18" charset="0"/>
                </a:rPr>
                <a:t>1</a:t>
              </a:r>
              <a:r>
                <a:rPr lang="ru-RU" sz="2400" b="1" dirty="0">
                  <a:latin typeface="Times New Roman" pitchFamily="18" charset="0"/>
                </a:rPr>
                <a:t>                                                               </a:t>
              </a:r>
              <a:r>
                <a:rPr lang="ru-RU" sz="2400" b="1" dirty="0">
                  <a:solidFill>
                    <a:schemeClr val="tx1"/>
                  </a:solidFill>
                  <a:latin typeface="Times New Roman" pitchFamily="18" charset="0"/>
                </a:rPr>
                <a:t> </a:t>
              </a:r>
              <a:r>
                <a:rPr lang="ru-RU" sz="2400" b="1" i="1" dirty="0">
                  <a:solidFill>
                    <a:schemeClr val="tx1"/>
                  </a:solidFill>
                  <a:latin typeface="Times New Roman" pitchFamily="18" charset="0"/>
                </a:rPr>
                <a:t>х</a:t>
              </a:r>
              <a:endParaRPr lang="ru-RU" sz="2400" b="1" i="1" dirty="0">
                <a:solidFill>
                  <a:schemeClr val="tx1"/>
                </a:solidFill>
                <a:latin typeface="Georgia" pitchFamily="18" charset="0"/>
              </a:endParaRPr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595" y="2659"/>
              <a:ext cx="371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15" y="0"/>
                </a:cxn>
              </a:cxnLst>
              <a:rect l="0" t="0" r="r" b="b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 type="triangl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612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1066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1519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1973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2426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>
              <a:off x="2880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>
              <a:off x="3334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35" name="Line 32"/>
            <p:cNvSpPr>
              <a:spLocks noChangeShapeType="1"/>
            </p:cNvSpPr>
            <p:nvPr/>
          </p:nvSpPr>
          <p:spPr bwMode="auto">
            <a:xfrm>
              <a:off x="3787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</p:grpSp>
      <p:sp>
        <p:nvSpPr>
          <p:cNvPr id="36" name="Oval 45"/>
          <p:cNvSpPr>
            <a:spLocks noChangeArrowheads="1"/>
          </p:cNvSpPr>
          <p:nvPr/>
        </p:nvSpPr>
        <p:spPr bwMode="auto">
          <a:xfrm>
            <a:off x="2339690" y="4963026"/>
            <a:ext cx="144463" cy="1222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7" name="Oval 47"/>
          <p:cNvSpPr>
            <a:spLocks noChangeArrowheads="1"/>
          </p:cNvSpPr>
          <p:nvPr/>
        </p:nvSpPr>
        <p:spPr bwMode="auto">
          <a:xfrm>
            <a:off x="1603908" y="4941210"/>
            <a:ext cx="144462" cy="1222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8" name="Text Box 49"/>
          <p:cNvSpPr txBox="1">
            <a:spLocks noChangeArrowheads="1"/>
          </p:cNvSpPr>
          <p:nvPr/>
        </p:nvSpPr>
        <p:spPr bwMode="auto">
          <a:xfrm>
            <a:off x="1979640" y="4293120"/>
            <a:ext cx="10310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CC0000"/>
                </a:solidFill>
                <a:latin typeface="Times New Roman" pitchFamily="18" charset="0"/>
              </a:rPr>
              <a:t>А(1)</a:t>
            </a:r>
            <a:endParaRPr lang="ru-RU" sz="3600" b="1" i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9" name="Text Box 50"/>
          <p:cNvSpPr txBox="1">
            <a:spLocks noChangeArrowheads="1"/>
          </p:cNvSpPr>
          <p:nvPr/>
        </p:nvSpPr>
        <p:spPr bwMode="auto">
          <a:xfrm>
            <a:off x="899490" y="4342812"/>
            <a:ext cx="10310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CC0000"/>
                </a:solidFill>
                <a:latin typeface="Times New Roman" pitchFamily="18" charset="0"/>
              </a:rPr>
              <a:t>В(0)</a:t>
            </a:r>
            <a:endParaRPr lang="ru-RU" sz="3600" b="1" i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520363" y="188550"/>
            <a:ext cx="61032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 упражнений</a:t>
            </a:r>
            <a:endParaRPr lang="ru-RU" sz="2400" i="1" dirty="0"/>
          </a:p>
        </p:txBody>
      </p:sp>
      <p:sp>
        <p:nvSpPr>
          <p:cNvPr id="44" name="Text Box 49"/>
          <p:cNvSpPr txBox="1">
            <a:spLocks noChangeArrowheads="1"/>
          </p:cNvSpPr>
          <p:nvPr/>
        </p:nvSpPr>
        <p:spPr bwMode="auto">
          <a:xfrm>
            <a:off x="2771750" y="3933070"/>
            <a:ext cx="31684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CC0000"/>
                </a:solidFill>
                <a:latin typeface="Times New Roman" pitchFamily="18" charset="0"/>
              </a:rPr>
              <a:t>А(1</a:t>
            </a:r>
            <a:r>
              <a:rPr lang="ru-RU" sz="3600" b="1" i="1" dirty="0" smtClean="0">
                <a:solidFill>
                  <a:srgbClr val="CC0000"/>
                </a:solidFill>
                <a:latin typeface="Times New Roman" pitchFamily="18" charset="0"/>
              </a:rPr>
              <a:t>) левее В(7)</a:t>
            </a:r>
            <a:endParaRPr lang="ru-RU" sz="3600" b="1" i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45" name="Text Box 49"/>
          <p:cNvSpPr txBox="1">
            <a:spLocks noChangeArrowheads="1"/>
          </p:cNvSpPr>
          <p:nvPr/>
        </p:nvSpPr>
        <p:spPr bwMode="auto">
          <a:xfrm>
            <a:off x="2771750" y="5517290"/>
            <a:ext cx="31684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CC0000"/>
                </a:solidFill>
                <a:latin typeface="Times New Roman" pitchFamily="18" charset="0"/>
              </a:rPr>
              <a:t>В(0) левее А(1)</a:t>
            </a:r>
            <a:endParaRPr lang="ru-RU" sz="3600" b="1" i="1" dirty="0">
              <a:solidFill>
                <a:srgbClr val="CC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  <p:bldP spid="20" grpId="0"/>
      <p:bldP spid="23" grpId="0"/>
      <p:bldP spid="36" grpId="0" animBg="1"/>
      <p:bldP spid="37" grpId="0" animBg="1"/>
      <p:bldP spid="38" grpId="0"/>
      <p:bldP spid="39" grpId="0"/>
      <p:bldP spid="44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8560" y="188550"/>
            <a:ext cx="860688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Какая из точек С и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лежит 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правее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на координатном луче: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а) С(3) или D(2); 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403560" y="1340710"/>
            <a:ext cx="6553200" cy="914400"/>
            <a:chOff x="476" y="2387"/>
            <a:chExt cx="4128" cy="57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7" name="Rectangle 23"/>
            <p:cNvSpPr>
              <a:spLocks noChangeArrowheads="1"/>
            </p:cNvSpPr>
            <p:nvPr/>
          </p:nvSpPr>
          <p:spPr bwMode="auto">
            <a:xfrm>
              <a:off x="476" y="2387"/>
              <a:ext cx="4128" cy="576"/>
            </a:xfrm>
            <a:prstGeom prst="rect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 b="1" i="1" dirty="0">
                <a:latin typeface="Georgia" pitchFamily="18" charset="0"/>
              </a:endParaRPr>
            </a:p>
            <a:p>
              <a:r>
                <a:rPr lang="ru-RU" sz="2400" b="1" dirty="0">
                  <a:solidFill>
                    <a:schemeClr val="tx1"/>
                  </a:solidFill>
                  <a:latin typeface="Times New Roman" pitchFamily="18" charset="0"/>
                </a:rPr>
                <a:t>0</a:t>
              </a:r>
              <a:r>
                <a:rPr lang="ru-RU" sz="2400" b="1" dirty="0">
                  <a:latin typeface="Times New Roman" pitchFamily="18" charset="0"/>
                </a:rPr>
                <a:t>        </a:t>
              </a:r>
              <a:r>
                <a:rPr lang="ru-RU" sz="2400" b="1" dirty="0">
                  <a:solidFill>
                    <a:schemeClr val="tx1"/>
                  </a:solidFill>
                  <a:latin typeface="Times New Roman" pitchFamily="18" charset="0"/>
                </a:rPr>
                <a:t>1</a:t>
              </a:r>
              <a:r>
                <a:rPr lang="ru-RU" sz="2400" b="1" dirty="0">
                  <a:latin typeface="Times New Roman" pitchFamily="18" charset="0"/>
                </a:rPr>
                <a:t>                                                               </a:t>
              </a:r>
              <a:r>
                <a:rPr lang="ru-RU" sz="2400" b="1" dirty="0">
                  <a:solidFill>
                    <a:schemeClr val="tx1"/>
                  </a:solidFill>
                  <a:latin typeface="Times New Roman" pitchFamily="18" charset="0"/>
                </a:rPr>
                <a:t> </a:t>
              </a:r>
              <a:r>
                <a:rPr lang="ru-RU" sz="2400" b="1" i="1" dirty="0">
                  <a:solidFill>
                    <a:schemeClr val="tx1"/>
                  </a:solidFill>
                  <a:latin typeface="Times New Roman" pitchFamily="18" charset="0"/>
                </a:rPr>
                <a:t>х</a:t>
              </a:r>
              <a:endParaRPr lang="ru-RU" sz="2400" b="1" i="1" dirty="0">
                <a:solidFill>
                  <a:schemeClr val="tx1"/>
                </a:solidFill>
                <a:latin typeface="Georgia" pitchFamily="18" charset="0"/>
              </a:endParaRPr>
            </a:p>
          </p:txBody>
        </p:sp>
        <p:sp>
          <p:nvSpPr>
            <p:cNvPr id="8" name="Freeform 24"/>
            <p:cNvSpPr>
              <a:spLocks/>
            </p:cNvSpPr>
            <p:nvPr/>
          </p:nvSpPr>
          <p:spPr bwMode="auto">
            <a:xfrm>
              <a:off x="595" y="2659"/>
              <a:ext cx="371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15" y="0"/>
                </a:cxn>
              </a:cxnLst>
              <a:rect l="0" t="0" r="r" b="b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 type="triangl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9" name="Line 25"/>
            <p:cNvSpPr>
              <a:spLocks noChangeShapeType="1"/>
            </p:cNvSpPr>
            <p:nvPr/>
          </p:nvSpPr>
          <p:spPr bwMode="auto">
            <a:xfrm>
              <a:off x="612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0" name="Line 26"/>
            <p:cNvSpPr>
              <a:spLocks noChangeShapeType="1"/>
            </p:cNvSpPr>
            <p:nvPr/>
          </p:nvSpPr>
          <p:spPr bwMode="auto">
            <a:xfrm>
              <a:off x="1066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1" name="Line 27"/>
            <p:cNvSpPr>
              <a:spLocks noChangeShapeType="1"/>
            </p:cNvSpPr>
            <p:nvPr/>
          </p:nvSpPr>
          <p:spPr bwMode="auto">
            <a:xfrm>
              <a:off x="1519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2" name="Line 28"/>
            <p:cNvSpPr>
              <a:spLocks noChangeShapeType="1"/>
            </p:cNvSpPr>
            <p:nvPr/>
          </p:nvSpPr>
          <p:spPr bwMode="auto">
            <a:xfrm>
              <a:off x="1973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>
              <a:off x="2426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4" name="Line 30"/>
            <p:cNvSpPr>
              <a:spLocks noChangeShapeType="1"/>
            </p:cNvSpPr>
            <p:nvPr/>
          </p:nvSpPr>
          <p:spPr bwMode="auto">
            <a:xfrm>
              <a:off x="2880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>
              <a:off x="3334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6" name="Line 32"/>
            <p:cNvSpPr>
              <a:spLocks noChangeShapeType="1"/>
            </p:cNvSpPr>
            <p:nvPr/>
          </p:nvSpPr>
          <p:spPr bwMode="auto">
            <a:xfrm>
              <a:off x="3787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</p:grpSp>
      <p:sp>
        <p:nvSpPr>
          <p:cNvPr id="17" name="Oval 45"/>
          <p:cNvSpPr>
            <a:spLocks noChangeArrowheads="1"/>
          </p:cNvSpPr>
          <p:nvPr/>
        </p:nvSpPr>
        <p:spPr bwMode="auto">
          <a:xfrm>
            <a:off x="2987337" y="1722576"/>
            <a:ext cx="144463" cy="1222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" name="Oval 47"/>
          <p:cNvSpPr>
            <a:spLocks noChangeArrowheads="1"/>
          </p:cNvSpPr>
          <p:nvPr/>
        </p:nvSpPr>
        <p:spPr bwMode="auto">
          <a:xfrm>
            <a:off x="3707880" y="1694954"/>
            <a:ext cx="144462" cy="1222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9" name="Text Box 49"/>
          <p:cNvSpPr txBox="1">
            <a:spLocks noChangeArrowheads="1"/>
          </p:cNvSpPr>
          <p:nvPr/>
        </p:nvSpPr>
        <p:spPr bwMode="auto">
          <a:xfrm>
            <a:off x="2555720" y="1052670"/>
            <a:ext cx="1056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CC0000"/>
                </a:solidFill>
                <a:latin typeface="Times New Roman" pitchFamily="18" charset="0"/>
              </a:rPr>
              <a:t>D</a:t>
            </a:r>
            <a:r>
              <a:rPr lang="ru-RU" sz="3600" b="1" i="1" dirty="0" smtClean="0">
                <a:solidFill>
                  <a:srgbClr val="CC0000"/>
                </a:solidFill>
                <a:latin typeface="Times New Roman" pitchFamily="18" charset="0"/>
              </a:rPr>
              <a:t>(</a:t>
            </a:r>
            <a:r>
              <a:rPr lang="en-US" sz="3600" b="1" i="1" dirty="0" smtClean="0">
                <a:solidFill>
                  <a:srgbClr val="CC0000"/>
                </a:solidFill>
                <a:latin typeface="Times New Roman" pitchFamily="18" charset="0"/>
              </a:rPr>
              <a:t>2</a:t>
            </a:r>
            <a:r>
              <a:rPr lang="ru-RU" sz="3600" b="1" i="1" dirty="0" smtClean="0">
                <a:solidFill>
                  <a:srgbClr val="CC0000"/>
                </a:solidFill>
                <a:latin typeface="Times New Roman" pitchFamily="18" charset="0"/>
              </a:rPr>
              <a:t>)</a:t>
            </a:r>
            <a:endParaRPr lang="ru-RU" sz="3600" b="1" i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0" name="Text Box 50"/>
          <p:cNvSpPr txBox="1">
            <a:spLocks noChangeArrowheads="1"/>
          </p:cNvSpPr>
          <p:nvPr/>
        </p:nvSpPr>
        <p:spPr bwMode="auto">
          <a:xfrm>
            <a:off x="3491850" y="1102362"/>
            <a:ext cx="10310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CC0000"/>
                </a:solidFill>
                <a:latin typeface="Times New Roman" pitchFamily="18" charset="0"/>
              </a:rPr>
              <a:t>C</a:t>
            </a:r>
            <a:r>
              <a:rPr lang="ru-RU" sz="3600" b="1" i="1" dirty="0" smtClean="0">
                <a:solidFill>
                  <a:srgbClr val="CC0000"/>
                </a:solidFill>
                <a:latin typeface="Times New Roman" pitchFamily="18" charset="0"/>
              </a:rPr>
              <a:t>(</a:t>
            </a:r>
            <a:r>
              <a:rPr lang="en-US" sz="3600" b="1" i="1" dirty="0" smtClean="0">
                <a:solidFill>
                  <a:srgbClr val="CC0000"/>
                </a:solidFill>
                <a:latin typeface="Times New Roman" pitchFamily="18" charset="0"/>
              </a:rPr>
              <a:t>3</a:t>
            </a:r>
            <a:r>
              <a:rPr lang="ru-RU" sz="3600" b="1" i="1" dirty="0" smtClean="0">
                <a:solidFill>
                  <a:srgbClr val="CC0000"/>
                </a:solidFill>
                <a:latin typeface="Times New Roman" pitchFamily="18" charset="0"/>
              </a:rPr>
              <a:t>)</a:t>
            </a:r>
            <a:endParaRPr lang="ru-RU" sz="3600" b="1" i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15770" y="178909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20630" y="1772770"/>
            <a:ext cx="36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1400" y="3434278"/>
            <a:ext cx="8606880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Выясните, какое из двух чисел меньше, и запишите ответ с помощью знака </a:t>
            </a:r>
            <a:r>
              <a:rPr lang="en-US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а) 1 или 99;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б) 302 или 299;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в) 5891 или 654;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3675" y="5301260"/>
            <a:ext cx="7436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&lt; 99,       299 &lt; 302,       654 &lt; 5891. </a:t>
            </a:r>
            <a:endParaRPr lang="ru-RU" sz="36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35367" y="2564880"/>
            <a:ext cx="6073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C(3) -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правее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D(2), 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&lt; 3.</a:t>
            </a:r>
            <a:endParaRPr lang="ru-RU" sz="36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  <p:bldP spid="20" grpId="0"/>
      <p:bldP spid="21" grpId="0"/>
      <p:bldP spid="22" grpId="0"/>
      <p:bldP spid="24" grpId="0" animBg="1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9993" y="1484730"/>
            <a:ext cx="871321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Выясните, какое из чисел больше,   и запишите ответ с помощью знака &gt; :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а) 0 или 18; 	</a:t>
            </a:r>
          </a:p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б) 74 или 23</a:t>
            </a:r>
          </a:p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в) 147 или 174;</a:t>
            </a:r>
          </a:p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г) 11 871 или 11 859; 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206" y="5157240"/>
            <a:ext cx="8802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36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&gt; 0,   74 &gt; 23,   174 &gt; 147,  11871 &gt;11859</a:t>
            </a:r>
            <a:endParaRPr lang="ru-RU" sz="3600" b="1" i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20363" y="188550"/>
            <a:ext cx="61032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 упражнений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5287</TotalTime>
  <Words>866</Words>
  <Application>Microsoft Office PowerPoint</Application>
  <PresentationFormat>Экран (4:3)</PresentationFormat>
  <Paragraphs>193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Кравченко</cp:lastModifiedBy>
  <cp:revision>568</cp:revision>
  <dcterms:created xsi:type="dcterms:W3CDTF">2011-06-18T13:01:16Z</dcterms:created>
  <dcterms:modified xsi:type="dcterms:W3CDTF">2011-09-10T18:38:25Z</dcterms:modified>
</cp:coreProperties>
</file>