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1" r:id="rId2"/>
    <p:sldId id="257" r:id="rId3"/>
    <p:sldId id="281" r:id="rId4"/>
    <p:sldId id="288" r:id="rId5"/>
    <p:sldId id="284" r:id="rId6"/>
    <p:sldId id="295" r:id="rId7"/>
    <p:sldId id="290" r:id="rId8"/>
    <p:sldId id="296" r:id="rId9"/>
    <p:sldId id="298" r:id="rId10"/>
    <p:sldId id="299" r:id="rId11"/>
    <p:sldId id="297" r:id="rId12"/>
    <p:sldId id="300" r:id="rId13"/>
    <p:sldId id="301" r:id="rId14"/>
    <p:sldId id="302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2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5" Type="http://schemas.openxmlformats.org/officeDocument/2006/relationships/image" Target="../media/image11.wmf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36A04-A049-4B4D-AD1C-E93FAD3D106A}" type="datetimeFigureOut">
              <a:rPr lang="ru-RU" smtClean="0"/>
              <a:pPr/>
              <a:t>01.07.2011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5677E-61E4-49C7-8520-BF56A4C8FBA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24.06.2011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Кравченко Г. М.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24.06.2011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Кравченко Г. М.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24.06.2011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Кравченко Г. М.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24.06.2011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Кравченко Г. М.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24.06.2011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Кравченко Г. М.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24.06.2011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Кравченко Г. М.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24.06.2011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Кравченко Г. М.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24.06.2011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Кравченко Г. М.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24.06.2011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Кравченко Г. 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24.06.2011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Кравченко Г. М.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24.06.2011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Кравченко Г. М.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24.06.2011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smtClean="0"/>
              <a:t>Кравченко Г. М.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5.bin"/><Relationship Id="rId9" Type="http://schemas.openxmlformats.org/officeDocument/2006/relationships/oleObject" Target="../embeddings/oleObject4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52.bin"/><Relationship Id="rId4" Type="http://schemas.openxmlformats.org/officeDocument/2006/relationships/oleObject" Target="../embeddings/oleObject5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6.bin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6.bin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ll Users\Документы\Мои рисунки\Образцы рисунков\3LCCAL3VWXVCAR01R14CAJKKEKDCA9G7WIFCA9G0LL8CAHXM5S7CAJ4CQ01CAATPEOJCALZBEMYCAB90X5HCA9SGP0JCA3J21JGCA2JOKWVCASJTJ29CAKEGE54CATC0ZUACAR0HD83CAU4RQXFCA3F8E4S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460" y="836640"/>
            <a:ext cx="2706624" cy="1792224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700" y="3140960"/>
            <a:ext cx="8892600" cy="1752600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endParaRPr lang="ru-RU" b="1" i="1" u="sng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4400" b="1" i="1" u="sng" cap="all" spc="3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Алгебраические дроби</a:t>
            </a:r>
            <a:endParaRPr lang="ru-RU" sz="4000" b="1" i="1" u="sng" cap="all" spc="3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1728" y="5013220"/>
            <a:ext cx="880061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914400" indent="-914400" algn="ctr"/>
            <a:r>
              <a:rPr lang="ru-RU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5. Умножение и деление алгебраических дробей.</a:t>
            </a:r>
          </a:p>
          <a:p>
            <a:pPr marL="914400" indent="-914400" algn="ctr"/>
            <a:r>
              <a:rPr lang="ru-RU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Возведение алгебраических дробей в степень</a:t>
            </a:r>
          </a:p>
          <a:p>
            <a:pPr marL="914400" indent="-914400" algn="ctr"/>
            <a:r>
              <a:rPr lang="ru-RU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(уроки  </a:t>
            </a:r>
            <a:r>
              <a:rPr lang="en-US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r>
              <a:rPr lang="ru-RU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-</a:t>
            </a:r>
            <a:r>
              <a:rPr lang="en-US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1</a:t>
            </a:r>
            <a:r>
              <a:rPr lang="ru-RU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6).</a:t>
            </a:r>
            <a:endParaRPr lang="ru-RU" sz="28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24.06.2011</a:t>
            </a:r>
            <a:endParaRPr lang="ru-RU" dirty="0"/>
          </a:p>
        </p:txBody>
      </p:sp>
      <p:pic>
        <p:nvPicPr>
          <p:cNvPr id="1028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5868180" y="2060810"/>
            <a:ext cx="1584220" cy="158422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411700" y="26056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5400" b="1" i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8 класс</a:t>
            </a:r>
            <a:br>
              <a:rPr lang="ru-RU" sz="5400" b="1" i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5400" b="1" i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алгебра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8676570" y="9806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Кравченко Г. 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24.06.2011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83460" y="476590"/>
            <a:ext cx="13035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/>
              <a:t>(3а)² =</a:t>
            </a:r>
            <a:endParaRPr lang="ru-RU" sz="32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3203810" y="476590"/>
            <a:ext cx="14253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/>
              <a:t>(2х³)⁴ =</a:t>
            </a:r>
            <a:endParaRPr lang="ru-RU" sz="32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5940190" y="476590"/>
            <a:ext cx="15231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/>
              <a:t>(-ху²)³ =</a:t>
            </a:r>
            <a:endParaRPr lang="ru-RU" sz="32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755470" y="1340710"/>
            <a:ext cx="16866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/>
              <a:t>(-5а⁷</a:t>
            </a:r>
            <a:r>
              <a:rPr lang="en-US" sz="3200" b="1" i="1" dirty="0" smtClean="0"/>
              <a:t>b</a:t>
            </a:r>
            <a:r>
              <a:rPr lang="ru-RU" sz="3200" b="1" i="1" dirty="0" smtClean="0"/>
              <a:t>)²=</a:t>
            </a:r>
            <a:endParaRPr lang="ru-RU" sz="32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4644010" y="1340710"/>
            <a:ext cx="17572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/>
              <a:t>(x²y³z⁴</a:t>
            </a:r>
            <a:r>
              <a:rPr lang="ru-RU" sz="3200" b="1" i="1" dirty="0" smtClean="0"/>
              <a:t>)⁵=</a:t>
            </a:r>
            <a:endParaRPr lang="ru-RU" sz="3200" b="1" i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907630" y="476590"/>
            <a:ext cx="8627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i="1" dirty="0" smtClean="0">
                <a:solidFill>
                  <a:prstClr val="black"/>
                </a:solidFill>
              </a:rPr>
              <a:t>9а²;</a:t>
            </a:r>
            <a:endParaRPr lang="ru-RU" sz="3200" b="1" i="1" dirty="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476590"/>
            <a:ext cx="11480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i="1" dirty="0" smtClean="0">
                <a:solidFill>
                  <a:prstClr val="black"/>
                </a:solidFill>
              </a:rPr>
              <a:t>16х¹²;</a:t>
            </a:r>
            <a:endParaRPr lang="ru-RU" sz="3200" b="1" i="1" dirty="0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80390" y="476590"/>
            <a:ext cx="10919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i="1" dirty="0" smtClean="0">
                <a:solidFill>
                  <a:prstClr val="black"/>
                </a:solidFill>
              </a:rPr>
              <a:t>-х³у⁶;</a:t>
            </a:r>
            <a:endParaRPr lang="ru-RU" sz="3200" b="1" i="1" dirty="0">
              <a:solidFill>
                <a:prstClr val="black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309490" y="1340710"/>
            <a:ext cx="15424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b="1" i="1" dirty="0" smtClean="0">
                <a:solidFill>
                  <a:prstClr val="black"/>
                </a:solidFill>
              </a:rPr>
              <a:t>25a¹⁴b²</a:t>
            </a:r>
            <a:r>
              <a:rPr lang="ru-RU" sz="3200" b="1" i="1" dirty="0" smtClean="0">
                <a:solidFill>
                  <a:prstClr val="black"/>
                </a:solidFill>
              </a:rPr>
              <a:t>;</a:t>
            </a:r>
            <a:endParaRPr lang="ru-RU" sz="3200" b="1" i="1" dirty="0">
              <a:solidFill>
                <a:prstClr val="black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300240" y="1332015"/>
            <a:ext cx="16551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b="1" i="1" dirty="0" smtClean="0">
                <a:solidFill>
                  <a:prstClr val="black"/>
                </a:solidFill>
              </a:rPr>
              <a:t>x¹⁰y¹⁵z²⁰</a:t>
            </a:r>
            <a:r>
              <a:rPr lang="ru-RU" sz="3200" b="1" i="1" dirty="0" smtClean="0">
                <a:solidFill>
                  <a:prstClr val="black"/>
                </a:solidFill>
              </a:rPr>
              <a:t>;</a:t>
            </a:r>
            <a:endParaRPr lang="ru-RU" sz="3200" b="1" i="1" dirty="0">
              <a:solidFill>
                <a:prstClr val="black"/>
              </a:solidFill>
            </a:endParaRPr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467430" y="2924930"/>
          <a:ext cx="1778918" cy="1512080"/>
        </p:xfrm>
        <a:graphic>
          <a:graphicData uri="http://schemas.openxmlformats.org/presentationml/2006/ole">
            <p:oleObj spid="_x0000_s107522" name="Формула" r:id="rId3" imgW="507960" imgH="431640" progId="Equation.3">
              <p:embed/>
            </p:oleObj>
          </a:graphicData>
        </a:graphic>
      </p:graphicFrame>
      <p:graphicFrame>
        <p:nvGraphicFramePr>
          <p:cNvPr id="16" name="Object 10"/>
          <p:cNvGraphicFramePr>
            <a:graphicFrameLocks noChangeAspect="1"/>
          </p:cNvGraphicFramePr>
          <p:nvPr/>
        </p:nvGraphicFramePr>
        <p:xfrm>
          <a:off x="2267680" y="2924930"/>
          <a:ext cx="1066800" cy="1557338"/>
        </p:xfrm>
        <a:graphic>
          <a:graphicData uri="http://schemas.openxmlformats.org/presentationml/2006/ole">
            <p:oleObj spid="_x0000_s107523" name="Формула" r:id="rId4" imgW="304560" imgH="444240" progId="Equation.3">
              <p:embed/>
            </p:oleObj>
          </a:graphicData>
        </a:graphic>
      </p:graphicFrame>
      <p:graphicFrame>
        <p:nvGraphicFramePr>
          <p:cNvPr id="17" name="Object 11"/>
          <p:cNvGraphicFramePr>
            <a:graphicFrameLocks noChangeAspect="1"/>
          </p:cNvGraphicFramePr>
          <p:nvPr/>
        </p:nvGraphicFramePr>
        <p:xfrm>
          <a:off x="3707880" y="2996940"/>
          <a:ext cx="1955800" cy="1423987"/>
        </p:xfrm>
        <a:graphic>
          <a:graphicData uri="http://schemas.openxmlformats.org/presentationml/2006/ole">
            <p:oleObj spid="_x0000_s107524" name="Формула" r:id="rId5" imgW="558720" imgH="406080" progId="Equation.3">
              <p:embed/>
            </p:oleObj>
          </a:graphicData>
        </a:graphic>
      </p:graphicFrame>
      <p:graphicFrame>
        <p:nvGraphicFramePr>
          <p:cNvPr id="18" name="Object 12"/>
          <p:cNvGraphicFramePr>
            <a:graphicFrameLocks noChangeAspect="1"/>
          </p:cNvGraphicFramePr>
          <p:nvPr/>
        </p:nvGraphicFramePr>
        <p:xfrm>
          <a:off x="5724160" y="2996940"/>
          <a:ext cx="1200150" cy="1423988"/>
        </p:xfrm>
        <a:graphic>
          <a:graphicData uri="http://schemas.openxmlformats.org/presentationml/2006/ole">
            <p:oleObj spid="_x0000_s107525" name="Формула" r:id="rId6" imgW="342720" imgH="406080" progId="Equation.3">
              <p:embed/>
            </p:oleObj>
          </a:graphicData>
        </a:graphic>
      </p:graphicFrame>
      <p:graphicFrame>
        <p:nvGraphicFramePr>
          <p:cNvPr id="19" name="Object 13"/>
          <p:cNvGraphicFramePr>
            <a:graphicFrameLocks noChangeAspect="1"/>
          </p:cNvGraphicFramePr>
          <p:nvPr/>
        </p:nvGraphicFramePr>
        <p:xfrm>
          <a:off x="251400" y="4365130"/>
          <a:ext cx="2400300" cy="1423988"/>
        </p:xfrm>
        <a:graphic>
          <a:graphicData uri="http://schemas.openxmlformats.org/presentationml/2006/ole">
            <p:oleObj spid="_x0000_s107526" name="Формула" r:id="rId7" imgW="685800" imgH="406080" progId="Equation.3">
              <p:embed/>
            </p:oleObj>
          </a:graphicData>
        </a:graphic>
      </p:graphicFrame>
      <p:graphicFrame>
        <p:nvGraphicFramePr>
          <p:cNvPr id="20" name="Object 14"/>
          <p:cNvGraphicFramePr>
            <a:graphicFrameLocks noChangeAspect="1"/>
          </p:cNvGraphicFramePr>
          <p:nvPr/>
        </p:nvGraphicFramePr>
        <p:xfrm>
          <a:off x="2555720" y="4293120"/>
          <a:ext cx="2044700" cy="1468438"/>
        </p:xfrm>
        <a:graphic>
          <a:graphicData uri="http://schemas.openxmlformats.org/presentationml/2006/ole">
            <p:oleObj spid="_x0000_s107527" name="Формула" r:id="rId8" imgW="583920" imgH="419040" progId="Equation.3">
              <p:embed/>
            </p:oleObj>
          </a:graphicData>
        </a:graphic>
      </p:graphicFrame>
      <p:graphicFrame>
        <p:nvGraphicFramePr>
          <p:cNvPr id="21" name="Object 15"/>
          <p:cNvGraphicFramePr>
            <a:graphicFrameLocks noChangeAspect="1"/>
          </p:cNvGraphicFramePr>
          <p:nvPr/>
        </p:nvGraphicFramePr>
        <p:xfrm>
          <a:off x="5220090" y="4149100"/>
          <a:ext cx="2400300" cy="1557337"/>
        </p:xfrm>
        <a:graphic>
          <a:graphicData uri="http://schemas.openxmlformats.org/presentationml/2006/ole">
            <p:oleObj spid="_x0000_s107528" name="Формула" r:id="rId9" imgW="685800" imgH="444240" progId="Equation.3">
              <p:embed/>
            </p:oleObj>
          </a:graphicData>
        </a:graphic>
      </p:graphicFrame>
      <p:graphicFrame>
        <p:nvGraphicFramePr>
          <p:cNvPr id="22" name="Object 16"/>
          <p:cNvGraphicFramePr>
            <a:graphicFrameLocks noChangeAspect="1"/>
          </p:cNvGraphicFramePr>
          <p:nvPr/>
        </p:nvGraphicFramePr>
        <p:xfrm>
          <a:off x="7740440" y="4149100"/>
          <a:ext cx="1155700" cy="1557337"/>
        </p:xfrm>
        <a:graphic>
          <a:graphicData uri="http://schemas.openxmlformats.org/presentationml/2006/ole">
            <p:oleObj spid="_x0000_s107529" name="Формула" r:id="rId10" imgW="330120" imgH="444240" progId="Equation.3">
              <p:embed/>
            </p:oleObj>
          </a:graphicData>
        </a:graphic>
      </p:graphicFrame>
      <p:sp>
        <p:nvSpPr>
          <p:cNvPr id="23" name="Прямоугольник 22"/>
          <p:cNvSpPr/>
          <p:nvPr/>
        </p:nvSpPr>
        <p:spPr>
          <a:xfrm>
            <a:off x="251400" y="1916790"/>
            <a:ext cx="8641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Все </a:t>
            </a:r>
            <a:r>
              <a:rPr lang="ru-RU" sz="2400" b="1" i="1" dirty="0" smtClean="0">
                <a:solidFill>
                  <a:srgbClr val="FF0000"/>
                </a:solidFill>
              </a:rPr>
              <a:t>свойства степени</a:t>
            </a:r>
            <a:r>
              <a:rPr lang="ru-RU" sz="2400" b="1" i="1" dirty="0" smtClean="0"/>
              <a:t>, которые известны, применимы </a:t>
            </a:r>
          </a:p>
          <a:p>
            <a:r>
              <a:rPr lang="ru-RU" sz="2400" b="1" i="1" dirty="0" smtClean="0"/>
              <a:t> и 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для алгебраической дроби.</a:t>
            </a:r>
          </a:p>
          <a:p>
            <a:endParaRPr lang="ru-RU" sz="2400" b="1" i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25" name="Нижний колонтитул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Кравченко Г. М.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275820" y="0"/>
            <a:ext cx="22317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i="1" dirty="0" smtClean="0">
                <a:solidFill>
                  <a:srgbClr val="F79646">
                    <a:lumMod val="50000"/>
                  </a:srgbClr>
                </a:solidFill>
              </a:rPr>
              <a:t>Например: </a:t>
            </a:r>
            <a:endParaRPr lang="ru-RU" sz="3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24.06.2011</a:t>
            </a:r>
            <a:endParaRPr lang="ru-RU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0" y="116540"/>
            <a:ext cx="9144000" cy="1223807"/>
            <a:chOff x="0" y="116540"/>
            <a:chExt cx="9144000" cy="1223807"/>
          </a:xfrm>
        </p:grpSpPr>
        <p:sp>
          <p:nvSpPr>
            <p:cNvPr id="6" name="TextBox 5"/>
            <p:cNvSpPr txBox="1"/>
            <p:nvPr/>
          </p:nvSpPr>
          <p:spPr>
            <a:xfrm>
              <a:off x="0" y="476590"/>
              <a:ext cx="394274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i="1" dirty="0" smtClean="0">
                  <a:solidFill>
                    <a:schemeClr val="accent6">
                      <a:lumMod val="75000"/>
                    </a:schemeClr>
                  </a:solidFill>
                </a:rPr>
                <a:t>Рассмотрим пример 3: </a:t>
              </a:r>
              <a:endParaRPr lang="ru-RU" sz="2800" b="1" i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graphicFrame>
          <p:nvGraphicFramePr>
            <p:cNvPr id="7" name="Объект 6"/>
            <p:cNvGraphicFramePr>
              <a:graphicFrameLocks noChangeAspect="1"/>
            </p:cNvGraphicFramePr>
            <p:nvPr/>
          </p:nvGraphicFramePr>
          <p:xfrm>
            <a:off x="3763594" y="116540"/>
            <a:ext cx="5380406" cy="1223807"/>
          </p:xfrm>
          <a:graphic>
            <a:graphicData uri="http://schemas.openxmlformats.org/presentationml/2006/ole">
              <p:oleObj spid="_x0000_s106498" name="Формула" r:id="rId3" imgW="1841400" imgH="419040" progId="Equation.3">
                <p:embed/>
              </p:oleObj>
            </a:graphicData>
          </a:graphic>
        </p:graphicFrame>
      </p:grpSp>
      <p:graphicFrame>
        <p:nvGraphicFramePr>
          <p:cNvPr id="106499" name="Object 3"/>
          <p:cNvGraphicFramePr>
            <a:graphicFrameLocks noChangeAspect="1"/>
          </p:cNvGraphicFramePr>
          <p:nvPr/>
        </p:nvGraphicFramePr>
        <p:xfrm>
          <a:off x="1726527" y="1340710"/>
          <a:ext cx="5690946" cy="1354268"/>
        </p:xfrm>
        <a:graphic>
          <a:graphicData uri="http://schemas.openxmlformats.org/presentationml/2006/ole">
            <p:oleObj spid="_x0000_s106499" name="Формула" r:id="rId4" imgW="1866600" imgH="444240" progId="Equation.3">
              <p:embed/>
            </p:oleObj>
          </a:graphicData>
        </a:graphic>
      </p:graphicFrame>
      <p:graphicFrame>
        <p:nvGraphicFramePr>
          <p:cNvPr id="106500" name="Object 4"/>
          <p:cNvGraphicFramePr>
            <a:graphicFrameLocks noChangeAspect="1"/>
          </p:cNvGraphicFramePr>
          <p:nvPr/>
        </p:nvGraphicFramePr>
        <p:xfrm>
          <a:off x="1765248" y="2708900"/>
          <a:ext cx="5613505" cy="1354267"/>
        </p:xfrm>
        <a:graphic>
          <a:graphicData uri="http://schemas.openxmlformats.org/presentationml/2006/ole">
            <p:oleObj spid="_x0000_s106500" name="Формула" r:id="rId5" imgW="1841400" imgH="444240" progId="Equation.3">
              <p:embed/>
            </p:oleObj>
          </a:graphicData>
        </a:graphic>
      </p:graphicFrame>
      <p:graphicFrame>
        <p:nvGraphicFramePr>
          <p:cNvPr id="106501" name="Object 5"/>
          <p:cNvGraphicFramePr>
            <a:graphicFrameLocks noChangeAspect="1"/>
          </p:cNvGraphicFramePr>
          <p:nvPr/>
        </p:nvGraphicFramePr>
        <p:xfrm>
          <a:off x="251400" y="4149100"/>
          <a:ext cx="4896680" cy="1359768"/>
        </p:xfrm>
        <a:graphic>
          <a:graphicData uri="http://schemas.openxmlformats.org/presentationml/2006/ole">
            <p:oleObj spid="_x0000_s106501" name="Формула" r:id="rId6" imgW="1600200" imgH="444240" progId="Equation.3">
              <p:embed/>
            </p:oleObj>
          </a:graphicData>
        </a:graphic>
      </p:graphicFrame>
      <p:cxnSp>
        <p:nvCxnSpPr>
          <p:cNvPr id="12" name="Прямая соединительная линия 11"/>
          <p:cNvCxnSpPr/>
          <p:nvPr/>
        </p:nvCxnSpPr>
        <p:spPr>
          <a:xfrm flipV="1">
            <a:off x="1547580" y="5013220"/>
            <a:ext cx="1368190" cy="3600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1043510" y="4293120"/>
            <a:ext cx="1512210" cy="43206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3059790" y="4941210"/>
            <a:ext cx="1584220" cy="50407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4139940" y="4293120"/>
            <a:ext cx="360050" cy="1440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475570" y="401177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1</a:t>
            </a:r>
            <a:endParaRPr lang="ru-RU" sz="2000" b="1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2195670" y="522925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1</a:t>
            </a:r>
            <a:endParaRPr lang="ru-RU" sz="2000" b="1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3707880" y="522925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1</a:t>
            </a:r>
            <a:endParaRPr lang="ru-RU" sz="2000" b="1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4283960" y="422111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3</a:t>
            </a:r>
            <a:endParaRPr lang="ru-RU" sz="2000" b="1" i="1" dirty="0"/>
          </a:p>
        </p:txBody>
      </p:sp>
      <p:graphicFrame>
        <p:nvGraphicFramePr>
          <p:cNvPr id="106502" name="Object 6"/>
          <p:cNvGraphicFramePr>
            <a:graphicFrameLocks noChangeAspect="1"/>
          </p:cNvGraphicFramePr>
          <p:nvPr/>
        </p:nvGraphicFramePr>
        <p:xfrm>
          <a:off x="5148080" y="4149100"/>
          <a:ext cx="1943100" cy="1281113"/>
        </p:xfrm>
        <a:graphic>
          <a:graphicData uri="http://schemas.openxmlformats.org/presentationml/2006/ole">
            <p:oleObj spid="_x0000_s106502" name="Формула" r:id="rId7" imgW="634680" imgH="419040" progId="Equation.3">
              <p:embed/>
            </p:oleObj>
          </a:graphicData>
        </a:graphic>
      </p:graphicFrame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Кравченко Г. 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6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106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24.06.2011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11450" y="33257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267680" y="188550"/>
            <a:ext cx="39427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</a:rPr>
              <a:t>Рассмотрим пример 4: </a:t>
            </a:r>
            <a:endParaRPr lang="ru-RU" sz="28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5725" y="548600"/>
            <a:ext cx="85325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Рассмотрим решение сложной пропорции, в которой  нужно выразить переменную х.</a:t>
            </a:r>
            <a:endParaRPr lang="ru-RU" sz="2400" b="1" i="1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192985" y="1268700"/>
          <a:ext cx="6758030" cy="1368190"/>
        </p:xfrm>
        <a:graphic>
          <a:graphicData uri="http://schemas.openxmlformats.org/presentationml/2006/ole">
            <p:oleObj spid="_x0000_s108546" name="Формула" r:id="rId3" imgW="2070000" imgH="419040" progId="Equation.3">
              <p:embed/>
            </p:oleObj>
          </a:graphicData>
        </a:graphic>
      </p:graphicFrame>
      <p:graphicFrame>
        <p:nvGraphicFramePr>
          <p:cNvPr id="108547" name="Object 3"/>
          <p:cNvGraphicFramePr>
            <a:graphicFrameLocks noChangeAspect="1"/>
          </p:cNvGraphicFramePr>
          <p:nvPr/>
        </p:nvGraphicFramePr>
        <p:xfrm>
          <a:off x="755470" y="2996940"/>
          <a:ext cx="7607114" cy="1440200"/>
        </p:xfrm>
        <a:graphic>
          <a:graphicData uri="http://schemas.openxmlformats.org/presentationml/2006/ole">
            <p:oleObj spid="_x0000_s108547" name="Формула" r:id="rId4" imgW="2349360" imgH="444240" progId="Equation.3">
              <p:embed/>
            </p:oleObj>
          </a:graphicData>
        </a:graphic>
      </p:graphicFrame>
      <p:graphicFrame>
        <p:nvGraphicFramePr>
          <p:cNvPr id="108548" name="Object 4"/>
          <p:cNvGraphicFramePr>
            <a:graphicFrameLocks noChangeAspect="1"/>
          </p:cNvGraphicFramePr>
          <p:nvPr/>
        </p:nvGraphicFramePr>
        <p:xfrm>
          <a:off x="971500" y="4653170"/>
          <a:ext cx="7360814" cy="1440200"/>
        </p:xfrm>
        <a:graphic>
          <a:graphicData uri="http://schemas.openxmlformats.org/presentationml/2006/ole">
            <p:oleObj spid="_x0000_s108548" name="Формула" r:id="rId5" imgW="2273040" imgH="444240" progId="Equation.3">
              <p:embed/>
            </p:oleObj>
          </a:graphicData>
        </a:graphic>
      </p:graphicFrame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Кравченко Г. 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8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24.06.2011</a:t>
            </a:r>
            <a:endParaRPr lang="ru-RU" dirty="0"/>
          </a:p>
        </p:txBody>
      </p:sp>
      <p:graphicFrame>
        <p:nvGraphicFramePr>
          <p:cNvPr id="109570" name="Object 2"/>
          <p:cNvGraphicFramePr>
            <a:graphicFrameLocks noChangeAspect="1"/>
          </p:cNvGraphicFramePr>
          <p:nvPr/>
        </p:nvGraphicFramePr>
        <p:xfrm>
          <a:off x="683460" y="0"/>
          <a:ext cx="7728855" cy="1512210"/>
        </p:xfrm>
        <a:graphic>
          <a:graphicData uri="http://schemas.openxmlformats.org/presentationml/2006/ole">
            <p:oleObj spid="_x0000_s109570" name="Формула" r:id="rId3" imgW="2273040" imgH="444240" progId="Equation.3">
              <p:embed/>
            </p:oleObj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1523467" y="648090"/>
            <a:ext cx="309643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59347" y="1368190"/>
            <a:ext cx="21603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9571" name="Object 3"/>
          <p:cNvGraphicFramePr>
            <a:graphicFrameLocks noChangeAspect="1"/>
          </p:cNvGraphicFramePr>
          <p:nvPr/>
        </p:nvGraphicFramePr>
        <p:xfrm>
          <a:off x="0" y="1988800"/>
          <a:ext cx="9367838" cy="1470025"/>
        </p:xfrm>
        <a:graphic>
          <a:graphicData uri="http://schemas.openxmlformats.org/presentationml/2006/ole">
            <p:oleObj spid="_x0000_s109571" name="Формула" r:id="rId4" imgW="2755800" imgH="431640" progId="Equation.3">
              <p:embed/>
            </p:oleObj>
          </a:graphicData>
        </a:graphic>
      </p:graphicFrame>
      <p:cxnSp>
        <p:nvCxnSpPr>
          <p:cNvPr id="11" name="Прямая соединительная линия 10"/>
          <p:cNvCxnSpPr/>
          <p:nvPr/>
        </p:nvCxnSpPr>
        <p:spPr>
          <a:xfrm>
            <a:off x="4491480" y="3336275"/>
            <a:ext cx="180025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971130" y="3336275"/>
            <a:ext cx="180025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9572" name="Object 4"/>
          <p:cNvGraphicFramePr>
            <a:graphicFrameLocks noChangeAspect="1"/>
          </p:cNvGraphicFramePr>
          <p:nvPr/>
        </p:nvGraphicFramePr>
        <p:xfrm>
          <a:off x="467430" y="4077090"/>
          <a:ext cx="8245475" cy="1470025"/>
        </p:xfrm>
        <a:graphic>
          <a:graphicData uri="http://schemas.openxmlformats.org/presentationml/2006/ole">
            <p:oleObj spid="_x0000_s109572" name="Формула" r:id="rId5" imgW="2425680" imgH="431640" progId="Equation.3">
              <p:embed/>
            </p:oleObj>
          </a:graphicData>
        </a:graphic>
      </p:graphicFrame>
      <p:cxnSp>
        <p:nvCxnSpPr>
          <p:cNvPr id="16" name="Прямая соединительная линия 15"/>
          <p:cNvCxnSpPr/>
          <p:nvPr/>
        </p:nvCxnSpPr>
        <p:spPr>
          <a:xfrm>
            <a:off x="2771750" y="5445280"/>
            <a:ext cx="2448340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11450" y="4653170"/>
            <a:ext cx="2448340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25" name="Нижний колонтитул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Кравченко Г. 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09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0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24.06.2011</a:t>
            </a:r>
            <a:endParaRPr lang="ru-RU" dirty="0"/>
          </a:p>
        </p:txBody>
      </p:sp>
      <p:graphicFrame>
        <p:nvGraphicFramePr>
          <p:cNvPr id="110594" name="Object 2"/>
          <p:cNvGraphicFramePr>
            <a:graphicFrameLocks noChangeAspect="1"/>
          </p:cNvGraphicFramePr>
          <p:nvPr/>
        </p:nvGraphicFramePr>
        <p:xfrm>
          <a:off x="179388" y="476250"/>
          <a:ext cx="8677275" cy="1470025"/>
        </p:xfrm>
        <a:graphic>
          <a:graphicData uri="http://schemas.openxmlformats.org/presentationml/2006/ole">
            <p:oleObj spid="_x0000_s110594" name="Формула" r:id="rId3" imgW="2552400" imgH="431640" progId="Equation.3">
              <p:embed/>
            </p:oleObj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flipV="1">
            <a:off x="755470" y="764630"/>
            <a:ext cx="2520350" cy="28804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2987780" y="1412720"/>
            <a:ext cx="2448340" cy="3600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763610" y="33257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</a:rPr>
              <a:t>1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16020" y="170076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</a:rPr>
              <a:t>1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27980" y="33257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00B050"/>
                </a:solidFill>
              </a:rPr>
              <a:t>1</a:t>
            </a:r>
            <a:endParaRPr lang="ru-RU" sz="2000" b="1" i="1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524410" y="26056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00B050"/>
                </a:solidFill>
              </a:rPr>
              <a:t>1</a:t>
            </a:r>
            <a:endParaRPr lang="ru-RU" sz="2000" b="1" i="1" dirty="0">
              <a:solidFill>
                <a:srgbClr val="00B050"/>
              </a:solidFill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V="1">
            <a:off x="3347830" y="692620"/>
            <a:ext cx="2448340" cy="36005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6300240" y="692620"/>
            <a:ext cx="2448340" cy="36005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2411700" y="2132820"/>
          <a:ext cx="3420461" cy="1499380"/>
        </p:xfrm>
        <a:graphic>
          <a:graphicData uri="http://schemas.openxmlformats.org/presentationml/2006/ole">
            <p:oleObj spid="_x0000_s110595" name="Формула" r:id="rId4" imgW="927000" imgH="406080" progId="Equation.3">
              <p:embed/>
            </p:oleObj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2699740" y="4005080"/>
          <a:ext cx="3037922" cy="648090"/>
        </p:xfrm>
        <a:graphic>
          <a:graphicData uri="http://schemas.openxmlformats.org/presentationml/2006/ole">
            <p:oleObj spid="_x0000_s110596" name="Формула" r:id="rId5" imgW="952200" imgH="203040" progId="Equation.3">
              <p:embed/>
            </p:oleObj>
          </a:graphicData>
        </a:graphic>
      </p:graphicFrame>
      <p:grpSp>
        <p:nvGrpSpPr>
          <p:cNvPr id="25" name="Группа 24"/>
          <p:cNvGrpSpPr/>
          <p:nvPr/>
        </p:nvGrpSpPr>
        <p:grpSpPr>
          <a:xfrm>
            <a:off x="899490" y="5445280"/>
            <a:ext cx="4909148" cy="647700"/>
            <a:chOff x="899490" y="5445280"/>
            <a:chExt cx="4909148" cy="647700"/>
          </a:xfrm>
        </p:grpSpPr>
        <p:sp>
          <p:nvSpPr>
            <p:cNvPr id="23" name="TextBox 22"/>
            <p:cNvSpPr txBox="1"/>
            <p:nvPr/>
          </p:nvSpPr>
          <p:spPr>
            <a:xfrm>
              <a:off x="899490" y="5445280"/>
              <a:ext cx="191911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b="1" i="1" dirty="0" smtClean="0"/>
                <a:t>Ответ: </a:t>
              </a:r>
              <a:endParaRPr lang="ru-RU" sz="3600" b="1" i="1" dirty="0"/>
            </a:p>
          </p:txBody>
        </p:sp>
        <p:graphicFrame>
          <p:nvGraphicFramePr>
            <p:cNvPr id="110597" name="Object 5"/>
            <p:cNvGraphicFramePr>
              <a:graphicFrameLocks noChangeAspect="1"/>
            </p:cNvGraphicFramePr>
            <p:nvPr/>
          </p:nvGraphicFramePr>
          <p:xfrm>
            <a:off x="2771750" y="5445280"/>
            <a:ext cx="3036888" cy="647700"/>
          </p:xfrm>
          <a:graphic>
            <a:graphicData uri="http://schemas.openxmlformats.org/presentationml/2006/ole">
              <p:oleObj spid="_x0000_s110597" name="Формула" r:id="rId6" imgW="952200" imgH="203040" progId="Equation.3">
                <p:embed/>
              </p:oleObj>
            </a:graphicData>
          </a:graphic>
        </p:graphicFrame>
      </p:grpSp>
      <p:sp>
        <p:nvSpPr>
          <p:cNvPr id="26" name="Номер слайда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27" name="Нижний колонтитул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Кравченко Г. 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8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Ответить на вопросы:</a:t>
            </a:r>
            <a:endParaRPr lang="ru-RU" sz="4800" b="1" i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24.06.2011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39440" y="1988800"/>
            <a:ext cx="77050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2. Как выполнить деление числовых дробей?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440" y="2492870"/>
            <a:ext cx="749882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3. Запишите свойства степеней </a:t>
            </a:r>
            <a:r>
              <a:rPr lang="ru-RU" sz="2800" b="1" i="1" smtClean="0"/>
              <a:t>(при а</a:t>
            </a:r>
            <a:r>
              <a:rPr lang="ru-RU" sz="2800" b="1" i="1" dirty="0" smtClean="0"/>
              <a:t>, </a:t>
            </a:r>
            <a:r>
              <a:rPr lang="en-US" sz="2800" b="1" i="1" dirty="0" smtClean="0"/>
              <a:t>b &gt;0)</a:t>
            </a:r>
            <a:r>
              <a:rPr lang="ru-RU" sz="2800" b="1" i="1" dirty="0" smtClean="0"/>
              <a:t>.</a:t>
            </a:r>
          </a:p>
          <a:p>
            <a:r>
              <a:rPr lang="ru-RU" sz="2800" b="1" i="1" dirty="0" smtClean="0"/>
              <a:t>4.Сформулируйте основное свойство алгебраической дроби.</a:t>
            </a:r>
          </a:p>
          <a:p>
            <a:r>
              <a:rPr lang="ru-RU" sz="2800" b="1" i="1" dirty="0" smtClean="0"/>
              <a:t>5. Сформулируйте и запишите правила умножения, деления и возведения в степень алгебраических дробей.</a:t>
            </a:r>
          </a:p>
          <a:p>
            <a:endParaRPr lang="ru-RU" sz="2800" b="1" i="1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Кравченко Г. М.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11450" y="1340710"/>
            <a:ext cx="8676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1. Как выполнить умножение числовых дробей?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3435" y="1988800"/>
            <a:ext cx="8137130" cy="3970318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600" b="1" i="1" dirty="0" smtClean="0"/>
              <a:t>Повторить правила </a:t>
            </a:r>
            <a:r>
              <a:rPr lang="ru-RU" sz="3600" b="1" i="1" dirty="0" smtClean="0">
                <a:solidFill>
                  <a:srgbClr val="FF0000"/>
                </a:solidFill>
              </a:rPr>
              <a:t>умножения,  деления и возведения в степень</a:t>
            </a:r>
            <a:r>
              <a:rPr lang="ru-RU" sz="3600" b="1" i="1" dirty="0" smtClean="0"/>
              <a:t>  </a:t>
            </a:r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</a:rPr>
              <a:t>числовых дробей;</a:t>
            </a:r>
          </a:p>
          <a:p>
            <a:pPr>
              <a:buFont typeface="Wingdings" pitchFamily="2" charset="2"/>
              <a:buChar char="ü"/>
            </a:pPr>
            <a:r>
              <a:rPr lang="ru-RU" sz="3600" b="1" i="1" dirty="0" smtClean="0"/>
              <a:t>Изучить алгоритм</a:t>
            </a:r>
            <a:r>
              <a:rPr lang="ru-RU" sz="3600" b="1" i="1" dirty="0" smtClean="0">
                <a:solidFill>
                  <a:srgbClr val="FF0000"/>
                </a:solidFill>
              </a:rPr>
              <a:t> умножения и деления</a:t>
            </a:r>
            <a:r>
              <a:rPr lang="ru-RU" sz="3600" b="1" i="1" dirty="0" smtClean="0"/>
              <a:t>  </a:t>
            </a:r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</a:rPr>
              <a:t>алгебраических дробей;</a:t>
            </a:r>
          </a:p>
          <a:p>
            <a:pPr>
              <a:buFont typeface="Wingdings" pitchFamily="2" charset="2"/>
              <a:buChar char="ü"/>
            </a:pPr>
            <a:r>
              <a:rPr lang="ru-RU" sz="3600" b="1" i="1" dirty="0" smtClean="0">
                <a:solidFill>
                  <a:schemeClr val="tx1"/>
                </a:solidFill>
              </a:rPr>
              <a:t>Изучить </a:t>
            </a:r>
            <a:r>
              <a:rPr lang="ru-RU" sz="3600" b="1" i="1" dirty="0" smtClean="0">
                <a:solidFill>
                  <a:srgbClr val="FF0000"/>
                </a:solidFill>
              </a:rPr>
              <a:t>правила возведения в степень</a:t>
            </a:r>
            <a:r>
              <a:rPr lang="ru-RU" sz="3600" b="1" i="1" dirty="0" smtClean="0">
                <a:solidFill>
                  <a:schemeClr val="tx1"/>
                </a:solidFill>
              </a:rPr>
              <a:t> </a:t>
            </a:r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</a:rPr>
              <a:t>алгебраической дроби.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419840" y="260560"/>
            <a:ext cx="220009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5400" b="1" i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Цели: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24.06.2011</a:t>
            </a:r>
            <a:endParaRPr lang="ru-RU" dirty="0"/>
          </a:p>
        </p:txBody>
      </p:sp>
      <p:pic>
        <p:nvPicPr>
          <p:cNvPr id="10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444260" y="404580"/>
            <a:ext cx="1584220" cy="1584220"/>
          </a:xfrm>
          <a:prstGeom prst="rect">
            <a:avLst/>
          </a:prstGeom>
          <a:noFill/>
        </p:spPr>
      </p:pic>
      <p:pic>
        <p:nvPicPr>
          <p:cNvPr id="11" name="Picture 2" descr="C:\Documents and Settings\All Users\Документы\Мои рисунки\Образцы рисунков\3LCCAL3VWXVCAR01R14CAJKKEKDCA9G7WIFCA9G0LL8CAHXM5S7CAJ4CQ01CAATPEOJCALZBEMYCAB90X5HCA9SGP0JCA3J21JGCA2JOKWVCASJTJ29CAKEGE54CATC0ZUACAR0HD83CAU4RQXFCA3F8E4S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430" y="0"/>
            <a:ext cx="2706624" cy="1792224"/>
          </a:xfrm>
          <a:prstGeom prst="rect">
            <a:avLst/>
          </a:prstGeom>
          <a:noFill/>
        </p:spPr>
      </p:pic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Кравченко Г. 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B050"/>
                </a:solidFill>
              </a:rPr>
              <a:t>Вспомним! </a:t>
            </a:r>
          </a:p>
        </p:txBody>
      </p:sp>
      <p:grpSp>
        <p:nvGrpSpPr>
          <p:cNvPr id="13" name="Группа 12"/>
          <p:cNvGrpSpPr/>
          <p:nvPr/>
        </p:nvGrpSpPr>
        <p:grpSpPr>
          <a:xfrm>
            <a:off x="0" y="692620"/>
            <a:ext cx="9144000" cy="1818521"/>
            <a:chOff x="0" y="836640"/>
            <a:chExt cx="9144000" cy="181852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0" y="836640"/>
              <a:ext cx="91440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buNone/>
              </a:pPr>
              <a:r>
                <a:rPr lang="ru-RU" sz="2800" b="1" i="1" dirty="0" smtClean="0">
                  <a:solidFill>
                    <a:srgbClr val="FF0000"/>
                  </a:solidFill>
                </a:rPr>
                <a:t> Умножении числовых дробей :</a:t>
              </a:r>
            </a:p>
          </p:txBody>
        </p:sp>
        <p:graphicFrame>
          <p:nvGraphicFramePr>
            <p:cNvPr id="9" name="Объект 8"/>
            <p:cNvGraphicFramePr>
              <a:graphicFrameLocks noChangeAspect="1"/>
            </p:cNvGraphicFramePr>
            <p:nvPr/>
          </p:nvGraphicFramePr>
          <p:xfrm>
            <a:off x="3059790" y="1196690"/>
            <a:ext cx="3053674" cy="1458471"/>
          </p:xfrm>
          <a:graphic>
            <a:graphicData uri="http://schemas.openxmlformats.org/presentationml/2006/ole">
              <p:oleObj spid="_x0000_s80897" name="Формула" r:id="rId3" imgW="850680" imgH="406080" progId="Equation.3">
                <p:embed/>
              </p:oleObj>
            </a:graphicData>
          </a:graphic>
        </p:graphicFrame>
      </p:grpSp>
      <p:grpSp>
        <p:nvGrpSpPr>
          <p:cNvPr id="14" name="Группа 13"/>
          <p:cNvGrpSpPr/>
          <p:nvPr/>
        </p:nvGrpSpPr>
        <p:grpSpPr>
          <a:xfrm>
            <a:off x="0" y="2636890"/>
            <a:ext cx="9144000" cy="1850122"/>
            <a:chOff x="0" y="2708900"/>
            <a:chExt cx="9144000" cy="1850122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2708900"/>
              <a:ext cx="91440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buNone/>
              </a:pPr>
              <a:r>
                <a:rPr lang="ru-RU" sz="2800" b="1" i="1" dirty="0" smtClean="0">
                  <a:solidFill>
                    <a:srgbClr val="FF0000"/>
                  </a:solidFill>
                </a:rPr>
                <a:t>Деление числовых дробей :</a:t>
              </a:r>
            </a:p>
          </p:txBody>
        </p:sp>
        <p:graphicFrame>
          <p:nvGraphicFramePr>
            <p:cNvPr id="80898" name="Object 2"/>
            <p:cNvGraphicFramePr>
              <a:graphicFrameLocks noChangeAspect="1"/>
            </p:cNvGraphicFramePr>
            <p:nvPr/>
          </p:nvGraphicFramePr>
          <p:xfrm>
            <a:off x="1979640" y="3068950"/>
            <a:ext cx="4842733" cy="1490072"/>
          </p:xfrm>
          <a:graphic>
            <a:graphicData uri="http://schemas.openxmlformats.org/presentationml/2006/ole">
              <p:oleObj spid="_x0000_s80898" name="Формула" r:id="rId4" imgW="1320480" imgH="406080" progId="Equation.3">
                <p:embed/>
              </p:oleObj>
            </a:graphicData>
          </a:graphic>
        </p:graphicFrame>
      </p:grpSp>
      <p:grpSp>
        <p:nvGrpSpPr>
          <p:cNvPr id="15" name="Группа 14"/>
          <p:cNvGrpSpPr/>
          <p:nvPr/>
        </p:nvGrpSpPr>
        <p:grpSpPr>
          <a:xfrm>
            <a:off x="0" y="4581160"/>
            <a:ext cx="9144000" cy="1737181"/>
            <a:chOff x="0" y="4581160"/>
            <a:chExt cx="9144000" cy="1737181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0" y="4581160"/>
              <a:ext cx="91440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buNone/>
              </a:pPr>
              <a:r>
                <a:rPr lang="ru-RU" sz="2800" b="1" i="1" dirty="0" smtClean="0">
                  <a:solidFill>
                    <a:srgbClr val="FF0000"/>
                  </a:solidFill>
                </a:rPr>
                <a:t> Возведение числовых дробей  в степень :</a:t>
              </a:r>
            </a:p>
          </p:txBody>
        </p:sp>
        <p:graphicFrame>
          <p:nvGraphicFramePr>
            <p:cNvPr id="80899" name="Object 3"/>
            <p:cNvGraphicFramePr>
              <a:graphicFrameLocks noChangeAspect="1"/>
            </p:cNvGraphicFramePr>
            <p:nvPr/>
          </p:nvGraphicFramePr>
          <p:xfrm>
            <a:off x="3203810" y="4941210"/>
            <a:ext cx="2505595" cy="1377131"/>
          </p:xfrm>
          <a:graphic>
            <a:graphicData uri="http://schemas.openxmlformats.org/presentationml/2006/ole">
              <p:oleObj spid="_x0000_s80899" name="Формула" r:id="rId5" imgW="761760" imgH="419040" progId="Equation.3">
                <p:embed/>
              </p:oleObj>
            </a:graphicData>
          </a:graphic>
        </p:graphicFrame>
      </p:grp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24.06.2011</a:t>
            </a:r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Кравченко Г. М.</a:t>
            </a:r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24.06.2011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67430" y="404580"/>
            <a:ext cx="2927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chemeClr val="accent6">
                    <a:lumMod val="75000"/>
                  </a:schemeClr>
                </a:solidFill>
              </a:rPr>
              <a:t>Примеры:</a:t>
            </a:r>
            <a:endParaRPr lang="ru-RU" sz="36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673303" y="1340423"/>
          <a:ext cx="1620837" cy="1236662"/>
        </p:xfrm>
        <a:graphic>
          <a:graphicData uri="http://schemas.openxmlformats.org/presentationml/2006/ole">
            <p:oleObj spid="_x0000_s79874" name="Формула" r:id="rId3" imgW="533160" imgH="406080" progId="Equation.3">
              <p:embed/>
            </p:oleObj>
          </a:graphicData>
        </a:graphic>
      </p:graphicFrame>
      <p:graphicFrame>
        <p:nvGraphicFramePr>
          <p:cNvPr id="79875" name="Object 3"/>
          <p:cNvGraphicFramePr>
            <a:graphicFrameLocks noChangeAspect="1"/>
          </p:cNvGraphicFramePr>
          <p:nvPr/>
        </p:nvGraphicFramePr>
        <p:xfrm>
          <a:off x="467430" y="2924930"/>
          <a:ext cx="2214562" cy="1181100"/>
        </p:xfrm>
        <a:graphic>
          <a:graphicData uri="http://schemas.openxmlformats.org/presentationml/2006/ole">
            <p:oleObj spid="_x0000_s79875" name="Формула" r:id="rId4" imgW="761760" imgH="40608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242966" y="122265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i="1" dirty="0">
              <a:solidFill>
                <a:srgbClr val="FF0000"/>
              </a:solidFill>
            </a:endParaRPr>
          </a:p>
        </p:txBody>
      </p:sp>
      <p:graphicFrame>
        <p:nvGraphicFramePr>
          <p:cNvPr id="79883" name="Object 11"/>
          <p:cNvGraphicFramePr>
            <a:graphicFrameLocks noChangeAspect="1"/>
          </p:cNvGraphicFramePr>
          <p:nvPr/>
        </p:nvGraphicFramePr>
        <p:xfrm>
          <a:off x="3347830" y="1340710"/>
          <a:ext cx="1543050" cy="1236662"/>
        </p:xfrm>
        <a:graphic>
          <a:graphicData uri="http://schemas.openxmlformats.org/presentationml/2006/ole">
            <p:oleObj spid="_x0000_s79883" name="Формула" r:id="rId5" imgW="507960" imgH="406080" progId="Equation.3">
              <p:embed/>
            </p:oleObj>
          </a:graphicData>
        </a:graphic>
      </p:graphicFrame>
      <p:cxnSp>
        <p:nvCxnSpPr>
          <p:cNvPr id="30" name="Прямая соединительная линия 29"/>
          <p:cNvCxnSpPr/>
          <p:nvPr/>
        </p:nvCxnSpPr>
        <p:spPr>
          <a:xfrm rot="5400000">
            <a:off x="3491850" y="1484730"/>
            <a:ext cx="432060" cy="4320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3923910" y="2132820"/>
            <a:ext cx="432060" cy="4320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3347830" y="2132820"/>
            <a:ext cx="432060" cy="4320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3995920" y="1484730"/>
            <a:ext cx="432060" cy="4320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635870" y="119669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1</a:t>
            </a:r>
            <a:endParaRPr lang="ru-RU" sz="2000" b="1" i="1" dirty="0"/>
          </a:p>
        </p:txBody>
      </p:sp>
      <p:sp>
        <p:nvSpPr>
          <p:cNvPr id="35" name="TextBox 34"/>
          <p:cNvSpPr txBox="1"/>
          <p:nvPr/>
        </p:nvSpPr>
        <p:spPr>
          <a:xfrm>
            <a:off x="6732300" y="407709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1</a:t>
            </a:r>
            <a:endParaRPr lang="ru-RU" sz="2000" b="1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6804310" y="278091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3</a:t>
            </a:r>
            <a:endParaRPr lang="ru-RU" sz="2000" b="1" i="1" dirty="0"/>
          </a:p>
        </p:txBody>
      </p:sp>
      <p:sp>
        <p:nvSpPr>
          <p:cNvPr id="37" name="TextBox 36"/>
          <p:cNvSpPr txBox="1"/>
          <p:nvPr/>
        </p:nvSpPr>
        <p:spPr>
          <a:xfrm>
            <a:off x="4067930" y="233181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5</a:t>
            </a:r>
            <a:endParaRPr lang="ru-RU" sz="2000" b="1" i="1" dirty="0"/>
          </a:p>
        </p:txBody>
      </p:sp>
      <p:sp>
        <p:nvSpPr>
          <p:cNvPr id="38" name="TextBox 37"/>
          <p:cNvSpPr txBox="1"/>
          <p:nvPr/>
        </p:nvSpPr>
        <p:spPr>
          <a:xfrm>
            <a:off x="3419840" y="234885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2</a:t>
            </a:r>
            <a:endParaRPr lang="ru-RU" sz="2000" b="1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4067930" y="122864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1</a:t>
            </a:r>
            <a:endParaRPr lang="ru-RU" sz="2000" b="1" i="1" dirty="0"/>
          </a:p>
        </p:txBody>
      </p:sp>
      <p:graphicFrame>
        <p:nvGraphicFramePr>
          <p:cNvPr id="79885" name="Object 13"/>
          <p:cNvGraphicFramePr>
            <a:graphicFrameLocks noChangeAspect="1"/>
          </p:cNvGraphicFramePr>
          <p:nvPr/>
        </p:nvGraphicFramePr>
        <p:xfrm>
          <a:off x="4860040" y="1328218"/>
          <a:ext cx="1350963" cy="1236662"/>
        </p:xfrm>
        <a:graphic>
          <a:graphicData uri="http://schemas.openxmlformats.org/presentationml/2006/ole">
            <p:oleObj spid="_x0000_s79885" name="Формула" r:id="rId6" imgW="444240" imgH="406080" progId="Equation.3">
              <p:embed/>
            </p:oleObj>
          </a:graphicData>
        </a:graphic>
      </p:graphicFrame>
      <p:graphicFrame>
        <p:nvGraphicFramePr>
          <p:cNvPr id="79886" name="Object 14"/>
          <p:cNvGraphicFramePr>
            <a:graphicFrameLocks noChangeAspect="1"/>
          </p:cNvGraphicFramePr>
          <p:nvPr/>
        </p:nvGraphicFramePr>
        <p:xfrm>
          <a:off x="6228230" y="1340710"/>
          <a:ext cx="849312" cy="1236663"/>
        </p:xfrm>
        <a:graphic>
          <a:graphicData uri="http://schemas.openxmlformats.org/presentationml/2006/ole">
            <p:oleObj spid="_x0000_s79886" name="Формула" r:id="rId7" imgW="279360" imgH="406080" progId="Equation.3">
              <p:embed/>
            </p:oleObj>
          </a:graphicData>
        </a:graphic>
      </p:graphicFrame>
      <p:graphicFrame>
        <p:nvGraphicFramePr>
          <p:cNvPr id="79887" name="Object 15"/>
          <p:cNvGraphicFramePr>
            <a:graphicFrameLocks noChangeAspect="1"/>
          </p:cNvGraphicFramePr>
          <p:nvPr/>
        </p:nvGraphicFramePr>
        <p:xfrm>
          <a:off x="2865438" y="2997200"/>
          <a:ext cx="1882775" cy="1181100"/>
        </p:xfrm>
        <a:graphic>
          <a:graphicData uri="http://schemas.openxmlformats.org/presentationml/2006/ole">
            <p:oleObj spid="_x0000_s79887" name="Формула" r:id="rId8" imgW="647640" imgH="406080" progId="Equation.3">
              <p:embed/>
            </p:oleObj>
          </a:graphicData>
        </a:graphic>
      </p:graphicFrame>
      <p:graphicFrame>
        <p:nvGraphicFramePr>
          <p:cNvPr id="79888" name="Object 16"/>
          <p:cNvGraphicFramePr>
            <a:graphicFrameLocks noChangeAspect="1"/>
          </p:cNvGraphicFramePr>
          <p:nvPr/>
        </p:nvGraphicFramePr>
        <p:xfrm>
          <a:off x="4843463" y="2997200"/>
          <a:ext cx="1771650" cy="1181100"/>
        </p:xfrm>
        <a:graphic>
          <a:graphicData uri="http://schemas.openxmlformats.org/presentationml/2006/ole">
            <p:oleObj spid="_x0000_s79888" name="Формула" r:id="rId9" imgW="609480" imgH="406080" progId="Equation.3">
              <p:embed/>
            </p:oleObj>
          </a:graphicData>
        </a:graphic>
      </p:graphicFrame>
      <p:graphicFrame>
        <p:nvGraphicFramePr>
          <p:cNvPr id="79889" name="Object 17"/>
          <p:cNvGraphicFramePr>
            <a:graphicFrameLocks noChangeAspect="1"/>
          </p:cNvGraphicFramePr>
          <p:nvPr/>
        </p:nvGraphicFramePr>
        <p:xfrm>
          <a:off x="6617895" y="2997200"/>
          <a:ext cx="1698625" cy="1181100"/>
        </p:xfrm>
        <a:graphic>
          <a:graphicData uri="http://schemas.openxmlformats.org/presentationml/2006/ole">
            <p:oleObj spid="_x0000_s79889" name="Формула" r:id="rId10" imgW="583920" imgH="406080" progId="Equation.3">
              <p:embed/>
            </p:oleObj>
          </a:graphicData>
        </a:graphic>
      </p:graphicFrame>
      <p:cxnSp>
        <p:nvCxnSpPr>
          <p:cNvPr id="45" name="Прямая соединительная линия 44"/>
          <p:cNvCxnSpPr/>
          <p:nvPr/>
        </p:nvCxnSpPr>
        <p:spPr>
          <a:xfrm rot="5400000">
            <a:off x="6732300" y="3789050"/>
            <a:ext cx="432060" cy="4320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7236370" y="3717040"/>
            <a:ext cx="432060" cy="4320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7380390" y="3068950"/>
            <a:ext cx="432060" cy="4320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6732300" y="3068950"/>
            <a:ext cx="432060" cy="4320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7524410" y="400508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4</a:t>
            </a:r>
            <a:endParaRPr lang="ru-RU" sz="2000" b="1" i="1" dirty="0"/>
          </a:p>
        </p:txBody>
      </p:sp>
      <p:sp>
        <p:nvSpPr>
          <p:cNvPr id="50" name="TextBox 49"/>
          <p:cNvSpPr txBox="1"/>
          <p:nvPr/>
        </p:nvSpPr>
        <p:spPr>
          <a:xfrm>
            <a:off x="7524410" y="276387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3</a:t>
            </a:r>
            <a:endParaRPr lang="ru-RU" sz="2000" b="1" i="1" dirty="0"/>
          </a:p>
        </p:txBody>
      </p:sp>
      <p:graphicFrame>
        <p:nvGraphicFramePr>
          <p:cNvPr id="79890" name="Object 18"/>
          <p:cNvGraphicFramePr>
            <a:graphicFrameLocks noChangeAspect="1"/>
          </p:cNvGraphicFramePr>
          <p:nvPr/>
        </p:nvGraphicFramePr>
        <p:xfrm>
          <a:off x="2376488" y="4365625"/>
          <a:ext cx="1624012" cy="1181100"/>
        </p:xfrm>
        <a:graphic>
          <a:graphicData uri="http://schemas.openxmlformats.org/presentationml/2006/ole">
            <p:oleObj spid="_x0000_s79890" name="Формула" r:id="rId11" imgW="558720" imgH="406080" progId="Equation.3">
              <p:embed/>
            </p:oleObj>
          </a:graphicData>
        </a:graphic>
      </p:graphicFrame>
      <p:graphicFrame>
        <p:nvGraphicFramePr>
          <p:cNvPr id="79891" name="Object 19"/>
          <p:cNvGraphicFramePr>
            <a:graphicFrameLocks noChangeAspect="1"/>
          </p:cNvGraphicFramePr>
          <p:nvPr/>
        </p:nvGraphicFramePr>
        <p:xfrm>
          <a:off x="4067930" y="4365130"/>
          <a:ext cx="812800" cy="1181100"/>
        </p:xfrm>
        <a:graphic>
          <a:graphicData uri="http://schemas.openxmlformats.org/presentationml/2006/ole">
            <p:oleObj spid="_x0000_s79891" name="Формула" r:id="rId12" imgW="279360" imgH="406080" progId="Equation.3">
              <p:embed/>
            </p:oleObj>
          </a:graphicData>
        </a:graphic>
      </p:graphicFrame>
      <p:graphicFrame>
        <p:nvGraphicFramePr>
          <p:cNvPr id="79892" name="Object 20"/>
          <p:cNvGraphicFramePr>
            <a:graphicFrameLocks noChangeAspect="1"/>
          </p:cNvGraphicFramePr>
          <p:nvPr/>
        </p:nvGraphicFramePr>
        <p:xfrm>
          <a:off x="4932050" y="4365130"/>
          <a:ext cx="885825" cy="1181100"/>
        </p:xfrm>
        <a:graphic>
          <a:graphicData uri="http://schemas.openxmlformats.org/presentationml/2006/ole">
            <p:oleObj spid="_x0000_s79892" name="Формула" r:id="rId13" imgW="304560" imgH="406080" progId="Equation.3">
              <p:embed/>
            </p:oleObj>
          </a:graphicData>
        </a:graphic>
      </p:graphicFrame>
      <p:sp>
        <p:nvSpPr>
          <p:cNvPr id="54" name="Номер слайда 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55" name="Нижний колонтитул 5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Кравченко Г. 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9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79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79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79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79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79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000"/>
                            </p:stCondLst>
                            <p:childTnLst>
                              <p:par>
                                <p:cTn id="8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500"/>
                            </p:stCondLst>
                            <p:childTnLst>
                              <p:par>
                                <p:cTn id="8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000"/>
                            </p:stCondLst>
                            <p:childTnLst>
                              <p:par>
                                <p:cTn id="9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2" dur="500"/>
                                        <p:tgtEl>
                                          <p:spTgt spid="79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7" dur="500"/>
                                        <p:tgtEl>
                                          <p:spTgt spid="79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2" dur="500"/>
                                        <p:tgtEl>
                                          <p:spTgt spid="79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7" grpId="0"/>
      <p:bldP spid="38" grpId="0"/>
      <p:bldP spid="39" grpId="0"/>
      <p:bldP spid="49" grpId="0"/>
      <p:bldP spid="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24.06.2011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0" y="980660"/>
            <a:ext cx="89646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/>
              <a:t>Над 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</a:rPr>
              <a:t>алгебраическими дробями </a:t>
            </a:r>
            <a:r>
              <a:rPr lang="ru-RU" sz="2800" b="1" i="1" dirty="0" smtClean="0"/>
              <a:t>можно  осуществлять  преобразования  аналогичные  тем, которые указали </a:t>
            </a:r>
          </a:p>
          <a:p>
            <a:pPr algn="ctr"/>
            <a:r>
              <a:rPr lang="ru-RU" sz="2800" b="1" i="1" dirty="0" smtClean="0"/>
              <a:t>для обыкновенной дроби.</a:t>
            </a:r>
            <a:endParaRPr lang="ru-RU" sz="2800" b="1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71500" y="188550"/>
            <a:ext cx="724063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800" b="1" i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Изучение новой темы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30418" y="2996940"/>
            <a:ext cx="828316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/>
              <a:t>Прежде, чем выполнять умножение и деление </a:t>
            </a:r>
          </a:p>
          <a:p>
            <a:r>
              <a:rPr lang="ru-RU" sz="2800" b="1" i="1" dirty="0" smtClean="0"/>
              <a:t>алгебраических дробей, полезно их числители </a:t>
            </a:r>
          </a:p>
          <a:p>
            <a:r>
              <a:rPr lang="ru-RU" sz="2800" b="1" i="1" dirty="0" smtClean="0"/>
              <a:t>и знаменатели </a:t>
            </a:r>
            <a:r>
              <a:rPr lang="ru-RU" sz="2800" b="1" i="1" dirty="0" smtClean="0">
                <a:solidFill>
                  <a:srgbClr val="FF0000"/>
                </a:solidFill>
              </a:rPr>
              <a:t>разложить на множители </a:t>
            </a:r>
            <a:r>
              <a:rPr lang="ru-RU" sz="2800" b="1" i="1" dirty="0" smtClean="0"/>
              <a:t>– это </a:t>
            </a:r>
          </a:p>
          <a:p>
            <a:r>
              <a:rPr lang="ru-RU" sz="2800" b="1" i="1" dirty="0" smtClean="0"/>
              <a:t>облегчит  сокращение той алгебраической дроби,</a:t>
            </a:r>
          </a:p>
          <a:p>
            <a:r>
              <a:rPr lang="ru-RU" sz="2800" b="1" i="1" dirty="0" smtClean="0"/>
              <a:t>которая получится в результате умножения </a:t>
            </a:r>
          </a:p>
          <a:p>
            <a:r>
              <a:rPr lang="ru-RU" sz="2800" b="1" i="1" dirty="0" smtClean="0"/>
              <a:t>или деления.</a:t>
            </a:r>
            <a:endParaRPr lang="ru-RU" sz="2800" b="1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3635870" y="2420860"/>
            <a:ext cx="21355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Внимание!</a:t>
            </a:r>
            <a:endParaRPr lang="ru-RU" sz="3200" b="1" i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Кравченко Г. 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24.06.2011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5013" y="260560"/>
            <a:ext cx="8509381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B050"/>
                </a:solidFill>
              </a:rPr>
              <a:t>Вспомним!</a:t>
            </a:r>
          </a:p>
          <a:p>
            <a:pPr algn="ctr"/>
            <a:r>
              <a:rPr lang="ru-RU" sz="2400" b="1" i="1" dirty="0" smtClean="0"/>
              <a:t>Правила сокращения дробей, выполнив несколько примеров.</a:t>
            </a:r>
          </a:p>
          <a:p>
            <a:pPr algn="ctr"/>
            <a:endParaRPr lang="ru-RU" sz="2400" b="1" i="1" dirty="0" smtClean="0">
              <a:solidFill>
                <a:srgbClr val="00B050"/>
              </a:solidFill>
            </a:endParaRPr>
          </a:p>
          <a:p>
            <a:pPr algn="ctr"/>
            <a:r>
              <a:rPr lang="ru-RU" sz="2400" b="1" i="1" dirty="0" smtClean="0">
                <a:solidFill>
                  <a:srgbClr val="00B050"/>
                </a:solidFill>
              </a:rPr>
              <a:t>Сократить дроби:</a:t>
            </a:r>
            <a:endParaRPr lang="ru-RU" sz="2400" b="1" i="1" dirty="0">
              <a:solidFill>
                <a:srgbClr val="00B05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-14290" y="2400950"/>
          <a:ext cx="2441575" cy="1258888"/>
        </p:xfrm>
        <a:graphic>
          <a:graphicData uri="http://schemas.openxmlformats.org/presentationml/2006/ole">
            <p:oleObj spid="_x0000_s103426" name="Формула" r:id="rId3" imgW="812520" imgH="419040" progId="Equation.3">
              <p:embed/>
            </p:oleObj>
          </a:graphicData>
        </a:graphic>
      </p:graphicFrame>
      <p:graphicFrame>
        <p:nvGraphicFramePr>
          <p:cNvPr id="103430" name="Object 6"/>
          <p:cNvGraphicFramePr>
            <a:graphicFrameLocks noChangeAspect="1"/>
          </p:cNvGraphicFramePr>
          <p:nvPr/>
        </p:nvGraphicFramePr>
        <p:xfrm>
          <a:off x="2311317" y="2365466"/>
          <a:ext cx="3355975" cy="1258887"/>
        </p:xfrm>
        <a:graphic>
          <a:graphicData uri="http://schemas.openxmlformats.org/presentationml/2006/ole">
            <p:oleObj spid="_x0000_s103430" name="Формула" r:id="rId4" imgW="1117440" imgH="419040" progId="Equation.3">
              <p:embed/>
            </p:oleObj>
          </a:graphicData>
        </a:graphic>
      </p:graphicFrame>
      <p:graphicFrame>
        <p:nvGraphicFramePr>
          <p:cNvPr id="103431" name="Object 7"/>
          <p:cNvGraphicFramePr>
            <a:graphicFrameLocks noChangeAspect="1"/>
          </p:cNvGraphicFramePr>
          <p:nvPr/>
        </p:nvGraphicFramePr>
        <p:xfrm>
          <a:off x="5595282" y="2348850"/>
          <a:ext cx="2174875" cy="1258887"/>
        </p:xfrm>
        <a:graphic>
          <a:graphicData uri="http://schemas.openxmlformats.org/presentationml/2006/ole">
            <p:oleObj spid="_x0000_s103431" name="Формула" r:id="rId5" imgW="723600" imgH="419040" progId="Equation.3">
              <p:embed/>
            </p:oleObj>
          </a:graphicData>
        </a:graphic>
      </p:graphicFrame>
      <p:cxnSp>
        <p:nvCxnSpPr>
          <p:cNvPr id="16" name="Прямая соединительная линия 15"/>
          <p:cNvCxnSpPr/>
          <p:nvPr/>
        </p:nvCxnSpPr>
        <p:spPr>
          <a:xfrm flipV="1">
            <a:off x="3635870" y="4725180"/>
            <a:ext cx="504070" cy="4320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3362972" y="3141247"/>
            <a:ext cx="432060" cy="3600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3723022" y="2565167"/>
            <a:ext cx="432060" cy="3600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2354832" y="3213257"/>
            <a:ext cx="432060" cy="3600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2642872" y="2565167"/>
            <a:ext cx="432060" cy="3600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707880" y="566131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7</a:t>
            </a:r>
            <a:endParaRPr lang="ru-RU" sz="2000" b="1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5580140" y="522925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4</a:t>
            </a:r>
            <a:endParaRPr lang="ru-RU" sz="2000" b="1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2570862" y="233280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1</a:t>
            </a:r>
            <a:endParaRPr lang="ru-RU" sz="2000" b="1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3651012" y="232611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1</a:t>
            </a:r>
            <a:endParaRPr lang="ru-RU" sz="2000" b="1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3506992" y="345231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1</a:t>
            </a:r>
            <a:endParaRPr lang="ru-RU" sz="2000" b="1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2570862" y="3429287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1</a:t>
            </a:r>
            <a:endParaRPr lang="ru-RU" sz="2000" b="1" i="1" dirty="0"/>
          </a:p>
        </p:txBody>
      </p:sp>
      <p:graphicFrame>
        <p:nvGraphicFramePr>
          <p:cNvPr id="103432" name="Object 8"/>
          <p:cNvGraphicFramePr>
            <a:graphicFrameLocks noChangeAspect="1"/>
          </p:cNvGraphicFramePr>
          <p:nvPr/>
        </p:nvGraphicFramePr>
        <p:xfrm>
          <a:off x="7654925" y="2339215"/>
          <a:ext cx="1489075" cy="1258888"/>
        </p:xfrm>
        <a:graphic>
          <a:graphicData uri="http://schemas.openxmlformats.org/presentationml/2006/ole">
            <p:oleObj spid="_x0000_s103432" name="Формула" r:id="rId6" imgW="495000" imgH="419040" progId="Equation.3">
              <p:embed/>
            </p:oleObj>
          </a:graphicData>
        </a:graphic>
      </p:graphicFrame>
      <p:graphicFrame>
        <p:nvGraphicFramePr>
          <p:cNvPr id="103433" name="Object 9"/>
          <p:cNvGraphicFramePr>
            <a:graphicFrameLocks noChangeAspect="1"/>
          </p:cNvGraphicFramePr>
          <p:nvPr/>
        </p:nvGraphicFramePr>
        <p:xfrm>
          <a:off x="251400" y="4581160"/>
          <a:ext cx="3090863" cy="1335087"/>
        </p:xfrm>
        <a:graphic>
          <a:graphicData uri="http://schemas.openxmlformats.org/presentationml/2006/ole">
            <p:oleObj spid="_x0000_s103433" name="Формула" r:id="rId7" imgW="1028520" imgH="444240" progId="Equation.3">
              <p:embed/>
            </p:oleObj>
          </a:graphicData>
        </a:graphic>
      </p:graphicFrame>
      <p:graphicFrame>
        <p:nvGraphicFramePr>
          <p:cNvPr id="103434" name="Object 10"/>
          <p:cNvGraphicFramePr>
            <a:graphicFrameLocks noChangeAspect="1"/>
          </p:cNvGraphicFramePr>
          <p:nvPr/>
        </p:nvGraphicFramePr>
        <p:xfrm>
          <a:off x="3203810" y="4581160"/>
          <a:ext cx="2936875" cy="1335087"/>
        </p:xfrm>
        <a:graphic>
          <a:graphicData uri="http://schemas.openxmlformats.org/presentationml/2006/ole">
            <p:oleObj spid="_x0000_s103434" name="Формула" r:id="rId8" imgW="977760" imgH="444240" progId="Equation.3">
              <p:embed/>
            </p:oleObj>
          </a:graphicData>
        </a:graphic>
      </p:graphicFrame>
      <p:cxnSp>
        <p:nvCxnSpPr>
          <p:cNvPr id="31" name="Прямая соединительная линия 30"/>
          <p:cNvCxnSpPr/>
          <p:nvPr/>
        </p:nvCxnSpPr>
        <p:spPr>
          <a:xfrm flipV="1">
            <a:off x="4067930" y="4725180"/>
            <a:ext cx="1440200" cy="5040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5436120" y="5373270"/>
            <a:ext cx="216030" cy="14402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3635870" y="5373270"/>
            <a:ext cx="495690" cy="4404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707880" y="446909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1</a:t>
            </a:r>
            <a:endParaRPr lang="ru-RU" sz="2000" b="1" i="1" dirty="0"/>
          </a:p>
        </p:txBody>
      </p:sp>
      <p:sp>
        <p:nvSpPr>
          <p:cNvPr id="42" name="TextBox 41"/>
          <p:cNvSpPr txBox="1"/>
          <p:nvPr/>
        </p:nvSpPr>
        <p:spPr>
          <a:xfrm>
            <a:off x="4932050" y="443714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1</a:t>
            </a:r>
            <a:endParaRPr lang="ru-RU" sz="2000" b="1" i="1" dirty="0"/>
          </a:p>
        </p:txBody>
      </p:sp>
      <p:graphicFrame>
        <p:nvGraphicFramePr>
          <p:cNvPr id="103435" name="Object 11"/>
          <p:cNvGraphicFramePr>
            <a:graphicFrameLocks noChangeAspect="1"/>
          </p:cNvGraphicFramePr>
          <p:nvPr/>
        </p:nvGraphicFramePr>
        <p:xfrm>
          <a:off x="6156220" y="4632919"/>
          <a:ext cx="2479675" cy="1296987"/>
        </p:xfrm>
        <a:graphic>
          <a:graphicData uri="http://schemas.openxmlformats.org/presentationml/2006/ole">
            <p:oleObj spid="_x0000_s103435" name="Формула" r:id="rId9" imgW="825480" imgH="431640" progId="Equation.3">
              <p:embed/>
            </p:oleObj>
          </a:graphicData>
        </a:graphic>
      </p:graphicFrame>
      <p:sp>
        <p:nvSpPr>
          <p:cNvPr id="46" name="Номер слайда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47" name="Нижний колонтитул 4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Кравченко Г. 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3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103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103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103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500"/>
                                        <p:tgtEl>
                                          <p:spTgt spid="103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41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24.06.2011</a:t>
            </a:r>
            <a:endParaRPr lang="ru-RU" dirty="0"/>
          </a:p>
        </p:txBody>
      </p:sp>
      <p:graphicFrame>
        <p:nvGraphicFramePr>
          <p:cNvPr id="84994" name="Object 2"/>
          <p:cNvGraphicFramePr>
            <a:graphicFrameLocks noChangeAspect="1"/>
          </p:cNvGraphicFramePr>
          <p:nvPr/>
        </p:nvGraphicFramePr>
        <p:xfrm>
          <a:off x="323410" y="201938"/>
          <a:ext cx="2887663" cy="1322387"/>
        </p:xfrm>
        <a:graphic>
          <a:graphicData uri="http://schemas.openxmlformats.org/presentationml/2006/ole">
            <p:oleObj spid="_x0000_s84994" name="Формула" r:id="rId3" imgW="914400" imgH="419040" progId="Equation.3">
              <p:embed/>
            </p:oleObj>
          </a:graphicData>
        </a:graphic>
      </p:graphicFrame>
      <p:cxnSp>
        <p:nvCxnSpPr>
          <p:cNvPr id="18" name="Прямая соединительная линия 17"/>
          <p:cNvCxnSpPr/>
          <p:nvPr/>
        </p:nvCxnSpPr>
        <p:spPr>
          <a:xfrm flipV="1">
            <a:off x="4788030" y="432060"/>
            <a:ext cx="1296180" cy="50407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4998" name="Object 6"/>
          <p:cNvGraphicFramePr>
            <a:graphicFrameLocks noChangeAspect="1"/>
          </p:cNvGraphicFramePr>
          <p:nvPr/>
        </p:nvGraphicFramePr>
        <p:xfrm>
          <a:off x="3203810" y="260560"/>
          <a:ext cx="3529012" cy="1362075"/>
        </p:xfrm>
        <a:graphic>
          <a:graphicData uri="http://schemas.openxmlformats.org/presentationml/2006/ole">
            <p:oleObj spid="_x0000_s84998" name="Формула" r:id="rId4" imgW="1117440" imgH="431640" progId="Equation.3">
              <p:embed/>
            </p:oleObj>
          </a:graphicData>
        </a:graphic>
      </p:graphicFrame>
      <p:cxnSp>
        <p:nvCxnSpPr>
          <p:cNvPr id="21" name="Прямая соединительная линия 20"/>
          <p:cNvCxnSpPr/>
          <p:nvPr/>
        </p:nvCxnSpPr>
        <p:spPr>
          <a:xfrm flipV="1">
            <a:off x="4427980" y="1080150"/>
            <a:ext cx="1296180" cy="50407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940190" y="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1</a:t>
            </a:r>
            <a:endParaRPr lang="ru-RU" sz="2000" b="1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5724160" y="136819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1</a:t>
            </a:r>
            <a:endParaRPr lang="ru-RU" sz="2000" b="1" i="1" dirty="0"/>
          </a:p>
        </p:txBody>
      </p:sp>
      <p:graphicFrame>
        <p:nvGraphicFramePr>
          <p:cNvPr id="84999" name="Object 7"/>
          <p:cNvGraphicFramePr>
            <a:graphicFrameLocks noChangeAspect="1"/>
          </p:cNvGraphicFramePr>
          <p:nvPr/>
        </p:nvGraphicFramePr>
        <p:xfrm>
          <a:off x="6839965" y="287440"/>
          <a:ext cx="1846263" cy="1281113"/>
        </p:xfrm>
        <a:graphic>
          <a:graphicData uri="http://schemas.openxmlformats.org/presentationml/2006/ole">
            <p:oleObj spid="_x0000_s84999" name="Формула" r:id="rId5" imgW="583920" imgH="406080" progId="Equation.3">
              <p:embed/>
            </p:oleObj>
          </a:graphicData>
        </a:graphic>
      </p:graphicFrame>
      <p:grpSp>
        <p:nvGrpSpPr>
          <p:cNvPr id="26" name="Группа 25"/>
          <p:cNvGrpSpPr/>
          <p:nvPr/>
        </p:nvGrpSpPr>
        <p:grpSpPr>
          <a:xfrm>
            <a:off x="323410" y="1700760"/>
            <a:ext cx="7128990" cy="1273034"/>
            <a:chOff x="323410" y="1700760"/>
            <a:chExt cx="7128990" cy="1273034"/>
          </a:xfrm>
        </p:grpSpPr>
        <p:sp>
          <p:nvSpPr>
            <p:cNvPr id="24" name="TextBox 23"/>
            <p:cNvSpPr txBox="1"/>
            <p:nvPr/>
          </p:nvSpPr>
          <p:spPr>
            <a:xfrm>
              <a:off x="323410" y="1916790"/>
              <a:ext cx="394274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i="1" dirty="0" smtClean="0">
                  <a:solidFill>
                    <a:schemeClr val="accent6">
                      <a:lumMod val="75000"/>
                    </a:schemeClr>
                  </a:solidFill>
                </a:rPr>
                <a:t>Рассмотрим пример 1: </a:t>
              </a:r>
              <a:endParaRPr lang="ru-RU" sz="2800" b="1" i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graphicFrame>
          <p:nvGraphicFramePr>
            <p:cNvPr id="25" name="Объект 24"/>
            <p:cNvGraphicFramePr>
              <a:graphicFrameLocks noChangeAspect="1"/>
            </p:cNvGraphicFramePr>
            <p:nvPr/>
          </p:nvGraphicFramePr>
          <p:xfrm>
            <a:off x="4211950" y="1700760"/>
            <a:ext cx="3240450" cy="1273034"/>
          </p:xfrm>
          <a:graphic>
            <a:graphicData uri="http://schemas.openxmlformats.org/presentationml/2006/ole">
              <p:oleObj spid="_x0000_s85000" name="Формула" r:id="rId6" imgW="1066680" imgH="419040" progId="Equation.3">
                <p:embed/>
              </p:oleObj>
            </a:graphicData>
          </a:graphic>
        </p:graphicFrame>
      </p:grpSp>
      <p:graphicFrame>
        <p:nvGraphicFramePr>
          <p:cNvPr id="85001" name="Object 9"/>
          <p:cNvGraphicFramePr>
            <a:graphicFrameLocks noChangeAspect="1"/>
          </p:cNvGraphicFramePr>
          <p:nvPr/>
        </p:nvGraphicFramePr>
        <p:xfrm>
          <a:off x="1979640" y="3140960"/>
          <a:ext cx="5283201" cy="1273175"/>
        </p:xfrm>
        <a:graphic>
          <a:graphicData uri="http://schemas.openxmlformats.org/presentationml/2006/ole">
            <p:oleObj spid="_x0000_s85001" name="Формула" r:id="rId7" imgW="1739880" imgH="419040" progId="Equation.3">
              <p:embed/>
            </p:oleObj>
          </a:graphicData>
        </a:graphic>
      </p:graphicFrame>
      <p:cxnSp>
        <p:nvCxnSpPr>
          <p:cNvPr id="30" name="Прямая соединительная линия 29"/>
          <p:cNvCxnSpPr/>
          <p:nvPr/>
        </p:nvCxnSpPr>
        <p:spPr>
          <a:xfrm flipV="1">
            <a:off x="3635870" y="3284720"/>
            <a:ext cx="504070" cy="3600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5652150" y="4004820"/>
            <a:ext cx="504070" cy="3600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2339690" y="3284720"/>
            <a:ext cx="504070" cy="3600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4932050" y="3932810"/>
            <a:ext cx="504070" cy="3600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3491850" y="3932810"/>
            <a:ext cx="504070" cy="3600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6228230" y="3284720"/>
            <a:ext cx="504070" cy="3600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563860" y="416222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1</a:t>
            </a:r>
            <a:endParaRPr lang="ru-RU" sz="2000" b="1" i="1" dirty="0"/>
          </a:p>
        </p:txBody>
      </p:sp>
      <p:sp>
        <p:nvSpPr>
          <p:cNvPr id="37" name="TextBox 36"/>
          <p:cNvSpPr txBox="1"/>
          <p:nvPr/>
        </p:nvSpPr>
        <p:spPr>
          <a:xfrm>
            <a:off x="6300240" y="302933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1</a:t>
            </a:r>
            <a:endParaRPr lang="ru-RU" sz="2000" b="1" i="1" dirty="0"/>
          </a:p>
        </p:txBody>
      </p:sp>
      <p:sp>
        <p:nvSpPr>
          <p:cNvPr id="38" name="TextBox 37"/>
          <p:cNvSpPr txBox="1"/>
          <p:nvPr/>
        </p:nvSpPr>
        <p:spPr>
          <a:xfrm>
            <a:off x="5940190" y="414884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1</a:t>
            </a:r>
            <a:endParaRPr lang="ru-RU" sz="2000" b="1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3635870" y="310064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1</a:t>
            </a:r>
            <a:endParaRPr lang="ru-RU" sz="2000" b="1" i="1" dirty="0"/>
          </a:p>
        </p:txBody>
      </p:sp>
      <p:sp>
        <p:nvSpPr>
          <p:cNvPr id="40" name="TextBox 39"/>
          <p:cNvSpPr txBox="1"/>
          <p:nvPr/>
        </p:nvSpPr>
        <p:spPr>
          <a:xfrm>
            <a:off x="5004060" y="418079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5</a:t>
            </a:r>
            <a:endParaRPr lang="ru-RU" sz="2000" b="1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2339690" y="299668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1</a:t>
            </a:r>
            <a:endParaRPr lang="ru-RU" sz="2000" b="1" i="1" dirty="0"/>
          </a:p>
        </p:txBody>
      </p:sp>
      <p:graphicFrame>
        <p:nvGraphicFramePr>
          <p:cNvPr id="85002" name="Object 10"/>
          <p:cNvGraphicFramePr>
            <a:graphicFrameLocks noChangeAspect="1"/>
          </p:cNvGraphicFramePr>
          <p:nvPr/>
        </p:nvGraphicFramePr>
        <p:xfrm>
          <a:off x="2195670" y="4581160"/>
          <a:ext cx="3354388" cy="1273175"/>
        </p:xfrm>
        <a:graphic>
          <a:graphicData uri="http://schemas.openxmlformats.org/presentationml/2006/ole">
            <p:oleObj spid="_x0000_s85002" name="Формула" r:id="rId8" imgW="1104840" imgH="419040" progId="Equation.3">
              <p:embed/>
            </p:oleObj>
          </a:graphicData>
        </a:graphic>
      </p:graphicFrame>
      <p:cxnSp>
        <p:nvCxnSpPr>
          <p:cNvPr id="43" name="Прямая соединительная линия 42"/>
          <p:cNvCxnSpPr/>
          <p:nvPr/>
        </p:nvCxnSpPr>
        <p:spPr>
          <a:xfrm>
            <a:off x="2483710" y="5157240"/>
            <a:ext cx="57608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4427980" y="5157240"/>
            <a:ext cx="57608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5003" name="Object 11"/>
          <p:cNvGraphicFramePr>
            <a:graphicFrameLocks noChangeAspect="1"/>
          </p:cNvGraphicFramePr>
          <p:nvPr/>
        </p:nvGraphicFramePr>
        <p:xfrm>
          <a:off x="5652150" y="4581160"/>
          <a:ext cx="1541463" cy="1273175"/>
        </p:xfrm>
        <a:graphic>
          <a:graphicData uri="http://schemas.openxmlformats.org/presentationml/2006/ole">
            <p:oleObj spid="_x0000_s85003" name="Формула" r:id="rId9" imgW="507960" imgH="419040" progId="Equation.3">
              <p:embed/>
            </p:oleObj>
          </a:graphicData>
        </a:graphic>
      </p:graphicFrame>
      <p:sp>
        <p:nvSpPr>
          <p:cNvPr id="47" name="Номер слайда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48" name="Нижний колонтитул 4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Кравченко Г. 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8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0" dur="500"/>
                                        <p:tgtEl>
                                          <p:spTgt spid="8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3" dur="500"/>
                                        <p:tgtEl>
                                          <p:spTgt spid="85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24.06.2011</a:t>
            </a: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395420" y="260560"/>
            <a:ext cx="7894375" cy="1273175"/>
            <a:chOff x="395420" y="260560"/>
            <a:chExt cx="7894375" cy="1273175"/>
          </a:xfrm>
        </p:grpSpPr>
        <p:sp>
          <p:nvSpPr>
            <p:cNvPr id="5" name="TextBox 4"/>
            <p:cNvSpPr txBox="1"/>
            <p:nvPr/>
          </p:nvSpPr>
          <p:spPr>
            <a:xfrm>
              <a:off x="395420" y="548600"/>
              <a:ext cx="394274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i="1" dirty="0" smtClean="0">
                  <a:solidFill>
                    <a:schemeClr val="accent6">
                      <a:lumMod val="75000"/>
                    </a:schemeClr>
                  </a:solidFill>
                </a:rPr>
                <a:t>Рассмотрим пример 2: </a:t>
              </a:r>
              <a:endParaRPr lang="ru-RU" sz="2800" b="1" i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graphicFrame>
          <p:nvGraphicFramePr>
            <p:cNvPr id="6" name="Объект 5"/>
            <p:cNvGraphicFramePr>
              <a:graphicFrameLocks noChangeAspect="1"/>
            </p:cNvGraphicFramePr>
            <p:nvPr/>
          </p:nvGraphicFramePr>
          <p:xfrm>
            <a:off x="4355970" y="260560"/>
            <a:ext cx="3933825" cy="1273175"/>
          </p:xfrm>
          <a:graphic>
            <a:graphicData uri="http://schemas.openxmlformats.org/presentationml/2006/ole">
              <p:oleObj spid="_x0000_s104450" name="Формула" r:id="rId3" imgW="1295280" imgH="419040" progId="Equation.3">
                <p:embed/>
              </p:oleObj>
            </a:graphicData>
          </a:graphic>
        </p:graphicFrame>
      </p:grp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619590" y="1628750"/>
          <a:ext cx="5900738" cy="1350963"/>
        </p:xfrm>
        <a:graphic>
          <a:graphicData uri="http://schemas.openxmlformats.org/presentationml/2006/ole">
            <p:oleObj spid="_x0000_s104451" name="Формула" r:id="rId4" imgW="1942920" imgH="444240" progId="Equation.3">
              <p:embed/>
            </p:oleObj>
          </a:graphicData>
        </a:graphic>
      </p:graphicFrame>
      <p:graphicFrame>
        <p:nvGraphicFramePr>
          <p:cNvPr id="104452" name="Object 4"/>
          <p:cNvGraphicFramePr>
            <a:graphicFrameLocks noChangeAspect="1"/>
          </p:cNvGraphicFramePr>
          <p:nvPr/>
        </p:nvGraphicFramePr>
        <p:xfrm>
          <a:off x="2411700" y="3212970"/>
          <a:ext cx="4589463" cy="1350963"/>
        </p:xfrm>
        <a:graphic>
          <a:graphicData uri="http://schemas.openxmlformats.org/presentationml/2006/ole">
            <p:oleObj spid="_x0000_s104452" name="Формула" r:id="rId5" imgW="1511280" imgH="444240" progId="Equation.3">
              <p:embed/>
            </p:oleObj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 flipV="1">
            <a:off x="3419840" y="3284980"/>
            <a:ext cx="1296180" cy="50407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5220090" y="4005080"/>
            <a:ext cx="1296180" cy="50407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2843760" y="3429000"/>
            <a:ext cx="432060" cy="28804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5580140" y="3356990"/>
            <a:ext cx="423680" cy="2964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3563860" y="4005080"/>
            <a:ext cx="288040" cy="1440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516270" y="422111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1</a:t>
            </a:r>
            <a:endParaRPr lang="ru-RU" sz="2000" b="1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3779890" y="314096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1</a:t>
            </a:r>
            <a:endParaRPr lang="ru-RU" sz="2000" b="1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2843760" y="306895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1</a:t>
            </a:r>
            <a:endParaRPr lang="ru-RU" sz="2000" b="1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5652150" y="306895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1</a:t>
            </a:r>
            <a:endParaRPr lang="ru-RU" sz="2000" b="1" i="1" dirty="0"/>
          </a:p>
        </p:txBody>
      </p:sp>
      <p:graphicFrame>
        <p:nvGraphicFramePr>
          <p:cNvPr id="104453" name="Object 5"/>
          <p:cNvGraphicFramePr>
            <a:graphicFrameLocks noChangeAspect="1"/>
          </p:cNvGraphicFramePr>
          <p:nvPr/>
        </p:nvGraphicFramePr>
        <p:xfrm>
          <a:off x="3121025" y="4941888"/>
          <a:ext cx="2738438" cy="1350962"/>
        </p:xfrm>
        <a:graphic>
          <a:graphicData uri="http://schemas.openxmlformats.org/presentationml/2006/ole">
            <p:oleObj spid="_x0000_s104453" name="Формула" r:id="rId6" imgW="901440" imgH="444240" progId="Equation.3">
              <p:embed/>
            </p:oleObj>
          </a:graphicData>
        </a:graphic>
      </p:graphicFrame>
      <p:cxnSp>
        <p:nvCxnSpPr>
          <p:cNvPr id="25" name="Прямая соединительная линия 24"/>
          <p:cNvCxnSpPr/>
          <p:nvPr/>
        </p:nvCxnSpPr>
        <p:spPr>
          <a:xfrm flipV="1">
            <a:off x="2987780" y="4077090"/>
            <a:ext cx="423680" cy="2964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5148080" y="3429000"/>
            <a:ext cx="423680" cy="2964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148080" y="306895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5</a:t>
            </a:r>
            <a:endParaRPr lang="ru-RU" sz="2000" b="1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3059790" y="429312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6</a:t>
            </a:r>
            <a:endParaRPr lang="ru-RU" sz="2000" b="1" i="1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30" name="Нижний колонтитул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Кравченко Г. 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24.06.2011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B050"/>
                </a:solidFill>
              </a:rPr>
              <a:t>Вспомним!</a:t>
            </a: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Свойства  степени с натуральным показателем.</a:t>
            </a:r>
          </a:p>
          <a:p>
            <a:pPr algn="ctr"/>
            <a:r>
              <a:rPr lang="ru-RU" sz="2400" b="1" i="1" dirty="0" smtClean="0"/>
              <a:t>         </a:t>
            </a:r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</a:rPr>
              <a:t>(а</a:t>
            </a:r>
            <a:r>
              <a:rPr lang="en-US" sz="3600" b="1" i="1" dirty="0" smtClean="0">
                <a:solidFill>
                  <a:schemeClr val="accent6">
                    <a:lumMod val="50000"/>
                  </a:schemeClr>
                </a:solidFill>
              </a:rPr>
              <a:t>, b</a:t>
            </a:r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b="1" i="1" dirty="0" smtClean="0">
                <a:solidFill>
                  <a:schemeClr val="accent6">
                    <a:lumMod val="50000"/>
                  </a:schemeClr>
                </a:solidFill>
              </a:rPr>
              <a:t>&gt; 0).</a:t>
            </a:r>
            <a:endParaRPr lang="ru-RU" sz="2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8" name="Объект 47"/>
          <p:cNvGraphicFramePr>
            <a:graphicFrameLocks noChangeAspect="1"/>
          </p:cNvGraphicFramePr>
          <p:nvPr/>
        </p:nvGraphicFramePr>
        <p:xfrm>
          <a:off x="2195670" y="1268700"/>
          <a:ext cx="6188070" cy="5262991"/>
        </p:xfrm>
        <a:graphic>
          <a:graphicData uri="http://schemas.openxmlformats.org/presentationml/2006/ole">
            <p:oleObj spid="_x0000_s105489" name="Формула" r:id="rId3" imgW="1168200" imgH="1409400" progId="Equation.3">
              <p:embed/>
            </p:oleObj>
          </a:graphicData>
        </a:graphic>
      </p:graphicFrame>
      <p:sp>
        <p:nvSpPr>
          <p:cNvPr id="49" name="Номер слайда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50" name="Нижний колонтитул 4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Кравченко Г. 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1748</TotalTime>
  <Words>445</Words>
  <Application>Microsoft Office PowerPoint</Application>
  <PresentationFormat>Экран (4:3)</PresentationFormat>
  <Paragraphs>140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Тема Office</vt:lpstr>
      <vt:lpstr>Формула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класс алгебра</dc:title>
  <dc:creator>Кравченко</dc:creator>
  <cp:lastModifiedBy>Кравченко</cp:lastModifiedBy>
  <cp:revision>164</cp:revision>
  <dcterms:created xsi:type="dcterms:W3CDTF">2011-06-18T13:01:16Z</dcterms:created>
  <dcterms:modified xsi:type="dcterms:W3CDTF">2011-07-01T19:27:05Z</dcterms:modified>
</cp:coreProperties>
</file>