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2" r:id="rId4"/>
    <p:sldId id="275" r:id="rId5"/>
    <p:sldId id="276" r:id="rId6"/>
    <p:sldId id="281" r:id="rId7"/>
    <p:sldId id="290" r:id="rId8"/>
    <p:sldId id="277" r:id="rId9"/>
    <p:sldId id="278" r:id="rId10"/>
    <p:sldId id="279" r:id="rId11"/>
    <p:sldId id="280" r:id="rId12"/>
    <p:sldId id="284" r:id="rId13"/>
    <p:sldId id="285" r:id="rId14"/>
    <p:sldId id="286" r:id="rId15"/>
    <p:sldId id="287" r:id="rId16"/>
    <p:sldId id="288" r:id="rId17"/>
    <p:sldId id="283" r:id="rId18"/>
    <p:sldId id="282" r:id="rId19"/>
    <p:sldId id="269" r:id="rId20"/>
    <p:sldId id="268" r:id="rId21"/>
    <p:sldId id="267" r:id="rId22"/>
    <p:sldId id="266" r:id="rId23"/>
    <p:sldId id="265" r:id="rId24"/>
    <p:sldId id="263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EC4"/>
    <a:srgbClr val="800000"/>
    <a:srgbClr val="0C26EA"/>
    <a:srgbClr val="00FF00"/>
    <a:srgbClr val="F8F814"/>
    <a:srgbClr val="EE79F1"/>
    <a:srgbClr val="3333CC"/>
    <a:srgbClr val="FF0000"/>
    <a:srgbClr val="FFFF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 autoAdjust="0"/>
    <p:restoredTop sz="94660"/>
  </p:normalViewPr>
  <p:slideViewPr>
    <p:cSldViewPr>
      <p:cViewPr varScale="1">
        <p:scale>
          <a:sx n="64" d="100"/>
          <a:sy n="64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6997-B458-4DDD-82D2-1B6C7DBF6D47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0DBA-876B-4805-BFB3-1BA698B3A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6F66-D7AC-4892-8E30-6A7D0880ECF4}" type="slidenum">
              <a:rPr lang="ru-RU"/>
              <a:pPr/>
              <a:t>7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Все вычислительные примеры дети записывают в тетрадь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2EE0-B5A9-4A17-8923-CAEEF5FC2CE8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2.docx"/><Relationship Id="rId5" Type="http://schemas.openxmlformats.org/officeDocument/2006/relationships/package" Target="../embeddings/_________Microsoft_Office_Word1.docx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package" Target="../embeddings/_________Microsoft_Office_Word3.docx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9" Type="http://schemas.openxmlformats.org/officeDocument/2006/relationships/image" Target="../media/image65.pn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34" Type="http://schemas.openxmlformats.org/officeDocument/2006/relationships/image" Target="../media/image60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33" Type="http://schemas.openxmlformats.org/officeDocument/2006/relationships/image" Target="../media/image59.jpeg"/><Relationship Id="rId38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41" Type="http://schemas.openxmlformats.org/officeDocument/2006/relationships/image" Target="../media/image67.jpeg"/><Relationship Id="rId1" Type="http://schemas.openxmlformats.org/officeDocument/2006/relationships/audio" Target="file:///C:\Documents%20and%20Settings\Administrator\&#1056;&#1072;&#1073;&#1086;&#1095;&#1080;&#1081;%20&#1089;&#1090;&#1086;&#1083;\R_Clayderma\Richard%20Clayderman%20-%20France%20mon%20amour.m3u" TargetMode="Externa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32" Type="http://schemas.openxmlformats.org/officeDocument/2006/relationships/image" Target="../media/image58.jpeg"/><Relationship Id="rId37" Type="http://schemas.openxmlformats.org/officeDocument/2006/relationships/image" Target="../media/image63.jpeg"/><Relationship Id="rId40" Type="http://schemas.openxmlformats.org/officeDocument/2006/relationships/image" Target="../media/image66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36" Type="http://schemas.openxmlformats.org/officeDocument/2006/relationships/image" Target="../media/image62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31" Type="http://schemas.openxmlformats.org/officeDocument/2006/relationships/image" Target="../media/image57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Relationship Id="rId30" Type="http://schemas.openxmlformats.org/officeDocument/2006/relationships/image" Target="../media/image56.jpeg"/><Relationship Id="rId35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16" y="214291"/>
            <a:ext cx="5643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" pitchFamily="2" charset="0"/>
              </a:rPr>
              <a:t>Степень  </a:t>
            </a:r>
          </a:p>
          <a:p>
            <a:pPr algn="ctr"/>
            <a:r>
              <a:rPr lang="ru-RU" sz="9600" b="1" dirty="0">
                <a:solidFill>
                  <a:srgbClr val="C00000"/>
                </a:solidFill>
                <a:latin typeface="Times" pitchFamily="2" charset="0"/>
              </a:rPr>
              <a:t>и</a:t>
            </a:r>
            <a:r>
              <a:rPr lang="ru-RU" sz="9600" b="1" dirty="0" smtClean="0">
                <a:solidFill>
                  <a:srgbClr val="C00000"/>
                </a:solidFill>
                <a:latin typeface="Times" pitchFamily="2" charset="0"/>
              </a:rPr>
              <a:t> её 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" pitchFamily="2" charset="0"/>
              </a:rPr>
              <a:t>свойства</a:t>
            </a:r>
            <a:endParaRPr lang="ru-RU" sz="9600" b="1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572140"/>
            <a:ext cx="6670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Светлана Вячеславовна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 39, г. Владимир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/>
          <p:cNvSpPr/>
          <p:nvPr/>
        </p:nvSpPr>
        <p:spPr>
          <a:xfrm>
            <a:off x="7092280" y="5373216"/>
            <a:ext cx="1152128" cy="108012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131840" y="5445224"/>
            <a:ext cx="1152128" cy="105841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291" name="AutoShape 643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45319"/>
              <a:gd name="adj2" fmla="val 7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САМО</a:t>
            </a:r>
            <a:r>
              <a:rPr lang="ru-RU" sz="2400" b="1" i="1">
                <a:solidFill>
                  <a:srgbClr val="0000CC"/>
                </a:solidFill>
              </a:rPr>
              <a:t>ПРОВЕРКА</a:t>
            </a:r>
            <a:r>
              <a:rPr lang="ru-RU" sz="2400" b="1" i="1">
                <a:solidFill>
                  <a:srgbClr val="990000"/>
                </a:solidFill>
              </a:rPr>
              <a:t>!!!</a:t>
            </a:r>
          </a:p>
        </p:txBody>
      </p:sp>
      <p:grpSp>
        <p:nvGrpSpPr>
          <p:cNvPr id="3" name="Group 644"/>
          <p:cNvGrpSpPr>
            <a:grpSpLocks/>
          </p:cNvGrpSpPr>
          <p:nvPr/>
        </p:nvGrpSpPr>
        <p:grpSpPr bwMode="auto">
          <a:xfrm rot="3001879" flipH="1">
            <a:off x="2577306" y="-221456"/>
            <a:ext cx="314325" cy="1112838"/>
            <a:chOff x="3797" y="754"/>
            <a:chExt cx="852" cy="1931"/>
          </a:xfrm>
        </p:grpSpPr>
        <p:sp>
          <p:nvSpPr>
            <p:cNvPr id="156293" name="Freeform 645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4" name="Freeform 646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5" name="Freeform 647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6" name="Freeform 648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97" name="Line 649"/>
          <p:cNvSpPr>
            <a:spLocks noChangeShapeType="1"/>
          </p:cNvSpPr>
          <p:nvPr/>
        </p:nvSpPr>
        <p:spPr bwMode="auto">
          <a:xfrm>
            <a:off x="4559300" y="1944688"/>
            <a:ext cx="0" cy="4637087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6299" name="WordArt 651"/>
          <p:cNvSpPr>
            <a:spLocks noChangeArrowheads="1" noChangeShapeType="1" noTextEdit="1"/>
          </p:cNvSpPr>
          <p:nvPr/>
        </p:nvSpPr>
        <p:spPr bwMode="auto">
          <a:xfrm>
            <a:off x="779463" y="896938"/>
            <a:ext cx="7872412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          </a:t>
            </a:r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</a:t>
            </a:r>
          </a:p>
        </p:txBody>
      </p:sp>
      <p:sp>
        <p:nvSpPr>
          <p:cNvPr id="78" name="Овал 77"/>
          <p:cNvSpPr/>
          <p:nvPr/>
        </p:nvSpPr>
        <p:spPr>
          <a:xfrm>
            <a:off x="4067944" y="90872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 cap="sq" cmpd="tri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15616" y="1700808"/>
            <a:ext cx="7176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</a:t>
            </a:r>
            <a:endParaRPr lang="ru-RU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5536" y="22048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Cambria Math"/>
                <a:ea typeface="Cambria Math"/>
              </a:rPr>
              <a:t>⁵ · (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</a:t>
            </a:r>
            <a:r>
              <a:rPr lang="ru-RU" sz="4400" dirty="0" smtClean="0">
                <a:latin typeface="Cambria Math"/>
                <a:ea typeface="Cambria Math"/>
              </a:rPr>
              <a:t>³)⁴</a:t>
            </a:r>
            <a:endParaRPr lang="ru-RU" sz="44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251520" y="2852936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99592" y="2852936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Cambria Math"/>
                <a:ea typeface="Cambria Math"/>
              </a:rPr>
              <a:t>¹³</a:t>
            </a:r>
            <a:endParaRPr lang="ru-RU" sz="4400" dirty="0"/>
          </a:p>
        </p:txBody>
      </p:sp>
      <p:sp>
        <p:nvSpPr>
          <p:cNvPr id="90" name="TextBox 89"/>
          <p:cNvSpPr txBox="1"/>
          <p:nvPr/>
        </p:nvSpPr>
        <p:spPr>
          <a:xfrm>
            <a:off x="2483768" y="2924944"/>
            <a:ext cx="3716082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00FF"/>
                </a:solidFill>
                <a:latin typeface="Arial Black" pitchFamily="34" charset="0"/>
              </a:rPr>
              <a:t>Проверяем</a:t>
            </a:r>
            <a:endParaRPr lang="ru-RU" sz="44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88024" y="4869160"/>
            <a:ext cx="296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ambria Math"/>
                <a:ea typeface="Cambria Math"/>
              </a:rPr>
              <a:t> 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2204864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ru-RU" sz="4400" dirty="0" smtClean="0">
                <a:latin typeface="Cambria Math"/>
                <a:ea typeface="Cambria Math"/>
              </a:rPr>
              <a:t>⁸)² ·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4400" dirty="0" smtClean="0">
                <a:latin typeface="Cambria Math"/>
                <a:ea typeface="Cambria Math"/>
              </a:rPr>
              <a:t>⁷</a:t>
            </a:r>
            <a:endParaRPr lang="ru-RU" sz="44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868144" y="2852936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0232" y="2852936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Cambria Math"/>
                <a:ea typeface="Cambria Math"/>
              </a:rPr>
              <a:t>²²</a:t>
            </a:r>
            <a:endParaRPr lang="ru-RU" sz="44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7544" y="4365104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3528" y="37890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⁵ · (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³)⁴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568" y="436510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¹³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339752" y="37890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⁵ ·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¹²</a:t>
            </a:r>
            <a:endParaRPr lang="ru-RU" sz="28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267744" y="4365104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555776" y="4365104"/>
            <a:ext cx="65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¹³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95536" y="515719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dirty="0" smtClean="0">
                <a:latin typeface="Cambria Math"/>
                <a:ea typeface="Cambria Math"/>
              </a:rPr>
              <a:t>⁵ </a:t>
            </a:r>
            <a:r>
              <a:rPr lang="ru-RU" sz="2800" dirty="0" smtClean="0">
                <a:latin typeface="Calibri"/>
                <a:ea typeface="Cambria Math"/>
                <a:cs typeface="Calibri"/>
              </a:rPr>
              <a:t>⁺</a:t>
            </a:r>
            <a:r>
              <a:rPr lang="ru-RU" sz="2800" dirty="0" smtClean="0">
                <a:latin typeface="Cambria Math"/>
                <a:ea typeface="Cambria Math"/>
                <a:cs typeface="Calibri"/>
              </a:rPr>
              <a:t>¹² ⁻ ¹³ =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  <a:cs typeface="Calibri"/>
              </a:rPr>
              <a:t>⁴ =</a:t>
            </a:r>
          </a:p>
          <a:p>
            <a:r>
              <a:rPr lang="ru-RU" sz="2800" dirty="0" smtClean="0">
                <a:latin typeface="Cambria Math"/>
                <a:ea typeface="Cambria Math"/>
                <a:cs typeface="Calibri"/>
              </a:rPr>
              <a:t>                            =     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16</a:t>
            </a:r>
            <a:r>
              <a:rPr lang="ru-RU" sz="4400" dirty="0" smtClean="0">
                <a:latin typeface="Cambria Math"/>
                <a:ea typeface="Cambria Math"/>
                <a:cs typeface="Calibri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4077072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779912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004048" y="3789040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ru-RU" sz="2800" dirty="0" smtClean="0">
                <a:latin typeface="Cambria Math"/>
                <a:ea typeface="Cambria Math"/>
              </a:rPr>
              <a:t>⁸)² ·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</a:rPr>
              <a:t>⁷</a:t>
            </a:r>
            <a:endParaRPr lang="ru-RU" sz="28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788024" y="4365104"/>
            <a:ext cx="1728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36096" y="436510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</a:rPr>
              <a:t>²²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380312" y="436510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</a:rPr>
              <a:t>²²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8316416" y="4077072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588224" y="407707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020272" y="4365104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20272" y="37890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</a:rPr>
              <a:t>¹⁶ ·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5</a:t>
            </a:r>
            <a:r>
              <a:rPr lang="ru-RU" sz="2800" dirty="0" smtClean="0">
                <a:latin typeface="Cambria Math"/>
                <a:ea typeface="Cambria Math"/>
              </a:rPr>
              <a:t>⁷</a:t>
            </a:r>
            <a:endParaRPr lang="ru-RU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4788024" y="5085184"/>
            <a:ext cx="314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</a:rPr>
              <a:t>¹⁶ </a:t>
            </a:r>
            <a:r>
              <a:rPr lang="ru-RU" sz="2800" dirty="0" smtClean="0">
                <a:latin typeface="Calibri"/>
                <a:ea typeface="Cambria Math"/>
                <a:cs typeface="Calibri"/>
              </a:rPr>
              <a:t>⁺ </a:t>
            </a:r>
            <a:r>
              <a:rPr lang="ru-RU" sz="2800" dirty="0" smtClean="0">
                <a:latin typeface="Cambria Math"/>
                <a:ea typeface="Cambria Math"/>
                <a:cs typeface="Calibri"/>
              </a:rPr>
              <a:t>⁷ ⁻²² =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                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    </a:t>
            </a:r>
            <a:r>
              <a:rPr lang="ru-RU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3214 L 0.44618 0.033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156297" grpId="0" animBg="1"/>
      <p:bldP spid="156299" grpId="0" animBg="1"/>
      <p:bldP spid="78" grpId="0" animBg="1"/>
      <p:bldP spid="80" grpId="0"/>
      <p:bldP spid="84" grpId="0"/>
      <p:bldP spid="87" grpId="0"/>
      <p:bldP spid="90" grpId="0" animBg="1"/>
      <p:bldP spid="34" grpId="0"/>
      <p:bldP spid="36" grpId="0"/>
      <p:bldP spid="38" grpId="0"/>
      <p:bldP spid="39" grpId="0"/>
      <p:bldP spid="42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/>
          <p:cNvSpPr/>
          <p:nvPr/>
        </p:nvSpPr>
        <p:spPr>
          <a:xfrm>
            <a:off x="6372200" y="5589240"/>
            <a:ext cx="1152128" cy="108012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403648" y="5589240"/>
            <a:ext cx="1152128" cy="105841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291" name="AutoShape 643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45319"/>
              <a:gd name="adj2" fmla="val 7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САМО</a:t>
            </a:r>
            <a:r>
              <a:rPr lang="ru-RU" sz="2400" b="1" i="1">
                <a:solidFill>
                  <a:srgbClr val="0000CC"/>
                </a:solidFill>
              </a:rPr>
              <a:t>ПРОВЕРКА</a:t>
            </a:r>
            <a:r>
              <a:rPr lang="ru-RU" sz="2400" b="1" i="1">
                <a:solidFill>
                  <a:srgbClr val="990000"/>
                </a:solidFill>
              </a:rPr>
              <a:t>!!!</a:t>
            </a:r>
          </a:p>
        </p:txBody>
      </p:sp>
      <p:grpSp>
        <p:nvGrpSpPr>
          <p:cNvPr id="3" name="Group 644"/>
          <p:cNvGrpSpPr>
            <a:grpSpLocks/>
          </p:cNvGrpSpPr>
          <p:nvPr/>
        </p:nvGrpSpPr>
        <p:grpSpPr bwMode="auto">
          <a:xfrm rot="3001879" flipH="1">
            <a:off x="2577306" y="-221456"/>
            <a:ext cx="314325" cy="1112838"/>
            <a:chOff x="3797" y="754"/>
            <a:chExt cx="852" cy="1931"/>
          </a:xfrm>
        </p:grpSpPr>
        <p:sp>
          <p:nvSpPr>
            <p:cNvPr id="156293" name="Freeform 645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4" name="Freeform 646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5" name="Freeform 647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6" name="Freeform 648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97" name="Line 649"/>
          <p:cNvSpPr>
            <a:spLocks noChangeShapeType="1"/>
          </p:cNvSpPr>
          <p:nvPr/>
        </p:nvSpPr>
        <p:spPr bwMode="auto">
          <a:xfrm>
            <a:off x="4559300" y="1944688"/>
            <a:ext cx="0" cy="4637087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6299" name="WordArt 651"/>
          <p:cNvSpPr>
            <a:spLocks noChangeArrowheads="1" noChangeShapeType="1" noTextEdit="1"/>
          </p:cNvSpPr>
          <p:nvPr/>
        </p:nvSpPr>
        <p:spPr bwMode="auto">
          <a:xfrm>
            <a:off x="779463" y="896938"/>
            <a:ext cx="7872412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          </a:t>
            </a:r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</a:t>
            </a:r>
          </a:p>
        </p:txBody>
      </p:sp>
      <p:sp>
        <p:nvSpPr>
          <p:cNvPr id="78" name="Овал 77"/>
          <p:cNvSpPr/>
          <p:nvPr/>
        </p:nvSpPr>
        <p:spPr>
          <a:xfrm>
            <a:off x="4067944" y="90872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 cap="sq" cmpd="tri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75856" y="1772816"/>
            <a:ext cx="2609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Упростите</a:t>
            </a:r>
            <a:endParaRPr lang="ru-RU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5536" y="22048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ru-RU" sz="4400" dirty="0" smtClean="0">
                <a:latin typeface="Cambria Math"/>
                <a:ea typeface="Cambria Math"/>
                <a:cs typeface="Times New Roman" pitchFamily="18" charset="0"/>
              </a:rPr>
              <a:t>·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dirty="0" smtClean="0">
                <a:latin typeface="Cambria Math"/>
                <a:ea typeface="Cambria Math"/>
                <a:cs typeface="Times New Roman" pitchFamily="18" charset="0"/>
              </a:rPr>
              <a:t>ⁿ</a:t>
            </a:r>
            <a:endParaRPr lang="ru-RU" sz="44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251520" y="2852936"/>
            <a:ext cx="3096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51520" y="2852936"/>
            <a:ext cx="2811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dirty="0" smtClean="0">
                <a:latin typeface="Cambria Math"/>
                <a:ea typeface="Cambria Math"/>
                <a:cs typeface="Times New Roman" pitchFamily="18" charset="0"/>
              </a:rPr>
              <a:t>ⁿ</a:t>
            </a:r>
            <a:r>
              <a:rPr lang="en-US" sz="4400" dirty="0" smtClean="0">
                <a:latin typeface="Calibri"/>
                <a:ea typeface="Cambria Math"/>
                <a:cs typeface="Calibri"/>
              </a:rPr>
              <a:t>⁺</a:t>
            </a:r>
            <a:r>
              <a:rPr lang="en-US" sz="4400" dirty="0" smtClean="0">
                <a:latin typeface="Cambria Math"/>
                <a:ea typeface="Cambria Math"/>
                <a:cs typeface="Calibri"/>
              </a:rPr>
              <a:t>¹</a:t>
            </a:r>
            <a:r>
              <a:rPr lang="ru-RU" sz="4400" dirty="0" smtClean="0">
                <a:latin typeface="Cambria Math"/>
                <a:ea typeface="Cambria Math"/>
                <a:cs typeface="Calibri"/>
              </a:rPr>
              <a:t> +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en-US" sz="4400" dirty="0" smtClean="0">
                <a:latin typeface="Cambria Math"/>
                <a:ea typeface="Cambria Math"/>
                <a:cs typeface="Calibri"/>
              </a:rPr>
              <a:t>ⁿ⁻¹</a:t>
            </a:r>
            <a:endParaRPr lang="ru-RU" sz="4400" dirty="0"/>
          </a:p>
        </p:txBody>
      </p:sp>
      <p:sp>
        <p:nvSpPr>
          <p:cNvPr id="90" name="TextBox 89"/>
          <p:cNvSpPr txBox="1"/>
          <p:nvPr/>
        </p:nvSpPr>
        <p:spPr>
          <a:xfrm>
            <a:off x="2627784" y="2852936"/>
            <a:ext cx="3716082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00FF"/>
                </a:solidFill>
                <a:latin typeface="Arial Black" pitchFamily="34" charset="0"/>
              </a:rPr>
              <a:t>Проверяем</a:t>
            </a:r>
            <a:endParaRPr lang="ru-RU" sz="44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88024" y="4869160"/>
            <a:ext cx="296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ambria Math"/>
                <a:ea typeface="Cambria Math"/>
              </a:rPr>
              <a:t> 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2204864"/>
            <a:ext cx="1720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dirty="0" smtClean="0">
                <a:latin typeface="Cambria Math"/>
                <a:ea typeface="Cambria Math"/>
                <a:cs typeface="Times New Roman" pitchFamily="18" charset="0"/>
              </a:rPr>
              <a:t>·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r>
              <a:rPr lang="en-US" sz="4400" dirty="0" smtClean="0">
                <a:latin typeface="Cambria Math"/>
                <a:ea typeface="Cambria Math"/>
                <a:cs typeface="Times New Roman" pitchFamily="18" charset="0"/>
              </a:rPr>
              <a:t>ⁿ</a:t>
            </a:r>
            <a:endParaRPr lang="ru-RU" sz="44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004048" y="2852936"/>
            <a:ext cx="3240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64088" y="2852936"/>
            <a:ext cx="2577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Cambria Math"/>
                <a:ea typeface="Cambria Math"/>
                <a:cs typeface="Times New Roman" pitchFamily="18" charset="0"/>
              </a:rPr>
              <a:t>ⁿ</a:t>
            </a:r>
            <a:r>
              <a:rPr lang="en-US" sz="4400" dirty="0" smtClean="0">
                <a:latin typeface="Calibri"/>
                <a:ea typeface="Cambria Math"/>
                <a:cs typeface="Calibri"/>
              </a:rPr>
              <a:t>⁺</a:t>
            </a:r>
            <a:r>
              <a:rPr lang="en-US" sz="4400" dirty="0" smtClean="0">
                <a:latin typeface="Cambria Math"/>
                <a:ea typeface="Cambria Math"/>
                <a:cs typeface="Calibri"/>
              </a:rPr>
              <a:t>¹</a:t>
            </a:r>
            <a:r>
              <a:rPr lang="ru-RU" sz="4400" dirty="0" smtClean="0">
                <a:latin typeface="Cambria Math"/>
                <a:ea typeface="Cambria Math"/>
                <a:cs typeface="Calibri"/>
              </a:rPr>
              <a:t> -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r>
              <a:rPr lang="en-US" sz="4400" dirty="0" smtClean="0">
                <a:latin typeface="Cambria Math"/>
                <a:ea typeface="Cambria Math"/>
                <a:cs typeface="Calibri"/>
              </a:rPr>
              <a:t>ⁿ⁻¹</a:t>
            </a:r>
            <a:endParaRPr lang="ru-RU" sz="44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7544" y="4365104"/>
            <a:ext cx="1728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5576" y="38610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 ·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en-US" sz="2800" dirty="0" smtClean="0">
                <a:latin typeface="Cambria Math"/>
                <a:ea typeface="Cambria Math"/>
              </a:rPr>
              <a:t>ⁿ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51520" y="4437112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ⁿ⁻¹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²+1)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915816" y="3861048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Cambria Math"/>
                <a:ea typeface="Cambria Math"/>
              </a:rPr>
              <a:t> · 5</a:t>
            </a:r>
            <a:r>
              <a:rPr lang="en-US" sz="2800" dirty="0" smtClean="0">
                <a:latin typeface="Cambria Math"/>
                <a:ea typeface="Cambria Math"/>
              </a:rPr>
              <a:t>ⁿ</a:t>
            </a:r>
            <a:endParaRPr lang="ru-RU" sz="28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699792" y="4365104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555776" y="4365104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ⁿ⁻¹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 ·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26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67744" y="4077072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4067944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004048" y="3789040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· 3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ⁿ</a:t>
            </a:r>
            <a:endParaRPr lang="ru-RU" sz="28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788024" y="4365104"/>
            <a:ext cx="1728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88024" y="4365104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ⁿ⁻¹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(3² - 1)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020272" y="436510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ⁿ⁻¹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 · 8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8316416" y="4077072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588224" y="407707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020272" y="4365104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20272" y="3789040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latin typeface="Cambria Math"/>
                <a:ea typeface="Cambria Math"/>
                <a:cs typeface="Times New Roman" pitchFamily="18" charset="0"/>
              </a:rPr>
              <a:t>· 3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ⁿ</a:t>
            </a:r>
            <a:endParaRPr lang="ru-RU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4788024" y="5085184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 </a:t>
            </a:r>
            <a:endParaRPr lang="ru-RU" sz="28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755576" y="53732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51520" y="50131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27584" y="494116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5576" y="537321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1640" y="5085184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/>
                <a:ea typeface="Cambria Math"/>
              </a:rPr>
              <a:t>·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en-US" sz="2800" dirty="0" smtClean="0">
                <a:latin typeface="Cambria Math"/>
                <a:ea typeface="Cambria Math"/>
              </a:rPr>
              <a:t>ⁿ⁻ⁿ</a:t>
            </a:r>
            <a:r>
              <a:rPr lang="en-US" sz="2800" dirty="0" smtClean="0">
                <a:latin typeface="Calibri"/>
                <a:ea typeface="Cambria Math"/>
                <a:cs typeface="Calibri"/>
              </a:rPr>
              <a:t>⁺</a:t>
            </a:r>
            <a:r>
              <a:rPr lang="en-US" sz="2800" dirty="0" smtClean="0">
                <a:latin typeface="Cambria Math"/>
                <a:ea typeface="Cambria Math"/>
                <a:cs typeface="Calibri"/>
              </a:rPr>
              <a:t>¹</a:t>
            </a:r>
            <a:r>
              <a:rPr lang="ru-RU" sz="2800" dirty="0" smtClean="0">
                <a:latin typeface="Cambria Math"/>
                <a:ea typeface="Cambria Math"/>
                <a:cs typeface="Calibri"/>
              </a:rPr>
              <a:t> = 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915816" y="486916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43808" y="54452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691680" y="6165304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347864" y="5085184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/>
                <a:ea typeface="Cambria Math"/>
              </a:rPr>
              <a:t>·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2800" dirty="0" smtClean="0">
                <a:latin typeface="Cambria Math"/>
                <a:ea typeface="Cambria Math"/>
              </a:rPr>
              <a:t>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ru-RU" sz="2800" dirty="0" smtClean="0">
                <a:latin typeface="Cambria Math"/>
                <a:ea typeface="Cambria Math"/>
              </a:rPr>
              <a:t> </a:t>
            </a:r>
            <a:endParaRPr lang="ru-RU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1691680" y="60932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63688" y="5661248"/>
            <a:ext cx="41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dirty="0" smtClean="0">
                <a:latin typeface="Cambria Math"/>
                <a:ea typeface="Cambria Math"/>
              </a:rPr>
              <a:t> 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827584" y="594928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537321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148064" y="537321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308304" y="537321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076056" y="6237312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804248" y="6237312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220072" y="48691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380312" y="48691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20072" y="61653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380312" y="530120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20072" y="5301208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876256" y="616530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24128" y="5085184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/>
                <a:ea typeface="Cambria Math"/>
              </a:rPr>
              <a:t>·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r>
              <a:rPr lang="en-US" sz="2800" dirty="0" smtClean="0">
                <a:latin typeface="Cambria Math"/>
                <a:ea typeface="Cambria Math"/>
              </a:rPr>
              <a:t>ⁿ⁻ⁿ</a:t>
            </a:r>
            <a:r>
              <a:rPr lang="en-US" sz="2800" dirty="0" smtClean="0">
                <a:latin typeface="Calibri"/>
                <a:ea typeface="Cambria Math"/>
                <a:cs typeface="Calibri"/>
              </a:rPr>
              <a:t>⁺</a:t>
            </a:r>
            <a:r>
              <a:rPr lang="en-US" sz="2800" dirty="0" smtClean="0">
                <a:latin typeface="Cambria Math"/>
                <a:ea typeface="Cambria Math"/>
                <a:cs typeface="Calibri"/>
              </a:rPr>
              <a:t>¹</a:t>
            </a:r>
            <a:r>
              <a:rPr lang="ru-RU" sz="2800" dirty="0" smtClean="0">
                <a:latin typeface="Cambria Math"/>
                <a:ea typeface="Cambria Math"/>
                <a:cs typeface="Calibri"/>
              </a:rPr>
              <a:t> =</a:t>
            </a:r>
            <a:endParaRPr lang="ru-RU" sz="2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812360" y="5085184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/>
                <a:ea typeface="Cambria Math"/>
              </a:rPr>
              <a:t>· </a:t>
            </a:r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r>
              <a:rPr lang="ru-RU" sz="2800" dirty="0" smtClean="0">
                <a:latin typeface="Cambria Math"/>
                <a:ea typeface="Cambria Math"/>
              </a:rPr>
              <a:t> =</a:t>
            </a:r>
            <a:endParaRPr lang="ru-RU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716016" y="594928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 </a:t>
            </a:r>
            <a:endParaRPr lang="ru-RU" sz="28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68144" y="594928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 </a:t>
            </a:r>
            <a:endParaRPr lang="ru-RU" sz="28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148064" y="573325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516216" y="5949280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876256" y="5733256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3214 L 0.44618 0.033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156297" grpId="0" animBg="1"/>
      <p:bldP spid="156299" grpId="0" animBg="1"/>
      <p:bldP spid="78" grpId="0" animBg="1"/>
      <p:bldP spid="80" grpId="0"/>
      <p:bldP spid="84" grpId="0"/>
      <p:bldP spid="87" grpId="0"/>
      <p:bldP spid="90" grpId="0" animBg="1"/>
      <p:bldP spid="34" grpId="0"/>
      <p:bldP spid="36" grpId="0"/>
      <p:bldP spid="38" grpId="0"/>
      <p:bldP spid="39" grpId="0"/>
      <p:bldP spid="42" grpId="0"/>
      <p:bldP spid="45" grpId="0"/>
      <p:bldP spid="47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3" grpId="0"/>
      <p:bldP spid="74" grpId="0"/>
      <p:bldP spid="75" grpId="0"/>
      <p:bldP spid="76" grpId="0"/>
      <p:bldP spid="88" grpId="0"/>
      <p:bldP spid="89" grpId="0"/>
      <p:bldP spid="92" grpId="0"/>
      <p:bldP spid="94" grpId="0"/>
      <p:bldP spid="95" grpId="0"/>
      <p:bldP spid="96" grpId="0"/>
      <p:bldP spid="97" grpId="0"/>
      <p:bldP spid="101" grpId="0"/>
      <p:bldP spid="102" grpId="0"/>
      <p:bldP spid="103" grpId="0"/>
      <p:bldP spid="105" grpId="0"/>
      <p:bldP spid="106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91" name="AutoShape 643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45319"/>
              <a:gd name="adj2" fmla="val 7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САМО</a:t>
            </a:r>
            <a:r>
              <a:rPr lang="ru-RU" sz="2400" b="1" i="1">
                <a:solidFill>
                  <a:srgbClr val="0000CC"/>
                </a:solidFill>
              </a:rPr>
              <a:t>ПРОВЕРКА</a:t>
            </a:r>
            <a:r>
              <a:rPr lang="ru-RU" sz="2400" b="1" i="1">
                <a:solidFill>
                  <a:srgbClr val="990000"/>
                </a:solidFill>
              </a:rPr>
              <a:t>!!!</a:t>
            </a:r>
          </a:p>
        </p:txBody>
      </p:sp>
      <p:grpSp>
        <p:nvGrpSpPr>
          <p:cNvPr id="2" name="Group 644"/>
          <p:cNvGrpSpPr>
            <a:grpSpLocks/>
          </p:cNvGrpSpPr>
          <p:nvPr/>
        </p:nvGrpSpPr>
        <p:grpSpPr bwMode="auto">
          <a:xfrm rot="3001879" flipH="1">
            <a:off x="2577306" y="-221456"/>
            <a:ext cx="314325" cy="1112838"/>
            <a:chOff x="3797" y="754"/>
            <a:chExt cx="852" cy="1931"/>
          </a:xfrm>
        </p:grpSpPr>
        <p:sp>
          <p:nvSpPr>
            <p:cNvPr id="156293" name="Freeform 645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4" name="Freeform 646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5" name="Freeform 647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6" name="Freeform 648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97" name="Line 649"/>
          <p:cNvSpPr>
            <a:spLocks noChangeShapeType="1"/>
          </p:cNvSpPr>
          <p:nvPr/>
        </p:nvSpPr>
        <p:spPr bwMode="auto">
          <a:xfrm>
            <a:off x="4559300" y="1944688"/>
            <a:ext cx="0" cy="4637087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6299" name="WordArt 651"/>
          <p:cNvSpPr>
            <a:spLocks noChangeArrowheads="1" noChangeShapeType="1" noTextEdit="1"/>
          </p:cNvSpPr>
          <p:nvPr/>
        </p:nvSpPr>
        <p:spPr bwMode="auto">
          <a:xfrm>
            <a:off x="779463" y="896938"/>
            <a:ext cx="7872412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          </a:t>
            </a:r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</a:t>
            </a:r>
          </a:p>
        </p:txBody>
      </p:sp>
      <p:sp>
        <p:nvSpPr>
          <p:cNvPr id="78" name="Овал 77"/>
          <p:cNvSpPr/>
          <p:nvPr/>
        </p:nvSpPr>
        <p:spPr>
          <a:xfrm>
            <a:off x="4067944" y="90872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 cap="sq" cmpd="tri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03848" y="1628800"/>
            <a:ext cx="306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endParaRPr lang="ru-RU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2214554"/>
            <a:ext cx="1951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 - 2⁰ )³</a:t>
            </a:r>
            <a:endParaRPr lang="ru-RU" sz="44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2357430"/>
            <a:ext cx="2573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ambria Math" pitchFamily="18" charset="0"/>
                <a:ea typeface="Cambria Math" pitchFamily="18" charset="0"/>
              </a:rPr>
              <a:t>( ( 1</a:t>
            </a:r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Segoe UI"/>
              </a:rPr>
              <a:t>² )² )²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071934" y="328612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 cap="sq" cmpd="tri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984" y="4071942"/>
            <a:ext cx="4747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 с нулем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5143512"/>
            <a:ext cx="4200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ambria Math" pitchFamily="18" charset="0"/>
                <a:ea typeface="Cambria Math" pitchFamily="18" charset="0"/>
              </a:rPr>
              <a:t>(-5)</a:t>
            </a:r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Segoe UI"/>
              </a:rPr>
              <a:t>² · (-3,2)³… 0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4876" y="5143512"/>
            <a:ext cx="4169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ambria Math" pitchFamily="18" charset="0"/>
                <a:ea typeface="Cambria Math" pitchFamily="18" charset="0"/>
              </a:rPr>
              <a:t>-3,92</a:t>
            </a:r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Segoe UI"/>
              </a:rPr>
              <a:t>² · (- 4)⁹… 0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3214 L 0.44618 0.033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97" grpId="0" animBg="1"/>
      <p:bldP spid="156299" grpId="0" animBg="1"/>
      <p:bldP spid="78" grpId="0" animBg="1"/>
      <p:bldP spid="80" grpId="0"/>
      <p:bldP spid="26" grpId="0"/>
      <p:bldP spid="27" grpId="0"/>
      <p:bldP spid="28" grpId="0" animBg="1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0"/>
            <a:ext cx="8405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Верно ли выполнены действия?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ROUNDH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8888"/>
            <a:ext cx="3419475" cy="3059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357298"/>
            <a:ext cx="319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5·5·5·5 = 4⁵</a:t>
            </a:r>
            <a:endParaRPr lang="ru-RU" sz="4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85860"/>
            <a:ext cx="3571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( - 2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)³ = - 2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³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214554"/>
            <a:ext cx="2953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(- 3)² = - 9</a:t>
            </a:r>
            <a:endParaRPr lang="ru-RU" sz="4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071810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2³ · 2⁷ = 2²¹</a:t>
            </a:r>
            <a:endParaRPr lang="ru-RU" sz="4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3929066"/>
            <a:ext cx="3196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3</a:t>
            </a:r>
            <a:r>
              <a:rPr lang="ru-RU" sz="4400" b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¹⁰ : 3⁵ = 3²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786322"/>
            <a:ext cx="3259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2³ + 2² = 2⁵</a:t>
            </a:r>
            <a:endParaRPr lang="ru-RU" sz="4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5857892"/>
            <a:ext cx="3339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5³ · 5⁴ = 25⁷</a:t>
            </a:r>
            <a:endParaRPr lang="ru-RU" sz="4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5715008" y="5643554"/>
            <a:ext cx="2143140" cy="1214446"/>
          </a:xfrm>
          <a:prstGeom prst="irregularSeal1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C26EA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5⁷</a:t>
            </a:r>
            <a:endParaRPr lang="ru-RU" sz="4400" b="1" dirty="0">
              <a:solidFill>
                <a:srgbClr val="0C26EA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7500926" y="4500570"/>
            <a:ext cx="1643074" cy="1428760"/>
          </a:xfrm>
          <a:prstGeom prst="irregularSeal1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endParaRPr lang="ru-RU" sz="44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7072330" y="2786058"/>
            <a:ext cx="1857356" cy="1428760"/>
          </a:xfrm>
          <a:prstGeom prst="irregularSeal1">
            <a:avLst/>
          </a:prstGeom>
          <a:solidFill>
            <a:srgbClr val="EE7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C26EA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2¹⁰</a:t>
            </a:r>
            <a:endParaRPr lang="ru-RU" sz="4400" b="1" dirty="0">
              <a:solidFill>
                <a:srgbClr val="0C26EA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4357686" y="2000240"/>
            <a:ext cx="1643074" cy="121442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6572264" y="857232"/>
            <a:ext cx="2214578" cy="16430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- 8</a:t>
            </a:r>
            <a:r>
              <a:rPr lang="ru-RU" sz="4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i="1" dirty="0" smtClean="0">
                <a:solidFill>
                  <a:srgbClr val="3333CC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³</a:t>
            </a:r>
            <a:endParaRPr lang="ru-RU" sz="44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2643174" y="1071546"/>
            <a:ext cx="1785950" cy="1285884"/>
          </a:xfrm>
          <a:prstGeom prst="irregularSeal1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500034" y="0"/>
            <a:ext cx="8358246" cy="12858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создания современной теории степеней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вычисления. Заполните таблицы буквами, учитывая найденные ответы.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71462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0,4²</a:t>
            </a:r>
            <a:endParaRPr lang="ru-RU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143248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0,2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³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2643182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(- 0,6)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²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000372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(- 0,1)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³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57174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1,1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²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52886" y="2928934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(- 1,2)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²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4572008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(- 1,5)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²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5000636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- 1,4</a:t>
            </a:r>
            <a:r>
              <a:rPr lang="ru-RU" sz="3600" b="1" dirty="0" smtClean="0">
                <a:latin typeface="Segoe UI"/>
                <a:ea typeface="Segoe UI"/>
                <a:cs typeface="Segoe UI"/>
              </a:rPr>
              <a:t>²</a:t>
            </a:r>
            <a:endParaRPr lang="ru-RU" sz="3600" b="1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571868" y="4429132"/>
          <a:ext cx="928694" cy="1272655"/>
        </p:xfrm>
        <a:graphic>
          <a:graphicData uri="http://schemas.openxmlformats.org/presentationml/2006/ole">
            <p:oleObj spid="_x0000_s55298" name="Формула" r:id="rId3" imgW="342720" imgH="4698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8001024" y="4643446"/>
          <a:ext cx="957655" cy="1143008"/>
        </p:xfrm>
        <a:graphic>
          <a:graphicData uri="http://schemas.openxmlformats.org/presentationml/2006/ole">
            <p:oleObj spid="_x0000_s55301" name="Формула" r:id="rId4" imgW="393480" imgH="469800" progId="Equation.3">
              <p:embed/>
            </p:oleObj>
          </a:graphicData>
        </a:graphic>
      </p:graphicFrame>
      <p:sp>
        <p:nvSpPr>
          <p:cNvPr id="26" name="Овал 25"/>
          <p:cNvSpPr/>
          <p:nvPr/>
        </p:nvSpPr>
        <p:spPr>
          <a:xfrm>
            <a:off x="428596" y="5214950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857356" y="5715016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571868" y="5715016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4" y="5715016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715140" y="5715016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001024" y="5786454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929586" y="3643314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357950" y="3214686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86314" y="3643314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286116" y="3357562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785918" y="3857628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20" y="3357562"/>
            <a:ext cx="914400" cy="9144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786314" y="4429132"/>
          <a:ext cx="1928826" cy="1828800"/>
        </p:xfrm>
        <a:graphic>
          <a:graphicData uri="http://schemas.openxmlformats.org/presentationml/2006/ole">
            <p:oleObj spid="_x0000_s55307" name="Документ" r:id="rId5" imgW="3769564" imgH="3362161" progId="Word.Document.12">
              <p:embed/>
            </p:oleObj>
          </a:graphicData>
        </a:graphic>
      </p:graphicFrame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312" name="Object 16"/>
          <p:cNvGraphicFramePr>
            <a:graphicFrameLocks noChangeAspect="1"/>
          </p:cNvGraphicFramePr>
          <p:nvPr/>
        </p:nvGraphicFramePr>
        <p:xfrm>
          <a:off x="6294438" y="4359275"/>
          <a:ext cx="1858962" cy="1660525"/>
        </p:xfrm>
        <a:graphic>
          <a:graphicData uri="http://schemas.openxmlformats.org/presentationml/2006/ole">
            <p:oleObj spid="_x0000_s55312" name="Документ" r:id="rId6" imgW="3769564" imgH="33628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1238" y="428604"/>
            <a:ext cx="3052762" cy="600076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57166"/>
          <a:ext cx="6096000" cy="109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857364"/>
          <a:ext cx="6096000" cy="11506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 001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500438"/>
          <a:ext cx="6096000" cy="12220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- 1,96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5286388"/>
          <a:ext cx="6096000" cy="12220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- 1,96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643042" y="1857364"/>
          <a:ext cx="290361" cy="500066"/>
        </p:xfrm>
        <a:graphic>
          <a:graphicData uri="http://schemas.openxmlformats.org/presentationml/2006/ole">
            <p:oleObj spid="_x0000_s56322" name="Формула" r:id="rId4" imgW="228600" imgH="393480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643570" y="5286388"/>
          <a:ext cx="357190" cy="614837"/>
        </p:xfrm>
        <a:graphic>
          <a:graphicData uri="http://schemas.openxmlformats.org/presentationml/2006/ole">
            <p:oleObj spid="_x0000_s56323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00298" y="1857364"/>
          <a:ext cx="460890" cy="571504"/>
        </p:xfrm>
        <a:graphic>
          <a:graphicData uri="http://schemas.openxmlformats.org/presentationml/2006/ole">
            <p:oleObj spid="_x0000_s56324" name="Формула" r:id="rId6" imgW="317160" imgH="39348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214546" y="3500438"/>
          <a:ext cx="517926" cy="642942"/>
        </p:xfrm>
        <a:graphic>
          <a:graphicData uri="http://schemas.openxmlformats.org/presentationml/2006/ole">
            <p:oleObj spid="_x0000_s56325" name="Формула" r:id="rId7" imgW="317160" imgH="393480" progId="Equation.3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286380" y="3500438"/>
          <a:ext cx="500066" cy="620772"/>
        </p:xfrm>
        <a:graphic>
          <a:graphicData uri="http://schemas.openxmlformats.org/presentationml/2006/ole">
            <p:oleObj spid="_x0000_s56326" name="Формула" r:id="rId8" imgW="317160" imgH="39348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1500166" y="5286388"/>
          <a:ext cx="517525" cy="642937"/>
        </p:xfrm>
        <a:graphic>
          <a:graphicData uri="http://schemas.openxmlformats.org/presentationml/2006/ole">
            <p:oleObj spid="_x0000_s56327" name="Формула" r:id="rId9" imgW="31716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571736" y="5286388"/>
          <a:ext cx="331842" cy="642942"/>
        </p:xfrm>
        <a:graphic>
          <a:graphicData uri="http://schemas.openxmlformats.org/presentationml/2006/ole">
            <p:oleObj spid="_x0000_s56328" name="Формула" r:id="rId10" imgW="203040" imgH="393480" progId="Equation.3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142844" y="5286388"/>
          <a:ext cx="1039675" cy="928694"/>
        </p:xfrm>
        <a:graphic>
          <a:graphicData uri="http://schemas.openxmlformats.org/presentationml/2006/ole">
            <p:oleObj spid="_x0000_s56329" name="Документ" r:id="rId11" imgW="3769564" imgH="33628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е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57166"/>
            <a:ext cx="4500021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214290"/>
            <a:ext cx="428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Си́мон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Сте́вин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нидерл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Simon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Stevin</a:t>
            </a:r>
            <a:r>
              <a:rPr lang="ru-RU" sz="2400" b="1" dirty="0" smtClean="0"/>
              <a:t>, 1548—1620) — фламандский математик-универсал, инженер.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928802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26EA"/>
                </a:solidFill>
              </a:rPr>
              <a:t>Нидерландский математик </a:t>
            </a:r>
            <a:r>
              <a:rPr lang="ru-RU" sz="2400" b="1" dirty="0" err="1" smtClean="0">
                <a:solidFill>
                  <a:srgbClr val="0C26EA"/>
                </a:solidFill>
              </a:rPr>
              <a:t>Симон</a:t>
            </a:r>
            <a:r>
              <a:rPr lang="ru-RU" sz="2400" b="1" dirty="0" smtClean="0">
                <a:solidFill>
                  <a:srgbClr val="0C26EA"/>
                </a:solidFill>
              </a:rPr>
              <a:t> </a:t>
            </a:r>
            <a:r>
              <a:rPr lang="ru-RU" sz="2400" b="1" dirty="0" err="1" smtClean="0">
                <a:solidFill>
                  <a:srgbClr val="0C26EA"/>
                </a:solidFill>
              </a:rPr>
              <a:t>Стевин</a:t>
            </a:r>
            <a:r>
              <a:rPr lang="ru-RU" sz="2400" b="1" dirty="0" smtClean="0">
                <a:solidFill>
                  <a:srgbClr val="0C26EA"/>
                </a:solidFill>
              </a:rPr>
              <a:t> в 16-17 веках предпринял первые шаги к построению современной теории степени. Он обозначал неизвестную величину кружком, а внутри его указывал показатели степени.</a:t>
            </a:r>
            <a:endParaRPr lang="ru-RU" sz="2400" b="1" dirty="0">
              <a:solidFill>
                <a:srgbClr val="0C26E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214950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Запись 3(3)+5(2)–4 обозначала такую современную запись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6072206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3</a:t>
            </a:r>
            <a:r>
              <a:rPr lang="ru-RU" sz="2800" b="1" baseline="30000" dirty="0" smtClean="0"/>
              <a:t>3 </a:t>
            </a:r>
            <a:r>
              <a:rPr lang="ru-RU" sz="2800" b="1" dirty="0" smtClean="0"/>
              <a:t>+ 5</a:t>
            </a:r>
            <a:r>
              <a:rPr lang="ru-RU" sz="2800" b="1" baseline="30000" dirty="0" smtClean="0"/>
              <a:t>2 </a:t>
            </a:r>
            <a:r>
              <a:rPr lang="ru-RU" sz="2800" b="1" dirty="0" smtClean="0"/>
              <a:t>– 4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357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221455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26EA"/>
                </a:solidFill>
              </a:rPr>
              <a:t>Современная запись показателя степени введена Декартом в его «Геометрии» (1637), правда, только для натуральных степеней, больших 2. Позднее Ньютон распространил эту форму записи на отрицательные и дробные показатели (1676), трактовку которых к этому времени уже предложил </a:t>
            </a:r>
            <a:r>
              <a:rPr lang="ru-RU" sz="2400" b="1" dirty="0" err="1" smtClean="0">
                <a:solidFill>
                  <a:srgbClr val="0C26EA"/>
                </a:solidFill>
              </a:rPr>
              <a:t>Стевин</a:t>
            </a:r>
            <a:r>
              <a:rPr lang="ru-RU" sz="2400" b="1" dirty="0" smtClean="0">
                <a:solidFill>
                  <a:srgbClr val="0C26EA"/>
                </a:solidFill>
              </a:rPr>
              <a:t>.</a:t>
            </a:r>
            <a:endParaRPr lang="ru-RU" sz="2400" b="1" dirty="0">
              <a:solidFill>
                <a:srgbClr val="0C26E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4291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Мыслю, следовательно существую.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Рене Декарт</a:t>
            </a:r>
          </a:p>
          <a:p>
            <a:r>
              <a:rPr lang="ru-RU" sz="2800" dirty="0" smtClean="0"/>
              <a:t>                                                                                               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285860"/>
            <a:ext cx="4349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Французский философ и математик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205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Величие человека –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в его способности мыслить.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Б.Паскаль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786" y="1714488"/>
            <a:ext cx="5731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¹²  </a:t>
            </a:r>
            <a:r>
              <a:rPr lang="ru-RU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 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: </a:t>
            </a:r>
            <a:r>
              <a:rPr lang="ru-RU" sz="5400" b="1" i="1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¹⁰ = </a:t>
            </a:r>
            <a:r>
              <a:rPr lang="ru-RU" sz="5400" b="1" i="1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⁵</a:t>
            </a:r>
            <a:endParaRPr lang="ru-RU" sz="5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2643182"/>
            <a:ext cx="3256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* = </a:t>
            </a:r>
            <a:r>
              <a:rPr lang="ru-RU" sz="5400" b="1" i="1" dirty="0" err="1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⁷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3643314"/>
            <a:ext cx="5203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а² 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)³  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</a:t>
            </a:r>
            <a:r>
              <a:rPr lang="ru-RU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= </a:t>
            </a:r>
            <a:r>
              <a:rPr lang="ru-RU" sz="5400" b="1" i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²⁴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786" y="4714884"/>
            <a:ext cx="542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(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 a² b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 )* = 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¹⁰ 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b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⁵</a:t>
            </a:r>
            <a:endParaRPr lang="ru-RU" sz="5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" y="5643578"/>
            <a:ext cx="677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 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 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* 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b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⁴ )³ = 8 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⁹ </a:t>
            </a:r>
            <a:r>
              <a:rPr lang="en-US" sz="54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b</a:t>
            </a:r>
            <a:r>
              <a:rPr lang="en-US" sz="5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¹²</a:t>
            </a:r>
            <a:endParaRPr lang="ru-RU" sz="5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71736" y="1643050"/>
            <a:ext cx="642942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280E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71670" y="2571744"/>
            <a:ext cx="571504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280E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86050" y="3786190"/>
            <a:ext cx="1214446" cy="714380"/>
          </a:xfrm>
          <a:prstGeom prst="roundRect">
            <a:avLst/>
          </a:prstGeom>
          <a:solidFill>
            <a:srgbClr val="FFFF00"/>
          </a:solidFill>
          <a:ln>
            <a:solidFill>
              <a:srgbClr val="280E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n-US" sz="4400" b="1" dirty="0" smtClean="0">
                <a:solidFill>
                  <a:srgbClr val="C00000"/>
                </a:solidFill>
                <a:latin typeface="Segoe UI"/>
                <a:ea typeface="Segoe UI"/>
                <a:cs typeface="Segoe UI"/>
              </a:rPr>
              <a:t>¹⁸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00364" y="4643446"/>
            <a:ext cx="642942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280E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42976" y="5857892"/>
            <a:ext cx="642942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280E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14546" y="5572140"/>
            <a:ext cx="500066" cy="571504"/>
          </a:xfrm>
          <a:prstGeom prst="roundRect">
            <a:avLst/>
          </a:prstGeom>
          <a:solidFill>
            <a:srgbClr val="FFFF00"/>
          </a:solidFill>
          <a:ln>
            <a:solidFill>
              <a:srgbClr val="280E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44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4" name="Picture 179" descr="AG0037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638" y="5411788"/>
            <a:ext cx="15033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34" y="278605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w="4445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Дорогу осилит идущий,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а математику мыслящий.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Эдисон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857496"/>
            <a:ext cx="3530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071942"/>
            <a:ext cx="6702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5</a:t>
            </a:r>
            <a:r>
              <a:rPr lang="ru-RU" sz="4400" b="1" u="sng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²¹+ 5²¹ + 5²¹ + 5²¹ + 5²¹</a:t>
            </a:r>
            <a:endParaRPr lang="ru-RU" sz="44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714884"/>
            <a:ext cx="994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²⁰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12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8524" y="2600334"/>
            <a:ext cx="3545476" cy="4257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2359"/>
            <a:ext cx="684514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Пусть кто-нибудь</a:t>
            </a:r>
          </a:p>
          <a:p>
            <a:r>
              <a:rPr lang="ru-RU" sz="6000" b="1" dirty="0">
                <a:solidFill>
                  <a:srgbClr val="002060"/>
                </a:solidFill>
                <a:latin typeface="AnastasiaScript" pitchFamily="2" charset="0"/>
              </a:rPr>
              <a:t>п</a:t>
            </a:r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опробует вычеркнуть</a:t>
            </a:r>
          </a:p>
          <a:p>
            <a:r>
              <a:rPr lang="ru-RU" sz="6000" b="1" dirty="0">
                <a:solidFill>
                  <a:srgbClr val="002060"/>
                </a:solidFill>
                <a:latin typeface="AnastasiaScript" pitchFamily="2" charset="0"/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з математики степени, </a:t>
            </a:r>
          </a:p>
          <a:p>
            <a:r>
              <a:rPr lang="ru-RU" sz="6000" b="1" dirty="0">
                <a:solidFill>
                  <a:srgbClr val="002060"/>
                </a:solidFill>
                <a:latin typeface="AnastasiaScript" pitchFamily="2" charset="0"/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 он увидит, что</a:t>
            </a:r>
          </a:p>
          <a:p>
            <a:r>
              <a:rPr lang="ru-RU" sz="6000" b="1" dirty="0">
                <a:solidFill>
                  <a:srgbClr val="002060"/>
                </a:solidFill>
                <a:latin typeface="AnastasiaScript" pitchFamily="2" charset="0"/>
              </a:rPr>
              <a:t>б</a:t>
            </a:r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ез них далеко 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не уедешь.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AnastasiaScript" pitchFamily="2" charset="0"/>
              </a:rPr>
              <a:t>М.В. Ломоносов </a:t>
            </a:r>
            <a:endParaRPr lang="ru-RU" sz="6000" b="1" dirty="0">
              <a:solidFill>
                <a:srgbClr val="00206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926" y="214290"/>
            <a:ext cx="7765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 число  9  четырьмя тройками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знаков действий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(включая возведение в степень).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8572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w="4445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000240"/>
            <a:ext cx="4729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9 = 3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  <a:ea typeface="Segoe UI"/>
                <a:cs typeface="Arial" pitchFamily="34" charset="0"/>
              </a:rPr>
              <a:t>² = 3³ ¯ ¹ = 3 ³¯  </a:t>
            </a:r>
            <a:endParaRPr lang="ru-RU" sz="4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78592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 3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07167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335756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w="4445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286124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 число  1024  четырьмя четвёрками с использованием знаков действий (включая возведение в степень).</a:t>
            </a:r>
            <a:r>
              <a:rPr lang="ru-RU" sz="3200" b="1" dirty="0" smtClean="0">
                <a:ea typeface="Segoe UI"/>
                <a:cs typeface="Segoe UI"/>
              </a:rPr>
              <a:t>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643578"/>
            <a:ext cx="6386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1024 = 2</a:t>
            </a:r>
            <a:r>
              <a:rPr lang="ru-RU" sz="4400" b="1" dirty="0" smtClean="0">
                <a:solidFill>
                  <a:srgbClr val="C00000"/>
                </a:solidFill>
                <a:ea typeface="Segoe UI"/>
                <a:cs typeface="Segoe UI"/>
              </a:rPr>
              <a:t>¹⁰ = 4⁵ = 4⁴⁺¹ = 4⁴⁺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5500702"/>
            <a:ext cx="41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4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5786454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ea typeface="Segoe UI"/>
                <a:cs typeface="Segoe UI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a typeface="Segoe UI"/>
                <a:cs typeface="Segoe UI"/>
              </a:rPr>
              <a:t>⁴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653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428736"/>
            <a:ext cx="621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п.п. 18 – 20,  № 535(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б,г,е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547.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Заполните свободные клетки квадрата так, чтобы произведение выражений каждого столбца, каждой строки и диагонали равнялось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2928926" y="3786190"/>
          <a:ext cx="500066" cy="403225"/>
        </p:xfrm>
        <a:graphic>
          <a:graphicData uri="http://schemas.openxmlformats.org/presentationml/2006/ole">
            <p:oleObj spid="_x0000_s23554" name="Формула" r:id="rId3" imgW="330120" imgH="291960" progId="Equation.3">
              <p:embed/>
            </p:oleObj>
          </a:graphicData>
        </a:graphic>
      </p:graphicFrame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86190"/>
            <a:ext cx="19446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369" y="5857892"/>
            <a:ext cx="7643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квадрат называется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магическим.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150016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1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133850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86378" y="0"/>
            <a:ext cx="8501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Высшее назначение математики – находить порядок в хаосе, который нас окружает.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Норберт Винер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119" y="428604"/>
            <a:ext cx="88306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№ 11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степени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 натуральным показателем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314324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Вариант  1                  Вариант  2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стр. 38                                  стр. 40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64344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ама\Фракталы\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выявляет порядок,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симметрию и определённость,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это – важнейшие виды прекрасного.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5214950"/>
            <a:ext cx="6428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  <a:latin typeface="Monotype Corsiva" pitchFamily="66" charset="0"/>
              </a:rPr>
              <a:t>Мир фракталов</a:t>
            </a:r>
            <a:endParaRPr lang="ru-RU" sz="8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ама\Фракталы\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ама\Фракталы\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0086" cy="7143776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ама\Фракталы\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3" name="Picture 5" descr="D:\Мои Документы\Мама\Фракталы\1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D:\Мои Документы\Мама\Фракталы\1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055" name="Picture 7" descr="D:\Мои Документы\Мама\Фракталы\1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6" name="Picture 8" descr="D:\Мои Документы\Мама\Фракталы\2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28660" y="-428652"/>
            <a:ext cx="10001320" cy="7929618"/>
          </a:xfrm>
          <a:prstGeom prst="rect">
            <a:avLst/>
          </a:prstGeom>
          <a:noFill/>
        </p:spPr>
      </p:pic>
      <p:pic>
        <p:nvPicPr>
          <p:cNvPr id="2057" name="Picture 9" descr="D:\Мои Документы\Мама\Фракталы\2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2058" name="Picture 10" descr="D:\Мои Документы\Мама\Фракталы\2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7182869"/>
          </a:xfrm>
          <a:prstGeom prst="rect">
            <a:avLst/>
          </a:prstGeom>
          <a:noFill/>
        </p:spPr>
      </p:pic>
      <p:pic>
        <p:nvPicPr>
          <p:cNvPr id="2059" name="Picture 11" descr="D:\Мои Документы\Мама\Фракталы\2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0"/>
            <a:ext cx="9138451" cy="6858000"/>
          </a:xfrm>
          <a:prstGeom prst="rect">
            <a:avLst/>
          </a:prstGeom>
          <a:noFill/>
        </p:spPr>
      </p:pic>
      <p:pic>
        <p:nvPicPr>
          <p:cNvPr id="2060" name="Picture 12" descr="D:\Мои Документы\Мама\Фракталы\2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1" name="Picture 13" descr="D:\Мои Документы\Мама\Фракталы\15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62" name="Picture 14" descr="D:\Мои Документы\Мама\Фракталы\1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65" name="Picture 17" descr="D:\Мои Документы\Мама\Фракталы\7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57221" y="-571528"/>
            <a:ext cx="10001320" cy="7909005"/>
          </a:xfrm>
          <a:prstGeom prst="rect">
            <a:avLst/>
          </a:prstGeom>
          <a:noFill/>
        </p:spPr>
      </p:pic>
      <p:pic>
        <p:nvPicPr>
          <p:cNvPr id="2066" name="Picture 18" descr="D:\Мои Документы\Мама\Фракталы\1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9" name="Picture 21" descr="D:\Мои Документы\Мама\Фракталы\39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70" name="Picture 22" descr="D:\Мои Документы\Мама\Фракталы\3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71" name="Picture 23" descr="D:\Мои Документы\Мама\Фракталы\10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72" name="Picture 24" descr="D:\Мои Документы\Мама\Фракталы\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2073" name="Picture 25" descr="D:\Мои Документы\Мама\Фракталы\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214346" y="0"/>
            <a:ext cx="9358346" cy="7358090"/>
          </a:xfrm>
          <a:prstGeom prst="rect">
            <a:avLst/>
          </a:prstGeom>
          <a:noFill/>
        </p:spPr>
      </p:pic>
      <p:pic>
        <p:nvPicPr>
          <p:cNvPr id="2075" name="Picture 27" descr="D:\Мои Документы\Мама\Фракталы\4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2076" name="Picture 28" descr="D:\Мои Документы\Мама\Фракталы\209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5400000">
            <a:off x="1142999" y="-1143001"/>
            <a:ext cx="6858002" cy="9144000"/>
          </a:xfrm>
          <a:prstGeom prst="rect">
            <a:avLst/>
          </a:prstGeom>
          <a:noFill/>
        </p:spPr>
      </p:pic>
      <p:pic>
        <p:nvPicPr>
          <p:cNvPr id="2077" name="Picture 29" descr="D:\Мои Документы\Мама\Фракталы\20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78" name="Picture 30" descr="D:\Мои Документы\Мама\Фракталы\23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2079" name="Picture 31" descr="D:\Мои Документы\Мама\Фракталы\53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80" name="Picture 32" descr="D:\Мои Документы\Мама\Фракталы\5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81" name="Picture 33" descr="D:\Мои Документы\Мама\Фракталы\227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84" name="Picture 36" descr="D:\Мои Документы\Мама\Фракталы\237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85" name="Picture 37" descr="D:\Мои Документы\Мама\Фракталы\195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-285784" y="-285776"/>
            <a:ext cx="9858444" cy="7358114"/>
          </a:xfrm>
          <a:prstGeom prst="rect">
            <a:avLst/>
          </a:prstGeom>
          <a:noFill/>
        </p:spPr>
      </p:pic>
      <p:pic>
        <p:nvPicPr>
          <p:cNvPr id="2086" name="Picture 38" descr="D:\Мои Документы\Мама\Фракталы\45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87" name="Picture 39" descr="D:\Мои Документы\Мама\Фракталы\57.jpe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088" name="Picture 40" descr="D:\Мои Документы\Мама\Фракталы\56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89" name="Picture 41" descr="D:\Мои Документы\Мама\Фракталы\30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090" name="Picture 42" descr="D:\Мои Документы\Мама\Фракталы\176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rot="5400000">
            <a:off x="1146270" y="-1139734"/>
            <a:ext cx="6851465" cy="9144002"/>
          </a:xfrm>
          <a:prstGeom prst="rect">
            <a:avLst/>
          </a:prstGeom>
          <a:noFill/>
        </p:spPr>
      </p:pic>
      <p:pic>
        <p:nvPicPr>
          <p:cNvPr id="2091" name="Picture 43" descr="D:\Мои Документы\Мама\Фракталы\190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92" name="Picture 44" descr="D:\Мои Документы\Мама\Фракталы\13.jpe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  <p:pic>
        <p:nvPicPr>
          <p:cNvPr id="46" name="Richard Clayderman - France mon amour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96" name="Picture 48" descr="D:\Мои Документы\Мама\Фракталы\235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0" y="0"/>
            <a:ext cx="9358346" cy="7358090"/>
          </a:xfrm>
          <a:prstGeom prst="rect">
            <a:avLst/>
          </a:prstGeom>
          <a:noFill/>
        </p:spPr>
      </p:pic>
      <p:pic>
        <p:nvPicPr>
          <p:cNvPr id="2097" name="Picture 49" descr="D:\Мои Документы\Мама\Фракталы\220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8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3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8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3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8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30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8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80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38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30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2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63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2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78000"/>
                            </p:stCondLst>
                            <p:childTnLst>
                              <p:par>
                                <p:cTn id="2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3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3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33870"/>
              <a:gd name="adj2" fmla="val 15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990000"/>
                </a:solidFill>
              </a:rPr>
              <a:t>ЗНАНИЕ </a:t>
            </a:r>
            <a:r>
              <a:rPr lang="ru-RU" sz="2400" b="1" i="1" dirty="0">
                <a:solidFill>
                  <a:srgbClr val="000099"/>
                </a:solidFill>
              </a:rPr>
              <a:t>ТЕОРИИ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990000"/>
                </a:solidFill>
              </a:rPr>
              <a:t>ОБЯЗАТЕЛЬНО!!!</a:t>
            </a: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4572000" y="3929066"/>
            <a:ext cx="4130679" cy="822325"/>
            <a:chOff x="2957" y="1851"/>
            <a:chExt cx="2242" cy="518"/>
          </a:xfrm>
        </p:grpSpPr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>
              <a:off x="2957" y="2004"/>
              <a:ext cx="18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ru-RU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40994" name="WordArt 34"/>
            <p:cNvSpPr>
              <a:spLocks noChangeArrowheads="1" noChangeShapeType="1" noTextEdit="1"/>
            </p:cNvSpPr>
            <p:nvPr/>
          </p:nvSpPr>
          <p:spPr bwMode="auto">
            <a:xfrm rot="5400000">
              <a:off x="4089" y="991"/>
              <a:ext cx="250" cy="197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atang"/>
                  <a:ea typeface="Batang"/>
                </a:rPr>
                <a:t>}</a:t>
              </a:r>
            </a:p>
          </p:txBody>
        </p:sp>
      </p:grpSp>
      <p:sp>
        <p:nvSpPr>
          <p:cNvPr id="40988" name="WordArt 28"/>
          <p:cNvSpPr>
            <a:spLocks noChangeArrowheads="1" noChangeShapeType="1" noTextEdit="1"/>
          </p:cNvSpPr>
          <p:nvPr/>
        </p:nvSpPr>
        <p:spPr bwMode="auto">
          <a:xfrm>
            <a:off x="1214414" y="1214422"/>
            <a:ext cx="7000924" cy="8454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ln w="317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Определение  степени</a:t>
            </a:r>
            <a:endParaRPr lang="ru-RU" sz="2400" b="1" kern="10" dirty="0">
              <a:ln w="317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>
            <a:off x="2003425" y="5854704"/>
            <a:ext cx="4902200" cy="801688"/>
            <a:chOff x="789" y="3688"/>
            <a:chExt cx="3088" cy="505"/>
          </a:xfrm>
        </p:grpSpPr>
        <p:sp>
          <p:nvSpPr>
            <p:cNvPr id="41067" name="Text Box 107"/>
            <p:cNvSpPr txBox="1">
              <a:spLocks noChangeArrowheads="1"/>
            </p:cNvSpPr>
            <p:nvPr/>
          </p:nvSpPr>
          <p:spPr bwMode="auto">
            <a:xfrm>
              <a:off x="2975" y="3688"/>
              <a:ext cx="90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ru-RU" sz="4400" dirty="0">
                <a:solidFill>
                  <a:srgbClr val="FF0000"/>
                </a:solidFill>
              </a:endParaRPr>
            </a:p>
          </p:txBody>
        </p:sp>
        <p:sp>
          <p:nvSpPr>
            <p:cNvPr id="41103" name="Rectangle 143"/>
            <p:cNvSpPr>
              <a:spLocks noChangeArrowheads="1"/>
            </p:cNvSpPr>
            <p:nvPr/>
          </p:nvSpPr>
          <p:spPr bwMode="auto">
            <a:xfrm>
              <a:off x="3284" y="3766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dirty="0">
                <a:solidFill>
                  <a:srgbClr val="FF0000"/>
                </a:solidFill>
              </a:endParaRPr>
            </a:p>
          </p:txBody>
        </p:sp>
        <p:sp>
          <p:nvSpPr>
            <p:cNvPr id="41128" name="Rectangle 168"/>
            <p:cNvSpPr>
              <a:spLocks noChangeArrowheads="1"/>
            </p:cNvSpPr>
            <p:nvPr/>
          </p:nvSpPr>
          <p:spPr bwMode="auto">
            <a:xfrm>
              <a:off x="789" y="3768"/>
              <a:ext cx="19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357686" y="292893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=</a:t>
            </a:r>
            <a:endParaRPr lang="ru-RU" sz="5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199784" y="442913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43636" y="435769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</a:t>
            </a:r>
            <a:endParaRPr lang="ru-RU" sz="6000" b="1" i="1" dirty="0">
              <a:solidFill>
                <a:srgbClr val="FF0000"/>
              </a:solidFill>
              <a:latin typeface="Arial" pitchFamily="34" charset="0"/>
              <a:cs typeface="Aparajit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6116" y="2571744"/>
            <a:ext cx="607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rgbClr val="2F2F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7620" y="235743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01024" y="2714620"/>
            <a:ext cx="57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rgbClr val="2F2F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86446" y="2643182"/>
            <a:ext cx="57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rgbClr val="2F2F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264318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rgbClr val="2F2F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00826" y="35004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000892" y="35004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•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500958" y="35004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•</a:t>
            </a:r>
            <a:endParaRPr lang="ru-RU" dirty="0"/>
          </a:p>
        </p:txBody>
      </p:sp>
      <p:pic>
        <p:nvPicPr>
          <p:cNvPr id="61" name="Рисунок 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3575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/>
      <p:bldP spid="89" grpId="0"/>
      <p:bldP spid="94" grpId="0"/>
      <p:bldP spid="98" grpId="0"/>
      <p:bldP spid="45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827584" y="1700808"/>
            <a:ext cx="4964112" cy="595313"/>
            <a:chOff x="2513" y="2219"/>
            <a:chExt cx="3127" cy="375"/>
          </a:xfrm>
        </p:grpSpPr>
        <p:sp>
          <p:nvSpPr>
            <p:cNvPr id="151598" name="Rectangle 46"/>
            <p:cNvSpPr>
              <a:spLocks noChangeArrowheads="1"/>
            </p:cNvSpPr>
            <p:nvPr/>
          </p:nvSpPr>
          <p:spPr bwMode="auto">
            <a:xfrm>
              <a:off x="4014" y="2219"/>
              <a:ext cx="162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endParaRPr lang="ru-RU" sz="3200" b="1" dirty="0">
                <a:solidFill>
                  <a:srgbClr val="FEE6FE"/>
                </a:solidFill>
              </a:endParaRPr>
            </a:p>
          </p:txBody>
        </p:sp>
        <p:sp>
          <p:nvSpPr>
            <p:cNvPr id="151600" name="Rectangle 48"/>
            <p:cNvSpPr>
              <a:spLocks noChangeArrowheads="1"/>
            </p:cNvSpPr>
            <p:nvPr/>
          </p:nvSpPr>
          <p:spPr bwMode="auto">
            <a:xfrm>
              <a:off x="2513" y="2305"/>
              <a:ext cx="111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endParaRPr lang="ru-RU" sz="32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151678" name="Text Box 126"/>
          <p:cNvSpPr txBox="1">
            <a:spLocks noChangeArrowheads="1"/>
          </p:cNvSpPr>
          <p:nvPr/>
        </p:nvSpPr>
        <p:spPr bwMode="auto">
          <a:xfrm>
            <a:off x="539552" y="1124744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Запишите произведение в виде степени: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51680" name="WordArt 128"/>
          <p:cNvSpPr>
            <a:spLocks noChangeArrowheads="1" noChangeShapeType="1" noTextEdit="1"/>
          </p:cNvSpPr>
          <p:nvPr/>
        </p:nvSpPr>
        <p:spPr bwMode="auto">
          <a:xfrm>
            <a:off x="1643042" y="279400"/>
            <a:ext cx="6215106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317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Примеры </a:t>
            </a:r>
            <a:r>
              <a:rPr lang="ru-RU" sz="2400" b="1" kern="10" dirty="0" smtClean="0">
                <a:ln w="317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применения</a:t>
            </a:r>
            <a:endParaRPr lang="ru-RU" sz="2400" b="1" kern="10" dirty="0">
              <a:ln w="317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87624" y="1844824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9·9·9 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55776" y="18448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9³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43608" y="2348880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=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15616" y="2924944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11560" y="3573016"/>
            <a:ext cx="5390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Найдите значение степени: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14414" y="4143380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(-2)⁴ =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1" name="Объект 90"/>
          <p:cNvGraphicFramePr>
            <a:graphicFrameLocks noChangeAspect="1"/>
          </p:cNvGraphicFramePr>
          <p:nvPr/>
        </p:nvGraphicFramePr>
        <p:xfrm>
          <a:off x="1259632" y="4725144"/>
          <a:ext cx="1080120" cy="936104"/>
        </p:xfrm>
        <a:graphic>
          <a:graphicData uri="http://schemas.openxmlformats.org/presentationml/2006/ole">
            <p:oleObj spid="_x0000_s24578" name="Формула" r:id="rId3" imgW="444240" imgH="469800" progId="Equation.3">
              <p:embed/>
            </p:oleObj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2411760" y="501317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1187624" y="57332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(- 0,1)³ 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8024" y="2348880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7864" y="2924944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1736" y="41433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9832" y="573325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- 0,001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—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4857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528638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51435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—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430213" y="173038"/>
            <a:ext cx="7931150" cy="2297112"/>
            <a:chOff x="271" y="109"/>
            <a:chExt cx="4996" cy="1447"/>
          </a:xfrm>
        </p:grpSpPr>
        <p:sp>
          <p:nvSpPr>
            <p:cNvPr id="119057" name="Text Box 273"/>
            <p:cNvSpPr txBox="1">
              <a:spLocks noChangeArrowheads="1"/>
            </p:cNvSpPr>
            <p:nvPr/>
          </p:nvSpPr>
          <p:spPr bwMode="auto">
            <a:xfrm>
              <a:off x="271" y="109"/>
              <a:ext cx="19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ru-RU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 </a:t>
              </a:r>
              <a:r>
                <a:rPr lang="ru-RU" sz="32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Вычислите:</a:t>
              </a:r>
              <a:r>
                <a:rPr lang="ru-RU" sz="4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19061" name="Text Box 277"/>
            <p:cNvSpPr txBox="1">
              <a:spLocks noChangeArrowheads="1"/>
            </p:cNvSpPr>
            <p:nvPr/>
          </p:nvSpPr>
          <p:spPr bwMode="auto">
            <a:xfrm>
              <a:off x="5039" y="1076"/>
              <a:ext cx="22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4400" dirty="0" smtClean="0">
                  <a:solidFill>
                    <a:srgbClr val="FF0000"/>
                  </a:solidFill>
                </a:rPr>
                <a:t> </a:t>
              </a:r>
              <a:endParaRPr lang="ru-RU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574675" y="860425"/>
            <a:ext cx="8389938" cy="2251075"/>
            <a:chOff x="362" y="542"/>
            <a:chExt cx="5285" cy="1418"/>
          </a:xfrm>
        </p:grpSpPr>
        <p:sp>
          <p:nvSpPr>
            <p:cNvPr id="119092" name="Rectangle 308"/>
            <p:cNvSpPr>
              <a:spLocks noChangeArrowheads="1"/>
            </p:cNvSpPr>
            <p:nvPr/>
          </p:nvSpPr>
          <p:spPr bwMode="auto">
            <a:xfrm>
              <a:off x="362" y="1533"/>
              <a:ext cx="28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4400" dirty="0"/>
            </a:p>
          </p:txBody>
        </p:sp>
        <p:grpSp>
          <p:nvGrpSpPr>
            <p:cNvPr id="5" name="Group 309"/>
            <p:cNvGrpSpPr>
              <a:grpSpLocks noChangeAspect="1"/>
            </p:cNvGrpSpPr>
            <p:nvPr/>
          </p:nvGrpSpPr>
          <p:grpSpPr bwMode="auto">
            <a:xfrm>
              <a:off x="5130" y="542"/>
              <a:ext cx="517" cy="553"/>
              <a:chOff x="261" y="2775"/>
              <a:chExt cx="517" cy="553"/>
            </a:xfrm>
          </p:grpSpPr>
          <p:sp>
            <p:nvSpPr>
              <p:cNvPr id="119094" name="AutoShape 310"/>
              <p:cNvSpPr>
                <a:spLocks noChangeAspect="1" noChangeArrowheads="1" noTextEdit="1"/>
              </p:cNvSpPr>
              <p:nvPr/>
            </p:nvSpPr>
            <p:spPr bwMode="auto">
              <a:xfrm>
                <a:off x="261" y="2989"/>
                <a:ext cx="51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9095" name="Rectangle 311"/>
              <p:cNvSpPr>
                <a:spLocks noChangeArrowheads="1"/>
              </p:cNvSpPr>
              <p:nvPr/>
            </p:nvSpPr>
            <p:spPr bwMode="auto">
              <a:xfrm>
                <a:off x="355" y="2775"/>
                <a:ext cx="0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 sz="4400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971600" y="1052736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10² - 3²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3608" y="1844824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(10 -3)²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3608" y="2708920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(6 - 8)⁵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3608" y="3573016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10 - 5·2⁴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43608" y="4437112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- 1³ + ( -2)³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3608" y="5445224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- 6² - ( -1)⁴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59832" y="1772816"/>
            <a:ext cx="104387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7²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15816" y="2636912"/>
            <a:ext cx="167065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( -2)⁵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03849" y="3573016"/>
            <a:ext cx="410445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10 - 5·16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10 - 80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35896" y="4437112"/>
            <a:ext cx="1790875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- 1 - 8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35896" y="5445224"/>
            <a:ext cx="2021707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- 36 - 1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1052736"/>
            <a:ext cx="2060179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100 – 9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1052736"/>
            <a:ext cx="652743" cy="64633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1960" y="1772816"/>
            <a:ext cx="652743" cy="64633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6016" y="2636912"/>
            <a:ext cx="915635" cy="64633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573016"/>
            <a:ext cx="915635" cy="64633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0112" y="4437112"/>
            <a:ext cx="684803" cy="64633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136" y="5445224"/>
            <a:ext cx="915635" cy="64633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- 37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4" grpId="0" animBg="1"/>
      <p:bldP spid="85" grpId="0" animBg="1"/>
      <p:bldP spid="86" grpId="0" animBg="1"/>
      <p:bldP spid="87" grpId="0" animBg="1"/>
      <p:bldP spid="8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9" name="AutoShape 207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39981"/>
              <a:gd name="adj2" fmla="val 7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990000"/>
                </a:solidFill>
              </a:rPr>
              <a:t>ЗНАНИЕ </a:t>
            </a:r>
            <a:r>
              <a:rPr lang="ru-RU" sz="2400" b="1" i="1" dirty="0">
                <a:solidFill>
                  <a:srgbClr val="000099"/>
                </a:solidFill>
              </a:rPr>
              <a:t>ТЕОРИИ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990000"/>
                </a:solidFill>
              </a:rPr>
              <a:t>ОБЯЗАТЕЛЬНО!!!</a:t>
            </a:r>
          </a:p>
        </p:txBody>
      </p:sp>
      <p:grpSp>
        <p:nvGrpSpPr>
          <p:cNvPr id="3" name="Group 208"/>
          <p:cNvGrpSpPr>
            <a:grpSpLocks/>
          </p:cNvGrpSpPr>
          <p:nvPr/>
        </p:nvGrpSpPr>
        <p:grpSpPr bwMode="auto">
          <a:xfrm rot="3001879" flipH="1">
            <a:off x="7227094" y="-103981"/>
            <a:ext cx="314325" cy="1112837"/>
            <a:chOff x="3797" y="754"/>
            <a:chExt cx="852" cy="1931"/>
          </a:xfrm>
        </p:grpSpPr>
        <p:sp>
          <p:nvSpPr>
            <p:cNvPr id="156881" name="Freeform 20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1619252" y="908051"/>
            <a:ext cx="6738963" cy="1306503"/>
            <a:chOff x="1020" y="572"/>
            <a:chExt cx="4087" cy="790"/>
          </a:xfrm>
        </p:grpSpPr>
        <p:sp>
          <p:nvSpPr>
            <p:cNvPr id="156886" name="WordArt 214"/>
            <p:cNvSpPr>
              <a:spLocks noChangeArrowheads="1" noChangeShapeType="1" noTextEdit="1"/>
            </p:cNvSpPr>
            <p:nvPr/>
          </p:nvSpPr>
          <p:spPr bwMode="auto">
            <a:xfrm>
              <a:off x="1020" y="572"/>
              <a:ext cx="4087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b="1" kern="1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Свойства  степени</a:t>
              </a:r>
              <a:endParaRPr lang="ru-RU" sz="2400" b="1" kern="10" dirty="0">
                <a:ln w="317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6887" name="AutoShape 215"/>
            <p:cNvSpPr>
              <a:spLocks noChangeAspect="1" noChangeArrowheads="1" noTextEdit="1"/>
            </p:cNvSpPr>
            <p:nvPr/>
          </p:nvSpPr>
          <p:spPr bwMode="auto">
            <a:xfrm>
              <a:off x="1578" y="876"/>
              <a:ext cx="227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9" name="Rectangle 217"/>
            <p:cNvSpPr>
              <a:spLocks noChangeArrowheads="1"/>
            </p:cNvSpPr>
            <p:nvPr/>
          </p:nvSpPr>
          <p:spPr bwMode="auto">
            <a:xfrm>
              <a:off x="2835" y="845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0" name="Rectangle 218"/>
            <p:cNvSpPr>
              <a:spLocks noChangeArrowheads="1"/>
            </p:cNvSpPr>
            <p:nvPr/>
          </p:nvSpPr>
          <p:spPr bwMode="auto">
            <a:xfrm>
              <a:off x="3555" y="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1" name="Rectangle 219"/>
            <p:cNvSpPr>
              <a:spLocks noChangeArrowheads="1"/>
            </p:cNvSpPr>
            <p:nvPr/>
          </p:nvSpPr>
          <p:spPr bwMode="auto">
            <a:xfrm>
              <a:off x="2981" y="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2" name="Rectangle 220"/>
            <p:cNvSpPr>
              <a:spLocks noChangeArrowheads="1"/>
            </p:cNvSpPr>
            <p:nvPr/>
          </p:nvSpPr>
          <p:spPr bwMode="auto">
            <a:xfrm>
              <a:off x="2396" y="935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3" name="Rectangle 221"/>
            <p:cNvSpPr>
              <a:spLocks noChangeArrowheads="1"/>
            </p:cNvSpPr>
            <p:nvPr/>
          </p:nvSpPr>
          <p:spPr bwMode="auto">
            <a:xfrm>
              <a:off x="1882" y="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4" name="Rectangle 222"/>
            <p:cNvSpPr>
              <a:spLocks noChangeArrowheads="1"/>
            </p:cNvSpPr>
            <p:nvPr/>
          </p:nvSpPr>
          <p:spPr bwMode="auto">
            <a:xfrm>
              <a:off x="3313" y="906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5" name="Rectangle 223"/>
            <p:cNvSpPr>
              <a:spLocks noChangeArrowheads="1"/>
            </p:cNvSpPr>
            <p:nvPr/>
          </p:nvSpPr>
          <p:spPr bwMode="auto">
            <a:xfrm>
              <a:off x="1701" y="935"/>
              <a:ext cx="23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6" name="Rectangle 224"/>
            <p:cNvSpPr>
              <a:spLocks noChangeArrowheads="1"/>
            </p:cNvSpPr>
            <p:nvPr/>
          </p:nvSpPr>
          <p:spPr bwMode="auto">
            <a:xfrm>
              <a:off x="1474" y="935"/>
              <a:ext cx="22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endParaRPr lang="ru-RU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898" name="Rectangle 226"/>
            <p:cNvSpPr>
              <a:spLocks noChangeArrowheads="1"/>
            </p:cNvSpPr>
            <p:nvPr/>
          </p:nvSpPr>
          <p:spPr bwMode="auto">
            <a:xfrm>
              <a:off x="2925" y="890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9" name="Rectangle 227"/>
            <p:cNvSpPr>
              <a:spLocks noChangeArrowheads="1"/>
            </p:cNvSpPr>
            <p:nvPr/>
          </p:nvSpPr>
          <p:spPr bwMode="auto">
            <a:xfrm>
              <a:off x="1292" y="935"/>
              <a:ext cx="13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900" name="Rectangle 228"/>
            <p:cNvSpPr>
              <a:spLocks noChangeArrowheads="1"/>
            </p:cNvSpPr>
            <p:nvPr/>
          </p:nvSpPr>
          <p:spPr bwMode="auto">
            <a:xfrm>
              <a:off x="1719" y="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02"/>
          <p:cNvGrpSpPr>
            <a:grpSpLocks/>
          </p:cNvGrpSpPr>
          <p:nvPr/>
        </p:nvGrpSpPr>
        <p:grpSpPr bwMode="auto">
          <a:xfrm>
            <a:off x="4285187" y="3212332"/>
            <a:ext cx="585788" cy="1465263"/>
            <a:chOff x="2726" y="1569"/>
            <a:chExt cx="369" cy="923"/>
          </a:xfrm>
        </p:grpSpPr>
        <p:sp>
          <p:nvSpPr>
            <p:cNvPr id="156975" name="Rectangle 303"/>
            <p:cNvSpPr>
              <a:spLocks noChangeArrowheads="1"/>
            </p:cNvSpPr>
            <p:nvPr/>
          </p:nvSpPr>
          <p:spPr bwMode="auto">
            <a:xfrm>
              <a:off x="3095" y="2065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dirty="0">
                <a:solidFill>
                  <a:srgbClr val="FF0000"/>
                </a:solidFill>
              </a:endParaRPr>
            </a:p>
          </p:txBody>
        </p:sp>
        <p:sp>
          <p:nvSpPr>
            <p:cNvPr id="156976" name="Rectangle 304"/>
            <p:cNvSpPr>
              <a:spLocks noChangeArrowheads="1"/>
            </p:cNvSpPr>
            <p:nvPr/>
          </p:nvSpPr>
          <p:spPr bwMode="auto">
            <a:xfrm>
              <a:off x="2950" y="2065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dirty="0">
                <a:solidFill>
                  <a:srgbClr val="FF0000"/>
                </a:solidFill>
              </a:endParaRPr>
            </a:p>
          </p:txBody>
        </p:sp>
        <p:sp>
          <p:nvSpPr>
            <p:cNvPr id="156978" name="Rectangle 306"/>
            <p:cNvSpPr>
              <a:spLocks noChangeArrowheads="1"/>
            </p:cNvSpPr>
            <p:nvPr/>
          </p:nvSpPr>
          <p:spPr bwMode="auto">
            <a:xfrm>
              <a:off x="2952" y="1569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dirty="0"/>
            </a:p>
          </p:txBody>
        </p:sp>
        <p:sp>
          <p:nvSpPr>
            <p:cNvPr id="156979" name="Rectangle 307"/>
            <p:cNvSpPr>
              <a:spLocks noChangeArrowheads="1"/>
            </p:cNvSpPr>
            <p:nvPr/>
          </p:nvSpPr>
          <p:spPr bwMode="auto">
            <a:xfrm>
              <a:off x="2726" y="2023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7036" name="AutoShape 364"/>
          <p:cNvSpPr>
            <a:spLocks noChangeArrowheads="1"/>
          </p:cNvSpPr>
          <p:nvPr/>
        </p:nvSpPr>
        <p:spPr bwMode="auto">
          <a:xfrm>
            <a:off x="5143504" y="3643314"/>
            <a:ext cx="3651256" cy="278608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dirty="0">
                <a:solidFill>
                  <a:srgbClr val="0000CC"/>
                </a:solidFill>
              </a:rPr>
              <a:t>Показатели умножаем</a:t>
            </a:r>
          </a:p>
        </p:txBody>
      </p:sp>
      <p:sp>
        <p:nvSpPr>
          <p:cNvPr id="157064" name="AutoShape 392"/>
          <p:cNvSpPr>
            <a:spLocks noChangeArrowheads="1"/>
          </p:cNvSpPr>
          <p:nvPr/>
        </p:nvSpPr>
        <p:spPr bwMode="auto">
          <a:xfrm>
            <a:off x="5143504" y="1857364"/>
            <a:ext cx="3698878" cy="3071834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sz="3200" dirty="0">
                <a:solidFill>
                  <a:srgbClr val="0000CC"/>
                </a:solidFill>
              </a:rPr>
              <a:t>Показатели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 складываем</a:t>
            </a:r>
            <a:endParaRPr lang="ru-RU" sz="3200" dirty="0">
              <a:solidFill>
                <a:srgbClr val="0000CC"/>
              </a:solidFill>
            </a:endParaRPr>
          </a:p>
        </p:txBody>
      </p:sp>
      <p:grpSp>
        <p:nvGrpSpPr>
          <p:cNvPr id="6" name="Group 395"/>
          <p:cNvGrpSpPr>
            <a:grpSpLocks/>
          </p:cNvGrpSpPr>
          <p:nvPr/>
        </p:nvGrpSpPr>
        <p:grpSpPr bwMode="auto">
          <a:xfrm>
            <a:off x="6210300" y="4300536"/>
            <a:ext cx="1520825" cy="733424"/>
            <a:chOff x="3880" y="3137"/>
            <a:chExt cx="958" cy="462"/>
          </a:xfrm>
        </p:grpSpPr>
        <p:sp>
          <p:nvSpPr>
            <p:cNvPr id="157068" name="Rectangle 396"/>
            <p:cNvSpPr>
              <a:spLocks noChangeArrowheads="1"/>
            </p:cNvSpPr>
            <p:nvPr/>
          </p:nvSpPr>
          <p:spPr bwMode="auto">
            <a:xfrm>
              <a:off x="3880" y="3137"/>
              <a:ext cx="1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26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57069" name="Rectangle 397"/>
            <p:cNvSpPr>
              <a:spLocks noChangeArrowheads="1"/>
            </p:cNvSpPr>
            <p:nvPr/>
          </p:nvSpPr>
          <p:spPr bwMode="auto">
            <a:xfrm>
              <a:off x="4606" y="3172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dirty="0"/>
            </a:p>
          </p:txBody>
        </p:sp>
        <p:sp>
          <p:nvSpPr>
            <p:cNvPr id="157074" name="Rectangle 402"/>
            <p:cNvSpPr>
              <a:spLocks noChangeArrowheads="1"/>
            </p:cNvSpPr>
            <p:nvPr/>
          </p:nvSpPr>
          <p:spPr bwMode="auto">
            <a:xfrm>
              <a:off x="4125" y="3163"/>
              <a:ext cx="17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075" name="Rectangle 403"/>
            <p:cNvSpPr>
              <a:spLocks noChangeArrowheads="1"/>
            </p:cNvSpPr>
            <p:nvPr/>
          </p:nvSpPr>
          <p:spPr bwMode="auto">
            <a:xfrm>
              <a:off x="4837" y="3162"/>
              <a:ext cx="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11"/>
          <p:cNvGrpSpPr>
            <a:grpSpLocks/>
          </p:cNvGrpSpPr>
          <p:nvPr/>
        </p:nvGrpSpPr>
        <p:grpSpPr bwMode="auto">
          <a:xfrm>
            <a:off x="6013450" y="4027488"/>
            <a:ext cx="1490663" cy="1008062"/>
            <a:chOff x="3747" y="2165"/>
            <a:chExt cx="939" cy="635"/>
          </a:xfrm>
        </p:grpSpPr>
        <p:sp>
          <p:nvSpPr>
            <p:cNvPr id="157084" name="Rectangle 412"/>
            <p:cNvSpPr>
              <a:spLocks noChangeArrowheads="1"/>
            </p:cNvSpPr>
            <p:nvPr/>
          </p:nvSpPr>
          <p:spPr bwMode="auto">
            <a:xfrm>
              <a:off x="3747" y="2165"/>
              <a:ext cx="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6600" dirty="0">
                <a:solidFill>
                  <a:srgbClr val="FF0000"/>
                </a:solidFill>
              </a:endParaRPr>
            </a:p>
          </p:txBody>
        </p:sp>
        <p:sp>
          <p:nvSpPr>
            <p:cNvPr id="157085" name="Rectangle 413"/>
            <p:cNvSpPr>
              <a:spLocks noChangeArrowheads="1"/>
            </p:cNvSpPr>
            <p:nvPr/>
          </p:nvSpPr>
          <p:spPr bwMode="auto">
            <a:xfrm>
              <a:off x="4420" y="2166"/>
              <a:ext cx="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6600" dirty="0">
                <a:solidFill>
                  <a:srgbClr val="FF0000"/>
                </a:solidFill>
              </a:endParaRPr>
            </a:p>
          </p:txBody>
        </p:sp>
        <p:sp>
          <p:nvSpPr>
            <p:cNvPr id="157086" name="Rectangle 414"/>
            <p:cNvSpPr>
              <a:spLocks noChangeArrowheads="1"/>
            </p:cNvSpPr>
            <p:nvPr/>
          </p:nvSpPr>
          <p:spPr bwMode="auto">
            <a:xfrm>
              <a:off x="4529" y="2204"/>
              <a:ext cx="1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2600" b="1" i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7154" name="Rectangle 482"/>
          <p:cNvSpPr>
            <a:spLocks noChangeArrowheads="1"/>
          </p:cNvSpPr>
          <p:nvPr/>
        </p:nvSpPr>
        <p:spPr bwMode="auto">
          <a:xfrm>
            <a:off x="1187625" y="5305421"/>
            <a:ext cx="0" cy="3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1714480" y="350043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347" name="Прямоугольник 346"/>
          <p:cNvSpPr/>
          <p:nvPr/>
        </p:nvSpPr>
        <p:spPr>
          <a:xfrm>
            <a:off x="2857488" y="350043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4071934" y="350043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350" name="Прямоугольник 349"/>
          <p:cNvSpPr/>
          <p:nvPr/>
        </p:nvSpPr>
        <p:spPr>
          <a:xfrm>
            <a:off x="2071670" y="3286124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/>
          </a:p>
        </p:txBody>
      </p:sp>
      <p:sp>
        <p:nvSpPr>
          <p:cNvPr id="354" name="Прямоугольник 353"/>
          <p:cNvSpPr/>
          <p:nvPr/>
        </p:nvSpPr>
        <p:spPr>
          <a:xfrm>
            <a:off x="4429124" y="3357562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428860" y="3500438"/>
            <a:ext cx="305702" cy="788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</a:t>
            </a:r>
            <a:endParaRPr lang="ru-RU" sz="4400" dirty="0"/>
          </a:p>
        </p:txBody>
      </p:sp>
      <p:sp>
        <p:nvSpPr>
          <p:cNvPr id="356" name="TextBox 355"/>
          <p:cNvSpPr txBox="1"/>
          <p:nvPr/>
        </p:nvSpPr>
        <p:spPr>
          <a:xfrm>
            <a:off x="3500430" y="357187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643042" y="4429132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≠ 0,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AutoShape 392"/>
          <p:cNvSpPr>
            <a:spLocks noChangeArrowheads="1"/>
          </p:cNvSpPr>
          <p:nvPr/>
        </p:nvSpPr>
        <p:spPr bwMode="auto">
          <a:xfrm>
            <a:off x="5500662" y="3071810"/>
            <a:ext cx="3643338" cy="3000396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sz="3200" dirty="0">
                <a:solidFill>
                  <a:srgbClr val="0000CC"/>
                </a:solidFill>
              </a:rPr>
              <a:t>Показатели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 вычитаем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1643042" y="507207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2F2F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2786050" y="5072074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3143240" y="5143512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≠ 0)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Прямоугольник 361"/>
          <p:cNvSpPr/>
          <p:nvPr/>
        </p:nvSpPr>
        <p:spPr>
          <a:xfrm>
            <a:off x="6929454" y="378619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7929586" y="4071942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Прямоугольник 363"/>
          <p:cNvSpPr/>
          <p:nvPr/>
        </p:nvSpPr>
        <p:spPr>
          <a:xfrm>
            <a:off x="8215338" y="3857628"/>
            <a:ext cx="385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5" name="Прямоугольник 364"/>
          <p:cNvSpPr/>
          <p:nvPr/>
        </p:nvSpPr>
        <p:spPr>
          <a:xfrm>
            <a:off x="8758958" y="38576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6000760" y="2643182"/>
            <a:ext cx="2571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)  =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Прямоугольник 366"/>
          <p:cNvSpPr/>
          <p:nvPr/>
        </p:nvSpPr>
        <p:spPr>
          <a:xfrm>
            <a:off x="8215338" y="2571744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Прямоугольник 367"/>
          <p:cNvSpPr/>
          <p:nvPr/>
        </p:nvSpPr>
        <p:spPr>
          <a:xfrm>
            <a:off x="6643702" y="250030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solidFill>
                <a:srgbClr val="2F2FC7"/>
              </a:solidFill>
            </a:endParaRPr>
          </a:p>
        </p:txBody>
      </p:sp>
      <p:sp>
        <p:nvSpPr>
          <p:cNvPr id="369" name="Прямоугольник 368"/>
          <p:cNvSpPr/>
          <p:nvPr/>
        </p:nvSpPr>
        <p:spPr>
          <a:xfrm>
            <a:off x="7215206" y="2500306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/>
          </a:p>
        </p:txBody>
      </p:sp>
      <p:sp>
        <p:nvSpPr>
          <p:cNvPr id="126" name="Овал 125"/>
          <p:cNvSpPr/>
          <p:nvPr/>
        </p:nvSpPr>
        <p:spPr>
          <a:xfrm>
            <a:off x="323528" y="19168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707904" y="213285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err="1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2483768" y="213285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err="1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1763688" y="213285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err="1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75856" y="213285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4067944" y="1988840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123728" y="198884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2843808" y="19888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/>
          </a:p>
        </p:txBody>
      </p:sp>
      <p:sp>
        <p:nvSpPr>
          <p:cNvPr id="134" name="Овал 133"/>
          <p:cNvSpPr/>
          <p:nvPr/>
        </p:nvSpPr>
        <p:spPr>
          <a:xfrm>
            <a:off x="357158" y="335756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214678" y="335756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/>
          </a:p>
        </p:txBody>
      </p:sp>
      <p:sp>
        <p:nvSpPr>
          <p:cNvPr id="142" name="Овал 141"/>
          <p:cNvSpPr/>
          <p:nvPr/>
        </p:nvSpPr>
        <p:spPr>
          <a:xfrm>
            <a:off x="357158" y="485776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2357422" y="5072074"/>
            <a:ext cx="371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ru-RU" sz="4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00232" y="50006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F2FC7"/>
                </a:solidFill>
              </a:rPr>
              <a:t>0</a:t>
            </a:r>
            <a:endParaRPr lang="ru-RU" sz="2800" b="1" dirty="0">
              <a:solidFill>
                <a:srgbClr val="2F2FC7"/>
              </a:solidFill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4929190" y="2500306"/>
            <a:ext cx="914400" cy="86409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929322" y="400050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8082" y="407194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4929190" y="4071942"/>
            <a:ext cx="914400" cy="86409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4348" y="6000768"/>
            <a:ext cx="426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⁰</a:t>
            </a:r>
            <a:r>
              <a:rPr lang="ru-RU" sz="36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692F0B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не имеет смысла</a:t>
            </a:r>
            <a:endParaRPr lang="ru-RU" sz="3600" b="1" i="1" dirty="0">
              <a:solidFill>
                <a:srgbClr val="692F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929190" y="5572140"/>
            <a:ext cx="914400" cy="86409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15074" y="521495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215074" y="571501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dirty="0"/>
          </a:p>
        </p:txBody>
      </p:sp>
      <p:sp>
        <p:nvSpPr>
          <p:cNvPr id="80" name="TextBox 79"/>
          <p:cNvSpPr txBox="1"/>
          <p:nvPr/>
        </p:nvSpPr>
        <p:spPr>
          <a:xfrm>
            <a:off x="6215074" y="56435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500958" y="5786454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7572396" y="5715016"/>
            <a:ext cx="41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572396" y="521495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7929586" y="56435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001024" y="50720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86578" y="50720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57884" y="5143512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0800000">
            <a:off x="6500826" y="5357826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00892" y="550070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072462" y="62732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86776" y="6273225"/>
            <a:ext cx="718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≠ 0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7858148" y="6273225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ru-RU" sz="3200" dirty="0"/>
          </a:p>
        </p:txBody>
      </p:sp>
      <p:sp>
        <p:nvSpPr>
          <p:cNvPr id="96" name="TextBox 95"/>
          <p:cNvSpPr txBox="1"/>
          <p:nvPr/>
        </p:nvSpPr>
        <p:spPr>
          <a:xfrm>
            <a:off x="8823078" y="62732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64 2.96296E-6 L 3.33333E-6 2.96296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8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1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8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7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8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8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580"/>
                            </p:stCondLst>
                            <p:childTnLst>
                              <p:par>
                                <p:cTn id="201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80"/>
                            </p:stCondLst>
                            <p:childTnLst>
                              <p:par>
                                <p:cTn id="20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80"/>
                            </p:stCondLst>
                            <p:childTnLst>
                              <p:par>
                                <p:cTn id="216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9580"/>
                            </p:stCondLst>
                            <p:childTnLst>
                              <p:par>
                                <p:cTn id="2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0"/>
                                        <p:tgtEl>
                                          <p:spTgt spid="1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4580"/>
                            </p:stCondLst>
                            <p:childTnLst>
                              <p:par>
                                <p:cTn id="321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57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5080"/>
                            </p:stCondLst>
                            <p:childTnLst>
                              <p:par>
                                <p:cTn id="3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7080"/>
                            </p:stCondLst>
                            <p:childTnLst>
                              <p:par>
                                <p:cTn id="40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00"/>
                            </p:stCondLst>
                            <p:childTnLst>
                              <p:par>
                                <p:cTn id="5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4000"/>
                            </p:stCondLst>
                            <p:childTnLst>
                              <p:par>
                                <p:cTn id="5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9" grpId="0" animBg="1"/>
      <p:bldP spid="157036" grpId="0" animBg="1"/>
      <p:bldP spid="157036" grpId="1" animBg="1"/>
      <p:bldP spid="157064" grpId="0" animBg="1"/>
      <p:bldP spid="346" grpId="0"/>
      <p:bldP spid="347" grpId="0"/>
      <p:bldP spid="348" grpId="0"/>
      <p:bldP spid="350" grpId="0"/>
      <p:bldP spid="354" grpId="0"/>
      <p:bldP spid="355" grpId="0"/>
      <p:bldP spid="356" grpId="0"/>
      <p:bldP spid="357" grpId="0"/>
      <p:bldP spid="358" grpId="0" animBg="1"/>
      <p:bldP spid="358" grpId="1" animBg="1"/>
      <p:bldP spid="359" grpId="0"/>
      <p:bldP spid="360" grpId="0"/>
      <p:bldP spid="361" grpId="0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126" grpId="0" animBg="1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/>
      <p:bldP spid="142" grpId="0" animBg="1"/>
      <p:bldP spid="142" grpId="1" animBg="1"/>
      <p:bldP spid="143" grpId="0"/>
      <p:bldP spid="144" grpId="0"/>
      <p:bldP spid="145" grpId="0" animBg="1"/>
      <p:bldP spid="146" grpId="0"/>
      <p:bldP spid="147" grpId="0"/>
      <p:bldP spid="148" grpId="0" animBg="1"/>
      <p:bldP spid="100" grpId="0" build="allAtOnce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278605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68538" y="333375"/>
            <a:ext cx="6480175" cy="6048375"/>
            <a:chOff x="1429" y="210"/>
            <a:chExt cx="4082" cy="3810"/>
          </a:xfrm>
        </p:grpSpPr>
        <p:sp>
          <p:nvSpPr>
            <p:cNvPr id="16404" name="Oval 6"/>
            <p:cNvSpPr>
              <a:spLocks noChangeArrowheads="1"/>
            </p:cNvSpPr>
            <p:nvPr/>
          </p:nvSpPr>
          <p:spPr bwMode="auto">
            <a:xfrm>
              <a:off x="1701" y="300"/>
              <a:ext cx="1043" cy="6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880" y="436"/>
              <a:ext cx="990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ea typeface="Segoe UI"/>
                  <a:cs typeface="Times New Roman"/>
                </a:rPr>
                <a:t>· 10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200" b="1" i="1" kern="10" dirty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</a:p>
          </p:txBody>
        </p:sp>
        <p:sp>
          <p:nvSpPr>
            <p:cNvPr id="16406" name="AutoShape 8"/>
            <p:cNvSpPr>
              <a:spLocks noChangeArrowheads="1"/>
            </p:cNvSpPr>
            <p:nvPr/>
          </p:nvSpPr>
          <p:spPr bwMode="auto">
            <a:xfrm>
              <a:off x="3878" y="210"/>
              <a:ext cx="1089" cy="63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Rectangle 9"/>
            <p:cNvSpPr>
              <a:spLocks noChangeArrowheads="1"/>
            </p:cNvSpPr>
            <p:nvPr/>
          </p:nvSpPr>
          <p:spPr bwMode="auto">
            <a:xfrm>
              <a:off x="1429" y="1117"/>
              <a:ext cx="1042" cy="499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608" y="1207"/>
              <a:ext cx="1678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: 10 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Segoe UI"/>
                  <a:ea typeface="Segoe UI"/>
                  <a:cs typeface="Segoe UI"/>
                </a:rPr>
                <a:t>¹⁹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200" b="1" i="1" kern="10" dirty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</a:p>
          </p:txBody>
        </p:sp>
        <p:sp>
          <p:nvSpPr>
            <p:cNvPr id="16409" name="Oval 11"/>
            <p:cNvSpPr>
              <a:spLocks noChangeArrowheads="1"/>
            </p:cNvSpPr>
            <p:nvPr/>
          </p:nvSpPr>
          <p:spPr bwMode="auto">
            <a:xfrm>
              <a:off x="4467" y="981"/>
              <a:ext cx="1044" cy="6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AutoShape 12"/>
            <p:cNvSpPr>
              <a:spLocks noChangeArrowheads="1"/>
            </p:cNvSpPr>
            <p:nvPr/>
          </p:nvSpPr>
          <p:spPr bwMode="auto">
            <a:xfrm>
              <a:off x="1610" y="1842"/>
              <a:ext cx="1134" cy="628"/>
            </a:xfrm>
            <a:prstGeom prst="hexagon">
              <a:avLst>
                <a:gd name="adj" fmla="val 45143"/>
                <a:gd name="vf" fmla="val 11547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835" y="2024"/>
              <a:ext cx="1080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( 10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Segoe UI"/>
                  <a:ea typeface="Segoe UI"/>
                  <a:cs typeface="Segoe UI"/>
                </a:rPr>
                <a:t>⁴ )³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200" b="1" i="1" kern="10" dirty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</a:p>
          </p:txBody>
        </p:sp>
        <p:sp>
          <p:nvSpPr>
            <p:cNvPr id="16412" name="AutoShape 14"/>
            <p:cNvSpPr>
              <a:spLocks noChangeArrowheads="1"/>
            </p:cNvSpPr>
            <p:nvPr/>
          </p:nvSpPr>
          <p:spPr bwMode="auto">
            <a:xfrm>
              <a:off x="3878" y="1888"/>
              <a:ext cx="1361" cy="545"/>
            </a:xfrm>
            <a:prstGeom prst="parallelogram">
              <a:avLst>
                <a:gd name="adj" fmla="val 62431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C0C0C0"/>
                </a:gs>
                <a:gs pos="100000">
                  <a:srgbClr val="FFFFFF"/>
                </a:gs>
              </a:gsLst>
              <a:lin ang="270000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AutoShape 15"/>
            <p:cNvSpPr>
              <a:spLocks noChangeArrowheads="1"/>
            </p:cNvSpPr>
            <p:nvPr/>
          </p:nvSpPr>
          <p:spPr bwMode="auto">
            <a:xfrm>
              <a:off x="1655" y="2659"/>
              <a:ext cx="1089" cy="63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834" y="2840"/>
              <a:ext cx="1089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: 4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Segoe UI"/>
                  <a:ea typeface="Segoe UI"/>
                  <a:cs typeface="Segoe UI"/>
                </a:rPr>
                <a:t>⁰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200" b="1" i="1" kern="10" dirty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</a:p>
          </p:txBody>
        </p:sp>
        <p:sp>
          <p:nvSpPr>
            <p:cNvPr id="16415" name="AutoShape 17"/>
            <p:cNvSpPr>
              <a:spLocks noChangeArrowheads="1"/>
            </p:cNvSpPr>
            <p:nvPr/>
          </p:nvSpPr>
          <p:spPr bwMode="auto">
            <a:xfrm>
              <a:off x="4095" y="2655"/>
              <a:ext cx="1179" cy="628"/>
            </a:xfrm>
            <a:prstGeom prst="hexagon">
              <a:avLst>
                <a:gd name="adj" fmla="val 46935"/>
                <a:gd name="vf" fmla="val 11547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845" y="3657"/>
              <a:ext cx="194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10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Segoe UI"/>
                  <a:ea typeface="Segoe UI"/>
                  <a:cs typeface="Segoe UI"/>
                </a:rPr>
                <a:t>¹⁵ ·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10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Segoe UI"/>
                  <a:ea typeface="Segoe UI"/>
                  <a:cs typeface="Segoe UI"/>
                </a:rPr>
                <a:t>⁷</a:t>
              </a:r>
              <a:r>
                <a:rPr lang="ru-RU" sz="3200" b="1" i="1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</a:t>
              </a:r>
              <a:endParaRPr lang="ru-RU" sz="32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6417" name="Rectangle 21"/>
            <p:cNvSpPr>
              <a:spLocks noChangeArrowheads="1"/>
            </p:cNvSpPr>
            <p:nvPr/>
          </p:nvSpPr>
          <p:spPr bwMode="auto">
            <a:xfrm>
              <a:off x="3969" y="3521"/>
              <a:ext cx="1043" cy="499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2700000" scaled="1"/>
            </a:gra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6443663" y="5734050"/>
            <a:ext cx="1366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²²</a:t>
            </a:r>
            <a:endParaRPr lang="ru-RU" sz="3200" b="1" i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2700338" y="5516563"/>
            <a:ext cx="3527425" cy="1081087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WordArt 27"/>
          <p:cNvSpPr>
            <a:spLocks noChangeArrowheads="1" noChangeShapeType="1" noTextEdit="1"/>
          </p:cNvSpPr>
          <p:nvPr/>
        </p:nvSpPr>
        <p:spPr bwMode="auto">
          <a:xfrm>
            <a:off x="6500826" y="5715016"/>
            <a:ext cx="1366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²²</a:t>
            </a:r>
            <a:endParaRPr lang="ru-RU" sz="3200" b="1" i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 flipV="1">
            <a:off x="3779838" y="2420938"/>
            <a:ext cx="2663825" cy="33131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7380288" y="1844675"/>
            <a:ext cx="10795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³</a:t>
            </a:r>
            <a:endParaRPr lang="ru-RU" sz="3200" b="1" i="1" kern="10" dirty="0">
              <a:ln w="19050">
                <a:solidFill>
                  <a:srgbClr val="CC99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4251325" y="1096963"/>
            <a:ext cx="3048000" cy="868362"/>
          </a:xfrm>
          <a:custGeom>
            <a:avLst/>
            <a:gdLst>
              <a:gd name="T0" fmla="*/ 1920 w 1920"/>
              <a:gd name="T1" fmla="*/ 547 h 547"/>
              <a:gd name="T2" fmla="*/ 0 w 1920"/>
              <a:gd name="T3" fmla="*/ 0 h 547"/>
              <a:gd name="T4" fmla="*/ 0 60000 65536"/>
              <a:gd name="T5" fmla="*/ 0 60000 65536"/>
              <a:gd name="T6" fmla="*/ 0 w 1920"/>
              <a:gd name="T7" fmla="*/ 0 h 547"/>
              <a:gd name="T8" fmla="*/ 1920 w 1920"/>
              <a:gd name="T9" fmla="*/ 547 h 5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0" h="547">
                <a:moveTo>
                  <a:pt x="1920" y="547"/>
                </a:moveTo>
                <a:lnTo>
                  <a:pt x="0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WordArt 31"/>
          <p:cNvSpPr>
            <a:spLocks noChangeArrowheads="1" noChangeShapeType="1" noTextEdit="1"/>
          </p:cNvSpPr>
          <p:nvPr/>
        </p:nvSpPr>
        <p:spPr bwMode="auto">
          <a:xfrm>
            <a:off x="7358082" y="1857364"/>
            <a:ext cx="10795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³</a:t>
            </a:r>
            <a:endParaRPr lang="ru-RU" sz="3200" b="1" i="1" kern="10" dirty="0">
              <a:ln w="19050">
                <a:solidFill>
                  <a:srgbClr val="CC99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4" name="WordArt 32"/>
          <p:cNvSpPr>
            <a:spLocks noChangeArrowheads="1" noChangeShapeType="1" noTextEdit="1"/>
          </p:cNvSpPr>
          <p:nvPr/>
        </p:nvSpPr>
        <p:spPr bwMode="auto">
          <a:xfrm>
            <a:off x="6659563" y="765175"/>
            <a:ext cx="720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⁴</a:t>
            </a:r>
            <a:endParaRPr lang="ru-RU" sz="32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5" name="Freeform 33"/>
          <p:cNvSpPr>
            <a:spLocks/>
          </p:cNvSpPr>
          <p:nvPr/>
        </p:nvSpPr>
        <p:spPr bwMode="auto">
          <a:xfrm>
            <a:off x="4068763" y="1249363"/>
            <a:ext cx="2347912" cy="3703637"/>
          </a:xfrm>
          <a:custGeom>
            <a:avLst/>
            <a:gdLst>
              <a:gd name="T0" fmla="*/ 1479 w 1479"/>
              <a:gd name="T1" fmla="*/ 0 h 2333"/>
              <a:gd name="T2" fmla="*/ 0 w 1479"/>
              <a:gd name="T3" fmla="*/ 2333 h 2333"/>
              <a:gd name="T4" fmla="*/ 0 60000 65536"/>
              <a:gd name="T5" fmla="*/ 0 60000 65536"/>
              <a:gd name="T6" fmla="*/ 0 w 1479"/>
              <a:gd name="T7" fmla="*/ 0 h 2333"/>
              <a:gd name="T8" fmla="*/ 1479 w 1479"/>
              <a:gd name="T9" fmla="*/ 2333 h 23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9" h="2333">
                <a:moveTo>
                  <a:pt x="1479" y="0"/>
                </a:moveTo>
                <a:lnTo>
                  <a:pt x="0" y="233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6643702" y="785794"/>
            <a:ext cx="720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⁴</a:t>
            </a:r>
            <a:endParaRPr lang="ru-RU" sz="32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6877050" y="4437063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⁴</a:t>
            </a:r>
            <a:endParaRPr lang="ru-RU" sz="32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6858016" y="4500570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⁴</a:t>
            </a:r>
            <a:endParaRPr lang="ru-RU" sz="32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69" name="Freeform 37"/>
          <p:cNvSpPr>
            <a:spLocks/>
          </p:cNvSpPr>
          <p:nvPr/>
        </p:nvSpPr>
        <p:spPr bwMode="auto">
          <a:xfrm>
            <a:off x="4206875" y="3459163"/>
            <a:ext cx="2498725" cy="1281112"/>
          </a:xfrm>
          <a:custGeom>
            <a:avLst/>
            <a:gdLst>
              <a:gd name="T0" fmla="*/ 1574 w 1574"/>
              <a:gd name="T1" fmla="*/ 807 h 807"/>
              <a:gd name="T2" fmla="*/ 0 w 1574"/>
              <a:gd name="T3" fmla="*/ 0 h 807"/>
              <a:gd name="T4" fmla="*/ 0 60000 65536"/>
              <a:gd name="T5" fmla="*/ 0 60000 65536"/>
              <a:gd name="T6" fmla="*/ 0 w 1574"/>
              <a:gd name="T7" fmla="*/ 0 h 807"/>
              <a:gd name="T8" fmla="*/ 1574 w 1574"/>
              <a:gd name="T9" fmla="*/ 807 h 8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4" h="807">
                <a:moveTo>
                  <a:pt x="1574" y="807"/>
                </a:moveTo>
                <a:lnTo>
                  <a:pt x="0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WordArt 38"/>
          <p:cNvSpPr>
            <a:spLocks noChangeArrowheads="1" noChangeShapeType="1" noTextEdit="1"/>
          </p:cNvSpPr>
          <p:nvPr/>
        </p:nvSpPr>
        <p:spPr bwMode="auto">
          <a:xfrm>
            <a:off x="6572264" y="3071810"/>
            <a:ext cx="1214446" cy="647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3200" b="1" i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UI"/>
                <a:ea typeface="Segoe UI"/>
                <a:cs typeface="Segoe UI"/>
              </a:rPr>
              <a:t>¹²</a:t>
            </a:r>
            <a:endParaRPr lang="ru-RU" sz="3200" b="1" i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0578E-6 L -0.4448 -0.5724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4882 -0.16805 " pathEditMode="relative" ptsTypes="AA">
                                      <p:cBhvr>
                                        <p:cTn id="68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39375 0.56713 " pathEditMode="relative" ptsTypes="AA">
                                      <p:cBhvr>
                                        <p:cTn id="92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42518 -0.18889 " pathEditMode="relative" ptsTypes="AA">
                                      <p:cBhvr>
                                        <p:cTn id="116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 animBg="1"/>
      <p:bldP spid="18455" grpId="1" animBg="1"/>
      <p:bldP spid="18457" grpId="0" animBg="1"/>
      <p:bldP spid="18457" grpId="1" animBg="1"/>
      <p:bldP spid="18457" grpId="2" animBg="1"/>
      <p:bldP spid="18459" grpId="0" animBg="1"/>
      <p:bldP spid="18459" grpId="1" animBg="1"/>
      <p:bldP spid="18459" grpId="2" animBg="1"/>
      <p:bldP spid="18460" grpId="0" animBg="1"/>
      <p:bldP spid="18460" grpId="1" animBg="1"/>
      <p:bldP spid="18460" grpId="2" animBg="1"/>
      <p:bldP spid="18461" grpId="0" animBg="1"/>
      <p:bldP spid="18461" grpId="1" animBg="1"/>
      <p:bldP spid="18462" grpId="0" animBg="1"/>
      <p:bldP spid="18462" grpId="1" animBg="1"/>
      <p:bldP spid="18462" grpId="2" animBg="1"/>
      <p:bldP spid="18463" grpId="0" animBg="1"/>
      <p:bldP spid="18463" grpId="1" animBg="1"/>
      <p:bldP spid="18463" grpId="2" animBg="1"/>
      <p:bldP spid="18464" grpId="0" animBg="1"/>
      <p:bldP spid="18464" grpId="1" animBg="1"/>
      <p:bldP spid="18465" grpId="0" animBg="1"/>
      <p:bldP spid="18465" grpId="1" animBg="1"/>
      <p:bldP spid="18465" grpId="2" animBg="1"/>
      <p:bldP spid="18466" grpId="0" animBg="1"/>
      <p:bldP spid="18466" grpId="1" animBg="1"/>
      <p:bldP spid="18466" grpId="2" animBg="1"/>
      <p:bldP spid="18467" grpId="0" animBg="1"/>
      <p:bldP spid="18467" grpId="1" animBg="1"/>
      <p:bldP spid="18468" grpId="0" animBg="1"/>
      <p:bldP spid="18468" grpId="1" animBg="1"/>
      <p:bldP spid="18468" grpId="2" animBg="1"/>
      <p:bldP spid="18469" grpId="0" animBg="1"/>
      <p:bldP spid="18469" grpId="1" animBg="1"/>
      <p:bldP spid="18469" grpId="2" animBg="1"/>
      <p:bldP spid="18470" grpId="0" animBg="1"/>
      <p:bldP spid="184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/>
          <p:cNvSpPr/>
          <p:nvPr/>
        </p:nvSpPr>
        <p:spPr>
          <a:xfrm>
            <a:off x="7236296" y="5229200"/>
            <a:ext cx="1296144" cy="1224136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339752" y="5373216"/>
            <a:ext cx="1152128" cy="105841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291" name="AutoShape 643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45319"/>
              <a:gd name="adj2" fmla="val 7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САМО</a:t>
            </a:r>
            <a:r>
              <a:rPr lang="ru-RU" sz="2400" b="1" i="1">
                <a:solidFill>
                  <a:srgbClr val="0000CC"/>
                </a:solidFill>
              </a:rPr>
              <a:t>ПРОВЕРКА</a:t>
            </a:r>
            <a:r>
              <a:rPr lang="ru-RU" sz="2400" b="1" i="1">
                <a:solidFill>
                  <a:srgbClr val="990000"/>
                </a:solidFill>
              </a:rPr>
              <a:t>!!!</a:t>
            </a:r>
          </a:p>
        </p:txBody>
      </p:sp>
      <p:grpSp>
        <p:nvGrpSpPr>
          <p:cNvPr id="3" name="Group 644"/>
          <p:cNvGrpSpPr>
            <a:grpSpLocks/>
          </p:cNvGrpSpPr>
          <p:nvPr/>
        </p:nvGrpSpPr>
        <p:grpSpPr bwMode="auto">
          <a:xfrm rot="3001879" flipH="1">
            <a:off x="2577306" y="-221456"/>
            <a:ext cx="314325" cy="1112838"/>
            <a:chOff x="3797" y="754"/>
            <a:chExt cx="852" cy="1931"/>
          </a:xfrm>
        </p:grpSpPr>
        <p:sp>
          <p:nvSpPr>
            <p:cNvPr id="156293" name="Freeform 645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4" name="Freeform 646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5" name="Freeform 647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6" name="Freeform 648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97" name="Line 649"/>
          <p:cNvSpPr>
            <a:spLocks noChangeShapeType="1"/>
          </p:cNvSpPr>
          <p:nvPr/>
        </p:nvSpPr>
        <p:spPr bwMode="auto">
          <a:xfrm>
            <a:off x="4559300" y="1944688"/>
            <a:ext cx="0" cy="4637087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6299" name="WordArt 651"/>
          <p:cNvSpPr>
            <a:spLocks noChangeArrowheads="1" noChangeShapeType="1" noTextEdit="1"/>
          </p:cNvSpPr>
          <p:nvPr/>
        </p:nvSpPr>
        <p:spPr bwMode="auto">
          <a:xfrm>
            <a:off x="779463" y="896938"/>
            <a:ext cx="7872412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          </a:t>
            </a:r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</a:t>
            </a:r>
          </a:p>
        </p:txBody>
      </p:sp>
      <p:sp>
        <p:nvSpPr>
          <p:cNvPr id="78" name="Овал 77"/>
          <p:cNvSpPr/>
          <p:nvPr/>
        </p:nvSpPr>
        <p:spPr>
          <a:xfrm>
            <a:off x="4067944" y="90872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 cap="sq" cmpd="tri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03848" y="1628800"/>
            <a:ext cx="2853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Упростите</a:t>
            </a:r>
            <a:endParaRPr lang="ru-RU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31640" y="2204864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mbria Math"/>
                <a:ea typeface="Cambria Math"/>
              </a:rPr>
              <a:t>𝑥²</a:t>
            </a:r>
            <a:r>
              <a:rPr lang="ru-RU" sz="4400" dirty="0" smtClean="0">
                <a:latin typeface="Cambria Math"/>
                <a:ea typeface="Cambria Math"/>
              </a:rPr>
              <a:t> 𝑥⁸</a:t>
            </a:r>
            <a:endParaRPr lang="ru-RU" sz="44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1187624" y="285293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619672" y="2636912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ambria Math"/>
                <a:ea typeface="Cambria Math"/>
              </a:rPr>
              <a:t>𝑥</a:t>
            </a:r>
            <a:endParaRPr lang="ru-RU" sz="4400" dirty="0"/>
          </a:p>
        </p:txBody>
      </p:sp>
      <p:sp>
        <p:nvSpPr>
          <p:cNvPr id="89" name="TextBox 88"/>
          <p:cNvSpPr txBox="1"/>
          <p:nvPr/>
        </p:nvSpPr>
        <p:spPr>
          <a:xfrm>
            <a:off x="5868144" y="2348880"/>
            <a:ext cx="2220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(3с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)⁴ : с²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27784" y="3068960"/>
            <a:ext cx="3716082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00FF"/>
                </a:solidFill>
                <a:latin typeface="Arial Black" pitchFamily="34" charset="0"/>
              </a:rPr>
              <a:t>Проверяем</a:t>
            </a:r>
            <a:endParaRPr lang="ru-RU" sz="44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5536" y="386104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mbria Math"/>
                <a:ea typeface="Cambria Math"/>
              </a:rPr>
              <a:t>𝑥²</a:t>
            </a:r>
            <a:r>
              <a:rPr lang="ru-RU" sz="4400" dirty="0" smtClean="0">
                <a:latin typeface="Cambria Math"/>
                <a:ea typeface="Cambria Math"/>
              </a:rPr>
              <a:t> 𝑥⁸</a:t>
            </a:r>
            <a:endParaRPr lang="ru-RU" sz="4400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323528" y="4509120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55576" y="4365104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ambria Math"/>
                <a:ea typeface="Cambria Math"/>
              </a:rPr>
              <a:t>𝑥</a:t>
            </a:r>
            <a:endParaRPr lang="ru-RU" sz="4400" dirty="0"/>
          </a:p>
        </p:txBody>
      </p:sp>
      <p:sp>
        <p:nvSpPr>
          <p:cNvPr id="97" name="TextBox 96"/>
          <p:cNvSpPr txBox="1"/>
          <p:nvPr/>
        </p:nvSpPr>
        <p:spPr>
          <a:xfrm>
            <a:off x="1835696" y="4149080"/>
            <a:ext cx="2561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= </a:t>
            </a:r>
            <a:r>
              <a:rPr lang="ru-RU" sz="4400" dirty="0" smtClean="0">
                <a:latin typeface="Cambria Math"/>
                <a:ea typeface="Cambria Math"/>
              </a:rPr>
              <a:t>𝑥²</a:t>
            </a:r>
            <a:r>
              <a:rPr lang="ru-RU" sz="4400" dirty="0" smtClean="0">
                <a:latin typeface="Calibri"/>
                <a:ea typeface="Cambria Math"/>
                <a:cs typeface="Calibri"/>
              </a:rPr>
              <a:t>⁺</a:t>
            </a:r>
            <a:r>
              <a:rPr lang="ru-RU" sz="4400" dirty="0" smtClean="0">
                <a:latin typeface="Cambria Math"/>
                <a:ea typeface="Cambria Math"/>
                <a:cs typeface="Calibri"/>
              </a:rPr>
              <a:t>⁸⁻¹ =</a:t>
            </a:r>
          </a:p>
          <a:p>
            <a:endParaRPr lang="ru-RU" sz="4400" dirty="0" smtClean="0">
              <a:latin typeface="Cambria Math"/>
              <a:ea typeface="Cambria Math"/>
              <a:cs typeface="Calibri"/>
            </a:endParaRPr>
          </a:p>
          <a:p>
            <a:r>
              <a:rPr lang="ru-RU" sz="4400" dirty="0" smtClean="0">
                <a:latin typeface="Cambria Math"/>
                <a:ea typeface="Cambria Math"/>
                <a:cs typeface="Calibri"/>
              </a:rPr>
              <a:t>=   𝑥⁹</a:t>
            </a:r>
            <a:endParaRPr lang="ru-RU" sz="4400" dirty="0"/>
          </a:p>
        </p:txBody>
      </p:sp>
      <p:sp>
        <p:nvSpPr>
          <p:cNvPr id="91" name="TextBox 90"/>
          <p:cNvSpPr txBox="1"/>
          <p:nvPr/>
        </p:nvSpPr>
        <p:spPr>
          <a:xfrm>
            <a:off x="4644008" y="4077072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(3с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)⁴ : с²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44208" y="4149080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 3</a:t>
            </a:r>
            <a:r>
              <a:rPr lang="ru-RU" sz="4000" dirty="0" smtClean="0">
                <a:latin typeface="Cambria Math"/>
                <a:ea typeface="Cambria Math"/>
              </a:rPr>
              <a:t>⁴с⁴ : </a:t>
            </a:r>
            <a:r>
              <a:rPr lang="ru-RU" sz="4000" dirty="0" err="1" smtClean="0">
                <a:latin typeface="Cambria Math"/>
                <a:ea typeface="Cambria Math"/>
              </a:rPr>
              <a:t>с²=</a:t>
            </a:r>
            <a:endParaRPr lang="ru-RU" sz="4000" dirty="0" smtClean="0">
              <a:latin typeface="Cambria Math"/>
              <a:ea typeface="Cambria Math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88024" y="4869160"/>
            <a:ext cx="3868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 81с</a:t>
            </a:r>
            <a:r>
              <a:rPr lang="ru-RU" sz="4000" dirty="0" smtClean="0">
                <a:latin typeface="Cambria Math"/>
                <a:ea typeface="Cambria Math"/>
              </a:rPr>
              <a:t>⁴⁻² =</a:t>
            </a:r>
          </a:p>
          <a:p>
            <a:r>
              <a:rPr lang="ru-RU" sz="4000" dirty="0" smtClean="0">
                <a:latin typeface="Cambria Math"/>
                <a:ea typeface="Cambria Math"/>
              </a:rPr>
              <a:t>                  =  </a:t>
            </a:r>
            <a:r>
              <a:rPr lang="ru-RU" sz="4000" dirty="0" smtClean="0"/>
              <a:t>81с</a:t>
            </a:r>
            <a:r>
              <a:rPr lang="ru-RU" sz="4000" dirty="0" smtClean="0">
                <a:latin typeface="Cambria Math"/>
                <a:ea typeface="Cambria Math"/>
              </a:rPr>
              <a:t>²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3214 L 0.44618 0.033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156297" grpId="0" animBg="1"/>
      <p:bldP spid="156299" grpId="0" animBg="1"/>
      <p:bldP spid="78" grpId="0" animBg="1"/>
      <p:bldP spid="80" grpId="0"/>
      <p:bldP spid="84" grpId="0"/>
      <p:bldP spid="87" grpId="0"/>
      <p:bldP spid="89" grpId="0"/>
      <p:bldP spid="90" grpId="0" animBg="1"/>
      <p:bldP spid="94" grpId="0"/>
      <p:bldP spid="96" grpId="0"/>
      <p:bldP spid="97" grpId="0"/>
      <p:bldP spid="9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/>
          <p:cNvSpPr/>
          <p:nvPr/>
        </p:nvSpPr>
        <p:spPr>
          <a:xfrm>
            <a:off x="7524328" y="5517232"/>
            <a:ext cx="1152128" cy="108012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275856" y="5445224"/>
            <a:ext cx="1152128" cy="105841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291" name="AutoShape 643"/>
          <p:cNvSpPr>
            <a:spLocks noChangeArrowheads="1"/>
          </p:cNvSpPr>
          <p:nvPr/>
        </p:nvSpPr>
        <p:spPr bwMode="auto">
          <a:xfrm>
            <a:off x="298450" y="190500"/>
            <a:ext cx="8651875" cy="579438"/>
          </a:xfrm>
          <a:prstGeom prst="cloudCallout">
            <a:avLst>
              <a:gd name="adj1" fmla="val -45319"/>
              <a:gd name="adj2" fmla="val 76574"/>
            </a:avLst>
          </a:prstGeom>
          <a:gradFill rotWithShape="1">
            <a:gsLst>
              <a:gs pos="0">
                <a:schemeClr val="bg2"/>
              </a:gs>
              <a:gs pos="100000">
                <a:schemeClr val="accent2">
                  <a:alpha val="60001"/>
                </a:scheme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990000"/>
                </a:solidFill>
              </a:rPr>
              <a:t>САМО</a:t>
            </a:r>
            <a:r>
              <a:rPr lang="ru-RU" sz="2400" b="1" i="1" dirty="0">
                <a:solidFill>
                  <a:srgbClr val="0000CC"/>
                </a:solidFill>
              </a:rPr>
              <a:t>ПРОВЕРКА</a:t>
            </a:r>
            <a:r>
              <a:rPr lang="ru-RU" sz="2400" b="1" i="1" dirty="0">
                <a:solidFill>
                  <a:srgbClr val="990000"/>
                </a:solidFill>
              </a:rPr>
              <a:t>!!!</a:t>
            </a:r>
          </a:p>
        </p:txBody>
      </p:sp>
      <p:grpSp>
        <p:nvGrpSpPr>
          <p:cNvPr id="3" name="Group 644"/>
          <p:cNvGrpSpPr>
            <a:grpSpLocks/>
          </p:cNvGrpSpPr>
          <p:nvPr/>
        </p:nvGrpSpPr>
        <p:grpSpPr bwMode="auto">
          <a:xfrm rot="3001879" flipH="1">
            <a:off x="2577306" y="-221456"/>
            <a:ext cx="314325" cy="1112838"/>
            <a:chOff x="3797" y="754"/>
            <a:chExt cx="852" cy="1931"/>
          </a:xfrm>
        </p:grpSpPr>
        <p:sp>
          <p:nvSpPr>
            <p:cNvPr id="156293" name="Freeform 645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4" name="Freeform 646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5" name="Freeform 647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296" name="Freeform 648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97" name="Line 649"/>
          <p:cNvSpPr>
            <a:spLocks noChangeShapeType="1"/>
          </p:cNvSpPr>
          <p:nvPr/>
        </p:nvSpPr>
        <p:spPr bwMode="auto">
          <a:xfrm>
            <a:off x="4559300" y="1944688"/>
            <a:ext cx="0" cy="4637087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6299" name="WordArt 651"/>
          <p:cNvSpPr>
            <a:spLocks noChangeArrowheads="1" noChangeShapeType="1" noTextEdit="1"/>
          </p:cNvSpPr>
          <p:nvPr/>
        </p:nvSpPr>
        <p:spPr bwMode="auto">
          <a:xfrm>
            <a:off x="779463" y="896938"/>
            <a:ext cx="7872412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          </a:t>
            </a:r>
            <a:r>
              <a:rPr lang="en-US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II </a:t>
            </a:r>
            <a:r>
              <a:rPr lang="ru-RU" sz="2400" b="1" kern="10" dirty="0">
                <a:ln w="317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63500" dir="3187806" algn="ctr" rotWithShape="0">
                    <a:srgbClr val="0051A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вариант</a:t>
            </a:r>
          </a:p>
        </p:txBody>
      </p:sp>
      <p:sp>
        <p:nvSpPr>
          <p:cNvPr id="78" name="Овал 77"/>
          <p:cNvSpPr/>
          <p:nvPr/>
        </p:nvSpPr>
        <p:spPr>
          <a:xfrm>
            <a:off x="4067944" y="90872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50800" cap="sq" cmpd="tri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59832" y="1556792"/>
            <a:ext cx="306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endParaRPr lang="ru-RU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27784" y="3068960"/>
            <a:ext cx="3716082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00FF"/>
                </a:solidFill>
                <a:latin typeface="Arial Black" pitchFamily="34" charset="0"/>
              </a:rPr>
              <a:t>Проверяем</a:t>
            </a:r>
            <a:endParaRPr lang="ru-RU" sz="44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35696" y="4149080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dirty="0" smtClean="0">
              <a:latin typeface="Cambria Math"/>
              <a:ea typeface="Cambria Math"/>
              <a:cs typeface="Calibri"/>
            </a:endParaRPr>
          </a:p>
          <a:p>
            <a:endParaRPr lang="ru-RU" sz="4400" dirty="0" smtClean="0">
              <a:latin typeface="Cambria Math"/>
              <a:ea typeface="Cambria Math"/>
              <a:cs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88024" y="4869160"/>
            <a:ext cx="296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ambria Math"/>
                <a:ea typeface="Cambria Math"/>
              </a:rPr>
              <a:t> 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2204864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¹³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: 5</a:t>
            </a:r>
            <a:r>
              <a:rPr lang="ru-RU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²³</a:t>
            </a:r>
            <a:endParaRPr lang="ru-RU" sz="4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2204864"/>
            <a:ext cx="2383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400" dirty="0" smtClean="0">
                <a:latin typeface="Cambria Math"/>
                <a:ea typeface="Cambria Math"/>
              </a:rPr>
              <a:t>¹⁰ : </a:t>
            </a:r>
            <a:r>
              <a:rPr lang="ru-RU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9</a:t>
            </a:r>
            <a:r>
              <a:rPr lang="ru-RU" sz="4400" dirty="0" smtClean="0">
                <a:latin typeface="Cambria Math"/>
                <a:ea typeface="Cambria Math"/>
              </a:rPr>
              <a:t>¹⁵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3717032"/>
            <a:ext cx="2682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¹³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: 5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²³ =</a:t>
            </a:r>
            <a:endParaRPr lang="ru-RU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4365104"/>
            <a:ext cx="40302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ru-RU" sz="4000" dirty="0" smtClean="0">
                <a:latin typeface="Cambria Math"/>
                <a:ea typeface="Cambria Math"/>
              </a:rPr>
              <a:t>²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)</a:t>
            </a:r>
            <a:r>
              <a:rPr lang="ru-RU" sz="4000" dirty="0" smtClean="0">
                <a:latin typeface="Cambria Math"/>
                <a:ea typeface="Cambria Math"/>
              </a:rPr>
              <a:t>¹³ :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4000" dirty="0" smtClean="0">
                <a:latin typeface="Cambria Math"/>
                <a:ea typeface="Cambria Math"/>
              </a:rPr>
              <a:t>²³ =</a:t>
            </a:r>
          </a:p>
          <a:p>
            <a:r>
              <a:rPr lang="ru-RU" sz="4000" dirty="0" smtClean="0">
                <a:latin typeface="Cambria Math"/>
                <a:ea typeface="Cambria Math"/>
              </a:rPr>
              <a:t> =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4000" dirty="0" smtClean="0">
                <a:latin typeface="Cambria Math"/>
                <a:ea typeface="Cambria Math"/>
              </a:rPr>
              <a:t>²⁶ :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4000" dirty="0" smtClean="0">
                <a:latin typeface="Cambria Math"/>
                <a:ea typeface="Cambria Math"/>
              </a:rPr>
              <a:t>²³ =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5</a:t>
            </a:r>
            <a:r>
              <a:rPr lang="ru-RU" sz="4000" dirty="0" smtClean="0">
                <a:latin typeface="Cambria Math"/>
                <a:ea typeface="Cambria Math"/>
              </a:rPr>
              <a:t>³ =</a:t>
            </a:r>
          </a:p>
          <a:p>
            <a:r>
              <a:rPr lang="ru-RU" sz="4000" dirty="0" smtClean="0">
                <a:latin typeface="Cambria Math"/>
                <a:ea typeface="Cambria Math"/>
              </a:rPr>
              <a:t>                      = 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125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6056" y="3861048"/>
            <a:ext cx="2642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000" dirty="0" smtClean="0">
                <a:latin typeface="Cambria Math"/>
                <a:ea typeface="Cambria Math"/>
              </a:rPr>
              <a:t>¹⁰ :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9</a:t>
            </a:r>
            <a:r>
              <a:rPr lang="ru-RU" sz="4000" dirty="0" smtClean="0">
                <a:latin typeface="Cambria Math"/>
                <a:ea typeface="Cambria Math"/>
              </a:rPr>
              <a:t>¹⁵ =</a:t>
            </a:r>
            <a:endParaRPr lang="ru-RU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88024" y="4509120"/>
            <a:ext cx="39982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ru-RU" sz="4000" dirty="0" smtClean="0">
                <a:latin typeface="Cambria Math"/>
                <a:ea typeface="Cambria Math"/>
              </a:rPr>
              <a:t>³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)</a:t>
            </a:r>
            <a:r>
              <a:rPr lang="ru-RU" sz="4000" dirty="0" smtClean="0">
                <a:latin typeface="Cambria Math"/>
                <a:ea typeface="Cambria Math"/>
              </a:rPr>
              <a:t>¹⁰ :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(3</a:t>
            </a:r>
            <a:r>
              <a:rPr lang="ru-RU" sz="4000" dirty="0" smtClean="0">
                <a:latin typeface="Cambria Math"/>
                <a:ea typeface="Cambria Math"/>
              </a:rPr>
              <a:t>²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)</a:t>
            </a:r>
            <a:r>
              <a:rPr lang="ru-RU" sz="4000" dirty="0" smtClean="0">
                <a:latin typeface="Cambria Math"/>
                <a:ea typeface="Cambria Math"/>
              </a:rPr>
              <a:t>¹⁵ =</a:t>
            </a:r>
          </a:p>
          <a:p>
            <a:r>
              <a:rPr lang="ru-RU" sz="4000" dirty="0" smtClean="0">
                <a:latin typeface="Cambria Math"/>
                <a:ea typeface="Cambria Math"/>
              </a:rPr>
              <a:t>=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r>
              <a:rPr lang="ru-RU" sz="4000" dirty="0" smtClean="0">
                <a:latin typeface="Cambria Math"/>
                <a:ea typeface="Cambria Math"/>
              </a:rPr>
              <a:t>³⁰ :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</a:t>
            </a:r>
            <a:r>
              <a:rPr lang="ru-RU" sz="4000" dirty="0" smtClean="0">
                <a:latin typeface="Cambria Math"/>
                <a:ea typeface="Cambria Math"/>
              </a:rPr>
              <a:t>³⁰ =</a:t>
            </a:r>
          </a:p>
          <a:p>
            <a:r>
              <a:rPr lang="ru-RU" sz="4000" dirty="0" smtClean="0">
                <a:latin typeface="Cambria Math"/>
                <a:ea typeface="Cambria Math"/>
              </a:rPr>
              <a:t>                    =  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3214 L 0.44618 0.033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156297" grpId="0" animBg="1"/>
      <p:bldP spid="156299" grpId="0" animBg="1"/>
      <p:bldP spid="78" grpId="0" animBg="1"/>
      <p:bldP spid="80" grpId="0"/>
      <p:bldP spid="90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1221</Words>
  <Application>Microsoft Office PowerPoint</Application>
  <PresentationFormat>Экран (4:3)</PresentationFormat>
  <Paragraphs>382</Paragraphs>
  <Slides>25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Формула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182</cp:revision>
  <dcterms:created xsi:type="dcterms:W3CDTF">2011-01-25T20:07:57Z</dcterms:created>
  <dcterms:modified xsi:type="dcterms:W3CDTF">2011-02-01T19:24:11Z</dcterms:modified>
</cp:coreProperties>
</file>