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57" r:id="rId3"/>
    <p:sldId id="281" r:id="rId4"/>
    <p:sldId id="288" r:id="rId5"/>
    <p:sldId id="284" r:id="rId6"/>
    <p:sldId id="289" r:id="rId7"/>
    <p:sldId id="290" r:id="rId8"/>
    <p:sldId id="291" r:id="rId9"/>
    <p:sldId id="292" r:id="rId10"/>
    <p:sldId id="293" r:id="rId11"/>
    <p:sldId id="29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2D1F-98A3-4DF7-A9C3-999314DF5328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DCEA-E9A1-468A-98A2-7F0657EEAB5C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E43C-57B8-4075-83EE-F61DE441D8B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869-5E6D-4623-855A-F36E69CFBCCD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5D17-A38F-45C9-9389-539C7EFB9979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6579-4B5E-4B81-8714-F431EFEB9E8B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D2DC-FB07-4AE8-A2D1-F1D50D2CF2B2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64BA-5A2E-4B0B-B347-C139A8682878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537B-1DC6-4B88-8E80-0C2D3DBA6EA5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34A7-DE43-41CD-9925-A7F67312227F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3DB7-A79D-4F06-B7FD-F510B3B325EB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460" y="836640"/>
            <a:ext cx="2706624" cy="179222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314096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b="1" i="1" u="sng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4400" b="1" i="1" u="sng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Алгебраические дроби</a:t>
            </a:r>
            <a:endParaRPr lang="ru-RU" sz="4000" b="1" i="1" u="sng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306" y="5013220"/>
            <a:ext cx="89494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 algn="ctr"/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sz="2800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Сложение и вычитание алгебраических дробей </a:t>
            </a:r>
          </a:p>
          <a:p>
            <a:pPr marL="914400" indent="-914400"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 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разными знаменателями</a:t>
            </a:r>
          </a:p>
          <a:p>
            <a:pPr marL="914400" indent="-914400"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(уроки  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13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).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257A-2DDC-481A-A8EC-4625C055830B}" type="datetime1">
              <a:rPr lang="ru-RU" smtClean="0"/>
              <a:pPr/>
              <a:t>26.06.2011</a:t>
            </a:fld>
            <a:endParaRPr lang="ru-RU" dirty="0"/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868180" y="206081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11700" y="2605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 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алгебра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619590" y="980660"/>
          <a:ext cx="4824670" cy="1253516"/>
        </p:xfrm>
        <a:graphic>
          <a:graphicData uri="http://schemas.openxmlformats.org/presentationml/2006/ole">
            <p:oleObj spid="_x0000_s87042" name="Формула" r:id="rId3" imgW="1714320" imgH="444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440" y="221673"/>
            <a:ext cx="8065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4. </a:t>
            </a:r>
            <a:r>
              <a:rPr lang="ru-RU" sz="2400" b="1" i="1" dirty="0" smtClean="0">
                <a:solidFill>
                  <a:srgbClr val="FF0000"/>
                </a:solidFill>
              </a:rPr>
              <a:t>Сложить дроби </a:t>
            </a:r>
            <a:r>
              <a:rPr lang="ru-RU" sz="2400" b="1" i="1" dirty="0" smtClean="0"/>
              <a:t>по правилу сложения  дробей с </a:t>
            </a:r>
          </a:p>
          <a:p>
            <a:r>
              <a:rPr lang="ru-RU" sz="2400" b="1" i="1" dirty="0" smtClean="0"/>
              <a:t> одинаковыми знаменателями.</a:t>
            </a:r>
            <a:endParaRPr lang="ru-RU" sz="2400" b="1" i="1" dirty="0"/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907630" y="2348850"/>
          <a:ext cx="4248496" cy="1379355"/>
        </p:xfrm>
        <a:graphic>
          <a:graphicData uri="http://schemas.openxmlformats.org/presentationml/2006/ole">
            <p:oleObj spid="_x0000_s87043" name="Формула" r:id="rId4" imgW="1371600" imgH="44424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4211950" y="2924930"/>
            <a:ext cx="5040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83710" y="2924930"/>
            <a:ext cx="5040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339690" y="4005080"/>
          <a:ext cx="3422650" cy="1377950"/>
        </p:xfrm>
        <a:graphic>
          <a:graphicData uri="http://schemas.openxmlformats.org/presentationml/2006/ole">
            <p:oleObj spid="_x0000_s87044" name="Формула" r:id="rId5" imgW="11048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390" y="260560"/>
            <a:ext cx="3942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Рассмотрим пример 2: 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4067930" y="-27480"/>
          <a:ext cx="5047102" cy="1050183"/>
        </p:xfrm>
        <a:graphic>
          <a:graphicData uri="http://schemas.openxmlformats.org/presentationml/2006/ole">
            <p:oleObj spid="_x0000_s102402" name="Формула" r:id="rId3" imgW="213336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390" y="980660"/>
            <a:ext cx="7305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1. Знаменатели дробей разложить на множители.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23410" y="1412720"/>
            <a:ext cx="2507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ху – х – 4у + 4 =</a:t>
            </a:r>
            <a:endParaRPr lang="ru-RU" sz="28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730" y="1412720"/>
            <a:ext cx="29738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х(у – 1) – 4(у – 1) =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30" y="1412720"/>
            <a:ext cx="2114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(у – 1)(х – 4.)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76320" y="1988800"/>
            <a:ext cx="201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(у – 1)(х – 4)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390" y="2060810"/>
            <a:ext cx="681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2. Наименьший общий знаменатель для дробей:</a:t>
            </a:r>
            <a:endParaRPr lang="ru-RU" sz="2400" b="1" i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23660" y="1844780"/>
            <a:ext cx="57608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75570" y="1844780"/>
            <a:ext cx="5677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3410" y="1844780"/>
            <a:ext cx="50407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99490" y="1844780"/>
            <a:ext cx="50407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355970" y="1844780"/>
            <a:ext cx="7201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987780" y="1844780"/>
            <a:ext cx="7201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380" y="2751305"/>
            <a:ext cx="4219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3.Выполним преобразования:</a:t>
            </a:r>
            <a:endParaRPr lang="ru-RU" sz="2400" b="1" i="1" dirty="0"/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4216400" y="2492375"/>
          <a:ext cx="4913313" cy="998538"/>
        </p:xfrm>
        <a:graphic>
          <a:graphicData uri="http://schemas.openxmlformats.org/presentationml/2006/ole">
            <p:oleObj spid="_x0000_s102403" name="Формула" r:id="rId4" imgW="2184120" imgH="444240" progId="Equation.3">
              <p:embed/>
            </p:oleObj>
          </a:graphicData>
        </a:graphic>
      </p:graphicFrame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51400" y="3645030"/>
          <a:ext cx="3514725" cy="998538"/>
        </p:xfrm>
        <a:graphic>
          <a:graphicData uri="http://schemas.openxmlformats.org/presentationml/2006/ole">
            <p:oleObj spid="_x0000_s102404" name="Формула" r:id="rId5" imgW="1562040" imgH="444240" progId="Equation.3">
              <p:embed/>
            </p:oleObj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>
            <a:off x="2123660" y="4077090"/>
            <a:ext cx="5677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331550" y="4077090"/>
            <a:ext cx="5677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39440" y="4077090"/>
            <a:ext cx="5677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915770" y="4077090"/>
            <a:ext cx="5677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3779890" y="3645030"/>
          <a:ext cx="3514725" cy="998537"/>
        </p:xfrm>
        <a:graphic>
          <a:graphicData uri="http://schemas.openxmlformats.org/presentationml/2006/ole">
            <p:oleObj spid="_x0000_s102405" name="Формула" r:id="rId6" imgW="1562040" imgH="444240" progId="Equation.3">
              <p:embed/>
            </p:oleObj>
          </a:graphicData>
        </a:graphic>
      </p:graphicFrame>
      <p:cxnSp>
        <p:nvCxnSpPr>
          <p:cNvPr id="40" name="Прямая соединительная линия 39"/>
          <p:cNvCxnSpPr/>
          <p:nvPr/>
        </p:nvCxnSpPr>
        <p:spPr>
          <a:xfrm>
            <a:off x="4355970" y="4077090"/>
            <a:ext cx="7201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84210" y="4077090"/>
            <a:ext cx="7201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739775" y="4797425"/>
          <a:ext cx="3114675" cy="998538"/>
        </p:xfrm>
        <a:graphic>
          <a:graphicData uri="http://schemas.openxmlformats.org/presentationml/2006/ole">
            <p:oleObj spid="_x0000_s102406" name="Формула" r:id="rId7" imgW="1384200" imgH="444240" progId="Equation.3">
              <p:embed/>
            </p:oleObj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>
            <a:off x="2195670" y="5229250"/>
            <a:ext cx="108015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7" name="Object 7"/>
          <p:cNvGraphicFramePr>
            <a:graphicFrameLocks noChangeAspect="1"/>
          </p:cNvGraphicFramePr>
          <p:nvPr/>
        </p:nvGraphicFramePr>
        <p:xfrm>
          <a:off x="3851900" y="4797190"/>
          <a:ext cx="3714750" cy="998537"/>
        </p:xfrm>
        <a:graphic>
          <a:graphicData uri="http://schemas.openxmlformats.org/presentationml/2006/ole">
            <p:oleObj spid="_x0000_s102407" name="Формула" r:id="rId8" imgW="1650960" imgH="444240" progId="Equation.3">
              <p:embed/>
            </p:oleObj>
          </a:graphicData>
        </a:graphic>
      </p:graphicFrame>
      <p:cxnSp>
        <p:nvCxnSpPr>
          <p:cNvPr id="46" name="Прямая соединительная линия 45"/>
          <p:cNvCxnSpPr/>
          <p:nvPr/>
        </p:nvCxnSpPr>
        <p:spPr>
          <a:xfrm flipV="1">
            <a:off x="3923910" y="4869200"/>
            <a:ext cx="100814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572000" y="5373270"/>
            <a:ext cx="100814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652150" y="5373270"/>
            <a:ext cx="100814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076070" y="4797190"/>
            <a:ext cx="100814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83960" y="46531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5364110" y="46531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5076070" y="5517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6516270" y="5517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524410" y="5013220"/>
            <a:ext cx="974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х + 4;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  <p:bldP spid="9" grpId="0"/>
      <p:bldP spid="10" grpId="0"/>
      <p:bldP spid="11" grpId="0"/>
      <p:bldP spid="12" grpId="0"/>
      <p:bldP spid="32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365" y="332570"/>
            <a:ext cx="78692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Ответить на вопросы:</a:t>
            </a:r>
            <a:endParaRPr lang="ru-RU" sz="4800" b="1" i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E4B9-B6DC-408F-B5C5-E29FA331323A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60685" y="1556740"/>
            <a:ext cx="68226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3600" b="1" i="1" dirty="0" smtClean="0"/>
              <a:t>Назвать правила сложения и вычитания  </a:t>
            </a:r>
            <a:r>
              <a:rPr lang="ru-RU" sz="3600" b="1" i="1" dirty="0" smtClean="0">
                <a:solidFill>
                  <a:srgbClr val="FF0000"/>
                </a:solidFill>
              </a:rPr>
              <a:t>числовых дробей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с разными знаменателями.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3840" y="3645030"/>
            <a:ext cx="7758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2. Назвать алгоритм сложения</a:t>
            </a:r>
          </a:p>
          <a:p>
            <a:r>
              <a:rPr lang="ru-RU" sz="3600" b="1" i="1" dirty="0" smtClean="0"/>
              <a:t> и вычитания  </a:t>
            </a:r>
            <a:r>
              <a:rPr lang="ru-RU" sz="3600" b="1" i="1" dirty="0" smtClean="0">
                <a:solidFill>
                  <a:srgbClr val="FF0000"/>
                </a:solidFill>
              </a:rPr>
              <a:t>алгебраических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 дробей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с разными знаменателями.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450" y="1988800"/>
            <a:ext cx="8137130" cy="34163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Повторить правила сложения и вычитания  числовых дробей с </a:t>
            </a:r>
            <a:r>
              <a:rPr lang="ru-RU" sz="3600" b="1" i="1" dirty="0" smtClean="0">
                <a:solidFill>
                  <a:srgbClr val="FF0000"/>
                </a:solidFill>
              </a:rPr>
              <a:t>разными знаменателями;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Изучить правила сложения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и вычитания  алгебраических  дробей с </a:t>
            </a:r>
            <a:r>
              <a:rPr lang="ru-RU" sz="3600" b="1" i="1" dirty="0" smtClean="0">
                <a:solidFill>
                  <a:srgbClr val="FF0000"/>
                </a:solidFill>
              </a:rPr>
              <a:t>разными знаменателями.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840" y="26056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B077-A3B4-4D40-8854-B9EB9D990222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14843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При вычитании и сложении дробей с разными знаменателями: 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26056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B050"/>
                </a:solidFill>
              </a:rPr>
              <a:t>Вспомним! </a:t>
            </a:r>
          </a:p>
          <a:p>
            <a:pPr marL="457200" indent="-457200" algn="ctr">
              <a:buAutoNum type="arabicPeriod"/>
            </a:pPr>
            <a:r>
              <a:rPr lang="ru-RU" sz="2800" b="1" i="1" dirty="0" smtClean="0"/>
              <a:t>Правила сложения и вычитания  </a:t>
            </a:r>
            <a:r>
              <a:rPr lang="ru-RU" sz="2800" b="1" i="1" dirty="0" smtClean="0">
                <a:solidFill>
                  <a:srgbClr val="FF0000"/>
                </a:solidFill>
              </a:rPr>
              <a:t>числовых дробей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457200" indent="-457200"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с разными знаменателями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440" y="3037100"/>
            <a:ext cx="7921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/>
              <a:t>Привести дроби к наименьшему общему знаменателю (НОЗ).</a:t>
            </a:r>
          </a:p>
          <a:p>
            <a:pPr marL="342900" indent="-342900"/>
            <a:r>
              <a:rPr lang="ru-RU" sz="2400" b="1" i="1" dirty="0" smtClean="0"/>
              <a:t>а) Найти НОК знаменателей (это и  есть НОЗ).</a:t>
            </a:r>
          </a:p>
          <a:p>
            <a:pPr marL="342900" indent="-342900"/>
            <a:r>
              <a:rPr lang="ru-RU" sz="2400" b="1" i="1" dirty="0" smtClean="0"/>
              <a:t>б) Найти для каждой дроби дополнительный множитель (разделить НОЗ на знаменатель дроби).</a:t>
            </a:r>
          </a:p>
          <a:p>
            <a:pPr marL="342900" indent="-342900"/>
            <a:r>
              <a:rPr lang="ru-RU" sz="2400" b="1" i="1" dirty="0" smtClean="0"/>
              <a:t>в) умножить числитель и знаменатель каждой дроби на ее дополнительный множитель.</a:t>
            </a:r>
          </a:p>
          <a:p>
            <a:pPr marL="342900" indent="-342900"/>
            <a:r>
              <a:rPr lang="ru-RU" sz="2400" b="1" i="1" dirty="0" smtClean="0"/>
              <a:t>2. Сложить или вычесть дроби.</a:t>
            </a:r>
          </a:p>
          <a:p>
            <a:pPr marL="342900" indent="-342900"/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430" y="404580"/>
            <a:ext cx="2927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Примеры: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98696" y="1380062"/>
          <a:ext cx="1584220" cy="1236464"/>
        </p:xfrm>
        <a:graphic>
          <a:graphicData uri="http://schemas.openxmlformats.org/presentationml/2006/ole">
            <p:oleObj spid="_x0000_s79874" name="Формула" r:id="rId4" imgW="520560" imgH="40608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39440" y="3573020"/>
          <a:ext cx="1512210" cy="1180373"/>
        </p:xfrm>
        <a:graphic>
          <a:graphicData uri="http://schemas.openxmlformats.org/presentationml/2006/ole">
            <p:oleObj spid="_x0000_s79875" name="Формула" r:id="rId5" imgW="520560" imgH="4060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882916" y="1331075"/>
          <a:ext cx="2606805" cy="1283350"/>
        </p:xfrm>
        <a:graphic>
          <a:graphicData uri="http://schemas.openxmlformats.org/presentationml/2006/ole">
            <p:oleObj spid="_x0000_s79876" name="Формула" r:id="rId6" imgW="825480" imgH="406080" progId="Equation.3">
              <p:embed/>
            </p:oleObj>
          </a:graphicData>
        </a:graphic>
      </p:graphicFrame>
      <p:sp>
        <p:nvSpPr>
          <p:cNvPr id="9" name="Дуга 8"/>
          <p:cNvSpPr/>
          <p:nvPr/>
        </p:nvSpPr>
        <p:spPr>
          <a:xfrm rot="4059662" flipV="1">
            <a:off x="1245920" y="837864"/>
            <a:ext cx="541110" cy="698059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Дуга 9"/>
          <p:cNvSpPr/>
          <p:nvPr/>
        </p:nvSpPr>
        <p:spPr>
          <a:xfrm rot="4059662" flipV="1">
            <a:off x="525820" y="837864"/>
            <a:ext cx="541110" cy="698059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 rot="4059662" flipV="1">
            <a:off x="1414655" y="3174841"/>
            <a:ext cx="541110" cy="698059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Дуга 11"/>
          <p:cNvSpPr/>
          <p:nvPr/>
        </p:nvSpPr>
        <p:spPr>
          <a:xfrm rot="4059662" flipV="1">
            <a:off x="694554" y="3102832"/>
            <a:ext cx="541110" cy="698059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499990" y="1347404"/>
          <a:ext cx="1758001" cy="1250134"/>
        </p:xfrm>
        <a:graphic>
          <a:graphicData uri="http://schemas.openxmlformats.org/presentationml/2006/ole">
            <p:oleObj spid="_x0000_s79877" name="Формула" r:id="rId7" imgW="571320" imgH="4060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4078" y="11736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3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4826" y="11506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2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156220" y="1370427"/>
          <a:ext cx="1062147" cy="1213882"/>
        </p:xfrm>
        <a:graphic>
          <a:graphicData uri="http://schemas.openxmlformats.org/presentationml/2006/ole">
            <p:oleObj spid="_x0000_s79878" name="Формула" r:id="rId8" imgW="355320" imgH="4060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7164360" y="1340710"/>
          <a:ext cx="1111654" cy="1226653"/>
        </p:xfrm>
        <a:graphic>
          <a:graphicData uri="http://schemas.openxmlformats.org/presentationml/2006/ole">
            <p:oleObj spid="_x0000_s79879" name="Формула" r:id="rId9" imgW="368280" imgH="4060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75570" y="3501010"/>
            <a:ext cx="28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3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6766" y="3422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2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79880" name="Object 8"/>
          <p:cNvGraphicFramePr>
            <a:graphicFrameLocks noChangeAspect="1"/>
          </p:cNvGraphicFramePr>
          <p:nvPr/>
        </p:nvGraphicFramePr>
        <p:xfrm>
          <a:off x="2070100" y="3500438"/>
          <a:ext cx="2566988" cy="1284287"/>
        </p:xfrm>
        <a:graphic>
          <a:graphicData uri="http://schemas.openxmlformats.org/presentationml/2006/ole">
            <p:oleObj spid="_x0000_s79880" name="Формула" r:id="rId10" imgW="812520" imgH="406080" progId="Equation.3">
              <p:embed/>
            </p:oleObj>
          </a:graphicData>
        </a:graphic>
      </p:graphicFrame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4644010" y="3517339"/>
          <a:ext cx="1757363" cy="1249363"/>
        </p:xfrm>
        <a:graphic>
          <a:graphicData uri="http://schemas.openxmlformats.org/presentationml/2006/ole">
            <p:oleObj spid="_x0000_s79881" name="Формула" r:id="rId11" imgW="571320" imgH="406080" progId="Equation.3">
              <p:embed/>
            </p:oleObj>
          </a:graphicData>
        </a:graphic>
      </p:graphicFrame>
      <p:graphicFrame>
        <p:nvGraphicFramePr>
          <p:cNvPr id="79882" name="Object 10"/>
          <p:cNvGraphicFramePr>
            <a:graphicFrameLocks noChangeAspect="1"/>
          </p:cNvGraphicFramePr>
          <p:nvPr/>
        </p:nvGraphicFramePr>
        <p:xfrm>
          <a:off x="6409414" y="3540125"/>
          <a:ext cx="835025" cy="1214438"/>
        </p:xfrm>
        <a:graphic>
          <a:graphicData uri="http://schemas.openxmlformats.org/presentationml/2006/ole">
            <p:oleObj spid="_x0000_s79882" name="Формула" r:id="rId12" imgW="2793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/>
      <p:bldP spid="16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80660"/>
            <a:ext cx="8964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Над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алгебраическими дробями </a:t>
            </a:r>
            <a:r>
              <a:rPr lang="ru-RU" sz="2800" b="1" i="1" dirty="0" smtClean="0"/>
              <a:t>можно  осуществлять  преобразования  аналогичные  тем, которые указали </a:t>
            </a:r>
          </a:p>
          <a:p>
            <a:pPr algn="ctr"/>
            <a:r>
              <a:rPr lang="ru-RU" sz="2800" b="1" i="1" dirty="0" smtClean="0"/>
              <a:t>для обыкновенной дроби.</a:t>
            </a:r>
            <a:endParaRPr lang="ru-RU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500" y="188550"/>
            <a:ext cx="72406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Изучение новой темы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510" y="2204830"/>
            <a:ext cx="74587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Вспомним!</a:t>
            </a:r>
          </a:p>
          <a:p>
            <a:pPr algn="ctr"/>
            <a:r>
              <a:rPr lang="ru-RU" sz="2400" b="1" i="1" dirty="0" smtClean="0"/>
              <a:t>Как привести </a:t>
            </a:r>
            <a:r>
              <a:rPr lang="ru-RU" sz="2400" b="1" i="1" dirty="0" smtClean="0">
                <a:solidFill>
                  <a:srgbClr val="FF0000"/>
                </a:solidFill>
              </a:rPr>
              <a:t>алгебраические дроби </a:t>
            </a:r>
            <a:r>
              <a:rPr lang="ru-RU" sz="2400" b="1" i="1" dirty="0" smtClean="0"/>
              <a:t>к наименьшему </a:t>
            </a:r>
          </a:p>
          <a:p>
            <a:pPr algn="ctr"/>
            <a:r>
              <a:rPr lang="ru-RU" sz="2400" b="1" i="1" dirty="0" smtClean="0"/>
              <a:t>общему знаменателю?</a:t>
            </a:r>
            <a:endParaRPr lang="ru-RU" sz="2400" b="1" i="1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67429" y="3645030"/>
          <a:ext cx="2727119" cy="1283350"/>
        </p:xfrm>
        <a:graphic>
          <a:graphicData uri="http://schemas.openxmlformats.org/presentationml/2006/ole">
            <p:oleObj spid="_x0000_s73729" name="Формула" r:id="rId4" imgW="863280" imgH="4060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73730" name="Формула" r:id="rId5" imgW="139680" imgH="43164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3131800" y="3645030"/>
          <a:ext cx="2687638" cy="1282700"/>
        </p:xfrm>
        <a:graphic>
          <a:graphicData uri="http://schemas.openxmlformats.org/presentationml/2006/ole">
            <p:oleObj spid="_x0000_s73731" name="Формула" r:id="rId6" imgW="850680" imgH="4060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681867" y="3628701"/>
          <a:ext cx="3159438" cy="1296180"/>
        </p:xfrm>
        <a:graphic>
          <a:graphicData uri="http://schemas.openxmlformats.org/presentationml/2006/ole">
            <p:oleObj spid="_x0000_s73733" name="Формула" r:id="rId7" imgW="990360" imgH="4060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3587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5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Дуга 14"/>
          <p:cNvSpPr/>
          <p:nvPr/>
        </p:nvSpPr>
        <p:spPr>
          <a:xfrm rot="3218383" flipV="1">
            <a:off x="4771139" y="3198540"/>
            <a:ext cx="646783" cy="642721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3218383" flipV="1">
            <a:off x="3474957" y="3198541"/>
            <a:ext cx="646783" cy="642721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5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2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1907630" y="4941210"/>
          <a:ext cx="2997200" cy="1295400"/>
        </p:xfrm>
        <a:graphic>
          <a:graphicData uri="http://schemas.openxmlformats.org/presentationml/2006/ole">
            <p:oleObj spid="_x0000_s73734" name="Формула" r:id="rId8" imgW="939600" imgH="40608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4932050" y="4941210"/>
          <a:ext cx="1173162" cy="1295400"/>
        </p:xfrm>
        <a:graphic>
          <a:graphicData uri="http://schemas.openxmlformats.org/presentationml/2006/ole">
            <p:oleObj spid="_x0000_s73735" name="Формула" r:id="rId9" imgW="368280" imgH="406080" progId="Equation.3">
              <p:embed/>
            </p:oleObj>
          </a:graphicData>
        </a:graphic>
      </p:graphicFrame>
      <p:sp>
        <p:nvSpPr>
          <p:cNvPr id="18" name="Кольцо 17"/>
          <p:cNvSpPr/>
          <p:nvPr/>
        </p:nvSpPr>
        <p:spPr>
          <a:xfrm>
            <a:off x="3131800" y="4365130"/>
            <a:ext cx="482340" cy="504070"/>
          </a:xfrm>
          <a:prstGeom prst="donu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3675222" y="4355495"/>
            <a:ext cx="482340" cy="504070"/>
          </a:xfrm>
          <a:prstGeom prst="donu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ольцо 19"/>
          <p:cNvSpPr/>
          <p:nvPr/>
        </p:nvSpPr>
        <p:spPr>
          <a:xfrm>
            <a:off x="4955073" y="4371824"/>
            <a:ext cx="482340" cy="504070"/>
          </a:xfrm>
          <a:prstGeom prst="donu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260162" y="1223883"/>
          <a:ext cx="3168650" cy="1282700"/>
        </p:xfrm>
        <a:graphic>
          <a:graphicData uri="http://schemas.openxmlformats.org/presentationml/2006/ole">
            <p:oleObj spid="_x0000_s83970" name="Формула" r:id="rId4" imgW="1002960" imgH="40608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4505377" y="1223650"/>
          <a:ext cx="3368675" cy="1282700"/>
        </p:xfrm>
        <a:graphic>
          <a:graphicData uri="http://schemas.openxmlformats.org/presentationml/2006/ole">
            <p:oleObj spid="_x0000_s83971" name="Формула" r:id="rId5" imgW="1066680" imgH="406080" progId="Equation.3">
              <p:embed/>
            </p:oleObj>
          </a:graphicData>
        </a:graphic>
      </p:graphicFrame>
      <p:sp>
        <p:nvSpPr>
          <p:cNvPr id="7" name="Дуга 6"/>
          <p:cNvSpPr/>
          <p:nvPr/>
        </p:nvSpPr>
        <p:spPr>
          <a:xfrm rot="3218383" flipV="1">
            <a:off x="6643397" y="750199"/>
            <a:ext cx="646783" cy="642721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Дуга 7"/>
          <p:cNvSpPr/>
          <p:nvPr/>
        </p:nvSpPr>
        <p:spPr>
          <a:xfrm rot="3218383" flipV="1">
            <a:off x="4987168" y="822210"/>
            <a:ext cx="646783" cy="642721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9447" y="107963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4а²</a:t>
            </a:r>
            <a:r>
              <a:rPr lang="en-US" sz="2000" b="1" i="1" dirty="0" smtClean="0">
                <a:solidFill>
                  <a:srgbClr val="FF0000"/>
                </a:solidFill>
              </a:rPr>
              <a:t>b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9697" y="10796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3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1031172" y="3139945"/>
          <a:ext cx="3275013" cy="1441450"/>
        </p:xfrm>
        <a:graphic>
          <a:graphicData uri="http://schemas.openxmlformats.org/presentationml/2006/ole">
            <p:oleObj spid="_x0000_s83972" name="Формула" r:id="rId6" imgW="952200" imgH="419040" progId="Equation.3">
              <p:embed/>
            </p:oleObj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4283960" y="3212970"/>
          <a:ext cx="2706687" cy="1441450"/>
        </p:xfrm>
        <a:graphic>
          <a:graphicData uri="http://schemas.openxmlformats.org/presentationml/2006/ole">
            <p:oleObj spid="_x0000_s83973" name="Формула" r:id="rId7" imgW="787320" imgH="419040" progId="Equation.3">
              <p:embed/>
            </p:oleObj>
          </a:graphicData>
        </a:graphic>
      </p:graphicFrame>
      <p:sp>
        <p:nvSpPr>
          <p:cNvPr id="13" name="Кольцо 12"/>
          <p:cNvSpPr/>
          <p:nvPr/>
        </p:nvSpPr>
        <p:spPr>
          <a:xfrm>
            <a:off x="4460638" y="1956142"/>
            <a:ext cx="482340" cy="504070"/>
          </a:xfrm>
          <a:prstGeom prst="donu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ольцо 13"/>
          <p:cNvSpPr/>
          <p:nvPr/>
        </p:nvSpPr>
        <p:spPr>
          <a:xfrm>
            <a:off x="6388579" y="1923484"/>
            <a:ext cx="482340" cy="504070"/>
          </a:xfrm>
          <a:prstGeom prst="donu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ольцо 14"/>
          <p:cNvSpPr/>
          <p:nvPr/>
        </p:nvSpPr>
        <p:spPr>
          <a:xfrm>
            <a:off x="5868180" y="1939813"/>
            <a:ext cx="482340" cy="504070"/>
          </a:xfrm>
          <a:prstGeom prst="donu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7036669" y="1939813"/>
            <a:ext cx="482340" cy="504070"/>
          </a:xfrm>
          <a:prstGeom prst="donu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95275" y="620713"/>
          <a:ext cx="3649663" cy="1282700"/>
        </p:xfrm>
        <a:graphic>
          <a:graphicData uri="http://schemas.openxmlformats.org/presentationml/2006/ole">
            <p:oleObj spid="_x0000_s84994" name="Формула" r:id="rId4" imgW="1155600" imgH="406080" progId="Equation.3">
              <p:embed/>
            </p:oleObj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3923910" y="636939"/>
          <a:ext cx="4813300" cy="1363662"/>
        </p:xfrm>
        <a:graphic>
          <a:graphicData uri="http://schemas.openxmlformats.org/presentationml/2006/ole">
            <p:oleObj spid="_x0000_s84995" name="Формула" r:id="rId5" imgW="1523880" imgH="431640" progId="Equation.3">
              <p:embed/>
            </p:oleObj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843760" y="-171500"/>
            <a:ext cx="1056111" cy="972940"/>
            <a:chOff x="2502159" y="2678513"/>
            <a:chExt cx="1056111" cy="972940"/>
          </a:xfrm>
        </p:grpSpPr>
        <p:sp>
          <p:nvSpPr>
            <p:cNvPr id="9" name="TextBox 8"/>
            <p:cNvSpPr txBox="1"/>
            <p:nvPr/>
          </p:nvSpPr>
          <p:spPr>
            <a:xfrm>
              <a:off x="2627730" y="3212970"/>
              <a:ext cx="6495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solidFill>
                    <a:srgbClr val="FF0000"/>
                  </a:solidFill>
                </a:rPr>
                <a:t>Х - 3</a:t>
              </a:r>
              <a:endParaRPr lang="ru-RU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1" name="Дуга 10"/>
            <p:cNvSpPr/>
            <p:nvPr/>
          </p:nvSpPr>
          <p:spPr>
            <a:xfrm rot="19994613" flipH="1" flipV="1">
              <a:off x="2502159" y="2678513"/>
              <a:ext cx="1056111" cy="972940"/>
            </a:xfrm>
            <a:prstGeom prst="arc">
              <a:avLst>
                <a:gd name="adj1" fmla="val 16200000"/>
                <a:gd name="adj2" fmla="val 384917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331550" y="-171500"/>
            <a:ext cx="1056111" cy="972940"/>
            <a:chOff x="3798338" y="2750523"/>
            <a:chExt cx="1056111" cy="972940"/>
          </a:xfrm>
        </p:grpSpPr>
        <p:sp>
          <p:nvSpPr>
            <p:cNvPr id="10" name="TextBox 9"/>
            <p:cNvSpPr txBox="1"/>
            <p:nvPr/>
          </p:nvSpPr>
          <p:spPr>
            <a:xfrm>
              <a:off x="3923910" y="3284980"/>
              <a:ext cx="5838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solidFill>
                    <a:srgbClr val="FF0000"/>
                  </a:solidFill>
                </a:rPr>
                <a:t>Х+3</a:t>
              </a:r>
              <a:endParaRPr lang="ru-RU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2" name="Дуга 11"/>
            <p:cNvSpPr/>
            <p:nvPr/>
          </p:nvSpPr>
          <p:spPr>
            <a:xfrm rot="19994613" flipH="1" flipV="1">
              <a:off x="3798338" y="2750523"/>
              <a:ext cx="1056111" cy="972940"/>
            </a:xfrm>
            <a:prstGeom prst="arc">
              <a:avLst>
                <a:gd name="adj1" fmla="val 16200000"/>
                <a:gd name="adj2" fmla="val 384917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395420" y="2924930"/>
          <a:ext cx="4773612" cy="1403350"/>
        </p:xfrm>
        <a:graphic>
          <a:graphicData uri="http://schemas.openxmlformats.org/presentationml/2006/ole">
            <p:oleObj spid="_x0000_s84996" name="Формула" r:id="rId6" imgW="1511280" imgH="444240" progId="Equation.3">
              <p:embed/>
            </p:oleObj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220090" y="2924930"/>
          <a:ext cx="3330575" cy="1403350"/>
        </p:xfrm>
        <a:graphic>
          <a:graphicData uri="http://schemas.openxmlformats.org/presentationml/2006/ole">
            <p:oleObj spid="_x0000_s84997" name="Формула" r:id="rId7" imgW="1054080" imgH="44424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3982532" y="3524033"/>
            <a:ext cx="5040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99490" y="3524033"/>
            <a:ext cx="5040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9987" y="260560"/>
            <a:ext cx="8538235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Алгоритм выполнения действий сложения и </a:t>
            </a:r>
          </a:p>
          <a:p>
            <a:pPr algn="ctr"/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вычитания алгебраических </a:t>
            </a:r>
            <a:r>
              <a:rPr lang="ru-RU" sz="3200" b="1" i="1" dirty="0" smtClean="0">
                <a:ln w="11430"/>
                <a:solidFill>
                  <a:srgbClr val="FF0000"/>
                </a:solidFill>
              </a:rPr>
              <a:t>дробей</a:t>
            </a:r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разными знаменателями:</a:t>
            </a:r>
            <a:endParaRPr lang="ru-RU" sz="32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00" y="1844780"/>
            <a:ext cx="8504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1. Знаменатели дробей </a:t>
            </a:r>
            <a:r>
              <a:rPr lang="ru-RU" sz="2800" b="1" i="1" dirty="0" smtClean="0">
                <a:solidFill>
                  <a:srgbClr val="FF0000"/>
                </a:solidFill>
              </a:rPr>
              <a:t>разложить на множители.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00" y="2780910"/>
            <a:ext cx="9089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2. Найти </a:t>
            </a:r>
            <a:r>
              <a:rPr lang="ru-RU" sz="2800" b="1" i="1" dirty="0" smtClean="0">
                <a:solidFill>
                  <a:srgbClr val="FF0000"/>
                </a:solidFill>
              </a:rPr>
              <a:t>наименьший общий знаменатель </a:t>
            </a:r>
            <a:r>
              <a:rPr lang="ru-RU" sz="2800" b="1" i="1" dirty="0" smtClean="0"/>
              <a:t>для дробей.</a:t>
            </a:r>
            <a:endParaRPr lang="ru-RU" sz="28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34045" y="3861060"/>
            <a:ext cx="8475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3. </a:t>
            </a:r>
            <a:r>
              <a:rPr lang="ru-RU" sz="2800" b="1" i="1" dirty="0" smtClean="0">
                <a:solidFill>
                  <a:srgbClr val="FF0000"/>
                </a:solidFill>
              </a:rPr>
              <a:t>Привести</a:t>
            </a:r>
            <a:r>
              <a:rPr lang="ru-RU" sz="2800" b="1" i="1" dirty="0" smtClean="0"/>
              <a:t> все дроби </a:t>
            </a:r>
            <a:r>
              <a:rPr lang="ru-RU" sz="2800" b="1" i="1" dirty="0" smtClean="0">
                <a:solidFill>
                  <a:srgbClr val="FF0000"/>
                </a:solidFill>
              </a:rPr>
              <a:t>к найденному знаменателю.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895" y="5013220"/>
            <a:ext cx="80722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4. </a:t>
            </a:r>
            <a:r>
              <a:rPr lang="ru-RU" sz="2800" b="1" i="1" dirty="0" smtClean="0">
                <a:solidFill>
                  <a:srgbClr val="FF0000"/>
                </a:solidFill>
              </a:rPr>
              <a:t>Сложить или вычесть </a:t>
            </a:r>
            <a:r>
              <a:rPr lang="ru-RU" sz="2800" b="1" i="1" dirty="0" smtClean="0"/>
              <a:t>дроби </a:t>
            </a:r>
            <a:r>
              <a:rPr lang="ru-RU" sz="2800" b="1" i="1" dirty="0" smtClean="0"/>
              <a:t>согласно правилу</a:t>
            </a:r>
          </a:p>
          <a:p>
            <a:r>
              <a:rPr lang="ru-RU" sz="2800" b="1" i="1" dirty="0" smtClean="0"/>
              <a:t>сложения и </a:t>
            </a:r>
            <a:r>
              <a:rPr lang="ru-RU" sz="2800" b="1" i="1" dirty="0" smtClean="0"/>
              <a:t>вычитания</a:t>
            </a:r>
            <a:r>
              <a:rPr lang="ru-RU" sz="2800" b="1" i="1" dirty="0" smtClean="0"/>
              <a:t> </a:t>
            </a:r>
            <a:r>
              <a:rPr lang="ru-RU" sz="2800" b="1" i="1" dirty="0" smtClean="0"/>
              <a:t>дробей </a:t>
            </a:r>
            <a:r>
              <a:rPr lang="ru-RU" sz="2800" b="1" i="1" dirty="0" smtClean="0"/>
              <a:t>с одинаковыми </a:t>
            </a:r>
            <a:endParaRPr lang="ru-RU" sz="2800" b="1" i="1" dirty="0" smtClean="0"/>
          </a:p>
          <a:p>
            <a:r>
              <a:rPr lang="ru-RU" sz="2800" b="1" i="1" dirty="0" smtClean="0"/>
              <a:t>знаменателями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28DC-AC4D-4147-8871-7100CAA1E776}" type="datetime1">
              <a:rPr lang="ru-RU" smtClean="0"/>
              <a:pPr/>
              <a:t>26.06.2011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410" y="457440"/>
            <a:ext cx="3942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Рассмотрим пример 1: 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11951" y="116540"/>
          <a:ext cx="2880400" cy="980562"/>
        </p:xfrm>
        <a:graphic>
          <a:graphicData uri="http://schemas.openxmlformats.org/presentationml/2006/ole">
            <p:oleObj spid="_x0000_s86018" name="Формула" r:id="rId4" imgW="1193760" imgH="4060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400" y="1196690"/>
            <a:ext cx="7305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1. Знаменатели дробей </a:t>
            </a:r>
            <a:r>
              <a:rPr lang="ru-RU" sz="2400" b="1" i="1" dirty="0" smtClean="0">
                <a:solidFill>
                  <a:srgbClr val="FF0000"/>
                </a:solidFill>
              </a:rPr>
              <a:t>разложить на множители.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67430" y="1565826"/>
            <a:ext cx="7993110" cy="1022645"/>
            <a:chOff x="435496" y="1566403"/>
            <a:chExt cx="7993110" cy="1022645"/>
          </a:xfrm>
        </p:grpSpPr>
        <p:graphicFrame>
          <p:nvGraphicFramePr>
            <p:cNvPr id="86019" name="Object 3"/>
            <p:cNvGraphicFramePr>
              <a:graphicFrameLocks noChangeAspect="1"/>
            </p:cNvGraphicFramePr>
            <p:nvPr/>
          </p:nvGraphicFramePr>
          <p:xfrm>
            <a:off x="435496" y="1566403"/>
            <a:ext cx="3275325" cy="1022645"/>
          </p:xfrm>
          <a:graphic>
            <a:graphicData uri="http://schemas.openxmlformats.org/presentationml/2006/ole">
              <p:oleObj spid="_x0000_s86019" name="Формула" r:id="rId5" imgW="1384200" imgH="431640" progId="Equation.3">
                <p:embed/>
              </p:oleObj>
            </a:graphicData>
          </a:graphic>
        </p:graphicFrame>
        <p:graphicFrame>
          <p:nvGraphicFramePr>
            <p:cNvPr id="86020" name="Object 4"/>
            <p:cNvGraphicFramePr>
              <a:graphicFrameLocks noChangeAspect="1"/>
            </p:cNvGraphicFramePr>
            <p:nvPr/>
          </p:nvGraphicFramePr>
          <p:xfrm>
            <a:off x="4180016" y="1566952"/>
            <a:ext cx="4248590" cy="1018010"/>
          </p:xfrm>
          <a:graphic>
            <a:graphicData uri="http://schemas.openxmlformats.org/presentationml/2006/ole">
              <p:oleObj spid="_x0000_s86020" name="Формула" r:id="rId6" imgW="1803240" imgH="431640" progId="Equation.3">
                <p:embed/>
              </p:oleObj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95420" y="2958053"/>
            <a:ext cx="7725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/>
              <a:t>2. Найти </a:t>
            </a:r>
            <a:r>
              <a:rPr lang="ru-RU" sz="2400" b="1" i="1" dirty="0" smtClean="0">
                <a:solidFill>
                  <a:srgbClr val="FF0000"/>
                </a:solidFill>
              </a:rPr>
              <a:t>наименьший общий знаменатель </a:t>
            </a:r>
            <a:r>
              <a:rPr lang="ru-RU" sz="2400" b="1" i="1" dirty="0" smtClean="0"/>
              <a:t>для дробей</a:t>
            </a:r>
          </a:p>
          <a:p>
            <a:pPr algn="ctr"/>
            <a:r>
              <a:rPr lang="ru-RU" sz="2400" b="1" i="1" dirty="0" smtClean="0"/>
              <a:t>а(2а +1)(2а -1).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7560" y="4108495"/>
            <a:ext cx="727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3. </a:t>
            </a:r>
            <a:r>
              <a:rPr lang="ru-RU" sz="2400" b="1" i="1" dirty="0" smtClean="0">
                <a:solidFill>
                  <a:srgbClr val="FF0000"/>
                </a:solidFill>
              </a:rPr>
              <a:t>Привести</a:t>
            </a:r>
            <a:r>
              <a:rPr lang="ru-RU" sz="2400" b="1" i="1" dirty="0" smtClean="0"/>
              <a:t> все дроби </a:t>
            </a:r>
            <a:r>
              <a:rPr lang="ru-RU" sz="2400" b="1" i="1" dirty="0" smtClean="0">
                <a:solidFill>
                  <a:srgbClr val="FF0000"/>
                </a:solidFill>
              </a:rPr>
              <a:t>к найденному знаменателю.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51400" y="4138100"/>
            <a:ext cx="3660775" cy="1739240"/>
            <a:chOff x="365385" y="3110573"/>
            <a:chExt cx="3660775" cy="1739240"/>
          </a:xfrm>
        </p:grpSpPr>
        <p:graphicFrame>
          <p:nvGraphicFramePr>
            <p:cNvPr id="86021" name="Object 5"/>
            <p:cNvGraphicFramePr>
              <a:graphicFrameLocks noChangeAspect="1"/>
            </p:cNvGraphicFramePr>
            <p:nvPr/>
          </p:nvGraphicFramePr>
          <p:xfrm>
            <a:off x="365385" y="3860800"/>
            <a:ext cx="3660775" cy="989013"/>
          </p:xfrm>
          <a:graphic>
            <a:graphicData uri="http://schemas.openxmlformats.org/presentationml/2006/ole">
              <p:oleObj spid="_x0000_s86021" name="Формула" r:id="rId7" imgW="1600200" imgH="431640" progId="Equation.3">
                <p:embed/>
              </p:oleObj>
            </a:graphicData>
          </a:graphic>
        </p:graphicFrame>
        <p:grpSp>
          <p:nvGrpSpPr>
            <p:cNvPr id="14" name="Группа 13"/>
            <p:cNvGrpSpPr/>
            <p:nvPr/>
          </p:nvGrpSpPr>
          <p:grpSpPr>
            <a:xfrm>
              <a:off x="1061959" y="3110573"/>
              <a:ext cx="1056111" cy="972940"/>
              <a:chOff x="2592617" y="775866"/>
              <a:chExt cx="1056111" cy="97294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646178" y="1238313"/>
                <a:ext cx="764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FF0000"/>
                    </a:solidFill>
                  </a:rPr>
                  <a:t>2а +1</a:t>
                </a:r>
                <a:endParaRPr lang="ru-RU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Дуга 15"/>
              <p:cNvSpPr/>
              <p:nvPr/>
            </p:nvSpPr>
            <p:spPr>
              <a:xfrm rot="19994613" flipH="1" flipV="1">
                <a:off x="2592617" y="775866"/>
                <a:ext cx="1056111" cy="972940"/>
              </a:xfrm>
              <a:prstGeom prst="arc">
                <a:avLst>
                  <a:gd name="adj1" fmla="val 16200000"/>
                  <a:gd name="adj2" fmla="val 384917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23" name="Группа 22"/>
          <p:cNvGrpSpPr/>
          <p:nvPr/>
        </p:nvGrpSpPr>
        <p:grpSpPr>
          <a:xfrm>
            <a:off x="4067930" y="4037702"/>
            <a:ext cx="4787900" cy="1828638"/>
            <a:chOff x="4356100" y="2996940"/>
            <a:chExt cx="4787900" cy="1828638"/>
          </a:xfrm>
        </p:grpSpPr>
        <p:graphicFrame>
          <p:nvGraphicFramePr>
            <p:cNvPr id="86022" name="Object 6"/>
            <p:cNvGraphicFramePr>
              <a:graphicFrameLocks noChangeAspect="1"/>
            </p:cNvGraphicFramePr>
            <p:nvPr/>
          </p:nvGraphicFramePr>
          <p:xfrm>
            <a:off x="4356100" y="3779415"/>
            <a:ext cx="4787900" cy="1046163"/>
          </p:xfrm>
          <a:graphic>
            <a:graphicData uri="http://schemas.openxmlformats.org/presentationml/2006/ole">
              <p:oleObj spid="_x0000_s86022" name="Формула" r:id="rId8" imgW="2031840" imgH="444240" progId="Equation.3">
                <p:embed/>
              </p:oleObj>
            </a:graphicData>
          </a:graphic>
        </p:graphicFrame>
        <p:grpSp>
          <p:nvGrpSpPr>
            <p:cNvPr id="17" name="Группа 16"/>
            <p:cNvGrpSpPr/>
            <p:nvPr/>
          </p:nvGrpSpPr>
          <p:grpSpPr>
            <a:xfrm>
              <a:off x="5580140" y="2996940"/>
              <a:ext cx="1056111" cy="972940"/>
              <a:chOff x="3798338" y="2750523"/>
              <a:chExt cx="1056111" cy="97294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923910" y="3284980"/>
                <a:ext cx="3770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FF0000"/>
                    </a:solidFill>
                  </a:rPr>
                  <a:t>а </a:t>
                </a:r>
                <a:endParaRPr lang="ru-RU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Дуга 18"/>
              <p:cNvSpPr/>
              <p:nvPr/>
            </p:nvSpPr>
            <p:spPr>
              <a:xfrm rot="19994613" flipH="1" flipV="1">
                <a:off x="3798338" y="2750523"/>
                <a:ext cx="1056111" cy="972940"/>
              </a:xfrm>
              <a:prstGeom prst="arc">
                <a:avLst>
                  <a:gd name="adj1" fmla="val 16200000"/>
                  <a:gd name="adj2" fmla="val 384917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462</Words>
  <Application>Microsoft Office PowerPoint</Application>
  <PresentationFormat>Экран (4:3)</PresentationFormat>
  <Paragraphs>116</Paragraphs>
  <Slides>12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146</cp:revision>
  <dcterms:created xsi:type="dcterms:W3CDTF">2011-06-18T13:01:16Z</dcterms:created>
  <dcterms:modified xsi:type="dcterms:W3CDTF">2011-06-26T18:24:30Z</dcterms:modified>
</cp:coreProperties>
</file>