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327" r:id="rId3"/>
    <p:sldId id="317" r:id="rId4"/>
    <p:sldId id="314" r:id="rId5"/>
    <p:sldId id="315" r:id="rId6"/>
    <p:sldId id="316" r:id="rId7"/>
    <p:sldId id="325" r:id="rId8"/>
    <p:sldId id="326" r:id="rId9"/>
    <p:sldId id="324" r:id="rId10"/>
    <p:sldId id="295" r:id="rId11"/>
    <p:sldId id="276" r:id="rId12"/>
    <p:sldId id="320" r:id="rId13"/>
    <p:sldId id="330" r:id="rId14"/>
    <p:sldId id="306" r:id="rId15"/>
    <p:sldId id="270" r:id="rId16"/>
    <p:sldId id="32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07A2-E111-4E4C-B771-C35CA95AB018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5EE68-EF73-4279-ADD2-509A42BDC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A87F56-613F-49A3-BE32-CAEB07500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F9FF-9ABB-405C-AE9C-7C43FF79630A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Урок математики в 4 классе </a:t>
            </a:r>
            <a:br>
              <a:rPr lang="ru-RU" dirty="0" smtClean="0"/>
            </a:br>
            <a:r>
              <a:rPr lang="ru-RU" dirty="0" smtClean="0"/>
              <a:t>Тема урока : </a:t>
            </a:r>
            <a:r>
              <a:rPr lang="ru-RU" b="1" dirty="0" smtClean="0"/>
              <a:t>«Деление многозначного числа на однозначное</a:t>
            </a:r>
            <a:r>
              <a:rPr lang="ru-RU" b="1" dirty="0" smtClean="0"/>
              <a:t>.»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39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Найти первое неполное делимое.</a:t>
            </a:r>
            <a:endParaRPr lang="ru-RU" sz="4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 Определить число цифр в частном.</a:t>
            </a:r>
            <a:endParaRPr lang="ru-RU" sz="4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 Найти цифры в каждом разряде частного.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332656"/>
            <a:ext cx="7162800" cy="533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/>
              <a:t>Письменные приемы деления: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763688" y="1772816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1691680" y="2420888"/>
            <a:ext cx="1674440" cy="21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1560" y="1700808"/>
            <a:ext cx="3226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4214</a:t>
            </a:r>
            <a:endParaRPr lang="ru-RU" sz="36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835696" y="1752600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/>
              <a:t>7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07704" y="2636912"/>
            <a:ext cx="34563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39552" y="2348880"/>
            <a:ext cx="194617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</a:t>
            </a:r>
            <a:endParaRPr lang="ru-RU" sz="3600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483768" y="2636912"/>
            <a:ext cx="27801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99592" y="2996952"/>
            <a:ext cx="2060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899592" y="3429000"/>
            <a:ext cx="936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23528" y="3140968"/>
            <a:ext cx="136815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539552" y="2924944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755576" y="3933056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899592" y="4077072"/>
            <a:ext cx="213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95536" y="4293096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987824" y="2636912"/>
            <a:ext cx="256416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99592" y="4653136"/>
            <a:ext cx="936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899592" y="5157192"/>
            <a:ext cx="792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907704" y="2636912"/>
            <a:ext cx="18722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. </a:t>
            </a:r>
            <a:endParaRPr lang="ru-RU" sz="5400" b="1" dirty="0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187624" y="5229200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23528" y="1988840"/>
            <a:ext cx="50405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35" name="Полилиния 34"/>
          <p:cNvSpPr/>
          <p:nvPr/>
        </p:nvSpPr>
        <p:spPr>
          <a:xfrm>
            <a:off x="611560" y="2204864"/>
            <a:ext cx="576064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45628" y="1700808"/>
            <a:ext cx="1694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4214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1700808"/>
            <a:ext cx="504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7</a:t>
            </a:r>
            <a:endParaRPr lang="ru-RU" sz="3600" dirty="0"/>
          </a:p>
        </p:txBody>
      </p:sp>
      <p:cxnSp>
        <p:nvCxnSpPr>
          <p:cNvPr id="36" name="Прямая соединительная линия 35"/>
          <p:cNvCxnSpPr>
            <a:endCxn id="13" idx="3"/>
          </p:cNvCxnSpPr>
          <p:nvPr/>
        </p:nvCxnSpPr>
        <p:spPr>
          <a:xfrm rot="5400000">
            <a:off x="4735700" y="2329198"/>
            <a:ext cx="1256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436096" y="234888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211960" y="2276872"/>
            <a:ext cx="803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</a:t>
            </a:r>
            <a:endParaRPr lang="ru-RU" sz="36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83968" y="285293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4644008" y="2924944"/>
            <a:ext cx="1772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47" name="Прямоугольник 46"/>
          <p:cNvSpPr/>
          <p:nvPr/>
        </p:nvSpPr>
        <p:spPr>
          <a:xfrm flipH="1">
            <a:off x="4932040" y="2924944"/>
            <a:ext cx="648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644008" y="3429000"/>
            <a:ext cx="1008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716016" y="393305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860032" y="4077072"/>
            <a:ext cx="562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95935" y="1988840"/>
            <a:ext cx="43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283968" y="3140968"/>
            <a:ext cx="638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80112" y="2708920"/>
            <a:ext cx="1180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.   .  . </a:t>
            </a:r>
            <a:endParaRPr lang="ru-RU" sz="3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508104" y="249289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5868143" y="2492896"/>
            <a:ext cx="1964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6228184" y="2492896"/>
            <a:ext cx="1505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5796136" y="4221088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Если цифра неполного делимого меньше делителя, то в частном </a:t>
            </a:r>
            <a:r>
              <a:rPr lang="ru-RU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.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4211960" y="2204864"/>
            <a:ext cx="576064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6" grpId="0" animBg="1"/>
      <p:bldP spid="58377" grpId="0" animBg="1"/>
      <p:bldP spid="58378" grpId="0"/>
      <p:bldP spid="58379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8" grpId="0"/>
      <p:bldP spid="28" grpId="1"/>
      <p:bldP spid="30" grpId="0"/>
      <p:bldP spid="31" grpId="0"/>
      <p:bldP spid="35" grpId="0" animBg="1"/>
      <p:bldP spid="35" grpId="1" animBg="1"/>
      <p:bldP spid="48" grpId="0"/>
      <p:bldP spid="57" grpId="0"/>
      <p:bldP spid="61" grpId="0"/>
      <p:bldP spid="62" grpId="0" animBg="1"/>
      <p:bldP spid="62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967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2 9 5 0</a:t>
            </a:r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99792" y="1268760"/>
            <a:ext cx="0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71800" y="11967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71800" y="1772816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1691680" y="1556792"/>
            <a:ext cx="432048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771800" y="1556792"/>
            <a:ext cx="24482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 . 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18448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1628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25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03648" y="2132856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9632" y="13407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17728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24928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4 5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42088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07704" y="371703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3928" y="17536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29969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979712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763688" y="299695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5736" y="32849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1124744"/>
            <a:ext cx="1433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2 9 5 0</a:t>
            </a:r>
            <a:endParaRPr lang="ru-RU" sz="28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084168" y="17008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88224" y="177281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flipH="1">
            <a:off x="6732240" y="1124744"/>
            <a:ext cx="712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3" name="Полилиния 32"/>
          <p:cNvSpPr/>
          <p:nvPr/>
        </p:nvSpPr>
        <p:spPr>
          <a:xfrm>
            <a:off x="5292080" y="1412776"/>
            <a:ext cx="720080" cy="307975"/>
          </a:xfrm>
          <a:custGeom>
            <a:avLst/>
            <a:gdLst>
              <a:gd name="connsiteX0" fmla="*/ 0 w 492125"/>
              <a:gd name="connsiteY0" fmla="*/ 79375 h 307975"/>
              <a:gd name="connsiteX1" fmla="*/ 171450 w 492125"/>
              <a:gd name="connsiteY1" fmla="*/ 269875 h 307975"/>
              <a:gd name="connsiteX2" fmla="*/ 266700 w 492125"/>
              <a:gd name="connsiteY2" fmla="*/ 269875 h 307975"/>
              <a:gd name="connsiteX3" fmla="*/ 457200 w 492125"/>
              <a:gd name="connsiteY3" fmla="*/ 41275 h 307975"/>
              <a:gd name="connsiteX4" fmla="*/ 476250 w 492125"/>
              <a:gd name="connsiteY4" fmla="*/ 22225 h 3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125" h="307975">
                <a:moveTo>
                  <a:pt x="0" y="79375"/>
                </a:moveTo>
                <a:cubicBezTo>
                  <a:pt x="63500" y="158750"/>
                  <a:pt x="127000" y="238125"/>
                  <a:pt x="171450" y="269875"/>
                </a:cubicBezTo>
                <a:cubicBezTo>
                  <a:pt x="215900" y="301625"/>
                  <a:pt x="219075" y="307975"/>
                  <a:pt x="266700" y="269875"/>
                </a:cubicBezTo>
                <a:cubicBezTo>
                  <a:pt x="314325" y="231775"/>
                  <a:pt x="422275" y="82550"/>
                  <a:pt x="457200" y="41275"/>
                </a:cubicBezTo>
                <a:cubicBezTo>
                  <a:pt x="492125" y="0"/>
                  <a:pt x="484187" y="11112"/>
                  <a:pt x="476250" y="2222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7824" y="18448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88224" y="1916832"/>
            <a:ext cx="2169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 . </a:t>
            </a:r>
            <a:endParaRPr lang="ru-RU" sz="5400" b="1" dirty="0"/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6660232" y="1844824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12032" y="14931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1412032" y="14931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508104" y="17008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25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 flipV="1">
            <a:off x="5076056" y="14847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364088" y="2204864"/>
            <a:ext cx="864096" cy="42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52120" y="23488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012160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164288" y="18448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2120" y="27809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4 5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364088" y="25649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508104" y="328498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12160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4067944" y="4365104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новым неполным делимым является </a:t>
            </a:r>
            <a:r>
              <a:rPr lang="ru-RU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, то его переписываем в частное</a:t>
            </a:r>
            <a:endParaRPr lang="ru-RU" sz="2800" dirty="0"/>
          </a:p>
        </p:txBody>
      </p:sp>
      <p:sp>
        <p:nvSpPr>
          <p:cNvPr id="57" name="Arc 33"/>
          <p:cNvSpPr>
            <a:spLocks/>
          </p:cNvSpPr>
          <p:nvPr/>
        </p:nvSpPr>
        <p:spPr bwMode="auto">
          <a:xfrm rot="3367139" flipV="1">
            <a:off x="6615230" y="1370068"/>
            <a:ext cx="1484889" cy="1312583"/>
          </a:xfrm>
          <a:custGeom>
            <a:avLst/>
            <a:gdLst>
              <a:gd name="G0" fmla="+- 8798 0 0"/>
              <a:gd name="G1" fmla="+- 21600 0 0"/>
              <a:gd name="G2" fmla="+- 21600 0 0"/>
              <a:gd name="T0" fmla="*/ 0 w 28763"/>
              <a:gd name="T1" fmla="*/ 1873 h 21600"/>
              <a:gd name="T2" fmla="*/ 28763 w 28763"/>
              <a:gd name="T3" fmla="*/ 13356 h 21600"/>
              <a:gd name="T4" fmla="*/ 8798 w 287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63" h="21600" fill="none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</a:path>
              <a:path w="28763" h="21600" stroke="0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  <a:lnTo>
                  <a:pt x="8798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96336" y="18448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9" grpId="0"/>
      <p:bldP spid="33" grpId="0" animBg="1"/>
      <p:bldP spid="36" grpId="0"/>
      <p:bldP spid="37" grpId="0"/>
      <p:bldP spid="38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50" grpId="0"/>
      <p:bldP spid="53" grpId="0"/>
      <p:bldP spid="54" grpId="0"/>
      <p:bldP spid="57" grpId="1" animBg="1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5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Деление многозначного числа на однозначное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делить 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многозначное число на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однозначное, найти новый 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способ деления.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Рефлексия. 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157788"/>
            <a:ext cx="7786687" cy="3603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endParaRPr lang="ru-RU" sz="14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4" y="764704"/>
            <a:ext cx="85696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Как вы считаете, что сегодня на уроке нам удалось, а над чем ещё надо поработать?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Что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удалось…</a:t>
            </a:r>
          </a:p>
          <a:p>
            <a:pPr lvl="0"/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Научились находить первое неполное делимое?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Научились определять количество цифр в частном? 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Сумеете найти цифру для каждого разряда, то есть определить цифру в частном? 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Надо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ещё поработать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</a:p>
          <a:p>
            <a:endParaRPr lang="ru-RU" sz="28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1" cy="22322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emocii-21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68960"/>
            <a:ext cx="2304256" cy="1777355"/>
          </a:xfrm>
          <a:prstGeom prst="rect">
            <a:avLst/>
          </a:prstGeom>
        </p:spPr>
      </p:pic>
      <p:pic>
        <p:nvPicPr>
          <p:cNvPr id="8" name="Рисунок 7" descr="emocii-21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212976"/>
            <a:ext cx="1944216" cy="1656184"/>
          </a:xfrm>
          <a:prstGeom prst="rect">
            <a:avLst/>
          </a:prstGeom>
        </p:spPr>
      </p:pic>
      <p:pic>
        <p:nvPicPr>
          <p:cNvPr id="11" name="Рисунок 10" descr="emocii-215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356992"/>
            <a:ext cx="1728192" cy="1410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474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Спасибо за  хорошую работу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4076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Где есть желание, там всегда найдётся</a:t>
            </a:r>
            <a:r>
              <a:rPr lang="ru-RU" sz="8000" dirty="0" smtClean="0">
                <a:solidFill>
                  <a:srgbClr val="002060"/>
                </a:solidFill>
              </a:rPr>
              <a:t>….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3717032"/>
            <a:ext cx="2987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путь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haroni" pitchFamily="2" charset="-79"/>
              </a:rPr>
              <a:t>-Подумайте, что можно сделать с данными знаками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76872"/>
            <a:ext cx="8532440" cy="47089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= : 1 а</a:t>
            </a:r>
            <a:br>
              <a:rPr lang="ru-RU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1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0608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115616" y="476673"/>
            <a:ext cx="770485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из утверждений является верным? Указать истинность или ложность высказываний.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567" y="1988840"/>
            <a:ext cx="82578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а) Число, которое делят, называется делителем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;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7963" y="2967335"/>
            <a:ext cx="7948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б) Число, на которое делят, называется делителем;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890663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в) Число, которое получается в результате деления, называется делителем.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8529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971600" y="2141568"/>
            <a:ext cx="74888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а) к частному прибавить делитель;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7" y="3356992"/>
            <a:ext cx="756083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б) частное разделить на делитель;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7792" y="4437112"/>
            <a:ext cx="708841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в) частное умножить на делитель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767529" y="548680"/>
            <a:ext cx="7608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Делимое находится так: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628801"/>
            <a:ext cx="4590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а) </a:t>
            </a:r>
            <a:r>
              <a:rPr lang="ru-RU" sz="7200" b="1" dirty="0" err="1" smtClean="0"/>
              <a:t>а</a:t>
            </a:r>
            <a:r>
              <a:rPr lang="ru-RU" sz="7200" b="1" dirty="0" smtClean="0"/>
              <a:t> : 0 = а;</a:t>
            </a:r>
            <a:br>
              <a:rPr lang="ru-RU" sz="7200" b="1" dirty="0" smtClean="0"/>
            </a:br>
            <a:endParaRPr lang="ru-RU" sz="7200" b="1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339752" y="2647946"/>
            <a:ext cx="4518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б) 0 : в = 0;</a:t>
            </a:r>
            <a:br>
              <a:rPr lang="ru-RU" sz="7200" b="1" dirty="0" smtClean="0"/>
            </a:br>
            <a:endParaRPr lang="ru-RU" sz="72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411760" y="3746792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в) с : </a:t>
            </a:r>
            <a:r>
              <a:rPr lang="ru-RU" sz="7200" b="1" dirty="0" err="1" smtClean="0"/>
              <a:t>с</a:t>
            </a:r>
            <a:r>
              <a:rPr lang="ru-RU" sz="7200" b="1" dirty="0" smtClean="0"/>
              <a:t> = 1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0" y="332656"/>
            <a:ext cx="89963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из этих выражений верные?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39752" y="476672"/>
            <a:ext cx="43924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ropisi" pitchFamily="2" charset="0"/>
              </a:rPr>
              <a:t>Вычислите:</a:t>
            </a:r>
            <a:endParaRPr lang="ru-RU" sz="5400" b="1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071678"/>
            <a:ext cx="25922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1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43</a:t>
            </a: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+ 54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·0 =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5" y="2643182"/>
            <a:ext cx="24877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81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1 –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0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·32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251520" y="3427386"/>
            <a:ext cx="27363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(84 - 7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12) · 35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143116"/>
            <a:ext cx="36744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75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(48 -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2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 24)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714620"/>
            <a:ext cx="28520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(90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– 89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)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·35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572000" y="3375422"/>
            <a:ext cx="23762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18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·( 53 - 52)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2060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43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71800" y="25649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81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15816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96336" y="21328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948264" y="27089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35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34290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403244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ropisi" pitchFamily="2" charset="0"/>
              </a:rPr>
              <a:t>Ленточки:</a:t>
            </a:r>
            <a:endParaRPr lang="ru-RU" sz="5400" b="1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214282" y="1357298"/>
            <a:ext cx="57150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(285 + 15) : 3 · 5 + 280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5857884" y="1285860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214282" y="2500306"/>
            <a:ext cx="57150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 – (60 + 30) : 10 · 1 =   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5857884" y="2428868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391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войная волна 8"/>
          <p:cNvSpPr/>
          <p:nvPr/>
        </p:nvSpPr>
        <p:spPr>
          <a:xfrm>
            <a:off x="0" y="3571876"/>
            <a:ext cx="6500826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(300 – 100) – 100 : (10 : 5)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6500826" y="3500438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войная волна 10"/>
          <p:cNvSpPr/>
          <p:nvPr/>
        </p:nvSpPr>
        <p:spPr>
          <a:xfrm>
            <a:off x="0" y="4929198"/>
            <a:ext cx="67151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– (100 – 100) : (10 : 5)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6786546" y="4786322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357313"/>
            <a:ext cx="771525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800" b="1" u="sng" dirty="0" smtClean="0"/>
              <a:t>Чему равна: </a:t>
            </a:r>
          </a:p>
          <a:p>
            <a:pPr eaLnBrk="1" hangingPunct="1"/>
            <a:r>
              <a:rPr lang="ru-RU" sz="1800" b="1" dirty="0" smtClean="0"/>
              <a:t>Сумма чисел  710 и 290?                     </a:t>
            </a:r>
          </a:p>
          <a:p>
            <a:pPr eaLnBrk="1" hangingPunct="1"/>
            <a:r>
              <a:rPr lang="ru-RU" sz="1800" b="1" dirty="0" smtClean="0"/>
              <a:t>Разность чисел 600 и 150</a:t>
            </a:r>
          </a:p>
          <a:p>
            <a:pPr eaLnBrk="1" hangingPunct="1"/>
            <a:r>
              <a:rPr lang="ru-RU" sz="1800" b="1" dirty="0" smtClean="0"/>
              <a:t>Произведение чисел 150 и 2</a:t>
            </a:r>
          </a:p>
          <a:p>
            <a:pPr eaLnBrk="1" hangingPunct="1"/>
            <a:r>
              <a:rPr lang="ru-RU" sz="1800" b="1" dirty="0" smtClean="0"/>
              <a:t>Частное чисел 540 и 6</a:t>
            </a:r>
          </a:p>
          <a:p>
            <a:pPr eaLnBrk="1" hangingPunct="1"/>
            <a:r>
              <a:rPr lang="ru-RU" sz="1800" b="1" u="sng" dirty="0" smtClean="0"/>
              <a:t>Чему будет равен результат, если :</a:t>
            </a:r>
          </a:p>
          <a:p>
            <a:pPr eaLnBrk="1" hangingPunct="1"/>
            <a:r>
              <a:rPr lang="ru-RU" sz="1800" b="1" dirty="0" smtClean="0"/>
              <a:t>9 увеличить в 40 раз</a:t>
            </a:r>
          </a:p>
          <a:p>
            <a:pPr eaLnBrk="1" hangingPunct="1"/>
            <a:r>
              <a:rPr lang="ru-RU" sz="1800" b="1" dirty="0" smtClean="0"/>
              <a:t>5 увеличить в 80 раз</a:t>
            </a:r>
          </a:p>
          <a:p>
            <a:pPr eaLnBrk="1" hangingPunct="1"/>
            <a:r>
              <a:rPr lang="ru-RU" sz="1800" b="1" dirty="0" smtClean="0"/>
              <a:t>640 уменьшить в 8 раз</a:t>
            </a:r>
          </a:p>
          <a:p>
            <a:pPr eaLnBrk="1" hangingPunct="1"/>
            <a:r>
              <a:rPr lang="ru-RU" sz="1800" b="1" dirty="0" smtClean="0"/>
              <a:t>250 уменьшить в 5 раз</a:t>
            </a:r>
          </a:p>
          <a:p>
            <a:pPr eaLnBrk="1" hangingPunct="1"/>
            <a:r>
              <a:rPr lang="ru-RU" sz="1800" b="1" dirty="0" smtClean="0"/>
              <a:t>– Я задумала число, если его увеличить в 6 раз, то получится 120. Какое число я задумала?</a:t>
            </a:r>
          </a:p>
          <a:p>
            <a:pPr eaLnBrk="1" hangingPunct="1"/>
            <a:r>
              <a:rPr lang="ru-RU" sz="1800" b="1" dirty="0" smtClean="0"/>
              <a:t>- Если число 25 увеличить в несколько раз, то получится 250. Во сколько раз нужно увеличить число?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40263" y="0"/>
            <a:ext cx="800373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Математический диктант: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72250" y="1643063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72250" y="2000250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450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72250" y="2357438"/>
            <a:ext cx="56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43688" y="2643188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0" y="3068961"/>
            <a:ext cx="56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360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72250" y="3429001"/>
            <a:ext cx="56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60232" y="3789040"/>
            <a:ext cx="42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60232" y="4005064"/>
            <a:ext cx="42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6660232" y="4581128"/>
            <a:ext cx="115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32239" y="5301208"/>
            <a:ext cx="509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569</Words>
  <Application>Microsoft Office PowerPoint</Application>
  <PresentationFormat>Экран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математики в 4 классе  Тема урока : «Деление многозначного числа на однозначное.»</vt:lpstr>
      <vt:lpstr>Слайд 2</vt:lpstr>
      <vt:lpstr>Слайд 3</vt:lpstr>
      <vt:lpstr>Слайд 4</vt:lpstr>
      <vt:lpstr>Слайд 5</vt:lpstr>
      <vt:lpstr>Слайд 6</vt:lpstr>
      <vt:lpstr>Слайд 7</vt:lpstr>
      <vt:lpstr>Ленточки:</vt:lpstr>
      <vt:lpstr>Слайд 9</vt:lpstr>
      <vt:lpstr>Алгоритм действий</vt:lpstr>
      <vt:lpstr>Слайд 11</vt:lpstr>
      <vt:lpstr>Слайд 12</vt:lpstr>
      <vt:lpstr>Деление многозначного числа на однозначное</vt:lpstr>
      <vt:lpstr>Рефлексия. </vt:lpstr>
      <vt:lpstr>Самооценка учебной деятельности. 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есть желание, найдётся путь!»</dc:title>
  <dc:creator>1</dc:creator>
  <cp:lastModifiedBy>Любка</cp:lastModifiedBy>
  <cp:revision>51</cp:revision>
  <dcterms:created xsi:type="dcterms:W3CDTF">2012-02-09T17:07:02Z</dcterms:created>
  <dcterms:modified xsi:type="dcterms:W3CDTF">2013-02-25T16:15:15Z</dcterms:modified>
</cp:coreProperties>
</file>